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 id="2147483813" r:id="rId2"/>
  </p:sldMasterIdLst>
  <p:notesMasterIdLst>
    <p:notesMasterId r:id="rId51"/>
  </p:notesMasterIdLst>
  <p:sldIdLst>
    <p:sldId id="256" r:id="rId3"/>
    <p:sldId id="326" r:id="rId4"/>
    <p:sldId id="263" r:id="rId5"/>
    <p:sldId id="257" r:id="rId6"/>
    <p:sldId id="259" r:id="rId7"/>
    <p:sldId id="258" r:id="rId8"/>
    <p:sldId id="312" r:id="rId9"/>
    <p:sldId id="261" r:id="rId10"/>
    <p:sldId id="262" r:id="rId11"/>
    <p:sldId id="265" r:id="rId12"/>
    <p:sldId id="264" r:id="rId13"/>
    <p:sldId id="294" r:id="rId14"/>
    <p:sldId id="266" r:id="rId15"/>
    <p:sldId id="288" r:id="rId16"/>
    <p:sldId id="289" r:id="rId17"/>
    <p:sldId id="270" r:id="rId18"/>
    <p:sldId id="311" r:id="rId19"/>
    <p:sldId id="272" r:id="rId20"/>
    <p:sldId id="295" r:id="rId21"/>
    <p:sldId id="296" r:id="rId22"/>
    <p:sldId id="297" r:id="rId23"/>
    <p:sldId id="298" r:id="rId24"/>
    <p:sldId id="275" r:id="rId25"/>
    <p:sldId id="274" r:id="rId26"/>
    <p:sldId id="310" r:id="rId27"/>
    <p:sldId id="324" r:id="rId28"/>
    <p:sldId id="273" r:id="rId29"/>
    <p:sldId id="314" r:id="rId30"/>
    <p:sldId id="315" r:id="rId31"/>
    <p:sldId id="321" r:id="rId32"/>
    <p:sldId id="317" r:id="rId33"/>
    <p:sldId id="318" r:id="rId34"/>
    <p:sldId id="319" r:id="rId35"/>
    <p:sldId id="320" r:id="rId36"/>
    <p:sldId id="309" r:id="rId37"/>
    <p:sldId id="301" r:id="rId38"/>
    <p:sldId id="302" r:id="rId39"/>
    <p:sldId id="303" r:id="rId40"/>
    <p:sldId id="304" r:id="rId41"/>
    <p:sldId id="305" r:id="rId42"/>
    <p:sldId id="306" r:id="rId43"/>
    <p:sldId id="307" r:id="rId44"/>
    <p:sldId id="308" r:id="rId45"/>
    <p:sldId id="313" r:id="rId46"/>
    <p:sldId id="325" r:id="rId47"/>
    <p:sldId id="323" r:id="rId48"/>
    <p:sldId id="322" r:id="rId49"/>
    <p:sldId id="287"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8322" autoAdjust="0"/>
    <p:restoredTop sz="94660"/>
  </p:normalViewPr>
  <p:slideViewPr>
    <p:cSldViewPr snapToGrid="0" snapToObjects="1">
      <p:cViewPr>
        <p:scale>
          <a:sx n="91" d="100"/>
          <a:sy n="91" d="100"/>
        </p:scale>
        <p:origin x="-76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CABAC-F82A-B142-BC7B-A82E62AEB8C5}" type="datetimeFigureOut">
              <a:rPr lang="en-US" smtClean="0"/>
              <a:t>3/6/2013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8074C-24AB-3949-AF36-944C7FEE05A6}" type="slidenum">
              <a:rPr lang="en-US" smtClean="0"/>
              <a:t>‹#›</a:t>
            </a:fld>
            <a:endParaRPr lang="en-US"/>
          </a:p>
        </p:txBody>
      </p:sp>
    </p:spTree>
    <p:extLst>
      <p:ext uri="{BB962C8B-B14F-4D97-AF65-F5344CB8AC3E}">
        <p14:creationId xmlns:p14="http://schemas.microsoft.com/office/powerpoint/2010/main" val="21761258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(3/2/13 17:04) -----</a:t>
            </a:r>
          </a:p>
          <a:p>
            <a:r>
              <a:rPr lang="en-US"/>
              <a:t>Thank you for coming, I'm happy to be here.</a:t>
            </a:r>
          </a:p>
          <a:p>
            <a:endParaRPr lang="en-US"/>
          </a:p>
          <a:p>
            <a:r>
              <a:rPr lang="en-US"/>
              <a:t>Project Dave Allen and I have worked on</a:t>
            </a:r>
          </a:p>
          <a:p>
            <a:endParaRPr lang="en-US"/>
          </a:p>
          <a:p>
            <a:r>
              <a:rPr lang="en-US"/>
              <a:t>Titled:</a:t>
            </a:r>
          </a:p>
        </p:txBody>
      </p:sp>
      <p:sp>
        <p:nvSpPr>
          <p:cNvPr id="4" name="Slide Number Placeholder 3"/>
          <p:cNvSpPr>
            <a:spLocks noGrp="1"/>
          </p:cNvSpPr>
          <p:nvPr>
            <p:ph type="sldNum" sz="quarter" idx="10"/>
          </p:nvPr>
        </p:nvSpPr>
        <p:spPr/>
        <p:txBody>
          <a:bodyPr/>
          <a:lstStyle/>
          <a:p>
            <a:fld id="{E768074C-24AB-3949-AF36-944C7FEE05A6}" type="slidenum">
              <a:rPr lang="en-US" smtClean="0"/>
              <a:t>1</a:t>
            </a:fld>
            <a:endParaRPr lang="en-US"/>
          </a:p>
        </p:txBody>
      </p:sp>
    </p:spTree>
    <p:extLst>
      <p:ext uri="{BB962C8B-B14F-4D97-AF65-F5344CB8AC3E}">
        <p14:creationId xmlns:p14="http://schemas.microsoft.com/office/powerpoint/2010/main" val="606430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(3/3/13 15:57) -----</a:t>
            </a:r>
          </a:p>
          <a:p>
            <a:r>
              <a:rPr lang="en-US" dirty="0"/>
              <a:t>Note that extended zone is used and they just might not be locating well.</a:t>
            </a:r>
          </a:p>
        </p:txBody>
      </p:sp>
      <p:sp>
        <p:nvSpPr>
          <p:cNvPr id="4" name="Slide Number Placeholder 3"/>
          <p:cNvSpPr>
            <a:spLocks noGrp="1"/>
          </p:cNvSpPr>
          <p:nvPr>
            <p:ph type="sldNum" sz="quarter" idx="10"/>
          </p:nvPr>
        </p:nvSpPr>
        <p:spPr/>
        <p:txBody>
          <a:bodyPr/>
          <a:lstStyle/>
          <a:p>
            <a:fld id="{E768074C-24AB-3949-AF36-944C7FEE05A6}" type="slidenum">
              <a:rPr lang="en-US" smtClean="0"/>
              <a:t>13</a:t>
            </a:fld>
            <a:endParaRPr lang="en-US"/>
          </a:p>
        </p:txBody>
      </p:sp>
    </p:spTree>
    <p:extLst>
      <p:ext uri="{BB962C8B-B14F-4D97-AF65-F5344CB8AC3E}">
        <p14:creationId xmlns:p14="http://schemas.microsoft.com/office/powerpoint/2010/main" val="1490911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8074C-24AB-3949-AF36-944C7FEE05A6}" type="slidenum">
              <a:rPr lang="en-US" smtClean="0"/>
              <a:t>21</a:t>
            </a:fld>
            <a:endParaRPr lang="en-US"/>
          </a:p>
        </p:txBody>
      </p:sp>
    </p:spTree>
    <p:extLst>
      <p:ext uri="{BB962C8B-B14F-4D97-AF65-F5344CB8AC3E}">
        <p14:creationId xmlns:p14="http://schemas.microsoft.com/office/powerpoint/2010/main" val="911568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(3/3/13 15:59) -----</a:t>
            </a:r>
          </a:p>
          <a:p>
            <a:r>
              <a:rPr lang="en-US"/>
              <a:t>pitcher strategy becomes where should i throw? </a:t>
            </a:r>
          </a:p>
          <a:p>
            <a:endParaRPr lang="en-US"/>
          </a:p>
          <a:p>
            <a:r>
              <a:rPr lang="en-US"/>
              <a:t>batter strategy becomes when should I swing based on location?</a:t>
            </a:r>
          </a:p>
          <a:p>
            <a:endParaRPr lang="en-US"/>
          </a:p>
          <a:p>
            <a:r>
              <a:rPr lang="en-US"/>
              <a:t>that location is on D plane.</a:t>
            </a:r>
          </a:p>
        </p:txBody>
      </p:sp>
      <p:sp>
        <p:nvSpPr>
          <p:cNvPr id="4" name="Slide Number Placeholder 3"/>
          <p:cNvSpPr>
            <a:spLocks noGrp="1"/>
          </p:cNvSpPr>
          <p:nvPr>
            <p:ph type="sldNum" sz="quarter" idx="10"/>
          </p:nvPr>
        </p:nvSpPr>
        <p:spPr/>
        <p:txBody>
          <a:bodyPr/>
          <a:lstStyle/>
          <a:p>
            <a:fld id="{E768074C-24AB-3949-AF36-944C7FEE05A6}" type="slidenum">
              <a:rPr lang="en-US" smtClean="0"/>
              <a:t>22</a:t>
            </a:fld>
            <a:endParaRPr lang="en-US"/>
          </a:p>
        </p:txBody>
      </p:sp>
    </p:spTree>
    <p:extLst>
      <p:ext uri="{BB962C8B-B14F-4D97-AF65-F5344CB8AC3E}">
        <p14:creationId xmlns:p14="http://schemas.microsoft.com/office/powerpoint/2010/main" val="27451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www.themilliondollararm.com</a:t>
            </a:r>
            <a:r>
              <a:rPr lang="en-US" dirty="0" smtClean="0"/>
              <a:t>/?L=</a:t>
            </a:r>
            <a:r>
              <a:rPr lang="en-US" dirty="0" err="1" smtClean="0"/>
              <a:t>header.howtoplay</a:t>
            </a:r>
            <a:endParaRPr lang="en-US" dirty="0" smtClean="0"/>
          </a:p>
          <a:p>
            <a:endParaRPr lang="en-US" dirty="0" smtClean="0"/>
          </a:p>
          <a:p>
            <a:r>
              <a:rPr lang="en-US" dirty="0" smtClean="0"/>
              <a:t>http://</a:t>
            </a:r>
            <a:r>
              <a:rPr lang="en-US" dirty="0" err="1" smtClean="0"/>
              <a:t>baseballanalysts.com</a:t>
            </a:r>
            <a:r>
              <a:rPr lang="en-US" dirty="0" smtClean="0"/>
              <a:t>/archives/2009/09/</a:t>
            </a:r>
            <a:r>
              <a:rPr lang="en-US" dirty="0" err="1" smtClean="0"/>
              <a:t>unraveling_the.php</a:t>
            </a:r>
            <a:endParaRPr lang="en-US" dirty="0" smtClean="0"/>
          </a:p>
          <a:p>
            <a:endParaRPr lang="en-US" dirty="0"/>
          </a:p>
        </p:txBody>
      </p:sp>
      <p:sp>
        <p:nvSpPr>
          <p:cNvPr id="4" name="Slide Number Placeholder 3"/>
          <p:cNvSpPr>
            <a:spLocks noGrp="1"/>
          </p:cNvSpPr>
          <p:nvPr>
            <p:ph type="sldNum" sz="quarter" idx="10"/>
          </p:nvPr>
        </p:nvSpPr>
        <p:spPr/>
        <p:txBody>
          <a:bodyPr/>
          <a:lstStyle/>
          <a:p>
            <a:fld id="{E768074C-24AB-3949-AF36-944C7FEE05A6}" type="slidenum">
              <a:rPr lang="en-US" smtClean="0"/>
              <a:t>23</a:t>
            </a:fld>
            <a:endParaRPr lang="en-US"/>
          </a:p>
        </p:txBody>
      </p:sp>
    </p:spTree>
    <p:extLst>
      <p:ext uri="{BB962C8B-B14F-4D97-AF65-F5344CB8AC3E}">
        <p14:creationId xmlns:p14="http://schemas.microsoft.com/office/powerpoint/2010/main" val="2335281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(3/3/13 15:59) -----</a:t>
            </a:r>
          </a:p>
          <a:p>
            <a:r>
              <a:rPr lang="en-US"/>
              <a:t>The continuous character makes this a difficult math problem to solve.  Simulating may be better.``</a:t>
            </a:r>
          </a:p>
        </p:txBody>
      </p:sp>
      <p:sp>
        <p:nvSpPr>
          <p:cNvPr id="4" name="Slide Number Placeholder 3"/>
          <p:cNvSpPr>
            <a:spLocks noGrp="1"/>
          </p:cNvSpPr>
          <p:nvPr>
            <p:ph type="sldNum" sz="quarter" idx="10"/>
          </p:nvPr>
        </p:nvSpPr>
        <p:spPr/>
        <p:txBody>
          <a:bodyPr/>
          <a:lstStyle/>
          <a:p>
            <a:fld id="{E768074C-24AB-3949-AF36-944C7FEE05A6}" type="slidenum">
              <a:rPr lang="en-US" smtClean="0"/>
              <a:t>27</a:t>
            </a:fld>
            <a:endParaRPr lang="en-US"/>
          </a:p>
        </p:txBody>
      </p:sp>
    </p:spTree>
    <p:extLst>
      <p:ext uri="{BB962C8B-B14F-4D97-AF65-F5344CB8AC3E}">
        <p14:creationId xmlns:p14="http://schemas.microsoft.com/office/powerpoint/2010/main" val="1368273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8074C-24AB-3949-AF36-944C7FEE05A6}" type="slidenum">
              <a:rPr lang="en-US" smtClean="0"/>
              <a:t>29</a:t>
            </a:fld>
            <a:endParaRPr lang="en-US"/>
          </a:p>
        </p:txBody>
      </p:sp>
    </p:spTree>
    <p:extLst>
      <p:ext uri="{BB962C8B-B14F-4D97-AF65-F5344CB8AC3E}">
        <p14:creationId xmlns:p14="http://schemas.microsoft.com/office/powerpoint/2010/main" val="605295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SD</a:t>
            </a:r>
            <a:r>
              <a:rPr lang="en-US" baseline="-25000" dirty="0" err="1" smtClean="0"/>
              <a:t>x</a:t>
            </a:r>
            <a:r>
              <a:rPr lang="en-US" baseline="-25000" dirty="0" smtClean="0"/>
              <a:t> </a:t>
            </a:r>
            <a:r>
              <a:rPr lang="en-US" dirty="0" err="1" smtClean="0"/>
              <a:t>SD</a:t>
            </a:r>
            <a:r>
              <a:rPr lang="en-US" baseline="-25000" dirty="0" err="1" smtClean="0"/>
              <a:t>z</a:t>
            </a:r>
            <a:r>
              <a:rPr lang="en-US" dirty="0" smtClean="0"/>
              <a:t> and rho)  in bullet</a:t>
            </a:r>
            <a:r>
              <a:rPr lang="en-US" baseline="0" dirty="0" smtClean="0"/>
              <a:t> 1 and bullet 2 are DIFFERENT</a:t>
            </a:r>
            <a:endParaRPr lang="en-US" dirty="0"/>
          </a:p>
        </p:txBody>
      </p:sp>
      <p:sp>
        <p:nvSpPr>
          <p:cNvPr id="4" name="Slide Number Placeholder 3"/>
          <p:cNvSpPr>
            <a:spLocks noGrp="1"/>
          </p:cNvSpPr>
          <p:nvPr>
            <p:ph type="sldNum" sz="quarter" idx="10"/>
          </p:nvPr>
        </p:nvSpPr>
        <p:spPr/>
        <p:txBody>
          <a:bodyPr/>
          <a:lstStyle/>
          <a:p>
            <a:fld id="{AC7D557D-68ED-644C-8FF4-AB34D2A467D3}" type="slidenum">
              <a:rPr lang="en-US" smtClean="0"/>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can say</a:t>
            </a:r>
            <a:r>
              <a:rPr lang="en-US" baseline="0" dirty="0" smtClean="0"/>
              <a:t> for more details contact Dave Allen</a:t>
            </a:r>
            <a:endParaRPr lang="en-US" dirty="0"/>
          </a:p>
        </p:txBody>
      </p:sp>
      <p:sp>
        <p:nvSpPr>
          <p:cNvPr id="4" name="Slide Number Placeholder 3"/>
          <p:cNvSpPr>
            <a:spLocks noGrp="1"/>
          </p:cNvSpPr>
          <p:nvPr>
            <p:ph type="sldNum" sz="quarter" idx="10"/>
          </p:nvPr>
        </p:nvSpPr>
        <p:spPr/>
        <p:txBody>
          <a:bodyPr/>
          <a:lstStyle/>
          <a:p>
            <a:fld id="{AC7D557D-68ED-644C-8FF4-AB34D2A467D3}" type="slidenum">
              <a:rPr lang="en-US" smtClean="0"/>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Batter </a:t>
            </a:r>
            <a:r>
              <a:rPr lang="en-US" dirty="0" err="1" smtClean="0"/>
              <a:t>strat</a:t>
            </a:r>
            <a:r>
              <a:rPr lang="en-US" dirty="0" smtClean="0"/>
              <a:t> in grey,</a:t>
            </a:r>
            <a:r>
              <a:rPr lang="en-US" baseline="0" dirty="0" smtClean="0"/>
              <a:t> </a:t>
            </a:r>
            <a:r>
              <a:rPr lang="en-US" baseline="0" dirty="0" err="1" smtClean="0"/>
              <a:t>pither</a:t>
            </a:r>
            <a:r>
              <a:rPr lang="en-US" baseline="0" dirty="0" smtClean="0"/>
              <a:t> in red. Note that with more balls </a:t>
            </a:r>
            <a:r>
              <a:rPr lang="en-US" baseline="0" dirty="0" err="1" smtClean="0"/>
              <a:t>picher</a:t>
            </a:r>
            <a:r>
              <a:rPr lang="en-US" baseline="0" dirty="0" smtClean="0"/>
              <a:t> has to get more conservative (as expected). </a:t>
            </a:r>
            <a:r>
              <a:rPr lang="en-US" dirty="0" smtClean="0"/>
              <a:t>Here say that the best pitcher</a:t>
            </a:r>
            <a:r>
              <a:rPr lang="en-US" baseline="0" dirty="0" smtClean="0"/>
              <a:t> strategy always produced just one point. Over the 500 generations it ‘tried out’ multiple location strategies but the single location strategy always won out. Also say that we ‘pulled the batter </a:t>
            </a:r>
            <a:r>
              <a:rPr lang="en-US" baseline="0" dirty="0" err="1" smtClean="0"/>
              <a:t>strat</a:t>
            </a:r>
            <a:r>
              <a:rPr lang="en-US" baseline="0" dirty="0" smtClean="0"/>
              <a:t>’ forward from (</a:t>
            </a:r>
            <a:r>
              <a:rPr lang="en-US" baseline="0" dirty="0" err="1" smtClean="0"/>
              <a:t>dx,dz</a:t>
            </a:r>
            <a:r>
              <a:rPr lang="en-US" baseline="0" dirty="0" smtClean="0"/>
              <a:t>) to (</a:t>
            </a:r>
            <a:r>
              <a:rPr lang="en-US" baseline="0" dirty="0" err="1" smtClean="0"/>
              <a:t>px,pz</a:t>
            </a:r>
            <a:r>
              <a:rPr lang="en-US" baseline="0" dirty="0" smtClean="0"/>
              <a:t>) to make it more </a:t>
            </a:r>
            <a:r>
              <a:rPr lang="en-US" baseline="0" dirty="0" err="1" smtClean="0"/>
              <a:t>informatve</a:t>
            </a:r>
            <a:r>
              <a:rPr lang="en-US" baseline="0" dirty="0" smtClean="0"/>
              <a:t>, but the actual batter </a:t>
            </a:r>
            <a:r>
              <a:rPr lang="en-US" baseline="0" dirty="0" err="1" smtClean="0"/>
              <a:t>strat</a:t>
            </a:r>
            <a:r>
              <a:rPr lang="en-US" baseline="0" dirty="0" smtClean="0"/>
              <a:t> is in </a:t>
            </a:r>
            <a:r>
              <a:rPr lang="en-US" baseline="0" dirty="0" err="1" smtClean="0"/>
              <a:t>dx,dz</a:t>
            </a:r>
            <a:endParaRPr lang="en-US" baseline="0" dirty="0" smtClean="0"/>
          </a:p>
          <a:p>
            <a:endParaRPr lang="en-US" baseline="0" dirty="0" smtClean="0"/>
          </a:p>
          <a:p>
            <a:r>
              <a:rPr lang="en-US" baseline="0" dirty="0" smtClean="0"/>
              <a:t>Swing contours are 90%, 60% and 30%.</a:t>
            </a:r>
          </a:p>
          <a:p>
            <a:endParaRPr lang="en-US" baseline="0" dirty="0" smtClean="0"/>
          </a:p>
          <a:p>
            <a:r>
              <a:rPr lang="en-US" baseline="0" dirty="0" smtClean="0"/>
              <a:t>For the pitch contours 30% of pitches end up inside the smallest ellipse, 60% in the middle and 90% in the biggest. These are using Rivera’s </a:t>
            </a:r>
            <a:r>
              <a:rPr lang="en-US" baseline="0" dirty="0" err="1" smtClean="0"/>
              <a:t>SDs</a:t>
            </a:r>
            <a:r>
              <a:rPr lang="en-US" baseline="0" dirty="0" smtClean="0"/>
              <a:t> and rho.</a:t>
            </a:r>
            <a:endParaRPr lang="en-US" dirty="0"/>
          </a:p>
        </p:txBody>
      </p:sp>
      <p:sp>
        <p:nvSpPr>
          <p:cNvPr id="4" name="Slide Number Placeholder 3"/>
          <p:cNvSpPr>
            <a:spLocks noGrp="1"/>
          </p:cNvSpPr>
          <p:nvPr>
            <p:ph type="sldNum" sz="quarter" idx="10"/>
          </p:nvPr>
        </p:nvSpPr>
        <p:spPr/>
        <p:txBody>
          <a:bodyPr/>
          <a:lstStyle/>
          <a:p>
            <a:fld id="{AC7D557D-68ED-644C-8FF4-AB34D2A467D3}" type="slidenum">
              <a:rPr lang="en-US" smtClean="0"/>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better command the </a:t>
            </a:r>
            <a:r>
              <a:rPr lang="en-US" dirty="0" err="1" smtClean="0"/>
              <a:t>pitcehr</a:t>
            </a:r>
            <a:r>
              <a:rPr lang="en-US" baseline="0" dirty="0" smtClean="0"/>
              <a:t> can throw </a:t>
            </a:r>
            <a:r>
              <a:rPr lang="en-US" i="1" baseline="0" dirty="0" smtClean="0"/>
              <a:t>even more </a:t>
            </a:r>
            <a:r>
              <a:rPr lang="en-US" i="0" baseline="0" dirty="0" smtClean="0"/>
              <a:t>to the edges (also as expected, Rivera and </a:t>
            </a:r>
            <a:r>
              <a:rPr lang="en-US" i="0" baseline="0" dirty="0" err="1" smtClean="0"/>
              <a:t>Livan</a:t>
            </a:r>
            <a:r>
              <a:rPr lang="en-US" i="0" baseline="0" dirty="0" smtClean="0"/>
              <a:t> </a:t>
            </a:r>
            <a:r>
              <a:rPr lang="en-US" i="0" baseline="0" dirty="0" err="1" smtClean="0"/>
              <a:t>hernandez</a:t>
            </a:r>
            <a:r>
              <a:rPr lang="en-US" i="0" baseline="0" dirty="0" smtClean="0"/>
              <a:t> throw to the edges, guys with poor command have their pitch </a:t>
            </a:r>
            <a:r>
              <a:rPr lang="en-US" i="0" baseline="0" dirty="0" err="1" smtClean="0"/>
              <a:t>locaitons</a:t>
            </a:r>
            <a:r>
              <a:rPr lang="en-US" i="0" baseline="0" dirty="0" smtClean="0"/>
              <a:t> centered at the middle of the zone)</a:t>
            </a:r>
          </a:p>
          <a:p>
            <a:endParaRPr lang="en-US" i="0" baseline="0" dirty="0" smtClean="0"/>
          </a:p>
          <a:p>
            <a:r>
              <a:rPr lang="en-US" i="0" baseline="0" dirty="0" smtClean="0"/>
              <a:t>ON the left is Rivera’s fit and on the right </a:t>
            </a:r>
            <a:r>
              <a:rPr lang="en-US" i="0" baseline="0" smtClean="0"/>
              <a:t>is your 0.25, 0.25.</a:t>
            </a:r>
            <a:endParaRPr lang="en-US" dirty="0"/>
          </a:p>
        </p:txBody>
      </p:sp>
      <p:sp>
        <p:nvSpPr>
          <p:cNvPr id="4" name="Slide Number Placeholder 3"/>
          <p:cNvSpPr>
            <a:spLocks noGrp="1"/>
          </p:cNvSpPr>
          <p:nvPr>
            <p:ph type="sldNum" sz="quarter" idx="10"/>
          </p:nvPr>
        </p:nvSpPr>
        <p:spPr/>
        <p:txBody>
          <a:bodyPr/>
          <a:lstStyle/>
          <a:p>
            <a:fld id="{AC7D557D-68ED-644C-8FF4-AB34D2A467D3}" type="slidenum">
              <a:rPr lang="en-US" smtClean="0"/>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68074C-24AB-3949-AF36-944C7FEE05A6}" type="slidenum">
              <a:rPr lang="en-US" smtClean="0"/>
              <a:t>2</a:t>
            </a:fld>
            <a:endParaRPr lang="en-US"/>
          </a:p>
        </p:txBody>
      </p:sp>
    </p:spTree>
    <p:extLst>
      <p:ext uri="{BB962C8B-B14F-4D97-AF65-F5344CB8AC3E}">
        <p14:creationId xmlns:p14="http://schemas.microsoft.com/office/powerpoint/2010/main" val="3793596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hard problem so we</a:t>
            </a:r>
            <a:r>
              <a:rPr lang="en-US" baseline="0" dirty="0" smtClean="0"/>
              <a:t> made significant simplifying assumptions.</a:t>
            </a:r>
          </a:p>
          <a:p>
            <a:endParaRPr lang="en-US" baseline="0" dirty="0" smtClean="0"/>
          </a:p>
          <a:p>
            <a:r>
              <a:rPr lang="en-US" dirty="0" smtClean="0"/>
              <a:t>assume</a:t>
            </a:r>
            <a:r>
              <a:rPr lang="en-US" baseline="0" dirty="0" smtClean="0"/>
              <a:t> batter behaves this way.  Now only interested in pitcher strategy.</a:t>
            </a:r>
          </a:p>
          <a:p>
            <a:endParaRPr lang="en-US" dirty="0"/>
          </a:p>
        </p:txBody>
      </p:sp>
      <p:sp>
        <p:nvSpPr>
          <p:cNvPr id="4" name="Slide Number Placeholder 3"/>
          <p:cNvSpPr>
            <a:spLocks noGrp="1"/>
          </p:cNvSpPr>
          <p:nvPr>
            <p:ph type="sldNum" sz="quarter" idx="10"/>
          </p:nvPr>
        </p:nvSpPr>
        <p:spPr/>
        <p:txBody>
          <a:bodyPr/>
          <a:lstStyle/>
          <a:p>
            <a:fld id="{E768074C-24AB-3949-AF36-944C7FEE05A6}" type="slidenum">
              <a:rPr lang="en-US" smtClean="0"/>
              <a:t>36</a:t>
            </a:fld>
            <a:endParaRPr lang="en-US"/>
          </a:p>
        </p:txBody>
      </p:sp>
    </p:spTree>
    <p:extLst>
      <p:ext uri="{BB962C8B-B14F-4D97-AF65-F5344CB8AC3E}">
        <p14:creationId xmlns:p14="http://schemas.microsoft.com/office/powerpoint/2010/main" val="1515530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Maximum</a:t>
            </a:r>
            <a:r>
              <a:rPr lang="en-US" baseline="0" dirty="0" smtClean="0"/>
              <a:t> Likelihood Estimation-</a:t>
            </a:r>
          </a:p>
          <a:p>
            <a:endParaRPr lang="en-US" baseline="0" dirty="0" smtClean="0"/>
          </a:p>
          <a:p>
            <a:r>
              <a:rPr lang="en-US" baseline="0" dirty="0" smtClean="0"/>
              <a:t>Minimize he negative log(likelihood)</a:t>
            </a:r>
          </a:p>
          <a:p>
            <a:endParaRPr lang="en-US" baseline="0" dirty="0" smtClean="0"/>
          </a:p>
          <a:p>
            <a:r>
              <a:rPr lang="en-US" baseline="0" dirty="0" smtClean="0"/>
              <a:t>Need equations to approximate swing probability by location</a:t>
            </a:r>
          </a:p>
          <a:p>
            <a:r>
              <a:rPr lang="en-US" baseline="0" dirty="0" smtClean="0"/>
              <a:t> and run value by location</a:t>
            </a:r>
          </a:p>
          <a:p>
            <a:endParaRPr lang="en-US" baseline="0" dirty="0" smtClean="0"/>
          </a:p>
          <a:p>
            <a:r>
              <a:rPr lang="en-US" baseline="0" dirty="0" smtClean="0"/>
              <a:t>This model is a probability in the D plane ends up in the rulebook strike zone.  This is our swing probability.</a:t>
            </a:r>
          </a:p>
          <a:p>
            <a:endParaRPr lang="en-US" dirty="0"/>
          </a:p>
        </p:txBody>
      </p:sp>
      <p:sp>
        <p:nvSpPr>
          <p:cNvPr id="4" name="Slide Number Placeholder 3"/>
          <p:cNvSpPr>
            <a:spLocks noGrp="1"/>
          </p:cNvSpPr>
          <p:nvPr>
            <p:ph type="sldNum" sz="quarter" idx="10"/>
          </p:nvPr>
        </p:nvSpPr>
        <p:spPr/>
        <p:txBody>
          <a:bodyPr/>
          <a:lstStyle/>
          <a:p>
            <a:fld id="{E768074C-24AB-3949-AF36-944C7FEE05A6}" type="slidenum">
              <a:rPr lang="en-US" smtClean="0"/>
              <a:t>37</a:t>
            </a:fld>
            <a:endParaRPr lang="en-US"/>
          </a:p>
        </p:txBody>
      </p:sp>
    </p:spTree>
    <p:extLst>
      <p:ext uri="{BB962C8B-B14F-4D97-AF65-F5344CB8AC3E}">
        <p14:creationId xmlns:p14="http://schemas.microsoft.com/office/powerpoint/2010/main" val="466326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 axes.</a:t>
            </a:r>
            <a:endParaRPr lang="en-US" dirty="0"/>
          </a:p>
        </p:txBody>
      </p:sp>
      <p:sp>
        <p:nvSpPr>
          <p:cNvPr id="4" name="Slide Number Placeholder 3"/>
          <p:cNvSpPr>
            <a:spLocks noGrp="1"/>
          </p:cNvSpPr>
          <p:nvPr>
            <p:ph type="sldNum" sz="quarter" idx="10"/>
          </p:nvPr>
        </p:nvSpPr>
        <p:spPr/>
        <p:txBody>
          <a:bodyPr/>
          <a:lstStyle/>
          <a:p>
            <a:fld id="{E768074C-24AB-3949-AF36-944C7FEE05A6}" type="slidenum">
              <a:rPr lang="en-US" smtClean="0"/>
              <a:t>38</a:t>
            </a:fld>
            <a:endParaRPr lang="en-US"/>
          </a:p>
        </p:txBody>
      </p:sp>
    </p:spTree>
    <p:extLst>
      <p:ext uri="{BB962C8B-B14F-4D97-AF65-F5344CB8AC3E}">
        <p14:creationId xmlns:p14="http://schemas.microsoft.com/office/powerpoint/2010/main" val="3560139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Actually projecting</a:t>
            </a:r>
            <a:r>
              <a:rPr lang="en-US" baseline="0" dirty="0" smtClean="0"/>
              <a:t> </a:t>
            </a:r>
            <a:r>
              <a:rPr lang="en-US" b="1" baseline="0" dirty="0" smtClean="0"/>
              <a:t>b </a:t>
            </a:r>
            <a:r>
              <a:rPr lang="en-US" b="0" baseline="0" dirty="0" smtClean="0"/>
              <a:t>onto the column space of A.  </a:t>
            </a:r>
          </a:p>
          <a:p>
            <a:r>
              <a:rPr lang="en-US" b="0" baseline="0" dirty="0" smtClean="0"/>
              <a:t>Column space of A is the set of all possible linear combinations of the vectors in A.</a:t>
            </a:r>
          </a:p>
          <a:p>
            <a:endParaRPr lang="en-US" b="0" baseline="0" dirty="0" smtClean="0"/>
          </a:p>
          <a:p>
            <a:r>
              <a:rPr lang="en-US" b="0" baseline="0" dirty="0" smtClean="0"/>
              <a:t>Talk less about math.</a:t>
            </a:r>
          </a:p>
          <a:p>
            <a:r>
              <a:rPr lang="en-US" b="0" baseline="0" dirty="0" smtClean="0"/>
              <a:t>Make clear need for functions.</a:t>
            </a:r>
            <a:endParaRPr lang="en-US" dirty="0"/>
          </a:p>
        </p:txBody>
      </p:sp>
      <p:sp>
        <p:nvSpPr>
          <p:cNvPr id="4" name="Slide Number Placeholder 3"/>
          <p:cNvSpPr>
            <a:spLocks noGrp="1"/>
          </p:cNvSpPr>
          <p:nvPr>
            <p:ph type="sldNum" sz="quarter" idx="10"/>
          </p:nvPr>
        </p:nvSpPr>
        <p:spPr/>
        <p:txBody>
          <a:bodyPr/>
          <a:lstStyle/>
          <a:p>
            <a:fld id="{E768074C-24AB-3949-AF36-944C7FEE05A6}" type="slidenum">
              <a:rPr lang="en-US" smtClean="0"/>
              <a:t>39</a:t>
            </a:fld>
            <a:endParaRPr lang="en-US"/>
          </a:p>
        </p:txBody>
      </p:sp>
    </p:spTree>
    <p:extLst>
      <p:ext uri="{BB962C8B-B14F-4D97-AF65-F5344CB8AC3E}">
        <p14:creationId xmlns:p14="http://schemas.microsoft.com/office/powerpoint/2010/main" val="347089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 axes.</a:t>
            </a:r>
          </a:p>
          <a:p>
            <a:endParaRPr lang="en-US" dirty="0" smtClean="0"/>
          </a:p>
        </p:txBody>
      </p:sp>
      <p:sp>
        <p:nvSpPr>
          <p:cNvPr id="4" name="Slide Number Placeholder 3"/>
          <p:cNvSpPr>
            <a:spLocks noGrp="1"/>
          </p:cNvSpPr>
          <p:nvPr>
            <p:ph type="sldNum" sz="quarter" idx="10"/>
          </p:nvPr>
        </p:nvSpPr>
        <p:spPr/>
        <p:txBody>
          <a:bodyPr/>
          <a:lstStyle/>
          <a:p>
            <a:fld id="{E768074C-24AB-3949-AF36-944C7FEE05A6}" type="slidenum">
              <a:rPr lang="en-US" smtClean="0"/>
              <a:t>40</a:t>
            </a:fld>
            <a:endParaRPr lang="en-US"/>
          </a:p>
        </p:txBody>
      </p:sp>
    </p:spTree>
    <p:extLst>
      <p:ext uri="{BB962C8B-B14F-4D97-AF65-F5344CB8AC3E}">
        <p14:creationId xmlns:p14="http://schemas.microsoft.com/office/powerpoint/2010/main" val="369628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8074C-24AB-3949-AF36-944C7FEE05A6}" type="slidenum">
              <a:rPr lang="en-US" smtClean="0"/>
              <a:t>41</a:t>
            </a:fld>
            <a:endParaRPr lang="en-US"/>
          </a:p>
        </p:txBody>
      </p:sp>
    </p:spTree>
    <p:extLst>
      <p:ext uri="{BB962C8B-B14F-4D97-AF65-F5344CB8AC3E}">
        <p14:creationId xmlns:p14="http://schemas.microsoft.com/office/powerpoint/2010/main" val="1049037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transformation</a:t>
            </a:r>
            <a:r>
              <a:rPr lang="en-US" baseline="0" dirty="0" smtClean="0"/>
              <a:t> is a lot less noisy because the pitches are all FF.</a:t>
            </a:r>
          </a:p>
          <a:p>
            <a:endParaRPr lang="en-US" baseline="0" dirty="0" smtClean="0"/>
          </a:p>
          <a:p>
            <a:r>
              <a:rPr lang="en-US" baseline="0" dirty="0" smtClean="0"/>
              <a:t>R-</a:t>
            </a:r>
            <a:r>
              <a:rPr lang="en-US" baseline="0" dirty="0" err="1" smtClean="0"/>
              <a:t>sqared</a:t>
            </a:r>
            <a:r>
              <a:rPr lang="en-US" baseline="0" dirty="0" smtClean="0"/>
              <a:t> was ~.9 for both regressions.</a:t>
            </a:r>
            <a:endParaRPr lang="en-US" dirty="0"/>
          </a:p>
        </p:txBody>
      </p:sp>
      <p:sp>
        <p:nvSpPr>
          <p:cNvPr id="4" name="Slide Number Placeholder 3"/>
          <p:cNvSpPr>
            <a:spLocks noGrp="1"/>
          </p:cNvSpPr>
          <p:nvPr>
            <p:ph type="sldNum" sz="quarter" idx="10"/>
          </p:nvPr>
        </p:nvSpPr>
        <p:spPr/>
        <p:txBody>
          <a:bodyPr/>
          <a:lstStyle/>
          <a:p>
            <a:fld id="{E768074C-24AB-3949-AF36-944C7FEE05A6}" type="slidenum">
              <a:rPr lang="en-US" smtClean="0"/>
              <a:t>42</a:t>
            </a:fld>
            <a:endParaRPr lang="en-US"/>
          </a:p>
        </p:txBody>
      </p:sp>
    </p:spTree>
    <p:extLst>
      <p:ext uri="{BB962C8B-B14F-4D97-AF65-F5344CB8AC3E}">
        <p14:creationId xmlns:p14="http://schemas.microsoft.com/office/powerpoint/2010/main" val="3662820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a:t>
            </a:r>
            <a:r>
              <a:rPr lang="en-US" baseline="0" dirty="0" smtClean="0"/>
              <a:t> specific run values are static.  Therefore, the model is unrealistic as the run values would change.  </a:t>
            </a:r>
          </a:p>
          <a:p>
            <a:endParaRPr lang="en-US" baseline="0" dirty="0" smtClean="0"/>
          </a:p>
          <a:p>
            <a:r>
              <a:rPr lang="en-US" baseline="0" dirty="0" smtClean="0"/>
              <a:t>Model doesn’t account for hitter guessing location and tendency to miss or make weak contact based on that.</a:t>
            </a:r>
            <a:endParaRPr lang="en-US" dirty="0"/>
          </a:p>
        </p:txBody>
      </p:sp>
      <p:sp>
        <p:nvSpPr>
          <p:cNvPr id="4" name="Slide Number Placeholder 3"/>
          <p:cNvSpPr>
            <a:spLocks noGrp="1"/>
          </p:cNvSpPr>
          <p:nvPr>
            <p:ph type="sldNum" sz="quarter" idx="10"/>
          </p:nvPr>
        </p:nvSpPr>
        <p:spPr/>
        <p:txBody>
          <a:bodyPr/>
          <a:lstStyle/>
          <a:p>
            <a:fld id="{E768074C-24AB-3949-AF36-944C7FEE05A6}" type="slidenum">
              <a:rPr lang="en-US" smtClean="0"/>
              <a:t>43</a:t>
            </a:fld>
            <a:endParaRPr lang="en-US"/>
          </a:p>
        </p:txBody>
      </p:sp>
    </p:spTree>
    <p:extLst>
      <p:ext uri="{BB962C8B-B14F-4D97-AF65-F5344CB8AC3E}">
        <p14:creationId xmlns:p14="http://schemas.microsoft.com/office/powerpoint/2010/main" val="802029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Pitchers</a:t>
            </a:r>
            <a:r>
              <a:rPr lang="en-US" baseline="0" dirty="0" smtClean="0"/>
              <a:t> may already know the strategy. That is only half the battle though as execution is just as important. </a:t>
            </a:r>
            <a:endParaRPr lang="en-US" dirty="0"/>
          </a:p>
        </p:txBody>
      </p:sp>
      <p:sp>
        <p:nvSpPr>
          <p:cNvPr id="4" name="Slide Number Placeholder 3"/>
          <p:cNvSpPr>
            <a:spLocks noGrp="1"/>
          </p:cNvSpPr>
          <p:nvPr>
            <p:ph type="sldNum" sz="quarter" idx="10"/>
          </p:nvPr>
        </p:nvSpPr>
        <p:spPr/>
        <p:txBody>
          <a:bodyPr/>
          <a:lstStyle/>
          <a:p>
            <a:fld id="{E768074C-24AB-3949-AF36-944C7FEE05A6}" type="slidenum">
              <a:rPr lang="en-US" smtClean="0"/>
              <a:t>45</a:t>
            </a:fld>
            <a:endParaRPr lang="en-US"/>
          </a:p>
        </p:txBody>
      </p:sp>
    </p:spTree>
    <p:extLst>
      <p:ext uri="{BB962C8B-B14F-4D97-AF65-F5344CB8AC3E}">
        <p14:creationId xmlns:p14="http://schemas.microsoft.com/office/powerpoint/2010/main" val="344052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www.amazon.ca</a:t>
            </a:r>
            <a:r>
              <a:rPr lang="en-US" dirty="0" smtClean="0"/>
              <a:t>/The-Book-Playing-Percentages-Baseball/</a:t>
            </a:r>
            <a:r>
              <a:rPr lang="en-US" dirty="0" err="1" smtClean="0"/>
              <a:t>dp</a:t>
            </a:r>
            <a:r>
              <a:rPr lang="en-US" dirty="0" smtClean="0"/>
              <a:t>/1597971294</a:t>
            </a:r>
          </a:p>
          <a:p>
            <a:r>
              <a:rPr lang="en-US" dirty="0" smtClean="0"/>
              <a:t>----- Meeting Notes (3/2/13 17:04) -----</a:t>
            </a:r>
          </a:p>
          <a:p>
            <a:r>
              <a:rPr lang="en-US" dirty="0" smtClean="0"/>
              <a:t>Litttle Game theoretic work to date</a:t>
            </a:r>
          </a:p>
          <a:p>
            <a:endParaRPr lang="en-US" dirty="0" smtClean="0"/>
          </a:p>
          <a:p>
            <a:r>
              <a:rPr lang="en-US" dirty="0" smtClean="0"/>
              <a:t>List what is out there </a:t>
            </a:r>
          </a:p>
          <a:p>
            <a:r>
              <a:rPr lang="en-US" dirty="0" smtClean="0"/>
              <a:t>lack of run values.</a:t>
            </a:r>
          </a:p>
          <a:p>
            <a:r>
              <a:rPr lang="en-US" dirty="0" smtClean="0"/>
              <a:t>not an exhaustive list</a:t>
            </a:r>
          </a:p>
          <a:p>
            <a:endParaRPr lang="en-US" dirty="0"/>
          </a:p>
        </p:txBody>
      </p:sp>
      <p:sp>
        <p:nvSpPr>
          <p:cNvPr id="4" name="Slide Number Placeholder 3"/>
          <p:cNvSpPr>
            <a:spLocks noGrp="1"/>
          </p:cNvSpPr>
          <p:nvPr>
            <p:ph type="sldNum" sz="quarter" idx="10"/>
          </p:nvPr>
        </p:nvSpPr>
        <p:spPr/>
        <p:txBody>
          <a:bodyPr/>
          <a:lstStyle/>
          <a:p>
            <a:fld id="{E768074C-24AB-3949-AF36-944C7FEE05A6}" type="slidenum">
              <a:rPr lang="en-US" smtClean="0"/>
              <a:t>3</a:t>
            </a:fld>
            <a:endParaRPr lang="en-US"/>
          </a:p>
        </p:txBody>
      </p:sp>
    </p:spTree>
    <p:extLst>
      <p:ext uri="{BB962C8B-B14F-4D97-AF65-F5344CB8AC3E}">
        <p14:creationId xmlns:p14="http://schemas.microsoft.com/office/powerpoint/2010/main" val="283825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(3/3/13 15:42) -----</a:t>
            </a:r>
          </a:p>
          <a:p>
            <a:r>
              <a:rPr lang="en-US"/>
              <a:t>Say restricting ourselves to 2 strike counts to simplify the problem.  This is only a first pass at the question.</a:t>
            </a:r>
          </a:p>
          <a:p>
            <a:endParaRPr lang="en-US"/>
          </a:p>
          <a:p>
            <a:endParaRPr lang="en-US"/>
          </a:p>
        </p:txBody>
      </p:sp>
      <p:sp>
        <p:nvSpPr>
          <p:cNvPr id="4" name="Slide Number Placeholder 3"/>
          <p:cNvSpPr>
            <a:spLocks noGrp="1"/>
          </p:cNvSpPr>
          <p:nvPr>
            <p:ph type="sldNum" sz="quarter" idx="10"/>
          </p:nvPr>
        </p:nvSpPr>
        <p:spPr/>
        <p:txBody>
          <a:bodyPr/>
          <a:lstStyle/>
          <a:p>
            <a:fld id="{E768074C-24AB-3949-AF36-944C7FEE05A6}" type="slidenum">
              <a:rPr lang="en-US" smtClean="0"/>
              <a:t>4</a:t>
            </a:fld>
            <a:endParaRPr lang="en-US"/>
          </a:p>
        </p:txBody>
      </p:sp>
    </p:spTree>
    <p:extLst>
      <p:ext uri="{BB962C8B-B14F-4D97-AF65-F5344CB8AC3E}">
        <p14:creationId xmlns:p14="http://schemas.microsoft.com/office/powerpoint/2010/main" val="3025311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(3/2/13 17:04) -----</a:t>
            </a:r>
          </a:p>
          <a:p>
            <a:r>
              <a:rPr lang="en-US" dirty="0"/>
              <a:t>incorporate lack of pinpoint control for </a:t>
            </a:r>
            <a:r>
              <a:rPr lang="en-US" dirty="0" smtClean="0"/>
              <a:t>pitchers</a:t>
            </a:r>
            <a:endParaRPr lang="en-US" dirty="0"/>
          </a:p>
        </p:txBody>
      </p:sp>
      <p:sp>
        <p:nvSpPr>
          <p:cNvPr id="4" name="Slide Number Placeholder 3"/>
          <p:cNvSpPr>
            <a:spLocks noGrp="1"/>
          </p:cNvSpPr>
          <p:nvPr>
            <p:ph type="sldNum" sz="quarter" idx="10"/>
          </p:nvPr>
        </p:nvSpPr>
        <p:spPr/>
        <p:txBody>
          <a:bodyPr/>
          <a:lstStyle/>
          <a:p>
            <a:fld id="{E768074C-24AB-3949-AF36-944C7FEE05A6}" type="slidenum">
              <a:rPr lang="en-US" smtClean="0"/>
              <a:t>8</a:t>
            </a:fld>
            <a:endParaRPr lang="en-US"/>
          </a:p>
        </p:txBody>
      </p:sp>
    </p:spTree>
    <p:extLst>
      <p:ext uri="{BB962C8B-B14F-4D97-AF65-F5344CB8AC3E}">
        <p14:creationId xmlns:p14="http://schemas.microsoft.com/office/powerpoint/2010/main" val="2065634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wordpress.nmmi.edu</a:t>
            </a:r>
            <a:r>
              <a:rPr lang="en-US" dirty="0" smtClean="0"/>
              <a:t>/athletics/2010/04/17/</a:t>
            </a:r>
            <a:r>
              <a:rPr lang="en-US" dirty="0" err="1" smtClean="0"/>
              <a:t>odessa</a:t>
            </a:r>
            <a:r>
              <a:rPr lang="en-US" dirty="0" smtClean="0"/>
              <a:t>-takes-two-more-from-broncos/</a:t>
            </a:r>
          </a:p>
          <a:p>
            <a:r>
              <a:rPr lang="en-US" dirty="0" smtClean="0"/>
              <a:t>----- Meeting Notes (3/2/13 17:04) -----</a:t>
            </a:r>
          </a:p>
          <a:p>
            <a:r>
              <a:rPr lang="en-US" dirty="0" smtClean="0"/>
              <a:t>Hitters don't always recognize strikes accurately </a:t>
            </a:r>
          </a:p>
          <a:p>
            <a:endParaRPr lang="en-US" dirty="0"/>
          </a:p>
        </p:txBody>
      </p:sp>
      <p:sp>
        <p:nvSpPr>
          <p:cNvPr id="4" name="Slide Number Placeholder 3"/>
          <p:cNvSpPr>
            <a:spLocks noGrp="1"/>
          </p:cNvSpPr>
          <p:nvPr>
            <p:ph type="sldNum" sz="quarter" idx="10"/>
          </p:nvPr>
        </p:nvSpPr>
        <p:spPr/>
        <p:txBody>
          <a:bodyPr/>
          <a:lstStyle/>
          <a:p>
            <a:fld id="{E768074C-24AB-3949-AF36-944C7FEE05A6}" type="slidenum">
              <a:rPr lang="en-US" smtClean="0"/>
              <a:t>9</a:t>
            </a:fld>
            <a:endParaRPr lang="en-US"/>
          </a:p>
        </p:txBody>
      </p:sp>
    </p:spTree>
    <p:extLst>
      <p:ext uri="{BB962C8B-B14F-4D97-AF65-F5344CB8AC3E}">
        <p14:creationId xmlns:p14="http://schemas.microsoft.com/office/powerpoint/2010/main" val="33307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(3/2/13 17:04) -----</a:t>
            </a:r>
          </a:p>
          <a:p>
            <a:r>
              <a:rPr lang="en-US"/>
              <a:t>incorporate that probability</a:t>
            </a:r>
          </a:p>
        </p:txBody>
      </p:sp>
      <p:sp>
        <p:nvSpPr>
          <p:cNvPr id="4" name="Slide Number Placeholder 3"/>
          <p:cNvSpPr>
            <a:spLocks noGrp="1"/>
          </p:cNvSpPr>
          <p:nvPr>
            <p:ph type="sldNum" sz="quarter" idx="10"/>
          </p:nvPr>
        </p:nvSpPr>
        <p:spPr/>
        <p:txBody>
          <a:bodyPr/>
          <a:lstStyle/>
          <a:p>
            <a:fld id="{E768074C-24AB-3949-AF36-944C7FEE05A6}" type="slidenum">
              <a:rPr lang="en-US" smtClean="0"/>
              <a:t>10</a:t>
            </a:fld>
            <a:endParaRPr lang="en-US"/>
          </a:p>
        </p:txBody>
      </p:sp>
    </p:spTree>
    <p:extLst>
      <p:ext uri="{BB962C8B-B14F-4D97-AF65-F5344CB8AC3E}">
        <p14:creationId xmlns:p14="http://schemas.microsoft.com/office/powerpoint/2010/main" val="137977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(3/3/13 14:48) -----</a:t>
            </a:r>
          </a:p>
          <a:p>
            <a:r>
              <a:rPr lang="en-US" dirty="0"/>
              <a:t>look at correctness here</a:t>
            </a:r>
          </a:p>
        </p:txBody>
      </p:sp>
      <p:sp>
        <p:nvSpPr>
          <p:cNvPr id="4" name="Slide Number Placeholder 3"/>
          <p:cNvSpPr>
            <a:spLocks noGrp="1"/>
          </p:cNvSpPr>
          <p:nvPr>
            <p:ph type="sldNum" sz="quarter" idx="10"/>
          </p:nvPr>
        </p:nvSpPr>
        <p:spPr/>
        <p:txBody>
          <a:bodyPr/>
          <a:lstStyle/>
          <a:p>
            <a:fld id="{E768074C-24AB-3949-AF36-944C7FEE05A6}" type="slidenum">
              <a:rPr lang="en-US" smtClean="0"/>
              <a:t>11</a:t>
            </a:fld>
            <a:endParaRPr lang="en-US"/>
          </a:p>
        </p:txBody>
      </p:sp>
    </p:spTree>
    <p:extLst>
      <p:ext uri="{BB962C8B-B14F-4D97-AF65-F5344CB8AC3E}">
        <p14:creationId xmlns:p14="http://schemas.microsoft.com/office/powerpoint/2010/main" val="321112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 Meeting Notes (3/3/13 15:57) -----</a:t>
            </a:r>
          </a:p>
          <a:p>
            <a:r>
              <a:rPr lang="en-US" dirty="0"/>
              <a:t>Say we are solving for P(Zone) and P(Take) and why that works.</a:t>
            </a:r>
          </a:p>
        </p:txBody>
      </p:sp>
      <p:sp>
        <p:nvSpPr>
          <p:cNvPr id="4" name="Slide Number Placeholder 3"/>
          <p:cNvSpPr>
            <a:spLocks noGrp="1"/>
          </p:cNvSpPr>
          <p:nvPr>
            <p:ph type="sldNum" sz="quarter" idx="10"/>
          </p:nvPr>
        </p:nvSpPr>
        <p:spPr/>
        <p:txBody>
          <a:bodyPr/>
          <a:lstStyle/>
          <a:p>
            <a:fld id="{E768074C-24AB-3949-AF36-944C7FEE05A6}" type="slidenum">
              <a:rPr lang="en-US" smtClean="0"/>
              <a:t>12</a:t>
            </a:fld>
            <a:endParaRPr lang="en-US"/>
          </a:p>
        </p:txBody>
      </p:sp>
    </p:spTree>
    <p:extLst>
      <p:ext uri="{BB962C8B-B14F-4D97-AF65-F5344CB8AC3E}">
        <p14:creationId xmlns:p14="http://schemas.microsoft.com/office/powerpoint/2010/main" val="2111958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17947"/>
            <a:ext cx="693683" cy="89770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D4658AC-198A-9745-A0D9-07048325D2AF}" type="datetimeFigureOut">
              <a:rPr lang="en-US" smtClean="0"/>
              <a:t>3/6/2013</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C9725B53-8840-F148-8DC2-CA2F20BE3D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658AC-198A-9745-A0D9-07048325D2AF}" type="datetimeFigureOut">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25B53-8840-F148-8DC2-CA2F20BE3D5D}" type="slidenum">
              <a:rPr lang="en-US" smtClean="0"/>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23501"/>
            <a:ext cx="998483" cy="129215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D4658AC-198A-9745-A0D9-07048325D2AF}" type="datetimeFigureOut">
              <a:rPr lang="en-US" smtClean="0"/>
              <a:t>3/6/2013</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C9725B53-8840-F148-8DC2-CA2F20BE3D5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D4658AC-198A-9745-A0D9-07048325D2AF}"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25B53-8840-F148-8DC2-CA2F20BE3D5D}" type="slidenum">
              <a:rPr lang="en-US" smtClean="0"/>
              <a:t>‹#›</a:t>
            </a:fld>
            <a:endParaRPr lang="en-US"/>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17947"/>
            <a:ext cx="693683" cy="89770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D4658AC-198A-9745-A0D9-07048325D2AF}"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25B53-8840-F148-8DC2-CA2F20BE3D5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17947"/>
            <a:ext cx="693683" cy="89770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5AC8A2-C63C-49A4-89E9-2E4420D2ECA8}"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extLst>
      <p:ext uri="{BB962C8B-B14F-4D97-AF65-F5344CB8AC3E}">
        <p14:creationId xmlns:p14="http://schemas.microsoft.com/office/powerpoint/2010/main" val="1663552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658AC-198A-9745-A0D9-07048325D2AF}"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25B53-8840-F148-8DC2-CA2F20BE3D5D}" type="slidenum">
              <a:rPr lang="en-US" smtClean="0"/>
              <a:t>‹#›</a:t>
            </a:fld>
            <a:endParaRPr lang="en-US"/>
          </a:p>
        </p:txBody>
      </p:sp>
    </p:spTree>
    <p:extLst>
      <p:ext uri="{BB962C8B-B14F-4D97-AF65-F5344CB8AC3E}">
        <p14:creationId xmlns:p14="http://schemas.microsoft.com/office/powerpoint/2010/main" val="3837134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extLst>
      <p:ext uri="{BB962C8B-B14F-4D97-AF65-F5344CB8AC3E}">
        <p14:creationId xmlns:p14="http://schemas.microsoft.com/office/powerpoint/2010/main" val="912697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4658AC-198A-9745-A0D9-07048325D2AF}" type="datetimeFigureOut">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25B53-8840-F148-8DC2-CA2F20BE3D5D}" type="slidenum">
              <a:rPr lang="en-US" smtClean="0"/>
              <a:t>‹#›</a:t>
            </a:fld>
            <a:endParaRPr lang="en-US"/>
          </a:p>
        </p:txBody>
      </p:sp>
    </p:spTree>
    <p:extLst>
      <p:ext uri="{BB962C8B-B14F-4D97-AF65-F5344CB8AC3E}">
        <p14:creationId xmlns:p14="http://schemas.microsoft.com/office/powerpoint/2010/main" val="3251438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4658AC-198A-9745-A0D9-07048325D2AF}" type="datetimeFigureOut">
              <a:rPr lang="en-US" smtClean="0"/>
              <a:t>3/6/2013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25B53-8840-F148-8DC2-CA2F20BE3D5D}" type="slidenum">
              <a:rPr lang="en-US" smtClean="0"/>
              <a:t>‹#›</a:t>
            </a:fld>
            <a:endParaRPr lang="en-US"/>
          </a:p>
        </p:txBody>
      </p:sp>
    </p:spTree>
    <p:extLst>
      <p:ext uri="{BB962C8B-B14F-4D97-AF65-F5344CB8AC3E}">
        <p14:creationId xmlns:p14="http://schemas.microsoft.com/office/powerpoint/2010/main" val="136012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D4658AC-198A-9745-A0D9-07048325D2AF}"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25B53-8840-F148-8DC2-CA2F20BE3D5D}" type="slidenum">
              <a:rPr lang="en-US" smtClean="0"/>
              <a:t>‹#›</a:t>
            </a:fld>
            <a:endParaRPr lang="en-US"/>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17947"/>
            <a:ext cx="693683" cy="89770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4658AC-198A-9745-A0D9-07048325D2AF}" type="datetimeFigureOut">
              <a:rPr lang="en-US" smtClean="0"/>
              <a:t>3/6/2013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25B53-8840-F148-8DC2-CA2F20BE3D5D}" type="slidenum">
              <a:rPr lang="en-US" smtClean="0"/>
              <a:t>‹#›</a:t>
            </a:fld>
            <a:endParaRPr lang="en-US"/>
          </a:p>
        </p:txBody>
      </p:sp>
    </p:spTree>
    <p:extLst>
      <p:ext uri="{BB962C8B-B14F-4D97-AF65-F5344CB8AC3E}">
        <p14:creationId xmlns:p14="http://schemas.microsoft.com/office/powerpoint/2010/main" val="1917173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658AC-198A-9745-A0D9-07048325D2AF}" type="datetimeFigureOut">
              <a:rPr lang="en-US" smtClean="0"/>
              <a:t>3/6/2013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25B53-8840-F148-8DC2-CA2F20BE3D5D}" type="slidenum">
              <a:rPr lang="en-US" smtClean="0"/>
              <a:t>‹#›</a:t>
            </a:fld>
            <a:endParaRPr lang="en-US"/>
          </a:p>
        </p:txBody>
      </p:sp>
    </p:spTree>
    <p:extLst>
      <p:ext uri="{BB962C8B-B14F-4D97-AF65-F5344CB8AC3E}">
        <p14:creationId xmlns:p14="http://schemas.microsoft.com/office/powerpoint/2010/main" val="918575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658AC-198A-9745-A0D9-07048325D2AF}" type="datetimeFigureOut">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25B53-8840-F148-8DC2-CA2F20BE3D5D}" type="slidenum">
              <a:rPr lang="en-US" smtClean="0"/>
              <a:t>‹#›</a:t>
            </a:fld>
            <a:endParaRPr lang="en-US"/>
          </a:p>
        </p:txBody>
      </p:sp>
    </p:spTree>
    <p:extLst>
      <p:ext uri="{BB962C8B-B14F-4D97-AF65-F5344CB8AC3E}">
        <p14:creationId xmlns:p14="http://schemas.microsoft.com/office/powerpoint/2010/main" val="1349546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658AC-198A-9745-A0D9-07048325D2AF}" type="datetimeFigureOut">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25B53-8840-F148-8DC2-CA2F20BE3D5D}" type="slidenum">
              <a:rPr lang="en-US" smtClean="0"/>
              <a:t>‹#›</a:t>
            </a:fld>
            <a:endParaRPr lang="en-US"/>
          </a:p>
        </p:txBody>
      </p:sp>
    </p:spTree>
    <p:extLst>
      <p:ext uri="{BB962C8B-B14F-4D97-AF65-F5344CB8AC3E}">
        <p14:creationId xmlns:p14="http://schemas.microsoft.com/office/powerpoint/2010/main" val="207503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658AC-198A-9745-A0D9-07048325D2AF}"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25B53-8840-F148-8DC2-CA2F20BE3D5D}" type="slidenum">
              <a:rPr lang="en-US" smtClean="0"/>
              <a:t>‹#›</a:t>
            </a:fld>
            <a:endParaRPr lang="en-US"/>
          </a:p>
        </p:txBody>
      </p:sp>
    </p:spTree>
    <p:extLst>
      <p:ext uri="{BB962C8B-B14F-4D97-AF65-F5344CB8AC3E}">
        <p14:creationId xmlns:p14="http://schemas.microsoft.com/office/powerpoint/2010/main" val="1936317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658AC-198A-9745-A0D9-07048325D2AF}"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25B53-8840-F148-8DC2-CA2F20BE3D5D}" type="slidenum">
              <a:rPr lang="en-US" smtClean="0"/>
              <a:t>‹#›</a:t>
            </a:fld>
            <a:endParaRPr lang="en-US"/>
          </a:p>
        </p:txBody>
      </p:sp>
    </p:spTree>
    <p:extLst>
      <p:ext uri="{BB962C8B-B14F-4D97-AF65-F5344CB8AC3E}">
        <p14:creationId xmlns:p14="http://schemas.microsoft.com/office/powerpoint/2010/main" val="320009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17947"/>
            <a:ext cx="693683" cy="89770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17947"/>
            <a:ext cx="693683" cy="89770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D4658AC-198A-9745-A0D9-07048325D2AF}" type="datetimeFigureOut">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25B53-8840-F148-8DC2-CA2F20BE3D5D}" type="slidenum">
              <a:rPr lang="en-US" smtClean="0"/>
              <a:t>‹#›</a:t>
            </a:fld>
            <a:endParaRPr lang="en-US"/>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723501"/>
            <a:ext cx="998483" cy="129215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D4658AC-198A-9745-A0D9-07048325D2AF}" type="datetimeFigureOut">
              <a:rPr lang="en-US" smtClean="0"/>
              <a:t>3/6/2013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25B53-8840-F148-8DC2-CA2F20BE3D5D}" type="slidenum">
              <a:rPr lang="en-US" smtClean="0"/>
              <a:t>‹#›</a:t>
            </a:fld>
            <a:endParaRPr lang="en-US"/>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723501"/>
            <a:ext cx="998483" cy="129215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D4658AC-198A-9745-A0D9-07048325D2AF}" type="datetimeFigureOut">
              <a:rPr lang="en-US" smtClean="0"/>
              <a:t>3/6/2013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25B53-8840-F148-8DC2-CA2F20BE3D5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723501"/>
            <a:ext cx="998483" cy="129215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D4658AC-198A-9745-A0D9-07048325D2AF}" type="datetimeFigureOut">
              <a:rPr lang="en-US" smtClean="0"/>
              <a:t>3/6/2013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25B53-8840-F148-8DC2-CA2F20BE3D5D}"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17947"/>
            <a:ext cx="693683" cy="89770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D4658AC-198A-9745-A0D9-07048325D2AF}" type="datetimeFigureOut">
              <a:rPr lang="en-US" smtClean="0"/>
              <a:t>3/6/2013</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C9725B53-8840-F148-8DC2-CA2F20BE3D5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ti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D4658AC-198A-9745-A0D9-07048325D2AF}" type="datetimeFigureOut">
              <a:rPr lang="en-US" smtClean="0"/>
              <a:t>3/6/2013</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C9725B53-8840-F148-8DC2-CA2F20BE3D5D}" type="slidenum">
              <a:rPr lang="en-US" smtClean="0"/>
              <a:t>‹#›</a:t>
            </a:fld>
            <a:endParaRPr lang="en-US"/>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117947"/>
            <a:ext cx="693683" cy="897707"/>
          </a:xfrm>
          <a:prstGeom prst="rect">
            <a:avLst/>
          </a:prstGeom>
        </p:spPr>
      </p:pic>
    </p:spTree>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658AC-198A-9745-A0D9-07048325D2AF}" type="datetimeFigureOut">
              <a:rPr lang="en-US" smtClean="0"/>
              <a:t>3/6/2013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25B53-8840-F148-8DC2-CA2F20BE3D5D}" type="slidenum">
              <a:rPr lang="en-US" smtClean="0"/>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17947"/>
            <a:ext cx="693683" cy="897707"/>
          </a:xfrm>
          <a:prstGeom prst="rect">
            <a:avLst/>
          </a:prstGeom>
        </p:spPr>
      </p:pic>
    </p:spTree>
    <p:extLst>
      <p:ext uri="{BB962C8B-B14F-4D97-AF65-F5344CB8AC3E}">
        <p14:creationId xmlns:p14="http://schemas.microsoft.com/office/powerpoint/2010/main" val="6669071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Nash Equilibrium Solution for Fastball Locations in Two-Strike</a:t>
            </a:r>
            <a:br>
              <a:rPr lang="en-US" dirty="0"/>
            </a:br>
            <a:r>
              <a:rPr lang="en-US" dirty="0"/>
              <a:t>Counts</a:t>
            </a:r>
          </a:p>
        </p:txBody>
      </p:sp>
      <p:sp>
        <p:nvSpPr>
          <p:cNvPr id="3" name="Subtitle 2"/>
          <p:cNvSpPr>
            <a:spLocks noGrp="1"/>
          </p:cNvSpPr>
          <p:nvPr>
            <p:ph type="subTitle" idx="1"/>
          </p:nvPr>
        </p:nvSpPr>
        <p:spPr>
          <a:xfrm>
            <a:off x="423315" y="3478306"/>
            <a:ext cx="8417445" cy="2577898"/>
          </a:xfrm>
        </p:spPr>
        <p:txBody>
          <a:bodyPr>
            <a:normAutofit fontScale="62500" lnSpcReduction="20000"/>
          </a:bodyPr>
          <a:lstStyle/>
          <a:p>
            <a:r>
              <a:rPr lang="en-US" sz="4400" dirty="0" smtClean="0"/>
              <a:t>Kevin Tenenbaum and Dave Allen</a:t>
            </a:r>
          </a:p>
          <a:p>
            <a:r>
              <a:rPr lang="en-US" sz="4400" dirty="0" smtClean="0"/>
              <a:t>Middlebury College, Middlebury, VT</a:t>
            </a:r>
          </a:p>
          <a:p>
            <a:endParaRPr lang="en-US" sz="4400" dirty="0"/>
          </a:p>
          <a:p>
            <a:r>
              <a:rPr lang="en-US" sz="4400" dirty="0" smtClean="0"/>
              <a:t>SABR Analytics Conference</a:t>
            </a:r>
          </a:p>
          <a:p>
            <a:r>
              <a:rPr lang="en-US" sz="4400" dirty="0" smtClean="0"/>
              <a:t>Phoenix, AZ</a:t>
            </a:r>
          </a:p>
          <a:p>
            <a:r>
              <a:rPr lang="en-US" sz="4400" dirty="0" smtClean="0"/>
              <a:t>March 2013</a:t>
            </a:r>
          </a:p>
          <a:p>
            <a:endParaRPr lang="en-US" dirty="0"/>
          </a:p>
        </p:txBody>
      </p:sp>
      <p:pic>
        <p:nvPicPr>
          <p:cNvPr id="4" name="Picture 3" descr="middlebury.gif"/>
          <p:cNvPicPr>
            <a:picLocks noChangeAspect="1"/>
          </p:cNvPicPr>
          <p:nvPr/>
        </p:nvPicPr>
        <p:blipFill rotWithShape="1">
          <a:blip r:embed="rId3">
            <a:extLst>
              <a:ext uri="{28A0092B-C50C-407E-A947-70E740481C1C}">
                <a14:useLocalDpi xmlns:a14="http://schemas.microsoft.com/office/drawing/2010/main" val="0"/>
              </a:ext>
            </a:extLst>
          </a:blip>
          <a:srcRect l="5324" t="5084" r="6458" b="5513"/>
          <a:stretch/>
        </p:blipFill>
        <p:spPr>
          <a:xfrm>
            <a:off x="7255365" y="4826000"/>
            <a:ext cx="1888635" cy="1913969"/>
          </a:xfrm>
          <a:prstGeom prst="ellipse">
            <a:avLst/>
          </a:prstGeom>
        </p:spPr>
      </p:pic>
    </p:spTree>
    <p:extLst>
      <p:ext uri="{BB962C8B-B14F-4D97-AF65-F5344CB8AC3E}">
        <p14:creationId xmlns:p14="http://schemas.microsoft.com/office/powerpoint/2010/main" val="166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b="1" dirty="0" smtClean="0"/>
              <a:t>65.0 %</a:t>
            </a:r>
            <a:r>
              <a:rPr lang="en-US" dirty="0" smtClean="0"/>
              <a:t> (</a:t>
            </a:r>
            <a:r>
              <a:rPr lang="en-US" b="1" dirty="0" err="1" smtClean="0"/>
              <a:t>Recb</a:t>
            </a:r>
            <a:r>
              <a:rPr lang="en-US" b="1" dirty="0" smtClean="0"/>
              <a:t>) </a:t>
            </a:r>
            <a:r>
              <a:rPr lang="en-US" dirty="0" smtClean="0"/>
              <a:t>that  a pitch was outside the extended zone, it was taken.</a:t>
            </a:r>
          </a:p>
          <a:p>
            <a:pPr lvl="1"/>
            <a:r>
              <a:rPr lang="en-US" dirty="0" smtClean="0"/>
              <a:t>This is the ball recognition probability.</a:t>
            </a:r>
          </a:p>
          <a:p>
            <a:r>
              <a:rPr lang="en-US" b="1" dirty="0" smtClean="0"/>
              <a:t>83.5 %</a:t>
            </a:r>
            <a:r>
              <a:rPr lang="en-US" dirty="0" smtClean="0"/>
              <a:t> </a:t>
            </a:r>
            <a:r>
              <a:rPr lang="en-US" b="1" dirty="0" smtClean="0"/>
              <a:t>(Recs) </a:t>
            </a:r>
            <a:r>
              <a:rPr lang="en-US" dirty="0" smtClean="0"/>
              <a:t>that a pitch inside the extended zone was swung at. </a:t>
            </a:r>
          </a:p>
          <a:p>
            <a:pPr lvl="1"/>
            <a:r>
              <a:rPr lang="en-US" dirty="0" smtClean="0"/>
              <a:t>This is the strike recognition probability.</a:t>
            </a:r>
          </a:p>
          <a:p>
            <a:r>
              <a:rPr lang="en-US" dirty="0" smtClean="0"/>
              <a:t>We don’t break this up by count because the differences are small from count to count.</a:t>
            </a:r>
            <a:endParaRPr lang="en-US" dirty="0"/>
          </a:p>
        </p:txBody>
      </p:sp>
    </p:spTree>
    <p:extLst>
      <p:ext uri="{BB962C8B-B14F-4D97-AF65-F5344CB8AC3E}">
        <p14:creationId xmlns:p14="http://schemas.microsoft.com/office/powerpoint/2010/main" val="127194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to Problem</a:t>
            </a:r>
            <a:endParaRPr lang="en-US" dirty="0"/>
          </a:p>
        </p:txBody>
      </p:sp>
      <p:cxnSp>
        <p:nvCxnSpPr>
          <p:cNvPr id="9" name="Straight Arrow Connector 8"/>
          <p:cNvCxnSpPr/>
          <p:nvPr/>
        </p:nvCxnSpPr>
        <p:spPr>
          <a:xfrm>
            <a:off x="4416726" y="3523790"/>
            <a:ext cx="1884147" cy="12788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755776637"/>
              </p:ext>
            </p:extLst>
          </p:nvPr>
        </p:nvGraphicFramePr>
        <p:xfrm>
          <a:off x="1448100" y="1872790"/>
          <a:ext cx="2968626" cy="1651000"/>
        </p:xfrm>
        <a:graphic>
          <a:graphicData uri="http://schemas.openxmlformats.org/drawingml/2006/table">
            <a:tbl>
              <a:tblPr firstRow="1" bandRow="1">
                <a:tableStyleId>{5C22544A-7EE6-4342-B048-85BDC9FD1C3A}</a:tableStyleId>
              </a:tblPr>
              <a:tblGrid>
                <a:gridCol w="1484313"/>
                <a:gridCol w="1484313"/>
              </a:tblGrid>
              <a:tr h="825500">
                <a:tc>
                  <a:txBody>
                    <a:bodyPr/>
                    <a:lstStyle/>
                    <a:p>
                      <a:pPr algn="ctr"/>
                      <a:endParaRPr lang="en-US" dirty="0" smtClean="0"/>
                    </a:p>
                    <a:p>
                      <a:pPr algn="ctr"/>
                      <a:r>
                        <a:rPr lang="en-US" dirty="0" err="1" smtClean="0"/>
                        <a:t>SwingStrike</a:t>
                      </a:r>
                      <a:endParaRPr lang="en-US" dirty="0"/>
                    </a:p>
                  </a:txBody>
                  <a:tcPr/>
                </a:tc>
                <a:tc>
                  <a:txBody>
                    <a:bodyPr/>
                    <a:lstStyle/>
                    <a:p>
                      <a:endParaRPr lang="en-US" dirty="0" smtClean="0"/>
                    </a:p>
                    <a:p>
                      <a:pPr algn="ctr"/>
                      <a:r>
                        <a:rPr lang="en-US" dirty="0" err="1" smtClean="0"/>
                        <a:t>SwingBall</a:t>
                      </a:r>
                      <a:endParaRPr lang="en-US" dirty="0"/>
                    </a:p>
                  </a:txBody>
                  <a:tcPr/>
                </a:tc>
              </a:tr>
              <a:tr h="825500">
                <a:tc>
                  <a:txBody>
                    <a:bodyPr/>
                    <a:lstStyle/>
                    <a:p>
                      <a:endParaRPr lang="en-US" dirty="0" smtClean="0"/>
                    </a:p>
                    <a:p>
                      <a:pPr algn="ctr"/>
                      <a:r>
                        <a:rPr lang="en-US" dirty="0" err="1" smtClean="0"/>
                        <a:t>TakeStrike</a:t>
                      </a:r>
                      <a:endParaRPr lang="en-US" dirty="0"/>
                    </a:p>
                  </a:txBody>
                  <a:tcPr/>
                </a:tc>
                <a:tc>
                  <a:txBody>
                    <a:bodyPr/>
                    <a:lstStyle/>
                    <a:p>
                      <a:endParaRPr lang="en-US" dirty="0" smtClean="0"/>
                    </a:p>
                    <a:p>
                      <a:pPr algn="ctr"/>
                      <a:r>
                        <a:rPr lang="en-US" dirty="0" err="1" smtClean="0"/>
                        <a:t>TakeBall</a:t>
                      </a:r>
                      <a:endParaRPr lang="en-US" dirty="0"/>
                    </a:p>
                  </a:txBody>
                  <a:tcPr/>
                </a:tc>
              </a:tr>
            </a:tbl>
          </a:graphicData>
        </a:graphic>
      </p:graphicFrame>
      <p:sp>
        <p:nvSpPr>
          <p:cNvPr id="14" name="TextBox 13"/>
          <p:cNvSpPr txBox="1"/>
          <p:nvPr/>
        </p:nvSpPr>
        <p:spPr>
          <a:xfrm>
            <a:off x="1448100" y="1491473"/>
            <a:ext cx="1384262" cy="369332"/>
          </a:xfrm>
          <a:prstGeom prst="rect">
            <a:avLst/>
          </a:prstGeom>
          <a:noFill/>
        </p:spPr>
        <p:txBody>
          <a:bodyPr wrap="square" rtlCol="0">
            <a:spAutoFit/>
          </a:bodyPr>
          <a:lstStyle/>
          <a:p>
            <a:pPr algn="ctr"/>
            <a:r>
              <a:rPr lang="en-US" b="1" dirty="0" smtClean="0"/>
              <a:t>Strike	</a:t>
            </a:r>
            <a:endParaRPr lang="en-US" b="1" dirty="0"/>
          </a:p>
        </p:txBody>
      </p:sp>
      <p:sp>
        <p:nvSpPr>
          <p:cNvPr id="15" name="TextBox 14"/>
          <p:cNvSpPr txBox="1"/>
          <p:nvPr/>
        </p:nvSpPr>
        <p:spPr>
          <a:xfrm>
            <a:off x="2832362" y="1503458"/>
            <a:ext cx="1584364" cy="369332"/>
          </a:xfrm>
          <a:prstGeom prst="rect">
            <a:avLst/>
          </a:prstGeom>
          <a:noFill/>
        </p:spPr>
        <p:txBody>
          <a:bodyPr wrap="square" rtlCol="0">
            <a:spAutoFit/>
          </a:bodyPr>
          <a:lstStyle/>
          <a:p>
            <a:pPr algn="ctr"/>
            <a:r>
              <a:rPr lang="en-US" b="1" dirty="0" smtClean="0"/>
              <a:t>Ball</a:t>
            </a:r>
            <a:endParaRPr lang="en-US" b="1" dirty="0"/>
          </a:p>
        </p:txBody>
      </p:sp>
      <p:sp>
        <p:nvSpPr>
          <p:cNvPr id="16" name="TextBox 15"/>
          <p:cNvSpPr txBox="1"/>
          <p:nvPr/>
        </p:nvSpPr>
        <p:spPr>
          <a:xfrm>
            <a:off x="559100" y="2040269"/>
            <a:ext cx="889000" cy="369332"/>
          </a:xfrm>
          <a:prstGeom prst="rect">
            <a:avLst/>
          </a:prstGeom>
          <a:noFill/>
        </p:spPr>
        <p:txBody>
          <a:bodyPr wrap="square" rtlCol="0">
            <a:spAutoFit/>
          </a:bodyPr>
          <a:lstStyle/>
          <a:p>
            <a:pPr algn="ctr"/>
            <a:r>
              <a:rPr lang="en-US" b="1" dirty="0" smtClean="0"/>
              <a:t>Swing</a:t>
            </a:r>
            <a:endParaRPr lang="en-US" b="1" dirty="0"/>
          </a:p>
        </p:txBody>
      </p:sp>
      <p:sp>
        <p:nvSpPr>
          <p:cNvPr id="17" name="TextBox 16"/>
          <p:cNvSpPr txBox="1"/>
          <p:nvPr/>
        </p:nvSpPr>
        <p:spPr>
          <a:xfrm>
            <a:off x="559100" y="2866905"/>
            <a:ext cx="889000" cy="369332"/>
          </a:xfrm>
          <a:prstGeom prst="rect">
            <a:avLst/>
          </a:prstGeom>
          <a:noFill/>
        </p:spPr>
        <p:txBody>
          <a:bodyPr wrap="square" rtlCol="0">
            <a:spAutoFit/>
          </a:bodyPr>
          <a:lstStyle/>
          <a:p>
            <a:pPr algn="ctr"/>
            <a:r>
              <a:rPr lang="en-US" b="1" dirty="0" smtClean="0"/>
              <a:t>Take</a:t>
            </a:r>
            <a:endParaRPr lang="en-US" b="1" dirty="0"/>
          </a:p>
        </p:txBody>
      </p:sp>
      <p:graphicFrame>
        <p:nvGraphicFramePr>
          <p:cNvPr id="18" name="Table 17"/>
          <p:cNvGraphicFramePr>
            <a:graphicFrameLocks noGrp="1"/>
          </p:cNvGraphicFramePr>
          <p:nvPr>
            <p:extLst>
              <p:ext uri="{D42A27DB-BD31-4B8C-83A1-F6EECF244321}">
                <p14:modId xmlns:p14="http://schemas.microsoft.com/office/powerpoint/2010/main" val="3521473478"/>
              </p:ext>
            </p:extLst>
          </p:nvPr>
        </p:nvGraphicFramePr>
        <p:xfrm>
          <a:off x="4216623" y="5006187"/>
          <a:ext cx="4405308" cy="1651000"/>
        </p:xfrm>
        <a:graphic>
          <a:graphicData uri="http://schemas.openxmlformats.org/drawingml/2006/table">
            <a:tbl>
              <a:tblPr firstRow="1" bandRow="1">
                <a:tableStyleId>{5C22544A-7EE6-4342-B048-85BDC9FD1C3A}</a:tableStyleId>
              </a:tblPr>
              <a:tblGrid>
                <a:gridCol w="2202654"/>
                <a:gridCol w="2202654"/>
              </a:tblGrid>
              <a:tr h="825500">
                <a:tc>
                  <a:txBody>
                    <a:bodyPr/>
                    <a:lstStyle/>
                    <a:p>
                      <a:endParaRPr lang="en-US" dirty="0" smtClean="0"/>
                    </a:p>
                    <a:p>
                      <a:pPr algn="ctr"/>
                      <a:r>
                        <a:rPr lang="en-US" dirty="0" smtClean="0"/>
                        <a:t>Recs*</a:t>
                      </a:r>
                      <a:r>
                        <a:rPr lang="en-US" dirty="0" err="1" smtClean="0"/>
                        <a:t>SwingStrike</a:t>
                      </a:r>
                      <a:endParaRPr lang="en-US" dirty="0"/>
                    </a:p>
                  </a:txBody>
                  <a:tcPr/>
                </a:tc>
                <a:tc>
                  <a:txBody>
                    <a:bodyPr/>
                    <a:lstStyle/>
                    <a:p>
                      <a:endParaRPr lang="en-US" dirty="0" smtClean="0"/>
                    </a:p>
                    <a:p>
                      <a:pPr algn="ctr"/>
                      <a:r>
                        <a:rPr lang="en-US" dirty="0" smtClean="0"/>
                        <a:t>(1-Recb)*</a:t>
                      </a:r>
                      <a:r>
                        <a:rPr lang="en-US" dirty="0" err="1" smtClean="0"/>
                        <a:t>SwingBall</a:t>
                      </a:r>
                      <a:endParaRPr lang="en-US" dirty="0"/>
                    </a:p>
                  </a:txBody>
                  <a:tcPr/>
                </a:tc>
              </a:tr>
              <a:tr h="825500">
                <a:tc>
                  <a:txBody>
                    <a:bodyPr/>
                    <a:lstStyle/>
                    <a:p>
                      <a:endParaRPr lang="en-US" dirty="0" smtClean="0"/>
                    </a:p>
                    <a:p>
                      <a:pPr algn="ctr"/>
                      <a:r>
                        <a:rPr lang="en-US" dirty="0" smtClean="0"/>
                        <a:t>(1-Recs)*</a:t>
                      </a:r>
                      <a:r>
                        <a:rPr lang="en-US" dirty="0" err="1" smtClean="0"/>
                        <a:t>TakeStrike</a:t>
                      </a:r>
                      <a:endParaRPr lang="en-US" dirty="0"/>
                    </a:p>
                  </a:txBody>
                  <a:tcPr/>
                </a:tc>
                <a:tc>
                  <a:txBody>
                    <a:bodyPr/>
                    <a:lstStyle/>
                    <a:p>
                      <a:endParaRPr lang="en-US" dirty="0" smtClean="0"/>
                    </a:p>
                    <a:p>
                      <a:pPr algn="ctr"/>
                      <a:r>
                        <a:rPr lang="en-US" dirty="0" err="1" smtClean="0"/>
                        <a:t>Recb</a:t>
                      </a:r>
                      <a:r>
                        <a:rPr lang="en-US" dirty="0" smtClean="0"/>
                        <a:t>*</a:t>
                      </a:r>
                      <a:r>
                        <a:rPr lang="en-US" dirty="0" err="1" smtClean="0"/>
                        <a:t>TakeBall</a:t>
                      </a:r>
                      <a:endParaRPr lang="en-US" dirty="0"/>
                    </a:p>
                  </a:txBody>
                  <a:tcPr/>
                </a:tc>
              </a:tr>
            </a:tbl>
          </a:graphicData>
        </a:graphic>
      </p:graphicFrame>
      <p:sp>
        <p:nvSpPr>
          <p:cNvPr id="19" name="TextBox 18"/>
          <p:cNvSpPr txBox="1"/>
          <p:nvPr/>
        </p:nvSpPr>
        <p:spPr>
          <a:xfrm>
            <a:off x="4569201" y="4624870"/>
            <a:ext cx="1384262" cy="369332"/>
          </a:xfrm>
          <a:prstGeom prst="rect">
            <a:avLst/>
          </a:prstGeom>
          <a:noFill/>
        </p:spPr>
        <p:txBody>
          <a:bodyPr wrap="square" rtlCol="0">
            <a:spAutoFit/>
          </a:bodyPr>
          <a:lstStyle/>
          <a:p>
            <a:pPr algn="ctr"/>
            <a:r>
              <a:rPr lang="en-US" b="1" dirty="0" smtClean="0"/>
              <a:t>Strike</a:t>
            </a:r>
            <a:endParaRPr lang="en-US" b="1" dirty="0"/>
          </a:p>
        </p:txBody>
      </p:sp>
      <p:sp>
        <p:nvSpPr>
          <p:cNvPr id="20" name="TextBox 19"/>
          <p:cNvSpPr txBox="1"/>
          <p:nvPr/>
        </p:nvSpPr>
        <p:spPr>
          <a:xfrm>
            <a:off x="6842191" y="4636855"/>
            <a:ext cx="1520760" cy="369332"/>
          </a:xfrm>
          <a:prstGeom prst="rect">
            <a:avLst/>
          </a:prstGeom>
          <a:noFill/>
        </p:spPr>
        <p:txBody>
          <a:bodyPr wrap="square" rtlCol="0">
            <a:spAutoFit/>
          </a:bodyPr>
          <a:lstStyle/>
          <a:p>
            <a:pPr algn="ctr"/>
            <a:r>
              <a:rPr lang="en-US" b="1" dirty="0" smtClean="0"/>
              <a:t>Ball</a:t>
            </a:r>
            <a:endParaRPr lang="en-US" b="1" dirty="0"/>
          </a:p>
        </p:txBody>
      </p:sp>
      <p:sp>
        <p:nvSpPr>
          <p:cNvPr id="21" name="TextBox 20"/>
          <p:cNvSpPr txBox="1"/>
          <p:nvPr/>
        </p:nvSpPr>
        <p:spPr>
          <a:xfrm>
            <a:off x="3327623" y="5261638"/>
            <a:ext cx="889000" cy="369332"/>
          </a:xfrm>
          <a:prstGeom prst="rect">
            <a:avLst/>
          </a:prstGeom>
          <a:noFill/>
        </p:spPr>
        <p:txBody>
          <a:bodyPr wrap="square" rtlCol="0">
            <a:spAutoFit/>
          </a:bodyPr>
          <a:lstStyle/>
          <a:p>
            <a:pPr algn="ctr"/>
            <a:r>
              <a:rPr lang="en-US" b="1" dirty="0" smtClean="0"/>
              <a:t>Swing</a:t>
            </a:r>
            <a:endParaRPr lang="en-US" b="1" dirty="0"/>
          </a:p>
        </p:txBody>
      </p:sp>
      <p:sp>
        <p:nvSpPr>
          <p:cNvPr id="22" name="TextBox 21"/>
          <p:cNvSpPr txBox="1"/>
          <p:nvPr/>
        </p:nvSpPr>
        <p:spPr>
          <a:xfrm>
            <a:off x="3305738" y="6151934"/>
            <a:ext cx="889000" cy="369332"/>
          </a:xfrm>
          <a:prstGeom prst="rect">
            <a:avLst/>
          </a:prstGeom>
          <a:noFill/>
        </p:spPr>
        <p:txBody>
          <a:bodyPr wrap="square" rtlCol="0">
            <a:spAutoFit/>
          </a:bodyPr>
          <a:lstStyle/>
          <a:p>
            <a:pPr algn="ctr"/>
            <a:r>
              <a:rPr lang="en-US" b="1" dirty="0" smtClean="0"/>
              <a:t>Take</a:t>
            </a:r>
            <a:endParaRPr lang="en-US" b="1" dirty="0"/>
          </a:p>
        </p:txBody>
      </p:sp>
      <p:sp>
        <p:nvSpPr>
          <p:cNvPr id="31" name="TextBox 30"/>
          <p:cNvSpPr txBox="1"/>
          <p:nvPr/>
        </p:nvSpPr>
        <p:spPr>
          <a:xfrm>
            <a:off x="5030930" y="2325857"/>
            <a:ext cx="3842393" cy="1200328"/>
          </a:xfrm>
          <a:prstGeom prst="rect">
            <a:avLst/>
          </a:prstGeom>
          <a:noFill/>
        </p:spPr>
        <p:txBody>
          <a:bodyPr wrap="square" rtlCol="0">
            <a:spAutoFit/>
          </a:bodyPr>
          <a:lstStyle/>
          <a:p>
            <a:pPr algn="ctr"/>
            <a:r>
              <a:rPr lang="en-US" sz="2400" dirty="0" smtClean="0"/>
              <a:t>This method incorporates the uncertainty in hitters’ pitch recognition skills.</a:t>
            </a:r>
            <a:endParaRPr lang="en-US" sz="2400" dirty="0"/>
          </a:p>
        </p:txBody>
      </p:sp>
    </p:spTree>
    <p:extLst>
      <p:ext uri="{BB962C8B-B14F-4D97-AF65-F5344CB8AC3E}">
        <p14:creationId xmlns:p14="http://schemas.microsoft.com/office/powerpoint/2010/main" val="265980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Discrete Game Theory</a:t>
            </a:r>
            <a:endParaRPr lang="en-US" dirty="0"/>
          </a:p>
        </p:txBody>
      </p:sp>
      <p:sp>
        <p:nvSpPr>
          <p:cNvPr id="4" name="TextBox 3"/>
          <p:cNvSpPr txBox="1"/>
          <p:nvPr/>
        </p:nvSpPr>
        <p:spPr>
          <a:xfrm>
            <a:off x="0" y="4672395"/>
            <a:ext cx="9143999" cy="2585323"/>
          </a:xfrm>
          <a:prstGeom prst="rect">
            <a:avLst/>
          </a:prstGeom>
          <a:noFill/>
        </p:spPr>
        <p:txBody>
          <a:bodyPr wrap="square" rtlCol="0">
            <a:spAutoFit/>
          </a:bodyPr>
          <a:lstStyle/>
          <a:p>
            <a:pPr algn="ctr"/>
            <a:r>
              <a:rPr lang="en-US" sz="2100" dirty="0" err="1" smtClean="0"/>
              <a:t>Utility</a:t>
            </a:r>
            <a:r>
              <a:rPr lang="en-US" sz="2100" baseline="-25000" dirty="0" err="1" smtClean="0"/>
              <a:t>hitter</a:t>
            </a:r>
            <a:r>
              <a:rPr lang="en-US" sz="2100" dirty="0" smtClean="0"/>
              <a:t>(Swing)=P(Zone)*RV(</a:t>
            </a:r>
            <a:r>
              <a:rPr lang="en-US" sz="2100" dirty="0" err="1" smtClean="0"/>
              <a:t>ZoneSwing</a:t>
            </a:r>
            <a:r>
              <a:rPr lang="en-US" sz="2100" dirty="0" smtClean="0"/>
              <a:t>)+(1-P(Zone))*RV(</a:t>
            </a:r>
            <a:r>
              <a:rPr lang="en-US" sz="2100" dirty="0" err="1" smtClean="0"/>
              <a:t>BallSwing</a:t>
            </a:r>
            <a:r>
              <a:rPr lang="en-US" sz="2100" dirty="0" smtClean="0"/>
              <a:t>)</a:t>
            </a:r>
          </a:p>
          <a:p>
            <a:pPr algn="ctr"/>
            <a:r>
              <a:rPr lang="en-US" sz="2100" dirty="0" smtClean="0"/>
              <a:t>=</a:t>
            </a:r>
            <a:r>
              <a:rPr lang="en-US" sz="2100" dirty="0" err="1" smtClean="0"/>
              <a:t>Utility</a:t>
            </a:r>
            <a:r>
              <a:rPr lang="en-US" sz="2100" baseline="-25000" dirty="0" err="1" smtClean="0"/>
              <a:t>hitter</a:t>
            </a:r>
            <a:r>
              <a:rPr lang="en-US" sz="2100" dirty="0" smtClean="0"/>
              <a:t>(Take)=</a:t>
            </a:r>
            <a:r>
              <a:rPr lang="en-US" sz="2100" dirty="0"/>
              <a:t>P(Zone)*RV</a:t>
            </a:r>
            <a:r>
              <a:rPr lang="en-US" sz="2100" dirty="0" smtClean="0"/>
              <a:t>(</a:t>
            </a:r>
            <a:r>
              <a:rPr lang="en-US" sz="2100" dirty="0" err="1" smtClean="0"/>
              <a:t>ZoneTake</a:t>
            </a:r>
            <a:r>
              <a:rPr lang="en-US" sz="2100" dirty="0" smtClean="0"/>
              <a:t>)</a:t>
            </a:r>
            <a:r>
              <a:rPr lang="en-US" sz="2100" dirty="0"/>
              <a:t>+(1-P(Zone))*</a:t>
            </a:r>
            <a:r>
              <a:rPr lang="en-US" sz="2100" dirty="0" smtClean="0"/>
              <a:t>RV(</a:t>
            </a:r>
            <a:r>
              <a:rPr lang="en-US" sz="2100" dirty="0" err="1" smtClean="0"/>
              <a:t>BallTake</a:t>
            </a:r>
            <a:r>
              <a:rPr lang="en-US" sz="2100" dirty="0" smtClean="0"/>
              <a:t>)</a:t>
            </a:r>
          </a:p>
          <a:p>
            <a:pPr algn="ctr"/>
            <a:endParaRPr lang="en-US" sz="2100" dirty="0"/>
          </a:p>
          <a:p>
            <a:pPr algn="ctr"/>
            <a:r>
              <a:rPr lang="en-US" sz="2100" dirty="0" err="1">
                <a:solidFill>
                  <a:schemeClr val="bg2"/>
                </a:solidFill>
              </a:rPr>
              <a:t>Utility</a:t>
            </a:r>
            <a:r>
              <a:rPr lang="en-US" sz="2100" baseline="-25000" dirty="0" err="1">
                <a:solidFill>
                  <a:schemeClr val="bg2"/>
                </a:solidFill>
              </a:rPr>
              <a:t>pitcher</a:t>
            </a:r>
            <a:r>
              <a:rPr lang="en-US" sz="2100" dirty="0" smtClean="0">
                <a:solidFill>
                  <a:schemeClr val="bg2"/>
                </a:solidFill>
              </a:rPr>
              <a:t>(Zone)=</a:t>
            </a:r>
            <a:r>
              <a:rPr lang="en-US" sz="2100" dirty="0">
                <a:solidFill>
                  <a:schemeClr val="bg2"/>
                </a:solidFill>
              </a:rPr>
              <a:t>P(Swing)*RV</a:t>
            </a:r>
            <a:r>
              <a:rPr lang="en-US" sz="2100" dirty="0" smtClean="0">
                <a:solidFill>
                  <a:schemeClr val="bg2"/>
                </a:solidFill>
              </a:rPr>
              <a:t>(</a:t>
            </a:r>
            <a:r>
              <a:rPr lang="en-US" sz="2100" dirty="0" err="1" smtClean="0">
                <a:solidFill>
                  <a:schemeClr val="bg2"/>
                </a:solidFill>
              </a:rPr>
              <a:t>ZoneSwing</a:t>
            </a:r>
            <a:r>
              <a:rPr lang="en-US" sz="2100" dirty="0" smtClean="0">
                <a:solidFill>
                  <a:schemeClr val="bg2"/>
                </a:solidFill>
              </a:rPr>
              <a:t>)</a:t>
            </a:r>
            <a:r>
              <a:rPr lang="en-US" sz="2100" dirty="0">
                <a:solidFill>
                  <a:schemeClr val="bg2"/>
                </a:solidFill>
              </a:rPr>
              <a:t>+(1-P(Swing))*RV</a:t>
            </a:r>
            <a:r>
              <a:rPr lang="en-US" sz="2100" dirty="0" smtClean="0">
                <a:solidFill>
                  <a:schemeClr val="bg2"/>
                </a:solidFill>
              </a:rPr>
              <a:t>(</a:t>
            </a:r>
            <a:r>
              <a:rPr lang="en-US" sz="2100" dirty="0" err="1" smtClean="0">
                <a:solidFill>
                  <a:schemeClr val="bg2"/>
                </a:solidFill>
              </a:rPr>
              <a:t>ZoneSwing</a:t>
            </a:r>
            <a:r>
              <a:rPr lang="en-US" sz="2100" dirty="0" smtClean="0">
                <a:solidFill>
                  <a:schemeClr val="bg2"/>
                </a:solidFill>
              </a:rPr>
              <a:t>)</a:t>
            </a:r>
            <a:endParaRPr lang="en-US" sz="2100" dirty="0">
              <a:solidFill>
                <a:schemeClr val="bg2"/>
              </a:solidFill>
            </a:endParaRPr>
          </a:p>
          <a:p>
            <a:pPr algn="ctr"/>
            <a:r>
              <a:rPr lang="en-US" sz="2100" dirty="0" smtClean="0">
                <a:solidFill>
                  <a:schemeClr val="bg2"/>
                </a:solidFill>
              </a:rPr>
              <a:t>=</a:t>
            </a:r>
            <a:r>
              <a:rPr lang="en-US" sz="2100" dirty="0" err="1" smtClean="0">
                <a:solidFill>
                  <a:schemeClr val="bg2"/>
                </a:solidFill>
              </a:rPr>
              <a:t>Utility</a:t>
            </a:r>
            <a:r>
              <a:rPr lang="en-US" sz="2100" baseline="-25000" dirty="0" err="1" smtClean="0">
                <a:solidFill>
                  <a:schemeClr val="bg2"/>
                </a:solidFill>
              </a:rPr>
              <a:t>pitcher</a:t>
            </a:r>
            <a:r>
              <a:rPr lang="en-US" sz="2100" dirty="0" smtClean="0">
                <a:solidFill>
                  <a:schemeClr val="bg2"/>
                </a:solidFill>
              </a:rPr>
              <a:t>(Ball)</a:t>
            </a:r>
            <a:r>
              <a:rPr lang="en-US" sz="2100" dirty="0">
                <a:solidFill>
                  <a:schemeClr val="bg2"/>
                </a:solidFill>
              </a:rPr>
              <a:t>=P(Swing)*RV</a:t>
            </a:r>
            <a:r>
              <a:rPr lang="en-US" sz="2100" dirty="0" smtClean="0">
                <a:solidFill>
                  <a:schemeClr val="bg2"/>
                </a:solidFill>
              </a:rPr>
              <a:t>(</a:t>
            </a:r>
            <a:r>
              <a:rPr lang="en-US" sz="2100" dirty="0" err="1" smtClean="0">
                <a:solidFill>
                  <a:schemeClr val="bg2"/>
                </a:solidFill>
              </a:rPr>
              <a:t>BallSwing</a:t>
            </a:r>
            <a:r>
              <a:rPr lang="en-US" sz="2100" dirty="0" smtClean="0">
                <a:solidFill>
                  <a:schemeClr val="bg2"/>
                </a:solidFill>
              </a:rPr>
              <a:t>)</a:t>
            </a:r>
            <a:r>
              <a:rPr lang="en-US" sz="2100" dirty="0">
                <a:solidFill>
                  <a:schemeClr val="bg2"/>
                </a:solidFill>
              </a:rPr>
              <a:t>+(1-P(Swing))*RV</a:t>
            </a:r>
            <a:r>
              <a:rPr lang="en-US" sz="2100" dirty="0" smtClean="0">
                <a:solidFill>
                  <a:schemeClr val="bg2"/>
                </a:solidFill>
              </a:rPr>
              <a:t>(</a:t>
            </a:r>
            <a:r>
              <a:rPr lang="en-US" sz="2100" dirty="0" err="1" smtClean="0">
                <a:solidFill>
                  <a:schemeClr val="bg2"/>
                </a:solidFill>
              </a:rPr>
              <a:t>BallSwing</a:t>
            </a:r>
            <a:r>
              <a:rPr lang="en-US" sz="2100" dirty="0" smtClean="0">
                <a:solidFill>
                  <a:schemeClr val="bg2"/>
                </a:solidFill>
              </a:rPr>
              <a:t>)</a:t>
            </a:r>
            <a:endParaRPr lang="en-US" sz="2100" dirty="0">
              <a:solidFill>
                <a:schemeClr val="bg2"/>
              </a:solidFill>
            </a:endParaRPr>
          </a:p>
          <a:p>
            <a:pPr algn="ctr"/>
            <a:endParaRPr lang="en-US" sz="2100" dirty="0">
              <a:solidFill>
                <a:schemeClr val="bg2"/>
              </a:solidFill>
            </a:endParaRPr>
          </a:p>
          <a:p>
            <a:pPr algn="ctr"/>
            <a:endParaRPr lang="en-US" dirty="0">
              <a:solidFill>
                <a:schemeClr val="bg2"/>
              </a:solidFill>
            </a:endParaRPr>
          </a:p>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60139391"/>
              </p:ext>
            </p:extLst>
          </p:nvPr>
        </p:nvGraphicFramePr>
        <p:xfrm>
          <a:off x="889000" y="2341306"/>
          <a:ext cx="2968626" cy="1651000"/>
        </p:xfrm>
        <a:graphic>
          <a:graphicData uri="http://schemas.openxmlformats.org/drawingml/2006/table">
            <a:tbl>
              <a:tblPr firstRow="1" bandRow="1">
                <a:tableStyleId>{5C22544A-7EE6-4342-B048-85BDC9FD1C3A}</a:tableStyleId>
              </a:tblPr>
              <a:tblGrid>
                <a:gridCol w="1484313"/>
                <a:gridCol w="1484313"/>
              </a:tblGrid>
              <a:tr h="825500">
                <a:tc>
                  <a:txBody>
                    <a:bodyPr/>
                    <a:lstStyle/>
                    <a:p>
                      <a:pPr algn="ctr"/>
                      <a:endParaRPr lang="en-US" dirty="0" smtClean="0"/>
                    </a:p>
                    <a:p>
                      <a:pPr algn="ctr"/>
                      <a:r>
                        <a:rPr lang="en-US" sz="1800" dirty="0" err="1" smtClean="0"/>
                        <a:t>Zone</a:t>
                      </a:r>
                      <a:r>
                        <a:rPr lang="en-US" sz="1800" baseline="0" dirty="0" err="1" smtClean="0"/>
                        <a:t>Swing</a:t>
                      </a:r>
                      <a:endParaRPr lang="en-US" dirty="0"/>
                    </a:p>
                  </a:txBody>
                  <a:tcPr/>
                </a:tc>
                <a:tc>
                  <a:txBody>
                    <a:bodyPr/>
                    <a:lstStyle/>
                    <a:p>
                      <a:pPr algn="ctr"/>
                      <a:endParaRPr lang="en-US" dirty="0" smtClean="0"/>
                    </a:p>
                    <a:p>
                      <a:pPr algn="ctr"/>
                      <a:r>
                        <a:rPr lang="en-US" sz="1800" dirty="0" err="1" smtClean="0"/>
                        <a:t>BallSwing</a:t>
                      </a:r>
                      <a:endParaRPr lang="en-US" dirty="0"/>
                    </a:p>
                  </a:txBody>
                  <a:tcPr/>
                </a:tc>
              </a:tr>
              <a:tr h="825500">
                <a:tc>
                  <a:txBody>
                    <a:bodyPr/>
                    <a:lstStyle/>
                    <a:p>
                      <a:pPr algn="ctr"/>
                      <a:endParaRPr lang="en-US" dirty="0" smtClean="0"/>
                    </a:p>
                    <a:p>
                      <a:pPr algn="ctr"/>
                      <a:r>
                        <a:rPr lang="en-US" sz="1800" dirty="0" err="1" smtClean="0"/>
                        <a:t>ZoneTake</a:t>
                      </a:r>
                      <a:endParaRPr lang="en-US" dirty="0"/>
                    </a:p>
                  </a:txBody>
                  <a:tcPr/>
                </a:tc>
                <a:tc>
                  <a:txBody>
                    <a:bodyPr/>
                    <a:lstStyle/>
                    <a:p>
                      <a:pPr algn="ctr"/>
                      <a:endParaRPr lang="en-US" dirty="0" smtClean="0"/>
                    </a:p>
                    <a:p>
                      <a:pPr algn="ctr"/>
                      <a:r>
                        <a:rPr lang="en-US" sz="1800" dirty="0" err="1" smtClean="0"/>
                        <a:t>BallTake</a:t>
                      </a:r>
                      <a:endParaRPr lang="en-US" dirty="0"/>
                    </a:p>
                  </a:txBody>
                  <a:tcPr/>
                </a:tc>
              </a:tr>
            </a:tbl>
          </a:graphicData>
        </a:graphic>
      </p:graphicFrame>
      <p:sp>
        <p:nvSpPr>
          <p:cNvPr id="6" name="TextBox 5"/>
          <p:cNvSpPr txBox="1"/>
          <p:nvPr/>
        </p:nvSpPr>
        <p:spPr>
          <a:xfrm>
            <a:off x="889000" y="1959989"/>
            <a:ext cx="1384262" cy="369332"/>
          </a:xfrm>
          <a:prstGeom prst="rect">
            <a:avLst/>
          </a:prstGeom>
          <a:noFill/>
        </p:spPr>
        <p:txBody>
          <a:bodyPr wrap="square" rtlCol="0">
            <a:spAutoFit/>
          </a:bodyPr>
          <a:lstStyle/>
          <a:p>
            <a:pPr algn="ctr"/>
            <a:r>
              <a:rPr lang="en-US" b="1" dirty="0" smtClean="0"/>
              <a:t>Strike</a:t>
            </a:r>
            <a:endParaRPr lang="en-US" b="1" dirty="0"/>
          </a:p>
        </p:txBody>
      </p:sp>
      <p:sp>
        <p:nvSpPr>
          <p:cNvPr id="7" name="TextBox 6"/>
          <p:cNvSpPr txBox="1"/>
          <p:nvPr/>
        </p:nvSpPr>
        <p:spPr>
          <a:xfrm>
            <a:off x="2273262" y="1971974"/>
            <a:ext cx="1384262" cy="369332"/>
          </a:xfrm>
          <a:prstGeom prst="rect">
            <a:avLst/>
          </a:prstGeom>
          <a:noFill/>
        </p:spPr>
        <p:txBody>
          <a:bodyPr wrap="square" rtlCol="0">
            <a:spAutoFit/>
          </a:bodyPr>
          <a:lstStyle/>
          <a:p>
            <a:pPr algn="ctr"/>
            <a:r>
              <a:rPr lang="en-US" b="1" dirty="0" smtClean="0"/>
              <a:t>Ball</a:t>
            </a:r>
            <a:endParaRPr lang="en-US" b="1" dirty="0"/>
          </a:p>
        </p:txBody>
      </p:sp>
      <p:sp>
        <p:nvSpPr>
          <p:cNvPr id="8" name="TextBox 7"/>
          <p:cNvSpPr txBox="1"/>
          <p:nvPr/>
        </p:nvSpPr>
        <p:spPr>
          <a:xfrm>
            <a:off x="0" y="2508785"/>
            <a:ext cx="889000" cy="369332"/>
          </a:xfrm>
          <a:prstGeom prst="rect">
            <a:avLst/>
          </a:prstGeom>
          <a:noFill/>
        </p:spPr>
        <p:txBody>
          <a:bodyPr wrap="square" rtlCol="0">
            <a:spAutoFit/>
          </a:bodyPr>
          <a:lstStyle/>
          <a:p>
            <a:pPr algn="ctr"/>
            <a:r>
              <a:rPr lang="en-US" b="1" dirty="0" smtClean="0"/>
              <a:t>Swing</a:t>
            </a:r>
            <a:endParaRPr lang="en-US" b="1" dirty="0"/>
          </a:p>
        </p:txBody>
      </p:sp>
      <p:sp>
        <p:nvSpPr>
          <p:cNvPr id="9" name="TextBox 8"/>
          <p:cNvSpPr txBox="1"/>
          <p:nvPr/>
        </p:nvSpPr>
        <p:spPr>
          <a:xfrm>
            <a:off x="0" y="3335421"/>
            <a:ext cx="889000" cy="369332"/>
          </a:xfrm>
          <a:prstGeom prst="rect">
            <a:avLst/>
          </a:prstGeom>
          <a:noFill/>
        </p:spPr>
        <p:txBody>
          <a:bodyPr wrap="square" rtlCol="0">
            <a:spAutoFit/>
          </a:bodyPr>
          <a:lstStyle/>
          <a:p>
            <a:pPr algn="ctr"/>
            <a:r>
              <a:rPr lang="en-US" b="1" dirty="0" smtClean="0"/>
              <a:t>Take</a:t>
            </a:r>
            <a:endParaRPr lang="en-US" b="1" dirty="0"/>
          </a:p>
        </p:txBody>
      </p:sp>
      <p:sp>
        <p:nvSpPr>
          <p:cNvPr id="10" name="TextBox 9"/>
          <p:cNvSpPr txBox="1"/>
          <p:nvPr/>
        </p:nvSpPr>
        <p:spPr>
          <a:xfrm>
            <a:off x="1574817" y="1615722"/>
            <a:ext cx="1661833" cy="369332"/>
          </a:xfrm>
          <a:prstGeom prst="rect">
            <a:avLst/>
          </a:prstGeom>
          <a:noFill/>
        </p:spPr>
        <p:txBody>
          <a:bodyPr wrap="square" rtlCol="0">
            <a:spAutoFit/>
          </a:bodyPr>
          <a:lstStyle/>
          <a:p>
            <a:pPr algn="ctr"/>
            <a:r>
              <a:rPr lang="en-US" b="1" dirty="0" smtClean="0"/>
              <a:t>Pitchers</a:t>
            </a:r>
            <a:endParaRPr lang="en-US" b="1" dirty="0"/>
          </a:p>
        </p:txBody>
      </p:sp>
      <p:graphicFrame>
        <p:nvGraphicFramePr>
          <p:cNvPr id="11" name="Table 10"/>
          <p:cNvGraphicFramePr>
            <a:graphicFrameLocks noGrp="1"/>
          </p:cNvGraphicFramePr>
          <p:nvPr>
            <p:extLst>
              <p:ext uri="{D42A27DB-BD31-4B8C-83A1-F6EECF244321}">
                <p14:modId xmlns:p14="http://schemas.microsoft.com/office/powerpoint/2010/main" val="778750584"/>
              </p:ext>
            </p:extLst>
          </p:nvPr>
        </p:nvGraphicFramePr>
        <p:xfrm>
          <a:off x="5352759" y="2354386"/>
          <a:ext cx="2968626" cy="1651000"/>
        </p:xfrm>
        <a:graphic>
          <a:graphicData uri="http://schemas.openxmlformats.org/drawingml/2006/table">
            <a:tbl>
              <a:tblPr firstRow="1" bandRow="1">
                <a:tableStyleId>{5C22544A-7EE6-4342-B048-85BDC9FD1C3A}</a:tableStyleId>
              </a:tblPr>
              <a:tblGrid>
                <a:gridCol w="1484313"/>
                <a:gridCol w="1484313"/>
              </a:tblGrid>
              <a:tr h="825500">
                <a:tc>
                  <a:txBody>
                    <a:bodyPr/>
                    <a:lstStyle/>
                    <a:p>
                      <a:pPr algn="ctr"/>
                      <a:endParaRPr lang="en-US" dirty="0" smtClean="0"/>
                    </a:p>
                    <a:p>
                      <a:pPr algn="ctr"/>
                      <a:r>
                        <a:rPr lang="en-US" sz="1800" dirty="0" err="1" smtClean="0"/>
                        <a:t>ZoneSwing</a:t>
                      </a:r>
                      <a:endParaRPr lang="en-US" dirty="0" smtClean="0"/>
                    </a:p>
                  </a:txBody>
                  <a:tcPr/>
                </a:tc>
                <a:tc>
                  <a:txBody>
                    <a:bodyPr/>
                    <a:lstStyle/>
                    <a:p>
                      <a:pPr algn="ctr"/>
                      <a:endParaRPr lang="en-US" dirty="0" smtClean="0"/>
                    </a:p>
                    <a:p>
                      <a:pPr algn="ctr"/>
                      <a:r>
                        <a:rPr lang="en-US" dirty="0" err="1" smtClean="0"/>
                        <a:t>BallSwing</a:t>
                      </a:r>
                      <a:endParaRPr lang="en-US" dirty="0"/>
                    </a:p>
                  </a:txBody>
                  <a:tcPr/>
                </a:tc>
              </a:tr>
              <a:tr h="825500">
                <a:tc>
                  <a:txBody>
                    <a:bodyPr/>
                    <a:lstStyle/>
                    <a:p>
                      <a:pPr algn="ctr"/>
                      <a:endParaRPr lang="en-US" dirty="0" smtClean="0"/>
                    </a:p>
                    <a:p>
                      <a:pPr algn="ctr"/>
                      <a:r>
                        <a:rPr lang="en-US" sz="1800" dirty="0" err="1" smtClean="0"/>
                        <a:t>ZoneTake</a:t>
                      </a:r>
                      <a:endParaRPr lang="en-US" dirty="0"/>
                    </a:p>
                  </a:txBody>
                  <a:tcPr/>
                </a:tc>
                <a:tc>
                  <a:txBody>
                    <a:bodyPr/>
                    <a:lstStyle/>
                    <a:p>
                      <a:pPr algn="ctr"/>
                      <a:endParaRPr lang="en-US" dirty="0" smtClean="0"/>
                    </a:p>
                    <a:p>
                      <a:pPr algn="ctr"/>
                      <a:r>
                        <a:rPr lang="en-US" sz="1800" dirty="0" err="1" smtClean="0"/>
                        <a:t>BallTake</a:t>
                      </a:r>
                      <a:endParaRPr lang="en-US" dirty="0" smtClean="0"/>
                    </a:p>
                  </a:txBody>
                  <a:tcPr/>
                </a:tc>
              </a:tr>
            </a:tbl>
          </a:graphicData>
        </a:graphic>
      </p:graphicFrame>
      <p:sp>
        <p:nvSpPr>
          <p:cNvPr id="12" name="TextBox 11"/>
          <p:cNvSpPr txBox="1"/>
          <p:nvPr/>
        </p:nvSpPr>
        <p:spPr>
          <a:xfrm>
            <a:off x="5352759" y="1973069"/>
            <a:ext cx="1384262" cy="369332"/>
          </a:xfrm>
          <a:prstGeom prst="rect">
            <a:avLst/>
          </a:prstGeom>
          <a:noFill/>
        </p:spPr>
        <p:txBody>
          <a:bodyPr wrap="square" rtlCol="0">
            <a:spAutoFit/>
          </a:bodyPr>
          <a:lstStyle/>
          <a:p>
            <a:pPr algn="ctr"/>
            <a:r>
              <a:rPr lang="en-US" b="1" dirty="0" smtClean="0"/>
              <a:t>Strike</a:t>
            </a:r>
            <a:endParaRPr lang="en-US" b="1" dirty="0"/>
          </a:p>
        </p:txBody>
      </p:sp>
      <p:sp>
        <p:nvSpPr>
          <p:cNvPr id="13" name="TextBox 12"/>
          <p:cNvSpPr txBox="1"/>
          <p:nvPr/>
        </p:nvSpPr>
        <p:spPr>
          <a:xfrm>
            <a:off x="6737021" y="1985054"/>
            <a:ext cx="1384262" cy="369332"/>
          </a:xfrm>
          <a:prstGeom prst="rect">
            <a:avLst/>
          </a:prstGeom>
          <a:noFill/>
        </p:spPr>
        <p:txBody>
          <a:bodyPr wrap="square" rtlCol="0">
            <a:spAutoFit/>
          </a:bodyPr>
          <a:lstStyle/>
          <a:p>
            <a:pPr algn="ctr"/>
            <a:r>
              <a:rPr lang="en-US" b="1" dirty="0" smtClean="0"/>
              <a:t>Ball</a:t>
            </a:r>
            <a:endParaRPr lang="en-US" b="1" dirty="0"/>
          </a:p>
        </p:txBody>
      </p:sp>
      <p:sp>
        <p:nvSpPr>
          <p:cNvPr id="14" name="TextBox 13"/>
          <p:cNvSpPr txBox="1"/>
          <p:nvPr/>
        </p:nvSpPr>
        <p:spPr>
          <a:xfrm>
            <a:off x="4463759" y="2521865"/>
            <a:ext cx="889000" cy="369332"/>
          </a:xfrm>
          <a:prstGeom prst="rect">
            <a:avLst/>
          </a:prstGeom>
          <a:noFill/>
        </p:spPr>
        <p:txBody>
          <a:bodyPr wrap="square" rtlCol="0">
            <a:spAutoFit/>
          </a:bodyPr>
          <a:lstStyle/>
          <a:p>
            <a:pPr algn="ctr"/>
            <a:r>
              <a:rPr lang="en-US" b="1" dirty="0" smtClean="0"/>
              <a:t>Swing</a:t>
            </a:r>
            <a:endParaRPr lang="en-US" b="1" dirty="0"/>
          </a:p>
        </p:txBody>
      </p:sp>
      <p:sp>
        <p:nvSpPr>
          <p:cNvPr id="15" name="TextBox 14"/>
          <p:cNvSpPr txBox="1"/>
          <p:nvPr/>
        </p:nvSpPr>
        <p:spPr>
          <a:xfrm>
            <a:off x="4463759" y="3348501"/>
            <a:ext cx="889000" cy="369332"/>
          </a:xfrm>
          <a:prstGeom prst="rect">
            <a:avLst/>
          </a:prstGeom>
          <a:noFill/>
        </p:spPr>
        <p:txBody>
          <a:bodyPr wrap="square" rtlCol="0">
            <a:spAutoFit/>
          </a:bodyPr>
          <a:lstStyle/>
          <a:p>
            <a:pPr algn="ctr"/>
            <a:r>
              <a:rPr lang="en-US" b="1" dirty="0" smtClean="0"/>
              <a:t>Take</a:t>
            </a:r>
            <a:endParaRPr lang="en-US" b="1" dirty="0"/>
          </a:p>
        </p:txBody>
      </p:sp>
      <p:sp>
        <p:nvSpPr>
          <p:cNvPr id="16" name="TextBox 15"/>
          <p:cNvSpPr txBox="1"/>
          <p:nvPr/>
        </p:nvSpPr>
        <p:spPr>
          <a:xfrm>
            <a:off x="5566721" y="1615722"/>
            <a:ext cx="2340600" cy="369332"/>
          </a:xfrm>
          <a:prstGeom prst="rect">
            <a:avLst/>
          </a:prstGeom>
          <a:noFill/>
        </p:spPr>
        <p:txBody>
          <a:bodyPr wrap="square" rtlCol="0">
            <a:spAutoFit/>
          </a:bodyPr>
          <a:lstStyle/>
          <a:p>
            <a:pPr algn="ctr"/>
            <a:r>
              <a:rPr lang="en-US" b="1" dirty="0" smtClean="0"/>
              <a:t>Hitters</a:t>
            </a:r>
            <a:endParaRPr lang="en-US" b="1" dirty="0"/>
          </a:p>
        </p:txBody>
      </p:sp>
      <p:sp>
        <p:nvSpPr>
          <p:cNvPr id="19" name="Rectangle 18"/>
          <p:cNvSpPr/>
          <p:nvPr/>
        </p:nvSpPr>
        <p:spPr>
          <a:xfrm>
            <a:off x="2581287" y="4719435"/>
            <a:ext cx="2922722" cy="356348"/>
          </a:xfrm>
          <a:prstGeom prst="rect">
            <a:avLst/>
          </a:prstGeom>
          <a:blipFill dpi="0" rotWithShape="1">
            <a:blip r:embed="rId3">
              <a:alphaModFix amt="9000"/>
              <a:duotone>
                <a:schemeClr val="accent1">
                  <a:shade val="10000"/>
                  <a:satMod val="135000"/>
                </a:schemeClr>
                <a:schemeClr val="accent1">
                  <a:satMod val="150000"/>
                  <a:lumMod val="11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566721" y="4735115"/>
            <a:ext cx="3225222" cy="376536"/>
          </a:xfrm>
          <a:prstGeom prst="rect">
            <a:avLst/>
          </a:prstGeom>
          <a:blipFill dpi="0" rotWithShape="1">
            <a:blip r:embed="rId3">
              <a:alphaModFix amt="9000"/>
              <a:duotone>
                <a:schemeClr val="accent1">
                  <a:shade val="10000"/>
                  <a:satMod val="135000"/>
                </a:schemeClr>
                <a:schemeClr val="accent1">
                  <a:satMod val="150000"/>
                  <a:lumMod val="11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43999" y="5075783"/>
            <a:ext cx="2922722" cy="376536"/>
          </a:xfrm>
          <a:prstGeom prst="rect">
            <a:avLst/>
          </a:prstGeom>
          <a:blipFill dpi="0" rotWithShape="1">
            <a:blip r:embed="rId3">
              <a:alphaModFix amt="9000"/>
              <a:duotone>
                <a:schemeClr val="accent1">
                  <a:shade val="10000"/>
                  <a:satMod val="135000"/>
                </a:schemeClr>
                <a:schemeClr val="accent1">
                  <a:satMod val="150000"/>
                  <a:lumMod val="11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566721" y="5111651"/>
            <a:ext cx="3225222" cy="376536"/>
          </a:xfrm>
          <a:prstGeom prst="rect">
            <a:avLst/>
          </a:prstGeom>
          <a:blipFill dpi="0" rotWithShape="1">
            <a:blip r:embed="rId3">
              <a:alphaModFix amt="9000"/>
              <a:duotone>
                <a:schemeClr val="accent1">
                  <a:shade val="10000"/>
                  <a:satMod val="135000"/>
                </a:schemeClr>
                <a:schemeClr val="accent1">
                  <a:satMod val="150000"/>
                  <a:lumMod val="11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18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1" nodeType="clickEffect">
                                  <p:stCondLst>
                                    <p:cond delay="0"/>
                                  </p:stCondLst>
                                  <p:childTnLst>
                                    <p:animEffect transition="out" filter="dissolv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0-2 Count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34618908"/>
              </p:ext>
            </p:extLst>
          </p:nvPr>
        </p:nvGraphicFramePr>
        <p:xfrm>
          <a:off x="889000" y="2341306"/>
          <a:ext cx="2968626" cy="1651000"/>
        </p:xfrm>
        <a:graphic>
          <a:graphicData uri="http://schemas.openxmlformats.org/drawingml/2006/table">
            <a:tbl>
              <a:tblPr firstRow="1" bandRow="1">
                <a:tableStyleId>{5C22544A-7EE6-4342-B048-85BDC9FD1C3A}</a:tableStyleId>
              </a:tblPr>
              <a:tblGrid>
                <a:gridCol w="1484313"/>
                <a:gridCol w="1484313"/>
              </a:tblGrid>
              <a:tr h="825500">
                <a:tc>
                  <a:txBody>
                    <a:bodyPr/>
                    <a:lstStyle/>
                    <a:p>
                      <a:pPr algn="ctr"/>
                      <a:endParaRPr lang="en-US" dirty="0" smtClean="0"/>
                    </a:p>
                    <a:p>
                      <a:pPr algn="ctr"/>
                      <a:r>
                        <a:rPr lang="en-US" sz="1800" dirty="0" smtClean="0"/>
                        <a:t>-0.01024137</a:t>
                      </a:r>
                      <a:endParaRPr lang="en-US" dirty="0"/>
                    </a:p>
                  </a:txBody>
                  <a:tcPr/>
                </a:tc>
                <a:tc>
                  <a:txBody>
                    <a:bodyPr/>
                    <a:lstStyle/>
                    <a:p>
                      <a:pPr algn="ctr"/>
                      <a:endParaRPr lang="en-US" dirty="0" smtClean="0"/>
                    </a:p>
                    <a:p>
                      <a:pPr algn="ctr"/>
                      <a:r>
                        <a:rPr lang="en-US" sz="1800" dirty="0" smtClean="0"/>
                        <a:t>0.06639532</a:t>
                      </a:r>
                      <a:endParaRPr lang="en-US" dirty="0"/>
                    </a:p>
                  </a:txBody>
                  <a:tcPr/>
                </a:tc>
              </a:tr>
              <a:tr h="825500">
                <a:tc>
                  <a:txBody>
                    <a:bodyPr/>
                    <a:lstStyle/>
                    <a:p>
                      <a:pPr algn="ctr"/>
                      <a:endParaRPr lang="en-US" dirty="0" smtClean="0"/>
                    </a:p>
                    <a:p>
                      <a:pPr algn="ctr"/>
                      <a:r>
                        <a:rPr lang="en-US" sz="1800" dirty="0" smtClean="0"/>
                        <a:t>0.1006054</a:t>
                      </a:r>
                      <a:endParaRPr lang="en-US" dirty="0"/>
                    </a:p>
                  </a:txBody>
                  <a:tcPr/>
                </a:tc>
                <a:tc>
                  <a:txBody>
                    <a:bodyPr/>
                    <a:lstStyle/>
                    <a:p>
                      <a:pPr algn="ctr"/>
                      <a:endParaRPr lang="en-US" dirty="0" smtClean="0"/>
                    </a:p>
                    <a:p>
                      <a:pPr algn="ctr"/>
                      <a:r>
                        <a:rPr lang="en-US" sz="1800" dirty="0" smtClean="0"/>
                        <a:t>-0.02471019</a:t>
                      </a:r>
                      <a:endParaRPr lang="en-US" dirty="0"/>
                    </a:p>
                  </a:txBody>
                  <a:tcPr/>
                </a:tc>
              </a:tr>
            </a:tbl>
          </a:graphicData>
        </a:graphic>
      </p:graphicFrame>
      <p:sp>
        <p:nvSpPr>
          <p:cNvPr id="6" name="TextBox 5"/>
          <p:cNvSpPr txBox="1"/>
          <p:nvPr/>
        </p:nvSpPr>
        <p:spPr>
          <a:xfrm>
            <a:off x="889000" y="1959989"/>
            <a:ext cx="1384262" cy="369332"/>
          </a:xfrm>
          <a:prstGeom prst="rect">
            <a:avLst/>
          </a:prstGeom>
          <a:noFill/>
        </p:spPr>
        <p:txBody>
          <a:bodyPr wrap="square" rtlCol="0">
            <a:spAutoFit/>
          </a:bodyPr>
          <a:lstStyle/>
          <a:p>
            <a:pPr algn="ctr"/>
            <a:r>
              <a:rPr lang="en-US" b="1" dirty="0" smtClean="0"/>
              <a:t>Strike</a:t>
            </a:r>
            <a:endParaRPr lang="en-US" b="1" dirty="0"/>
          </a:p>
        </p:txBody>
      </p:sp>
      <p:sp>
        <p:nvSpPr>
          <p:cNvPr id="7" name="TextBox 6"/>
          <p:cNvSpPr txBox="1"/>
          <p:nvPr/>
        </p:nvSpPr>
        <p:spPr>
          <a:xfrm>
            <a:off x="2273262" y="1971974"/>
            <a:ext cx="1384262" cy="369332"/>
          </a:xfrm>
          <a:prstGeom prst="rect">
            <a:avLst/>
          </a:prstGeom>
          <a:noFill/>
        </p:spPr>
        <p:txBody>
          <a:bodyPr wrap="square" rtlCol="0">
            <a:spAutoFit/>
          </a:bodyPr>
          <a:lstStyle/>
          <a:p>
            <a:pPr algn="ctr"/>
            <a:r>
              <a:rPr lang="en-US" b="1" dirty="0" smtClean="0"/>
              <a:t>Ball</a:t>
            </a:r>
            <a:endParaRPr lang="en-US" b="1" dirty="0"/>
          </a:p>
        </p:txBody>
      </p:sp>
      <p:sp>
        <p:nvSpPr>
          <p:cNvPr id="8" name="TextBox 7"/>
          <p:cNvSpPr txBox="1"/>
          <p:nvPr/>
        </p:nvSpPr>
        <p:spPr>
          <a:xfrm>
            <a:off x="0" y="2508785"/>
            <a:ext cx="889000" cy="369332"/>
          </a:xfrm>
          <a:prstGeom prst="rect">
            <a:avLst/>
          </a:prstGeom>
          <a:noFill/>
        </p:spPr>
        <p:txBody>
          <a:bodyPr wrap="square" rtlCol="0">
            <a:spAutoFit/>
          </a:bodyPr>
          <a:lstStyle/>
          <a:p>
            <a:pPr algn="ctr"/>
            <a:r>
              <a:rPr lang="en-US" b="1" dirty="0" smtClean="0"/>
              <a:t>Swing</a:t>
            </a:r>
            <a:endParaRPr lang="en-US" b="1" dirty="0"/>
          </a:p>
        </p:txBody>
      </p:sp>
      <p:sp>
        <p:nvSpPr>
          <p:cNvPr id="9" name="TextBox 8"/>
          <p:cNvSpPr txBox="1"/>
          <p:nvPr/>
        </p:nvSpPr>
        <p:spPr>
          <a:xfrm>
            <a:off x="0" y="3335421"/>
            <a:ext cx="889000" cy="369332"/>
          </a:xfrm>
          <a:prstGeom prst="rect">
            <a:avLst/>
          </a:prstGeom>
          <a:noFill/>
        </p:spPr>
        <p:txBody>
          <a:bodyPr wrap="square" rtlCol="0">
            <a:spAutoFit/>
          </a:bodyPr>
          <a:lstStyle/>
          <a:p>
            <a:pPr algn="ctr"/>
            <a:r>
              <a:rPr lang="en-US" b="1" dirty="0" smtClean="0"/>
              <a:t>Take</a:t>
            </a:r>
            <a:endParaRPr lang="en-US" b="1" dirty="0"/>
          </a:p>
        </p:txBody>
      </p:sp>
      <p:graphicFrame>
        <p:nvGraphicFramePr>
          <p:cNvPr id="10" name="Table 9"/>
          <p:cNvGraphicFramePr>
            <a:graphicFrameLocks noGrp="1"/>
          </p:cNvGraphicFramePr>
          <p:nvPr>
            <p:extLst>
              <p:ext uri="{D42A27DB-BD31-4B8C-83A1-F6EECF244321}">
                <p14:modId xmlns:p14="http://schemas.microsoft.com/office/powerpoint/2010/main" val="1798811559"/>
              </p:ext>
            </p:extLst>
          </p:nvPr>
        </p:nvGraphicFramePr>
        <p:xfrm>
          <a:off x="5352759" y="2354386"/>
          <a:ext cx="2968626" cy="1651000"/>
        </p:xfrm>
        <a:graphic>
          <a:graphicData uri="http://schemas.openxmlformats.org/drawingml/2006/table">
            <a:tbl>
              <a:tblPr firstRow="1" bandRow="1">
                <a:tableStyleId>{5C22544A-7EE6-4342-B048-85BDC9FD1C3A}</a:tableStyleId>
              </a:tblPr>
              <a:tblGrid>
                <a:gridCol w="1484313"/>
                <a:gridCol w="1484313"/>
              </a:tblGrid>
              <a:tr h="825500">
                <a:tc>
                  <a:txBody>
                    <a:bodyPr/>
                    <a:lstStyle/>
                    <a:p>
                      <a:pPr algn="ctr"/>
                      <a:endParaRPr lang="en-US" dirty="0" smtClean="0"/>
                    </a:p>
                    <a:p>
                      <a:pPr algn="ctr"/>
                      <a:r>
                        <a:rPr lang="en-US" sz="1800" dirty="0" smtClean="0"/>
                        <a:t>0.008558415</a:t>
                      </a:r>
                      <a:endParaRPr lang="en-US" dirty="0" smtClean="0"/>
                    </a:p>
                  </a:txBody>
                  <a:tcPr/>
                </a:tc>
                <a:tc>
                  <a:txBody>
                    <a:bodyPr/>
                    <a:lstStyle/>
                    <a:p>
                      <a:pPr algn="ctr"/>
                      <a:endParaRPr lang="en-US" dirty="0" smtClean="0"/>
                    </a:p>
                    <a:p>
                      <a:pPr algn="ctr"/>
                      <a:r>
                        <a:rPr lang="en-US" sz="1800" dirty="0" smtClean="0"/>
                        <a:t>-0.02317613</a:t>
                      </a:r>
                      <a:endParaRPr lang="en-US" dirty="0"/>
                    </a:p>
                  </a:txBody>
                  <a:tcPr/>
                </a:tc>
              </a:tr>
              <a:tr h="825500">
                <a:tc>
                  <a:txBody>
                    <a:bodyPr/>
                    <a:lstStyle/>
                    <a:p>
                      <a:pPr algn="ctr"/>
                      <a:endParaRPr lang="en-US" dirty="0" smtClean="0"/>
                    </a:p>
                    <a:p>
                      <a:pPr algn="ctr"/>
                      <a:r>
                        <a:rPr lang="en-US" sz="1800" dirty="0" smtClean="0"/>
                        <a:t>-0.01653239</a:t>
                      </a:r>
                      <a:endParaRPr lang="en-US" dirty="0"/>
                    </a:p>
                  </a:txBody>
                  <a:tcPr/>
                </a:tc>
                <a:tc>
                  <a:txBody>
                    <a:bodyPr/>
                    <a:lstStyle/>
                    <a:p>
                      <a:pPr algn="ctr"/>
                      <a:endParaRPr lang="en-US" dirty="0" smtClean="0"/>
                    </a:p>
                    <a:p>
                      <a:pPr algn="ctr"/>
                      <a:r>
                        <a:rPr lang="en-US" sz="1800" dirty="0" smtClean="0"/>
                        <a:t>0.01608478</a:t>
                      </a:r>
                      <a:endParaRPr lang="en-US" dirty="0" smtClean="0"/>
                    </a:p>
                  </a:txBody>
                  <a:tcPr/>
                </a:tc>
              </a:tr>
            </a:tbl>
          </a:graphicData>
        </a:graphic>
      </p:graphicFrame>
      <p:sp>
        <p:nvSpPr>
          <p:cNvPr id="11" name="TextBox 10"/>
          <p:cNvSpPr txBox="1"/>
          <p:nvPr/>
        </p:nvSpPr>
        <p:spPr>
          <a:xfrm>
            <a:off x="5352759" y="1973069"/>
            <a:ext cx="1384262" cy="369332"/>
          </a:xfrm>
          <a:prstGeom prst="rect">
            <a:avLst/>
          </a:prstGeom>
          <a:noFill/>
        </p:spPr>
        <p:txBody>
          <a:bodyPr wrap="square" rtlCol="0">
            <a:spAutoFit/>
          </a:bodyPr>
          <a:lstStyle/>
          <a:p>
            <a:pPr algn="ctr"/>
            <a:r>
              <a:rPr lang="en-US" b="1" dirty="0" smtClean="0"/>
              <a:t>Strike</a:t>
            </a:r>
            <a:endParaRPr lang="en-US" b="1" dirty="0"/>
          </a:p>
        </p:txBody>
      </p:sp>
      <p:sp>
        <p:nvSpPr>
          <p:cNvPr id="12" name="TextBox 11"/>
          <p:cNvSpPr txBox="1"/>
          <p:nvPr/>
        </p:nvSpPr>
        <p:spPr>
          <a:xfrm>
            <a:off x="6737021" y="1985054"/>
            <a:ext cx="1384262" cy="369332"/>
          </a:xfrm>
          <a:prstGeom prst="rect">
            <a:avLst/>
          </a:prstGeom>
          <a:noFill/>
        </p:spPr>
        <p:txBody>
          <a:bodyPr wrap="square" rtlCol="0">
            <a:spAutoFit/>
          </a:bodyPr>
          <a:lstStyle/>
          <a:p>
            <a:pPr algn="ctr"/>
            <a:r>
              <a:rPr lang="en-US" b="1" dirty="0" smtClean="0"/>
              <a:t>Ball</a:t>
            </a:r>
            <a:endParaRPr lang="en-US" b="1" dirty="0"/>
          </a:p>
        </p:txBody>
      </p:sp>
      <p:sp>
        <p:nvSpPr>
          <p:cNvPr id="13" name="TextBox 12"/>
          <p:cNvSpPr txBox="1"/>
          <p:nvPr/>
        </p:nvSpPr>
        <p:spPr>
          <a:xfrm>
            <a:off x="4463759" y="2521865"/>
            <a:ext cx="889000" cy="369332"/>
          </a:xfrm>
          <a:prstGeom prst="rect">
            <a:avLst/>
          </a:prstGeom>
          <a:noFill/>
        </p:spPr>
        <p:txBody>
          <a:bodyPr wrap="square" rtlCol="0">
            <a:spAutoFit/>
          </a:bodyPr>
          <a:lstStyle/>
          <a:p>
            <a:pPr algn="ctr"/>
            <a:r>
              <a:rPr lang="en-US" b="1" dirty="0" smtClean="0"/>
              <a:t>Swing</a:t>
            </a:r>
            <a:endParaRPr lang="en-US" b="1" dirty="0"/>
          </a:p>
        </p:txBody>
      </p:sp>
      <p:sp>
        <p:nvSpPr>
          <p:cNvPr id="14" name="TextBox 13"/>
          <p:cNvSpPr txBox="1"/>
          <p:nvPr/>
        </p:nvSpPr>
        <p:spPr>
          <a:xfrm>
            <a:off x="4463759" y="3348501"/>
            <a:ext cx="889000" cy="369332"/>
          </a:xfrm>
          <a:prstGeom prst="rect">
            <a:avLst/>
          </a:prstGeom>
          <a:noFill/>
        </p:spPr>
        <p:txBody>
          <a:bodyPr wrap="square" rtlCol="0">
            <a:spAutoFit/>
          </a:bodyPr>
          <a:lstStyle/>
          <a:p>
            <a:pPr algn="ctr"/>
            <a:r>
              <a:rPr lang="en-US" b="1" dirty="0" smtClean="0"/>
              <a:t>Take</a:t>
            </a:r>
            <a:endParaRPr lang="en-US" b="1" dirty="0"/>
          </a:p>
        </p:txBody>
      </p:sp>
      <p:sp>
        <p:nvSpPr>
          <p:cNvPr id="15" name="TextBox 14"/>
          <p:cNvSpPr txBox="1"/>
          <p:nvPr/>
        </p:nvSpPr>
        <p:spPr>
          <a:xfrm>
            <a:off x="5566721" y="1615722"/>
            <a:ext cx="2340600" cy="369332"/>
          </a:xfrm>
          <a:prstGeom prst="rect">
            <a:avLst/>
          </a:prstGeom>
          <a:noFill/>
        </p:spPr>
        <p:txBody>
          <a:bodyPr wrap="square" rtlCol="0">
            <a:spAutoFit/>
          </a:bodyPr>
          <a:lstStyle/>
          <a:p>
            <a:pPr algn="ctr"/>
            <a:r>
              <a:rPr lang="en-US" b="1" dirty="0" smtClean="0"/>
              <a:t>Hitters</a:t>
            </a:r>
            <a:endParaRPr lang="en-US" b="1" dirty="0"/>
          </a:p>
        </p:txBody>
      </p:sp>
      <p:sp>
        <p:nvSpPr>
          <p:cNvPr id="16" name="TextBox 15"/>
          <p:cNvSpPr txBox="1"/>
          <p:nvPr/>
        </p:nvSpPr>
        <p:spPr>
          <a:xfrm>
            <a:off x="1574817" y="1615722"/>
            <a:ext cx="1661833" cy="369332"/>
          </a:xfrm>
          <a:prstGeom prst="rect">
            <a:avLst/>
          </a:prstGeom>
          <a:noFill/>
        </p:spPr>
        <p:txBody>
          <a:bodyPr wrap="square" rtlCol="0">
            <a:spAutoFit/>
          </a:bodyPr>
          <a:lstStyle/>
          <a:p>
            <a:pPr algn="ctr"/>
            <a:r>
              <a:rPr lang="en-US" b="1" dirty="0" smtClean="0"/>
              <a:t>Pitchers</a:t>
            </a:r>
            <a:endParaRPr lang="en-US" b="1" dirty="0"/>
          </a:p>
        </p:txBody>
      </p:sp>
      <p:sp>
        <p:nvSpPr>
          <p:cNvPr id="17" name="TextBox 16"/>
          <p:cNvSpPr txBox="1"/>
          <p:nvPr/>
        </p:nvSpPr>
        <p:spPr>
          <a:xfrm>
            <a:off x="962789" y="4642434"/>
            <a:ext cx="7218423" cy="1631216"/>
          </a:xfrm>
          <a:prstGeom prst="rect">
            <a:avLst/>
          </a:prstGeom>
          <a:noFill/>
        </p:spPr>
        <p:txBody>
          <a:bodyPr wrap="square" rtlCol="0">
            <a:spAutoFit/>
          </a:bodyPr>
          <a:lstStyle/>
          <a:p>
            <a:pPr algn="ctr"/>
            <a:r>
              <a:rPr lang="en-US" sz="2000" dirty="0" smtClean="0"/>
              <a:t>Optimal  Zone Probability- 61.0 </a:t>
            </a:r>
            <a:r>
              <a:rPr lang="en-US" sz="2000" b="1" dirty="0" smtClean="0"/>
              <a:t>% </a:t>
            </a:r>
            <a:r>
              <a:rPr lang="en-US" sz="2000" dirty="0" smtClean="0"/>
              <a:t> </a:t>
            </a:r>
          </a:p>
          <a:p>
            <a:pPr algn="ctr"/>
            <a:r>
              <a:rPr lang="en-US" sz="2000" dirty="0" smtClean="0"/>
              <a:t>Observed Zone Probability</a:t>
            </a:r>
            <a:r>
              <a:rPr lang="en-US" sz="2000" b="1" dirty="0" smtClean="0"/>
              <a:t>- 32.0 %</a:t>
            </a:r>
          </a:p>
          <a:p>
            <a:pPr algn="ctr"/>
            <a:endParaRPr lang="en-US" sz="2000" b="1" dirty="0"/>
          </a:p>
          <a:p>
            <a:pPr algn="ctr"/>
            <a:r>
              <a:rPr lang="en-US" sz="2000" dirty="0" smtClean="0"/>
              <a:t>Optimal Swing Probability- 62.1 </a:t>
            </a:r>
            <a:r>
              <a:rPr lang="en-US" sz="2000" b="1" dirty="0" smtClean="0"/>
              <a:t>%</a:t>
            </a:r>
            <a:endParaRPr lang="en-US" sz="2000" dirty="0" smtClean="0"/>
          </a:p>
          <a:p>
            <a:pPr algn="ctr"/>
            <a:r>
              <a:rPr lang="en-US" sz="2000" dirty="0" smtClean="0"/>
              <a:t>Observed Swing Probability- </a:t>
            </a:r>
            <a:r>
              <a:rPr lang="en-US" sz="2000" b="1" dirty="0" smtClean="0"/>
              <a:t>50.4 %</a:t>
            </a:r>
            <a:endParaRPr lang="en-US" sz="2000" dirty="0"/>
          </a:p>
        </p:txBody>
      </p:sp>
    </p:spTree>
    <p:extLst>
      <p:ext uri="{BB962C8B-B14F-4D97-AF65-F5344CB8AC3E}">
        <p14:creationId xmlns:p14="http://schemas.microsoft.com/office/powerpoint/2010/main" val="2159911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-2 Count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8630591"/>
              </p:ext>
            </p:extLst>
          </p:nvPr>
        </p:nvGraphicFramePr>
        <p:xfrm>
          <a:off x="889000" y="2341306"/>
          <a:ext cx="2968626" cy="1651000"/>
        </p:xfrm>
        <a:graphic>
          <a:graphicData uri="http://schemas.openxmlformats.org/drawingml/2006/table">
            <a:tbl>
              <a:tblPr firstRow="1" bandRow="1">
                <a:tableStyleId>{5C22544A-7EE6-4342-B048-85BDC9FD1C3A}</a:tableStyleId>
              </a:tblPr>
              <a:tblGrid>
                <a:gridCol w="1484313"/>
                <a:gridCol w="1484313"/>
              </a:tblGrid>
              <a:tr h="825500">
                <a:tc>
                  <a:txBody>
                    <a:bodyPr/>
                    <a:lstStyle/>
                    <a:p>
                      <a:pPr algn="ctr"/>
                      <a:endParaRPr lang="en-US" sz="1800" dirty="0" smtClean="0"/>
                    </a:p>
                    <a:p>
                      <a:pPr algn="ctr"/>
                      <a:r>
                        <a:rPr lang="en-US" sz="1800" dirty="0" smtClean="0"/>
                        <a:t>-0.00312736</a:t>
                      </a:r>
                      <a:endParaRPr lang="en-US" dirty="0"/>
                    </a:p>
                  </a:txBody>
                  <a:tcPr/>
                </a:tc>
                <a:tc>
                  <a:txBody>
                    <a:bodyPr/>
                    <a:lstStyle/>
                    <a:p>
                      <a:pPr algn="ctr"/>
                      <a:endParaRPr lang="en-US" sz="1800" dirty="0" smtClean="0"/>
                    </a:p>
                    <a:p>
                      <a:pPr algn="ctr"/>
                      <a:r>
                        <a:rPr lang="en-US" sz="1800" dirty="0" smtClean="0"/>
                        <a:t>0.0783484</a:t>
                      </a:r>
                      <a:endParaRPr lang="en-US" dirty="0"/>
                    </a:p>
                  </a:txBody>
                  <a:tcPr/>
                </a:tc>
              </a:tr>
              <a:tr h="825500">
                <a:tc>
                  <a:txBody>
                    <a:bodyPr/>
                    <a:lstStyle/>
                    <a:p>
                      <a:pPr algn="ctr"/>
                      <a:endParaRPr lang="en-US" dirty="0" smtClean="0"/>
                    </a:p>
                    <a:p>
                      <a:pPr algn="ctr"/>
                      <a:r>
                        <a:rPr lang="en-US" sz="1800" dirty="0" smtClean="0"/>
                        <a:t>0.1188906</a:t>
                      </a:r>
                      <a:endParaRPr lang="en-US" dirty="0" smtClean="0"/>
                    </a:p>
                  </a:txBody>
                  <a:tcPr/>
                </a:tc>
                <a:tc>
                  <a:txBody>
                    <a:bodyPr/>
                    <a:lstStyle/>
                    <a:p>
                      <a:pPr algn="ctr"/>
                      <a:endParaRPr lang="en-US" dirty="0" smtClean="0"/>
                    </a:p>
                    <a:p>
                      <a:pPr algn="ctr"/>
                      <a:r>
                        <a:rPr lang="en-US" sz="1800" dirty="0" smtClean="0"/>
                        <a:t>- 0.03811485</a:t>
                      </a:r>
                      <a:endParaRPr lang="en-US" dirty="0"/>
                    </a:p>
                  </a:txBody>
                  <a:tcPr/>
                </a:tc>
              </a:tr>
            </a:tbl>
          </a:graphicData>
        </a:graphic>
      </p:graphicFrame>
      <p:sp>
        <p:nvSpPr>
          <p:cNvPr id="6" name="TextBox 5"/>
          <p:cNvSpPr txBox="1"/>
          <p:nvPr/>
        </p:nvSpPr>
        <p:spPr>
          <a:xfrm>
            <a:off x="889000" y="1959989"/>
            <a:ext cx="1384262" cy="369332"/>
          </a:xfrm>
          <a:prstGeom prst="rect">
            <a:avLst/>
          </a:prstGeom>
          <a:noFill/>
        </p:spPr>
        <p:txBody>
          <a:bodyPr wrap="square" rtlCol="0">
            <a:spAutoFit/>
          </a:bodyPr>
          <a:lstStyle/>
          <a:p>
            <a:pPr algn="ctr"/>
            <a:r>
              <a:rPr lang="en-US" b="1" dirty="0" smtClean="0"/>
              <a:t>Strike</a:t>
            </a:r>
            <a:endParaRPr lang="en-US" b="1" dirty="0"/>
          </a:p>
        </p:txBody>
      </p:sp>
      <p:sp>
        <p:nvSpPr>
          <p:cNvPr id="7" name="TextBox 6"/>
          <p:cNvSpPr txBox="1"/>
          <p:nvPr/>
        </p:nvSpPr>
        <p:spPr>
          <a:xfrm>
            <a:off x="2273262" y="1971974"/>
            <a:ext cx="1384262" cy="369332"/>
          </a:xfrm>
          <a:prstGeom prst="rect">
            <a:avLst/>
          </a:prstGeom>
          <a:noFill/>
        </p:spPr>
        <p:txBody>
          <a:bodyPr wrap="square" rtlCol="0">
            <a:spAutoFit/>
          </a:bodyPr>
          <a:lstStyle/>
          <a:p>
            <a:pPr algn="ctr"/>
            <a:r>
              <a:rPr lang="en-US" b="1" dirty="0" smtClean="0"/>
              <a:t>Ball</a:t>
            </a:r>
            <a:endParaRPr lang="en-US" b="1" dirty="0"/>
          </a:p>
        </p:txBody>
      </p:sp>
      <p:sp>
        <p:nvSpPr>
          <p:cNvPr id="8" name="TextBox 7"/>
          <p:cNvSpPr txBox="1"/>
          <p:nvPr/>
        </p:nvSpPr>
        <p:spPr>
          <a:xfrm>
            <a:off x="0" y="2508785"/>
            <a:ext cx="889000" cy="369332"/>
          </a:xfrm>
          <a:prstGeom prst="rect">
            <a:avLst/>
          </a:prstGeom>
          <a:noFill/>
        </p:spPr>
        <p:txBody>
          <a:bodyPr wrap="square" rtlCol="0">
            <a:spAutoFit/>
          </a:bodyPr>
          <a:lstStyle/>
          <a:p>
            <a:pPr algn="ctr"/>
            <a:r>
              <a:rPr lang="en-US" b="1" dirty="0" smtClean="0"/>
              <a:t>Swing</a:t>
            </a:r>
            <a:endParaRPr lang="en-US" b="1" dirty="0"/>
          </a:p>
        </p:txBody>
      </p:sp>
      <p:sp>
        <p:nvSpPr>
          <p:cNvPr id="9" name="TextBox 8"/>
          <p:cNvSpPr txBox="1"/>
          <p:nvPr/>
        </p:nvSpPr>
        <p:spPr>
          <a:xfrm>
            <a:off x="0" y="3335421"/>
            <a:ext cx="889000" cy="369332"/>
          </a:xfrm>
          <a:prstGeom prst="rect">
            <a:avLst/>
          </a:prstGeom>
          <a:noFill/>
        </p:spPr>
        <p:txBody>
          <a:bodyPr wrap="square" rtlCol="0">
            <a:spAutoFit/>
          </a:bodyPr>
          <a:lstStyle/>
          <a:p>
            <a:pPr algn="ctr"/>
            <a:r>
              <a:rPr lang="en-US" b="1" dirty="0" smtClean="0"/>
              <a:t>Take</a:t>
            </a:r>
            <a:endParaRPr lang="en-US" b="1" dirty="0"/>
          </a:p>
        </p:txBody>
      </p:sp>
      <p:graphicFrame>
        <p:nvGraphicFramePr>
          <p:cNvPr id="10" name="Table 9"/>
          <p:cNvGraphicFramePr>
            <a:graphicFrameLocks noGrp="1"/>
          </p:cNvGraphicFramePr>
          <p:nvPr>
            <p:extLst>
              <p:ext uri="{D42A27DB-BD31-4B8C-83A1-F6EECF244321}">
                <p14:modId xmlns:p14="http://schemas.microsoft.com/office/powerpoint/2010/main" val="2143273717"/>
              </p:ext>
            </p:extLst>
          </p:nvPr>
        </p:nvGraphicFramePr>
        <p:xfrm>
          <a:off x="5352759" y="2354386"/>
          <a:ext cx="2968626" cy="1651000"/>
        </p:xfrm>
        <a:graphic>
          <a:graphicData uri="http://schemas.openxmlformats.org/drawingml/2006/table">
            <a:tbl>
              <a:tblPr firstRow="1" bandRow="1">
                <a:tableStyleId>{5C22544A-7EE6-4342-B048-85BDC9FD1C3A}</a:tableStyleId>
              </a:tblPr>
              <a:tblGrid>
                <a:gridCol w="1484313"/>
                <a:gridCol w="1484313"/>
              </a:tblGrid>
              <a:tr h="825500">
                <a:tc>
                  <a:txBody>
                    <a:bodyPr/>
                    <a:lstStyle/>
                    <a:p>
                      <a:pPr algn="ctr"/>
                      <a:endParaRPr lang="en-US" dirty="0" smtClean="0"/>
                    </a:p>
                    <a:p>
                      <a:pPr algn="ctr"/>
                      <a:r>
                        <a:rPr lang="en-US" sz="1800" dirty="0" smtClean="0"/>
                        <a:t>0.002675613</a:t>
                      </a:r>
                      <a:endParaRPr lang="en-US" dirty="0"/>
                    </a:p>
                  </a:txBody>
                  <a:tcPr/>
                </a:tc>
                <a:tc>
                  <a:txBody>
                    <a:bodyPr/>
                    <a:lstStyle/>
                    <a:p>
                      <a:pPr algn="ctr"/>
                      <a:endParaRPr lang="en-US" dirty="0" smtClean="0"/>
                    </a:p>
                    <a:p>
                      <a:pPr algn="ctr"/>
                      <a:r>
                        <a:rPr lang="en-US" sz="1800" dirty="0" smtClean="0"/>
                        <a:t>-0.03143085</a:t>
                      </a:r>
                      <a:endParaRPr lang="en-US" dirty="0"/>
                    </a:p>
                  </a:txBody>
                  <a:tcPr/>
                </a:tc>
              </a:tr>
              <a:tr h="825500">
                <a:tc>
                  <a:txBody>
                    <a:bodyPr/>
                    <a:lstStyle/>
                    <a:p>
                      <a:pPr algn="ctr"/>
                      <a:endParaRPr lang="en-US" dirty="0" smtClean="0"/>
                    </a:p>
                    <a:p>
                      <a:pPr algn="ctr"/>
                      <a:r>
                        <a:rPr lang="en-US" sz="1800" dirty="0" smtClean="0"/>
                        <a:t>-0.01717375</a:t>
                      </a:r>
                      <a:endParaRPr lang="en-US" dirty="0"/>
                    </a:p>
                  </a:txBody>
                  <a:tcPr/>
                </a:tc>
                <a:tc>
                  <a:txBody>
                    <a:bodyPr/>
                    <a:lstStyle/>
                    <a:p>
                      <a:pPr algn="ctr"/>
                      <a:endParaRPr lang="en-US" dirty="0" smtClean="0"/>
                    </a:p>
                    <a:p>
                      <a:pPr algn="ctr"/>
                      <a:r>
                        <a:rPr lang="en-US" sz="1800" dirty="0" smtClean="0"/>
                        <a:t>0.0228244</a:t>
                      </a:r>
                      <a:endParaRPr lang="en-US" dirty="0"/>
                    </a:p>
                  </a:txBody>
                  <a:tcPr/>
                </a:tc>
              </a:tr>
            </a:tbl>
          </a:graphicData>
        </a:graphic>
      </p:graphicFrame>
      <p:sp>
        <p:nvSpPr>
          <p:cNvPr id="11" name="TextBox 10"/>
          <p:cNvSpPr txBox="1"/>
          <p:nvPr/>
        </p:nvSpPr>
        <p:spPr>
          <a:xfrm>
            <a:off x="5352759" y="1973069"/>
            <a:ext cx="1384262" cy="369332"/>
          </a:xfrm>
          <a:prstGeom prst="rect">
            <a:avLst/>
          </a:prstGeom>
          <a:noFill/>
        </p:spPr>
        <p:txBody>
          <a:bodyPr wrap="square" rtlCol="0">
            <a:spAutoFit/>
          </a:bodyPr>
          <a:lstStyle/>
          <a:p>
            <a:pPr algn="ctr"/>
            <a:r>
              <a:rPr lang="en-US" b="1" dirty="0" smtClean="0"/>
              <a:t>Strike</a:t>
            </a:r>
            <a:endParaRPr lang="en-US" b="1" dirty="0"/>
          </a:p>
        </p:txBody>
      </p:sp>
      <p:sp>
        <p:nvSpPr>
          <p:cNvPr id="12" name="TextBox 11"/>
          <p:cNvSpPr txBox="1"/>
          <p:nvPr/>
        </p:nvSpPr>
        <p:spPr>
          <a:xfrm>
            <a:off x="6737021" y="1985054"/>
            <a:ext cx="1384262" cy="369332"/>
          </a:xfrm>
          <a:prstGeom prst="rect">
            <a:avLst/>
          </a:prstGeom>
          <a:noFill/>
        </p:spPr>
        <p:txBody>
          <a:bodyPr wrap="square" rtlCol="0">
            <a:spAutoFit/>
          </a:bodyPr>
          <a:lstStyle/>
          <a:p>
            <a:pPr algn="ctr"/>
            <a:r>
              <a:rPr lang="en-US" b="1" dirty="0" smtClean="0"/>
              <a:t>Ball</a:t>
            </a:r>
            <a:endParaRPr lang="en-US" b="1" dirty="0"/>
          </a:p>
        </p:txBody>
      </p:sp>
      <p:sp>
        <p:nvSpPr>
          <p:cNvPr id="13" name="TextBox 12"/>
          <p:cNvSpPr txBox="1"/>
          <p:nvPr/>
        </p:nvSpPr>
        <p:spPr>
          <a:xfrm>
            <a:off x="4463759" y="2521865"/>
            <a:ext cx="889000" cy="369332"/>
          </a:xfrm>
          <a:prstGeom prst="rect">
            <a:avLst/>
          </a:prstGeom>
          <a:noFill/>
        </p:spPr>
        <p:txBody>
          <a:bodyPr wrap="square" rtlCol="0">
            <a:spAutoFit/>
          </a:bodyPr>
          <a:lstStyle/>
          <a:p>
            <a:pPr algn="ctr"/>
            <a:r>
              <a:rPr lang="en-US" b="1" dirty="0" smtClean="0"/>
              <a:t>Swing</a:t>
            </a:r>
            <a:endParaRPr lang="en-US" b="1" dirty="0"/>
          </a:p>
        </p:txBody>
      </p:sp>
      <p:sp>
        <p:nvSpPr>
          <p:cNvPr id="14" name="TextBox 13"/>
          <p:cNvSpPr txBox="1"/>
          <p:nvPr/>
        </p:nvSpPr>
        <p:spPr>
          <a:xfrm>
            <a:off x="4463759" y="3348501"/>
            <a:ext cx="889000" cy="369332"/>
          </a:xfrm>
          <a:prstGeom prst="rect">
            <a:avLst/>
          </a:prstGeom>
          <a:noFill/>
        </p:spPr>
        <p:txBody>
          <a:bodyPr wrap="square" rtlCol="0">
            <a:spAutoFit/>
          </a:bodyPr>
          <a:lstStyle/>
          <a:p>
            <a:pPr algn="ctr"/>
            <a:r>
              <a:rPr lang="en-US" b="1" dirty="0" smtClean="0"/>
              <a:t>Take</a:t>
            </a:r>
            <a:endParaRPr lang="en-US" b="1" dirty="0"/>
          </a:p>
        </p:txBody>
      </p:sp>
      <p:sp>
        <p:nvSpPr>
          <p:cNvPr id="15" name="TextBox 14"/>
          <p:cNvSpPr txBox="1"/>
          <p:nvPr/>
        </p:nvSpPr>
        <p:spPr>
          <a:xfrm>
            <a:off x="1102962" y="1590657"/>
            <a:ext cx="2340600" cy="369332"/>
          </a:xfrm>
          <a:prstGeom prst="rect">
            <a:avLst/>
          </a:prstGeom>
          <a:noFill/>
        </p:spPr>
        <p:txBody>
          <a:bodyPr wrap="square" rtlCol="0">
            <a:spAutoFit/>
          </a:bodyPr>
          <a:lstStyle/>
          <a:p>
            <a:pPr algn="ctr"/>
            <a:r>
              <a:rPr lang="en-US" b="1" dirty="0" smtClean="0"/>
              <a:t>Pitchers</a:t>
            </a:r>
            <a:endParaRPr lang="en-US" b="1" dirty="0"/>
          </a:p>
        </p:txBody>
      </p:sp>
      <p:sp>
        <p:nvSpPr>
          <p:cNvPr id="16" name="TextBox 15"/>
          <p:cNvSpPr txBox="1"/>
          <p:nvPr/>
        </p:nvSpPr>
        <p:spPr>
          <a:xfrm>
            <a:off x="6035901" y="1600550"/>
            <a:ext cx="1661833" cy="369332"/>
          </a:xfrm>
          <a:prstGeom prst="rect">
            <a:avLst/>
          </a:prstGeom>
          <a:noFill/>
        </p:spPr>
        <p:txBody>
          <a:bodyPr wrap="square" rtlCol="0">
            <a:spAutoFit/>
          </a:bodyPr>
          <a:lstStyle/>
          <a:p>
            <a:pPr algn="ctr"/>
            <a:r>
              <a:rPr lang="en-US" b="1" dirty="0" smtClean="0"/>
              <a:t>Hitters</a:t>
            </a:r>
            <a:endParaRPr lang="en-US" b="1" dirty="0"/>
          </a:p>
        </p:txBody>
      </p:sp>
      <p:sp>
        <p:nvSpPr>
          <p:cNvPr id="17" name="TextBox 16"/>
          <p:cNvSpPr txBox="1"/>
          <p:nvPr/>
        </p:nvSpPr>
        <p:spPr>
          <a:xfrm>
            <a:off x="962789" y="4610493"/>
            <a:ext cx="7218423" cy="1631216"/>
          </a:xfrm>
          <a:prstGeom prst="rect">
            <a:avLst/>
          </a:prstGeom>
          <a:noFill/>
        </p:spPr>
        <p:txBody>
          <a:bodyPr wrap="square" rtlCol="0">
            <a:spAutoFit/>
          </a:bodyPr>
          <a:lstStyle/>
          <a:p>
            <a:pPr algn="ctr"/>
            <a:r>
              <a:rPr lang="en-US" sz="2000" dirty="0" smtClean="0"/>
              <a:t>Optimal Zone Probability- 73.2</a:t>
            </a:r>
            <a:r>
              <a:rPr lang="en-US" sz="2000" b="1" dirty="0" smtClean="0"/>
              <a:t>%</a:t>
            </a:r>
            <a:r>
              <a:rPr lang="en-US" sz="2000" dirty="0" smtClean="0"/>
              <a:t> </a:t>
            </a:r>
          </a:p>
          <a:p>
            <a:pPr algn="ctr"/>
            <a:r>
              <a:rPr lang="en-US" sz="2000" dirty="0" smtClean="0"/>
              <a:t>Observed Zone Probability</a:t>
            </a:r>
            <a:r>
              <a:rPr lang="en-US" sz="2000" b="1" dirty="0" smtClean="0"/>
              <a:t>- 39.8 %</a:t>
            </a:r>
          </a:p>
          <a:p>
            <a:pPr algn="ctr"/>
            <a:endParaRPr lang="en-US" sz="2000" b="1" dirty="0"/>
          </a:p>
          <a:p>
            <a:pPr algn="ctr"/>
            <a:r>
              <a:rPr lang="en-US" sz="2000" dirty="0" smtClean="0"/>
              <a:t>Optimal Swing Probability- 65.8</a:t>
            </a:r>
            <a:r>
              <a:rPr lang="en-US" sz="2000" b="1" dirty="0" smtClean="0"/>
              <a:t>% </a:t>
            </a:r>
            <a:endParaRPr lang="en-US" sz="2000" dirty="0" smtClean="0"/>
          </a:p>
          <a:p>
            <a:pPr algn="ctr"/>
            <a:r>
              <a:rPr lang="en-US" sz="2000" dirty="0" smtClean="0"/>
              <a:t>Observed Swing Probability- 58.2 </a:t>
            </a:r>
            <a:r>
              <a:rPr lang="en-US" sz="2000" b="1" dirty="0" smtClean="0"/>
              <a:t>% </a:t>
            </a:r>
            <a:endParaRPr lang="en-US" sz="2000" dirty="0"/>
          </a:p>
        </p:txBody>
      </p:sp>
    </p:spTree>
    <p:extLst>
      <p:ext uri="{BB962C8B-B14F-4D97-AF65-F5344CB8AC3E}">
        <p14:creationId xmlns:p14="http://schemas.microsoft.com/office/powerpoint/2010/main" val="139773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-2 Count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89564539"/>
              </p:ext>
            </p:extLst>
          </p:nvPr>
        </p:nvGraphicFramePr>
        <p:xfrm>
          <a:off x="889000" y="2341306"/>
          <a:ext cx="2968626" cy="1651000"/>
        </p:xfrm>
        <a:graphic>
          <a:graphicData uri="http://schemas.openxmlformats.org/drawingml/2006/table">
            <a:tbl>
              <a:tblPr firstRow="1" bandRow="1">
                <a:tableStyleId>{5C22544A-7EE6-4342-B048-85BDC9FD1C3A}</a:tableStyleId>
              </a:tblPr>
              <a:tblGrid>
                <a:gridCol w="1484313"/>
                <a:gridCol w="1484313"/>
              </a:tblGrid>
              <a:tr h="825500">
                <a:tc>
                  <a:txBody>
                    <a:bodyPr/>
                    <a:lstStyle/>
                    <a:p>
                      <a:pPr algn="ctr"/>
                      <a:endParaRPr lang="en-US" sz="1800" dirty="0" smtClean="0"/>
                    </a:p>
                    <a:p>
                      <a:pPr algn="ctr"/>
                      <a:r>
                        <a:rPr lang="en-US" sz="1800" dirty="0" smtClean="0"/>
                        <a:t>0.01500099</a:t>
                      </a:r>
                      <a:endParaRPr lang="en-US" dirty="0"/>
                    </a:p>
                  </a:txBody>
                  <a:tcPr/>
                </a:tc>
                <a:tc>
                  <a:txBody>
                    <a:bodyPr/>
                    <a:lstStyle/>
                    <a:p>
                      <a:pPr algn="ctr"/>
                      <a:endParaRPr lang="en-US" dirty="0" smtClean="0"/>
                    </a:p>
                    <a:p>
                      <a:pPr algn="ctr"/>
                      <a:r>
                        <a:rPr lang="en-US" sz="1800" dirty="0" smtClean="0"/>
                        <a:t>0.09287928</a:t>
                      </a:r>
                      <a:endParaRPr lang="en-US" dirty="0"/>
                    </a:p>
                  </a:txBody>
                  <a:tcPr/>
                </a:tc>
              </a:tr>
              <a:tr h="825500">
                <a:tc>
                  <a:txBody>
                    <a:bodyPr/>
                    <a:lstStyle/>
                    <a:p>
                      <a:pPr algn="ctr"/>
                      <a:endParaRPr lang="en-US" dirty="0" smtClean="0"/>
                    </a:p>
                    <a:p>
                      <a:pPr algn="ctr"/>
                      <a:r>
                        <a:rPr lang="en-US" sz="1800" dirty="0" smtClean="0"/>
                        <a:t>0.1412664</a:t>
                      </a:r>
                      <a:endParaRPr lang="en-US" dirty="0" smtClean="0"/>
                    </a:p>
                  </a:txBody>
                  <a:tcPr/>
                </a:tc>
                <a:tc>
                  <a:txBody>
                    <a:bodyPr/>
                    <a:lstStyle/>
                    <a:p>
                      <a:pPr algn="ctr"/>
                      <a:endParaRPr lang="en-US" dirty="0" smtClean="0"/>
                    </a:p>
                    <a:p>
                      <a:pPr algn="ctr"/>
                      <a:r>
                        <a:rPr lang="en-US" sz="1800" dirty="0" smtClean="0"/>
                        <a:t>-0.08649653</a:t>
                      </a:r>
                      <a:endParaRPr lang="en-US" dirty="0" smtClean="0"/>
                    </a:p>
                  </a:txBody>
                  <a:tcPr/>
                </a:tc>
              </a:tr>
            </a:tbl>
          </a:graphicData>
        </a:graphic>
      </p:graphicFrame>
      <p:sp>
        <p:nvSpPr>
          <p:cNvPr id="6" name="TextBox 5"/>
          <p:cNvSpPr txBox="1"/>
          <p:nvPr/>
        </p:nvSpPr>
        <p:spPr>
          <a:xfrm>
            <a:off x="889000" y="1959989"/>
            <a:ext cx="1384262" cy="369332"/>
          </a:xfrm>
          <a:prstGeom prst="rect">
            <a:avLst/>
          </a:prstGeom>
          <a:noFill/>
        </p:spPr>
        <p:txBody>
          <a:bodyPr wrap="square" rtlCol="0">
            <a:spAutoFit/>
          </a:bodyPr>
          <a:lstStyle/>
          <a:p>
            <a:pPr algn="ctr"/>
            <a:r>
              <a:rPr lang="en-US" b="1" dirty="0" smtClean="0"/>
              <a:t>Strike</a:t>
            </a:r>
            <a:endParaRPr lang="en-US" b="1" dirty="0"/>
          </a:p>
        </p:txBody>
      </p:sp>
      <p:sp>
        <p:nvSpPr>
          <p:cNvPr id="7" name="TextBox 6"/>
          <p:cNvSpPr txBox="1"/>
          <p:nvPr/>
        </p:nvSpPr>
        <p:spPr>
          <a:xfrm>
            <a:off x="2273262" y="1971974"/>
            <a:ext cx="1384262" cy="369332"/>
          </a:xfrm>
          <a:prstGeom prst="rect">
            <a:avLst/>
          </a:prstGeom>
          <a:noFill/>
        </p:spPr>
        <p:txBody>
          <a:bodyPr wrap="square" rtlCol="0">
            <a:spAutoFit/>
          </a:bodyPr>
          <a:lstStyle/>
          <a:p>
            <a:pPr algn="ctr"/>
            <a:r>
              <a:rPr lang="en-US" b="1" dirty="0" smtClean="0"/>
              <a:t>Ball</a:t>
            </a:r>
            <a:endParaRPr lang="en-US" b="1" dirty="0"/>
          </a:p>
        </p:txBody>
      </p:sp>
      <p:sp>
        <p:nvSpPr>
          <p:cNvPr id="8" name="TextBox 7"/>
          <p:cNvSpPr txBox="1"/>
          <p:nvPr/>
        </p:nvSpPr>
        <p:spPr>
          <a:xfrm>
            <a:off x="0" y="2508785"/>
            <a:ext cx="889000" cy="369332"/>
          </a:xfrm>
          <a:prstGeom prst="rect">
            <a:avLst/>
          </a:prstGeom>
          <a:noFill/>
        </p:spPr>
        <p:txBody>
          <a:bodyPr wrap="square" rtlCol="0">
            <a:spAutoFit/>
          </a:bodyPr>
          <a:lstStyle/>
          <a:p>
            <a:pPr algn="ctr"/>
            <a:r>
              <a:rPr lang="en-US" b="1" dirty="0" smtClean="0"/>
              <a:t>Swing</a:t>
            </a:r>
            <a:endParaRPr lang="en-US" b="1" dirty="0"/>
          </a:p>
        </p:txBody>
      </p:sp>
      <p:sp>
        <p:nvSpPr>
          <p:cNvPr id="9" name="TextBox 8"/>
          <p:cNvSpPr txBox="1"/>
          <p:nvPr/>
        </p:nvSpPr>
        <p:spPr>
          <a:xfrm>
            <a:off x="0" y="3335421"/>
            <a:ext cx="889000" cy="369332"/>
          </a:xfrm>
          <a:prstGeom prst="rect">
            <a:avLst/>
          </a:prstGeom>
          <a:noFill/>
        </p:spPr>
        <p:txBody>
          <a:bodyPr wrap="square" rtlCol="0">
            <a:spAutoFit/>
          </a:bodyPr>
          <a:lstStyle/>
          <a:p>
            <a:pPr algn="ctr"/>
            <a:r>
              <a:rPr lang="en-US" b="1" dirty="0" smtClean="0"/>
              <a:t>Take</a:t>
            </a:r>
            <a:endParaRPr lang="en-US" b="1" dirty="0"/>
          </a:p>
        </p:txBody>
      </p:sp>
      <p:graphicFrame>
        <p:nvGraphicFramePr>
          <p:cNvPr id="10" name="Table 9"/>
          <p:cNvGraphicFramePr>
            <a:graphicFrameLocks noGrp="1"/>
          </p:cNvGraphicFramePr>
          <p:nvPr>
            <p:extLst>
              <p:ext uri="{D42A27DB-BD31-4B8C-83A1-F6EECF244321}">
                <p14:modId xmlns:p14="http://schemas.microsoft.com/office/powerpoint/2010/main" val="1319112787"/>
              </p:ext>
            </p:extLst>
          </p:nvPr>
        </p:nvGraphicFramePr>
        <p:xfrm>
          <a:off x="5352759" y="2354386"/>
          <a:ext cx="2968626" cy="1651000"/>
        </p:xfrm>
        <a:graphic>
          <a:graphicData uri="http://schemas.openxmlformats.org/drawingml/2006/table">
            <a:tbl>
              <a:tblPr firstRow="1" bandRow="1">
                <a:tableStyleId>{5C22544A-7EE6-4342-B048-85BDC9FD1C3A}</a:tableStyleId>
              </a:tblPr>
              <a:tblGrid>
                <a:gridCol w="1484313"/>
                <a:gridCol w="1484313"/>
              </a:tblGrid>
              <a:tr h="825500">
                <a:tc>
                  <a:txBody>
                    <a:bodyPr/>
                    <a:lstStyle/>
                    <a:p>
                      <a:pPr algn="ctr"/>
                      <a:endParaRPr lang="en-US" dirty="0" smtClean="0"/>
                    </a:p>
                    <a:p>
                      <a:pPr algn="ctr"/>
                      <a:r>
                        <a:rPr lang="en-US" sz="1800" dirty="0" smtClean="0"/>
                        <a:t>-0.01324456</a:t>
                      </a:r>
                      <a:endParaRPr lang="en-US" dirty="0" smtClean="0"/>
                    </a:p>
                  </a:txBody>
                  <a:tcPr/>
                </a:tc>
                <a:tc>
                  <a:txBody>
                    <a:bodyPr/>
                    <a:lstStyle/>
                    <a:p>
                      <a:pPr algn="ctr"/>
                      <a:endParaRPr lang="en-US" dirty="0" smtClean="0"/>
                    </a:p>
                    <a:p>
                      <a:pPr algn="ctr"/>
                      <a:r>
                        <a:rPr lang="en-US" sz="1800" dirty="0" smtClean="0"/>
                        <a:t>-0.04258026</a:t>
                      </a:r>
                      <a:endParaRPr lang="en-US" dirty="0" smtClean="0"/>
                    </a:p>
                  </a:txBody>
                  <a:tcPr/>
                </a:tc>
              </a:tr>
              <a:tr h="825500">
                <a:tc>
                  <a:txBody>
                    <a:bodyPr/>
                    <a:lstStyle/>
                    <a:p>
                      <a:pPr algn="ctr"/>
                      <a:endParaRPr lang="en-US" dirty="0" smtClean="0"/>
                    </a:p>
                    <a:p>
                      <a:pPr algn="ctr"/>
                      <a:r>
                        <a:rPr lang="en-US" sz="1800" dirty="0" smtClean="0"/>
                        <a:t>-0.01654058</a:t>
                      </a:r>
                      <a:endParaRPr lang="en-US" dirty="0" smtClean="0"/>
                    </a:p>
                  </a:txBody>
                  <a:tcPr/>
                </a:tc>
                <a:tc>
                  <a:txBody>
                    <a:bodyPr/>
                    <a:lstStyle/>
                    <a:p>
                      <a:pPr algn="ctr"/>
                      <a:endParaRPr lang="en-US" dirty="0" smtClean="0"/>
                    </a:p>
                    <a:p>
                      <a:pPr algn="ctr"/>
                      <a:r>
                        <a:rPr lang="en-US" sz="1800" dirty="0" smtClean="0"/>
                        <a:t>0.04684242</a:t>
                      </a:r>
                      <a:endParaRPr lang="en-US" dirty="0" smtClean="0"/>
                    </a:p>
                  </a:txBody>
                  <a:tcPr/>
                </a:tc>
              </a:tr>
            </a:tbl>
          </a:graphicData>
        </a:graphic>
      </p:graphicFrame>
      <p:sp>
        <p:nvSpPr>
          <p:cNvPr id="11" name="TextBox 10"/>
          <p:cNvSpPr txBox="1"/>
          <p:nvPr/>
        </p:nvSpPr>
        <p:spPr>
          <a:xfrm>
            <a:off x="5352759" y="1973069"/>
            <a:ext cx="1384262" cy="369332"/>
          </a:xfrm>
          <a:prstGeom prst="rect">
            <a:avLst/>
          </a:prstGeom>
          <a:noFill/>
        </p:spPr>
        <p:txBody>
          <a:bodyPr wrap="square" rtlCol="0">
            <a:spAutoFit/>
          </a:bodyPr>
          <a:lstStyle/>
          <a:p>
            <a:pPr algn="ctr"/>
            <a:r>
              <a:rPr lang="en-US" b="1" dirty="0" smtClean="0"/>
              <a:t>Strike</a:t>
            </a:r>
            <a:endParaRPr lang="en-US" b="1" dirty="0"/>
          </a:p>
        </p:txBody>
      </p:sp>
      <p:sp>
        <p:nvSpPr>
          <p:cNvPr id="12" name="TextBox 11"/>
          <p:cNvSpPr txBox="1"/>
          <p:nvPr/>
        </p:nvSpPr>
        <p:spPr>
          <a:xfrm>
            <a:off x="6737021" y="1985054"/>
            <a:ext cx="1384262" cy="369332"/>
          </a:xfrm>
          <a:prstGeom prst="rect">
            <a:avLst/>
          </a:prstGeom>
          <a:noFill/>
        </p:spPr>
        <p:txBody>
          <a:bodyPr wrap="square" rtlCol="0">
            <a:spAutoFit/>
          </a:bodyPr>
          <a:lstStyle/>
          <a:p>
            <a:pPr algn="ctr"/>
            <a:r>
              <a:rPr lang="en-US" b="1" dirty="0" smtClean="0"/>
              <a:t>Ball</a:t>
            </a:r>
            <a:endParaRPr lang="en-US" b="1" dirty="0"/>
          </a:p>
        </p:txBody>
      </p:sp>
      <p:sp>
        <p:nvSpPr>
          <p:cNvPr id="13" name="TextBox 12"/>
          <p:cNvSpPr txBox="1"/>
          <p:nvPr/>
        </p:nvSpPr>
        <p:spPr>
          <a:xfrm>
            <a:off x="4463759" y="2521865"/>
            <a:ext cx="889000" cy="369332"/>
          </a:xfrm>
          <a:prstGeom prst="rect">
            <a:avLst/>
          </a:prstGeom>
          <a:noFill/>
        </p:spPr>
        <p:txBody>
          <a:bodyPr wrap="square" rtlCol="0">
            <a:spAutoFit/>
          </a:bodyPr>
          <a:lstStyle/>
          <a:p>
            <a:pPr algn="ctr"/>
            <a:r>
              <a:rPr lang="en-US" b="1" dirty="0" smtClean="0"/>
              <a:t>Swing</a:t>
            </a:r>
            <a:endParaRPr lang="en-US" b="1" dirty="0"/>
          </a:p>
        </p:txBody>
      </p:sp>
      <p:sp>
        <p:nvSpPr>
          <p:cNvPr id="14" name="TextBox 13"/>
          <p:cNvSpPr txBox="1"/>
          <p:nvPr/>
        </p:nvSpPr>
        <p:spPr>
          <a:xfrm>
            <a:off x="4463759" y="3348501"/>
            <a:ext cx="889000" cy="369332"/>
          </a:xfrm>
          <a:prstGeom prst="rect">
            <a:avLst/>
          </a:prstGeom>
          <a:noFill/>
        </p:spPr>
        <p:txBody>
          <a:bodyPr wrap="square" rtlCol="0">
            <a:spAutoFit/>
          </a:bodyPr>
          <a:lstStyle/>
          <a:p>
            <a:pPr algn="ctr"/>
            <a:r>
              <a:rPr lang="en-US" b="1" dirty="0" smtClean="0"/>
              <a:t>Take</a:t>
            </a:r>
            <a:endParaRPr lang="en-US" b="1" dirty="0"/>
          </a:p>
        </p:txBody>
      </p:sp>
      <p:sp>
        <p:nvSpPr>
          <p:cNvPr id="15" name="TextBox 14"/>
          <p:cNvSpPr txBox="1"/>
          <p:nvPr/>
        </p:nvSpPr>
        <p:spPr>
          <a:xfrm>
            <a:off x="1102962" y="1590657"/>
            <a:ext cx="2340600" cy="369332"/>
          </a:xfrm>
          <a:prstGeom prst="rect">
            <a:avLst/>
          </a:prstGeom>
          <a:noFill/>
        </p:spPr>
        <p:txBody>
          <a:bodyPr wrap="square" rtlCol="0">
            <a:spAutoFit/>
          </a:bodyPr>
          <a:lstStyle/>
          <a:p>
            <a:pPr algn="ctr"/>
            <a:r>
              <a:rPr lang="en-US" b="1" dirty="0" smtClean="0"/>
              <a:t>Pitchers</a:t>
            </a:r>
            <a:endParaRPr lang="en-US" b="1" dirty="0"/>
          </a:p>
        </p:txBody>
      </p:sp>
      <p:sp>
        <p:nvSpPr>
          <p:cNvPr id="16" name="TextBox 15"/>
          <p:cNvSpPr txBox="1"/>
          <p:nvPr/>
        </p:nvSpPr>
        <p:spPr>
          <a:xfrm>
            <a:off x="6035901" y="1600550"/>
            <a:ext cx="1661833" cy="369332"/>
          </a:xfrm>
          <a:prstGeom prst="rect">
            <a:avLst/>
          </a:prstGeom>
          <a:noFill/>
        </p:spPr>
        <p:txBody>
          <a:bodyPr wrap="square" rtlCol="0">
            <a:spAutoFit/>
          </a:bodyPr>
          <a:lstStyle/>
          <a:p>
            <a:pPr algn="ctr"/>
            <a:r>
              <a:rPr lang="en-US" b="1" dirty="0" smtClean="0"/>
              <a:t>Hitters</a:t>
            </a:r>
            <a:endParaRPr lang="en-US" b="1" dirty="0"/>
          </a:p>
        </p:txBody>
      </p:sp>
      <p:sp>
        <p:nvSpPr>
          <p:cNvPr id="17" name="TextBox 16"/>
          <p:cNvSpPr txBox="1"/>
          <p:nvPr/>
        </p:nvSpPr>
        <p:spPr>
          <a:xfrm>
            <a:off x="1062840" y="4594213"/>
            <a:ext cx="7018321" cy="1631216"/>
          </a:xfrm>
          <a:prstGeom prst="rect">
            <a:avLst/>
          </a:prstGeom>
          <a:noFill/>
        </p:spPr>
        <p:txBody>
          <a:bodyPr wrap="square" rtlCol="0">
            <a:spAutoFit/>
          </a:bodyPr>
          <a:lstStyle/>
          <a:p>
            <a:pPr algn="ctr"/>
            <a:r>
              <a:rPr lang="en-US" sz="2000" dirty="0" smtClean="0"/>
              <a:t>Optimal Zone Probability- 96</a:t>
            </a:r>
            <a:r>
              <a:rPr lang="en-US" sz="2000" b="1" dirty="0" smtClean="0"/>
              <a:t>.4 % </a:t>
            </a:r>
            <a:endParaRPr lang="en-US" sz="2000" dirty="0" smtClean="0"/>
          </a:p>
          <a:p>
            <a:pPr algn="ctr"/>
            <a:r>
              <a:rPr lang="en-US" sz="2000" dirty="0" smtClean="0"/>
              <a:t>Observed Zone Probability- </a:t>
            </a:r>
            <a:r>
              <a:rPr lang="en-US" sz="2000" b="1" dirty="0" smtClean="0"/>
              <a:t>47.9 %</a:t>
            </a:r>
          </a:p>
          <a:p>
            <a:pPr algn="ctr"/>
            <a:endParaRPr lang="en-US" sz="2000" b="1" dirty="0"/>
          </a:p>
          <a:p>
            <a:pPr algn="ctr"/>
            <a:r>
              <a:rPr lang="en-US" sz="2000" dirty="0" smtClean="0"/>
              <a:t>Optimal Swing Probability- </a:t>
            </a:r>
            <a:r>
              <a:rPr lang="en-US" sz="2000" b="1" dirty="0" smtClean="0"/>
              <a:t>74.5 %</a:t>
            </a:r>
            <a:r>
              <a:rPr lang="en-US" sz="2000" dirty="0" smtClean="0"/>
              <a:t> </a:t>
            </a:r>
          </a:p>
          <a:p>
            <a:pPr algn="ctr"/>
            <a:r>
              <a:rPr lang="en-US" sz="2000" dirty="0" smtClean="0"/>
              <a:t>Observed Swing Probability- </a:t>
            </a:r>
            <a:r>
              <a:rPr lang="en-US" sz="2000" b="1" dirty="0" smtClean="0"/>
              <a:t> 66.2 %</a:t>
            </a:r>
            <a:endParaRPr lang="en-US" sz="2000" dirty="0"/>
          </a:p>
        </p:txBody>
      </p:sp>
    </p:spTree>
    <p:extLst>
      <p:ext uri="{BB962C8B-B14F-4D97-AF65-F5344CB8AC3E}">
        <p14:creationId xmlns:p14="http://schemas.microsoft.com/office/powerpoint/2010/main" val="139773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Shortcomings of Discrete Case</a:t>
            </a:r>
            <a:endParaRPr lang="en-US" dirty="0"/>
          </a:p>
        </p:txBody>
      </p:sp>
      <p:grpSp>
        <p:nvGrpSpPr>
          <p:cNvPr id="3" name="Group 2"/>
          <p:cNvGrpSpPr/>
          <p:nvPr/>
        </p:nvGrpSpPr>
        <p:grpSpPr>
          <a:xfrm>
            <a:off x="2806893" y="1666875"/>
            <a:ext cx="3476625" cy="4572000"/>
            <a:chOff x="2562678" y="1666875"/>
            <a:chExt cx="3476625" cy="4572000"/>
          </a:xfrm>
        </p:grpSpPr>
        <p:sp>
          <p:nvSpPr>
            <p:cNvPr id="5" name="Rectangle 4"/>
            <p:cNvSpPr/>
            <p:nvPr/>
          </p:nvSpPr>
          <p:spPr>
            <a:xfrm>
              <a:off x="2562678" y="1666875"/>
              <a:ext cx="3476625" cy="4572000"/>
            </a:xfrm>
            <a:prstGeom prst="rect">
              <a:avLst/>
            </a:prstGeom>
            <a:gradFill flip="none" rotWithShape="1">
              <a:gsLst>
                <a:gs pos="0">
                  <a:schemeClr val="accent1">
                    <a:tint val="100000"/>
                    <a:shade val="100000"/>
                    <a:satMod val="130000"/>
                    <a:alpha val="19000"/>
                  </a:schemeClr>
                </a:gs>
                <a:gs pos="100000">
                  <a:schemeClr val="accent1">
                    <a:tint val="50000"/>
                    <a:shade val="100000"/>
                    <a:satMod val="350000"/>
                    <a:alpha val="1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3846286" y="3265714"/>
              <a:ext cx="943429" cy="961571"/>
            </a:xfrm>
            <a:prstGeom prst="ellipse">
              <a:avLst/>
            </a:prstGeom>
          </p:spPr>
        </p:pic>
        <p:pic>
          <p:nvPicPr>
            <p:cNvPr id="7" name="Picture 6"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5095874" y="1666875"/>
              <a:ext cx="943429" cy="961571"/>
            </a:xfrm>
            <a:prstGeom prst="ellipse">
              <a:avLst/>
            </a:prstGeom>
          </p:spPr>
        </p:pic>
        <p:pic>
          <p:nvPicPr>
            <p:cNvPr id="8" name="Picture 7"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2562678" y="5277304"/>
              <a:ext cx="943429" cy="961571"/>
            </a:xfrm>
            <a:prstGeom prst="ellipse">
              <a:avLst/>
            </a:prstGeom>
          </p:spPr>
        </p:pic>
        <p:pic>
          <p:nvPicPr>
            <p:cNvPr id="9" name="Picture 8"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5095874" y="5277304"/>
              <a:ext cx="943429" cy="961571"/>
            </a:xfrm>
            <a:prstGeom prst="ellipse">
              <a:avLst/>
            </a:prstGeom>
          </p:spPr>
        </p:pic>
        <p:pic>
          <p:nvPicPr>
            <p:cNvPr id="10" name="Picture 9"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2562678" y="1666875"/>
              <a:ext cx="943429" cy="961571"/>
            </a:xfrm>
            <a:prstGeom prst="ellipse">
              <a:avLst/>
            </a:prstGeom>
          </p:spPr>
        </p:pic>
      </p:grpSp>
    </p:spTree>
    <p:extLst>
      <p:ext uri="{BB962C8B-B14F-4D97-AF65-F5344CB8AC3E}">
        <p14:creationId xmlns:p14="http://schemas.microsoft.com/office/powerpoint/2010/main" val="1593752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Discrete Case</a:t>
            </a:r>
          </a:p>
          <a:p>
            <a:pPr marL="0" indent="0">
              <a:buNone/>
            </a:pPr>
            <a:r>
              <a:rPr lang="en-US" sz="3200" dirty="0" smtClean="0"/>
              <a:t>	</a:t>
            </a:r>
          </a:p>
          <a:p>
            <a:r>
              <a:rPr lang="en-US" sz="4000" b="1" dirty="0" smtClean="0"/>
              <a:t>Continuous Case</a:t>
            </a:r>
          </a:p>
          <a:p>
            <a:pPr lvl="2"/>
            <a:r>
              <a:rPr lang="en-US" sz="2800" dirty="0" smtClean="0"/>
              <a:t>Simulation</a:t>
            </a:r>
          </a:p>
          <a:p>
            <a:pPr lvl="2"/>
            <a:r>
              <a:rPr lang="en-US" sz="2800" dirty="0" smtClean="0"/>
              <a:t>Numerical Solution</a:t>
            </a:r>
            <a:endParaRPr lang="en-US" sz="2800" dirty="0"/>
          </a:p>
          <a:p>
            <a:pPr lvl="2"/>
            <a:endParaRPr lang="en-US" sz="3200" dirty="0" smtClean="0"/>
          </a:p>
          <a:p>
            <a:r>
              <a:rPr lang="en-US" sz="3200" dirty="0" smtClean="0"/>
              <a:t>Interpretation of Results</a:t>
            </a:r>
            <a:endParaRPr lang="en-US" sz="3200" dirty="0"/>
          </a:p>
        </p:txBody>
      </p:sp>
    </p:spTree>
    <p:extLst>
      <p:ext uri="{BB962C8B-B14F-4D97-AF65-F5344CB8AC3E}">
        <p14:creationId xmlns:p14="http://schemas.microsoft.com/office/powerpoint/2010/main" val="69657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Continuous Case</a:t>
            </a:r>
            <a:endParaRPr lang="en-US" dirty="0"/>
          </a:p>
        </p:txBody>
      </p:sp>
      <p:sp>
        <p:nvSpPr>
          <p:cNvPr id="4" name="Rectangle 3"/>
          <p:cNvSpPr/>
          <p:nvPr/>
        </p:nvSpPr>
        <p:spPr>
          <a:xfrm>
            <a:off x="2529794" y="1714046"/>
            <a:ext cx="3476625" cy="4572000"/>
          </a:xfrm>
          <a:prstGeom prst="rect">
            <a:avLst/>
          </a:prstGeom>
          <a:gradFill flip="none" rotWithShape="1">
            <a:gsLst>
              <a:gs pos="0">
                <a:schemeClr val="accent1">
                  <a:tint val="100000"/>
                  <a:shade val="100000"/>
                  <a:satMod val="130000"/>
                  <a:alpha val="19000"/>
                </a:schemeClr>
              </a:gs>
              <a:gs pos="100000">
                <a:schemeClr val="accent1">
                  <a:tint val="50000"/>
                  <a:shade val="100000"/>
                  <a:satMod val="350000"/>
                  <a:alpha val="1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4072163" y="3088820"/>
            <a:ext cx="943429" cy="961571"/>
          </a:xfrm>
          <a:prstGeom prst="ellipse">
            <a:avLst/>
          </a:prstGeom>
        </p:spPr>
      </p:pic>
      <p:pic>
        <p:nvPicPr>
          <p:cNvPr id="6" name="Picture 5"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5095874" y="1666875"/>
            <a:ext cx="943429" cy="961571"/>
          </a:xfrm>
          <a:prstGeom prst="ellipse">
            <a:avLst/>
          </a:prstGeom>
        </p:spPr>
      </p:pic>
      <p:pic>
        <p:nvPicPr>
          <p:cNvPr id="7" name="Picture 6"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2562678" y="5277304"/>
            <a:ext cx="943429" cy="961571"/>
          </a:xfrm>
          <a:prstGeom prst="ellipse">
            <a:avLst/>
          </a:prstGeom>
        </p:spPr>
      </p:pic>
      <p:pic>
        <p:nvPicPr>
          <p:cNvPr id="8" name="Picture 7"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5095874" y="5188856"/>
            <a:ext cx="943429" cy="961571"/>
          </a:xfrm>
          <a:prstGeom prst="ellipse">
            <a:avLst/>
          </a:prstGeom>
        </p:spPr>
      </p:pic>
      <p:pic>
        <p:nvPicPr>
          <p:cNvPr id="10" name="Picture 9"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2533649" y="1691367"/>
            <a:ext cx="943429" cy="961571"/>
          </a:xfrm>
          <a:prstGeom prst="ellipse">
            <a:avLst/>
          </a:prstGeom>
        </p:spPr>
      </p:pic>
      <p:pic>
        <p:nvPicPr>
          <p:cNvPr id="11" name="Picture 10"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853621" y="2452460"/>
            <a:ext cx="943429" cy="961571"/>
          </a:xfrm>
          <a:prstGeom prst="ellipse">
            <a:avLst/>
          </a:prstGeom>
        </p:spPr>
      </p:pic>
      <p:pic>
        <p:nvPicPr>
          <p:cNvPr id="12" name="Picture 11"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3019878" y="2124075"/>
            <a:ext cx="943429" cy="961571"/>
          </a:xfrm>
          <a:prstGeom prst="ellipse">
            <a:avLst/>
          </a:prstGeom>
        </p:spPr>
      </p:pic>
      <p:pic>
        <p:nvPicPr>
          <p:cNvPr id="13" name="Picture 12"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3339192" y="2453821"/>
            <a:ext cx="943429" cy="961571"/>
          </a:xfrm>
          <a:prstGeom prst="ellipse">
            <a:avLst/>
          </a:prstGeom>
        </p:spPr>
      </p:pic>
      <p:pic>
        <p:nvPicPr>
          <p:cNvPr id="14" name="Picture 13"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3474250" y="1666875"/>
            <a:ext cx="943429" cy="961571"/>
          </a:xfrm>
          <a:prstGeom prst="ellipse">
            <a:avLst/>
          </a:prstGeom>
        </p:spPr>
      </p:pic>
      <p:pic>
        <p:nvPicPr>
          <p:cNvPr id="15" name="Picture 14"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4253136" y="3746499"/>
            <a:ext cx="943429" cy="961571"/>
          </a:xfrm>
          <a:prstGeom prst="ellipse">
            <a:avLst/>
          </a:prstGeom>
        </p:spPr>
      </p:pic>
      <p:pic>
        <p:nvPicPr>
          <p:cNvPr id="16" name="Picture 15"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2228849" y="4137476"/>
            <a:ext cx="943429" cy="961571"/>
          </a:xfrm>
          <a:prstGeom prst="ellipse">
            <a:avLst/>
          </a:prstGeom>
        </p:spPr>
      </p:pic>
      <p:pic>
        <p:nvPicPr>
          <p:cNvPr id="17" name="Picture 16"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2411637" y="2405289"/>
            <a:ext cx="943429" cy="961571"/>
          </a:xfrm>
          <a:prstGeom prst="ellipse">
            <a:avLst/>
          </a:prstGeom>
        </p:spPr>
      </p:pic>
      <p:pic>
        <p:nvPicPr>
          <p:cNvPr id="19" name="Picture 18"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5095874" y="4137476"/>
            <a:ext cx="943429" cy="961571"/>
          </a:xfrm>
          <a:prstGeom prst="ellipse">
            <a:avLst/>
          </a:prstGeom>
        </p:spPr>
      </p:pic>
      <p:pic>
        <p:nvPicPr>
          <p:cNvPr id="23" name="Picture 22"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4152445" y="2320017"/>
            <a:ext cx="943429" cy="961571"/>
          </a:xfrm>
          <a:prstGeom prst="ellipse">
            <a:avLst/>
          </a:prstGeom>
        </p:spPr>
      </p:pic>
      <p:pic>
        <p:nvPicPr>
          <p:cNvPr id="24" name="Picture 23"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4318000" y="1642835"/>
            <a:ext cx="943429" cy="961571"/>
          </a:xfrm>
          <a:prstGeom prst="ellipse">
            <a:avLst/>
          </a:prstGeom>
        </p:spPr>
      </p:pic>
      <p:pic>
        <p:nvPicPr>
          <p:cNvPr id="25" name="Picture 24"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2533649" y="3214460"/>
            <a:ext cx="943429" cy="961571"/>
          </a:xfrm>
          <a:prstGeom prst="ellipse">
            <a:avLst/>
          </a:prstGeom>
        </p:spPr>
      </p:pic>
      <p:pic>
        <p:nvPicPr>
          <p:cNvPr id="26" name="Picture 25"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5015592" y="3256189"/>
            <a:ext cx="943429" cy="961571"/>
          </a:xfrm>
          <a:prstGeom prst="ellipse">
            <a:avLst/>
          </a:prstGeom>
        </p:spPr>
      </p:pic>
      <p:pic>
        <p:nvPicPr>
          <p:cNvPr id="27" name="Picture 26"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5015592" y="2557689"/>
            <a:ext cx="943429" cy="961571"/>
          </a:xfrm>
          <a:prstGeom prst="ellipse">
            <a:avLst/>
          </a:prstGeom>
        </p:spPr>
      </p:pic>
      <p:pic>
        <p:nvPicPr>
          <p:cNvPr id="28" name="Picture 27"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3507466" y="3729263"/>
            <a:ext cx="943429" cy="961571"/>
          </a:xfrm>
          <a:prstGeom prst="ellipse">
            <a:avLst/>
          </a:prstGeom>
        </p:spPr>
      </p:pic>
      <p:pic>
        <p:nvPicPr>
          <p:cNvPr id="29" name="Picture 28"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2730952" y="4227285"/>
            <a:ext cx="943429" cy="961571"/>
          </a:xfrm>
          <a:prstGeom prst="ellipse">
            <a:avLst/>
          </a:prstGeom>
        </p:spPr>
      </p:pic>
      <p:pic>
        <p:nvPicPr>
          <p:cNvPr id="30" name="Picture 29"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3035751" y="3083832"/>
            <a:ext cx="943429" cy="961571"/>
          </a:xfrm>
          <a:prstGeom prst="ellipse">
            <a:avLst/>
          </a:prstGeom>
        </p:spPr>
      </p:pic>
      <p:pic>
        <p:nvPicPr>
          <p:cNvPr id="31" name="Picture 30"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3507466" y="4508499"/>
            <a:ext cx="943429" cy="961571"/>
          </a:xfrm>
          <a:prstGeom prst="ellipse">
            <a:avLst/>
          </a:prstGeom>
        </p:spPr>
      </p:pic>
      <p:pic>
        <p:nvPicPr>
          <p:cNvPr id="33" name="Picture 32"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rot="1173081">
            <a:off x="3340552" y="5417455"/>
            <a:ext cx="943429" cy="961571"/>
          </a:xfrm>
          <a:prstGeom prst="ellipse">
            <a:avLst/>
          </a:prstGeom>
        </p:spPr>
      </p:pic>
      <p:pic>
        <p:nvPicPr>
          <p:cNvPr id="34" name="Picture 33"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4242252" y="5344883"/>
            <a:ext cx="943429" cy="961571"/>
          </a:xfrm>
          <a:prstGeom prst="ellipse">
            <a:avLst/>
          </a:prstGeom>
        </p:spPr>
      </p:pic>
      <p:pic>
        <p:nvPicPr>
          <p:cNvPr id="38" name="Picture 37"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4247242" y="4532085"/>
            <a:ext cx="943429" cy="961571"/>
          </a:xfrm>
          <a:prstGeom prst="ellipse">
            <a:avLst/>
          </a:prstGeom>
        </p:spPr>
      </p:pic>
      <p:pic>
        <p:nvPicPr>
          <p:cNvPr id="39" name="Picture 38"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1006021" y="4012745"/>
            <a:ext cx="943429" cy="961571"/>
          </a:xfrm>
          <a:prstGeom prst="ellipse">
            <a:avLst/>
          </a:prstGeom>
        </p:spPr>
      </p:pic>
      <p:pic>
        <p:nvPicPr>
          <p:cNvPr id="40" name="Picture 39"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6292849" y="1973035"/>
            <a:ext cx="943429" cy="961571"/>
          </a:xfrm>
          <a:prstGeom prst="ellipse">
            <a:avLst/>
          </a:prstGeom>
        </p:spPr>
      </p:pic>
      <p:pic>
        <p:nvPicPr>
          <p:cNvPr id="41" name="Picture 40" descr="baseball.jpeg"/>
          <p:cNvPicPr>
            <a:picLocks noChangeAspect="1"/>
          </p:cNvPicPr>
          <p:nvPr/>
        </p:nvPicPr>
        <p:blipFill rotWithShape="1">
          <a:blip r:embed="rId2">
            <a:extLst>
              <a:ext uri="{28A0092B-C50C-407E-A947-70E740481C1C}">
                <a14:useLocalDpi xmlns:a14="http://schemas.microsoft.com/office/drawing/2010/main" val="0"/>
              </a:ext>
            </a:extLst>
          </a:blip>
          <a:srcRect l="21479" t="21223" r="16468" b="34007"/>
          <a:stretch/>
        </p:blipFill>
        <p:spPr>
          <a:xfrm>
            <a:off x="6764563" y="4618261"/>
            <a:ext cx="943429" cy="961571"/>
          </a:xfrm>
          <a:prstGeom prst="ellipse">
            <a:avLst/>
          </a:prstGeom>
        </p:spPr>
      </p:pic>
    </p:spTree>
    <p:extLst>
      <p:ext uri="{BB962C8B-B14F-4D97-AF65-F5344CB8AC3E}">
        <p14:creationId xmlns:p14="http://schemas.microsoft.com/office/powerpoint/2010/main" val="25229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discrete continuous</a:t>
            </a:r>
            <a:endParaRPr lang="en-US" dirty="0"/>
          </a:p>
        </p:txBody>
      </p:sp>
      <p:sp>
        <p:nvSpPr>
          <p:cNvPr id="4" name="Rectangle 3"/>
          <p:cNvSpPr/>
          <p:nvPr/>
        </p:nvSpPr>
        <p:spPr>
          <a:xfrm>
            <a:off x="2806893" y="1927357"/>
            <a:ext cx="3476625" cy="4572000"/>
          </a:xfrm>
          <a:prstGeom prst="rect">
            <a:avLst/>
          </a:prstGeom>
          <a:gradFill flip="none" rotWithShape="1">
            <a:gsLst>
              <a:gs pos="0">
                <a:schemeClr val="accent1">
                  <a:tint val="100000"/>
                  <a:shade val="100000"/>
                  <a:satMod val="130000"/>
                  <a:alpha val="19000"/>
                </a:schemeClr>
              </a:gs>
              <a:gs pos="100000">
                <a:schemeClr val="accent1">
                  <a:tint val="50000"/>
                  <a:shade val="100000"/>
                  <a:satMod val="350000"/>
                  <a:alpha val="1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402796" y="2735060"/>
            <a:ext cx="2263105" cy="2787489"/>
          </a:xfrm>
          <a:prstGeom prst="rect">
            <a:avLst/>
          </a:prstGeom>
          <a:gradFill flip="none" rotWithShape="1">
            <a:gsLst>
              <a:gs pos="0">
                <a:schemeClr val="accent1">
                  <a:tint val="100000"/>
                  <a:shade val="100000"/>
                  <a:satMod val="130000"/>
                  <a:alpha val="19000"/>
                </a:schemeClr>
              </a:gs>
              <a:gs pos="100000">
                <a:schemeClr val="accent1">
                  <a:tint val="50000"/>
                  <a:shade val="100000"/>
                  <a:satMod val="350000"/>
                  <a:alpha val="1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78826475"/>
              </p:ext>
            </p:extLst>
          </p:nvPr>
        </p:nvGraphicFramePr>
        <p:xfrm>
          <a:off x="2806892" y="1927356"/>
          <a:ext cx="3554640" cy="4572000"/>
        </p:xfrm>
        <a:graphic>
          <a:graphicData uri="http://schemas.openxmlformats.org/drawingml/2006/table">
            <a:tbl>
              <a:tblPr firstRow="1" bandRow="1">
                <a:tableStyleId>{5C22544A-7EE6-4342-B048-85BDC9FD1C3A}</a:tableStyleId>
              </a:tblPr>
              <a:tblGrid>
                <a:gridCol w="1777320"/>
                <a:gridCol w="1777320"/>
              </a:tblGrid>
              <a:tr h="2286000">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dirty="0"/>
                    </a:p>
                  </a:txBody>
                  <a:tcPr/>
                </a:tc>
              </a:tr>
            </a:tbl>
          </a:graphicData>
        </a:graphic>
      </p:graphicFrame>
      <p:sp>
        <p:nvSpPr>
          <p:cNvPr id="8" name="TextBox 7"/>
          <p:cNvSpPr txBox="1"/>
          <p:nvPr/>
        </p:nvSpPr>
        <p:spPr>
          <a:xfrm>
            <a:off x="358189" y="3105835"/>
            <a:ext cx="1921197" cy="646331"/>
          </a:xfrm>
          <a:prstGeom prst="rect">
            <a:avLst/>
          </a:prstGeom>
          <a:noFill/>
        </p:spPr>
        <p:txBody>
          <a:bodyPr wrap="square" rtlCol="0">
            <a:spAutoFit/>
          </a:bodyPr>
          <a:lstStyle/>
          <a:p>
            <a:pPr algn="ctr"/>
            <a:r>
              <a:rPr lang="en-US" sz="3600" dirty="0"/>
              <a:t>n</a:t>
            </a:r>
            <a:r>
              <a:rPr lang="en-US" sz="3600" dirty="0" smtClean="0"/>
              <a:t>=2</a:t>
            </a:r>
            <a:endParaRPr lang="en-US" sz="3600" dirty="0"/>
          </a:p>
        </p:txBody>
      </p:sp>
      <p:sp>
        <p:nvSpPr>
          <p:cNvPr id="9" name="Rectangle 8"/>
          <p:cNvSpPr/>
          <p:nvPr/>
        </p:nvSpPr>
        <p:spPr>
          <a:xfrm>
            <a:off x="3656931" y="2752031"/>
            <a:ext cx="1854563" cy="2922650"/>
          </a:xfrm>
          <a:prstGeom prst="rect">
            <a:avLst/>
          </a:prstGeom>
          <a:blipFill dpi="0" rotWithShape="1">
            <a:blip r:embed="rId2">
              <a:alphaModFix amt="34000"/>
              <a:duotone>
                <a:schemeClr val="accent6">
                  <a:shade val="10000"/>
                  <a:satMod val="135000"/>
                </a:schemeClr>
                <a:schemeClr val="accent6">
                  <a:satMod val="150000"/>
                  <a:lumMod val="110000"/>
                </a:schemeClr>
              </a:duotone>
            </a:blip>
            <a:srcRect/>
            <a:stretch>
              <a:fillRect/>
            </a:stretch>
          </a:bli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063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97033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discrete continuous</a:t>
            </a:r>
          </a:p>
        </p:txBody>
      </p:sp>
      <p:sp>
        <p:nvSpPr>
          <p:cNvPr id="4" name="Rectangle 3"/>
          <p:cNvSpPr/>
          <p:nvPr/>
        </p:nvSpPr>
        <p:spPr>
          <a:xfrm>
            <a:off x="2806893" y="1927357"/>
            <a:ext cx="3476625" cy="4572000"/>
          </a:xfrm>
          <a:prstGeom prst="rect">
            <a:avLst/>
          </a:prstGeom>
          <a:gradFill flip="none" rotWithShape="1">
            <a:gsLst>
              <a:gs pos="0">
                <a:schemeClr val="accent1">
                  <a:tint val="100000"/>
                  <a:shade val="100000"/>
                  <a:satMod val="130000"/>
                  <a:alpha val="19000"/>
                </a:schemeClr>
              </a:gs>
              <a:gs pos="100000">
                <a:schemeClr val="accent1">
                  <a:tint val="50000"/>
                  <a:shade val="100000"/>
                  <a:satMod val="350000"/>
                  <a:alpha val="1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402796" y="2735060"/>
            <a:ext cx="2263105" cy="2787489"/>
          </a:xfrm>
          <a:prstGeom prst="rect">
            <a:avLst/>
          </a:prstGeom>
          <a:gradFill flip="none" rotWithShape="1">
            <a:gsLst>
              <a:gs pos="0">
                <a:schemeClr val="accent1">
                  <a:tint val="100000"/>
                  <a:shade val="100000"/>
                  <a:satMod val="130000"/>
                  <a:alpha val="19000"/>
                </a:schemeClr>
              </a:gs>
              <a:gs pos="100000">
                <a:schemeClr val="accent1">
                  <a:tint val="50000"/>
                  <a:shade val="100000"/>
                  <a:satMod val="350000"/>
                  <a:alpha val="1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84593932"/>
              </p:ext>
            </p:extLst>
          </p:nvPr>
        </p:nvGraphicFramePr>
        <p:xfrm>
          <a:off x="2806892" y="1927359"/>
          <a:ext cx="3554640" cy="4571995"/>
        </p:xfrm>
        <a:graphic>
          <a:graphicData uri="http://schemas.openxmlformats.org/drawingml/2006/table">
            <a:tbl>
              <a:tblPr firstRow="1" bandRow="1">
                <a:tableStyleId>{5C22544A-7EE6-4342-B048-85BDC9FD1C3A}</a:tableStyleId>
              </a:tblPr>
              <a:tblGrid>
                <a:gridCol w="710928"/>
                <a:gridCol w="710928"/>
                <a:gridCol w="710928"/>
                <a:gridCol w="710928"/>
                <a:gridCol w="710928"/>
              </a:tblGrid>
              <a:tr h="9143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914399">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914399">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914399">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914399">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9" name="TextBox 8"/>
          <p:cNvSpPr txBox="1"/>
          <p:nvPr/>
        </p:nvSpPr>
        <p:spPr>
          <a:xfrm>
            <a:off x="358189" y="3105835"/>
            <a:ext cx="1921197" cy="646331"/>
          </a:xfrm>
          <a:prstGeom prst="rect">
            <a:avLst/>
          </a:prstGeom>
          <a:noFill/>
        </p:spPr>
        <p:txBody>
          <a:bodyPr wrap="square" rtlCol="0">
            <a:spAutoFit/>
          </a:bodyPr>
          <a:lstStyle/>
          <a:p>
            <a:pPr algn="ctr"/>
            <a:r>
              <a:rPr lang="en-US" sz="3600" dirty="0"/>
              <a:t>n</a:t>
            </a:r>
            <a:r>
              <a:rPr lang="en-US" sz="3600" dirty="0" smtClean="0"/>
              <a:t>=5</a:t>
            </a:r>
            <a:endParaRPr lang="en-US" sz="3600" dirty="0"/>
          </a:p>
        </p:txBody>
      </p:sp>
      <p:sp>
        <p:nvSpPr>
          <p:cNvPr id="10" name="Rectangle 9"/>
          <p:cNvSpPr/>
          <p:nvPr/>
        </p:nvSpPr>
        <p:spPr>
          <a:xfrm>
            <a:off x="3656931" y="2752031"/>
            <a:ext cx="1854563" cy="2922650"/>
          </a:xfrm>
          <a:prstGeom prst="rect">
            <a:avLst/>
          </a:prstGeom>
          <a:blipFill dpi="0" rotWithShape="1">
            <a:blip r:embed="rId2">
              <a:alphaModFix amt="34000"/>
              <a:duotone>
                <a:schemeClr val="accent6">
                  <a:shade val="10000"/>
                  <a:satMod val="135000"/>
                </a:schemeClr>
                <a:schemeClr val="accent6">
                  <a:satMod val="150000"/>
                  <a:lumMod val="110000"/>
                </a:schemeClr>
              </a:duotone>
            </a:blip>
            <a:srcRect/>
            <a:stretch>
              <a:fillRect/>
            </a:stretch>
          </a:bli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284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discrete continuous</a:t>
            </a:r>
          </a:p>
        </p:txBody>
      </p:sp>
      <p:sp>
        <p:nvSpPr>
          <p:cNvPr id="4" name="Rectangle 3"/>
          <p:cNvSpPr/>
          <p:nvPr/>
        </p:nvSpPr>
        <p:spPr>
          <a:xfrm>
            <a:off x="2806893" y="1927357"/>
            <a:ext cx="3476625" cy="4572000"/>
          </a:xfrm>
          <a:prstGeom prst="rect">
            <a:avLst/>
          </a:prstGeom>
          <a:gradFill flip="none" rotWithShape="1">
            <a:gsLst>
              <a:gs pos="0">
                <a:schemeClr val="accent1">
                  <a:tint val="100000"/>
                  <a:shade val="100000"/>
                  <a:satMod val="130000"/>
                  <a:alpha val="19000"/>
                </a:schemeClr>
              </a:gs>
              <a:gs pos="100000">
                <a:schemeClr val="accent1">
                  <a:tint val="50000"/>
                  <a:shade val="100000"/>
                  <a:satMod val="350000"/>
                  <a:alpha val="1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402796" y="2735060"/>
            <a:ext cx="2263105" cy="2787489"/>
          </a:xfrm>
          <a:prstGeom prst="rect">
            <a:avLst/>
          </a:prstGeom>
          <a:gradFill flip="none" rotWithShape="1">
            <a:gsLst>
              <a:gs pos="0">
                <a:schemeClr val="accent1">
                  <a:tint val="100000"/>
                  <a:shade val="100000"/>
                  <a:satMod val="130000"/>
                  <a:alpha val="19000"/>
                </a:schemeClr>
              </a:gs>
              <a:gs pos="100000">
                <a:schemeClr val="accent1">
                  <a:tint val="50000"/>
                  <a:shade val="100000"/>
                  <a:satMod val="350000"/>
                  <a:alpha val="1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81173343"/>
              </p:ext>
            </p:extLst>
          </p:nvPr>
        </p:nvGraphicFramePr>
        <p:xfrm>
          <a:off x="2806893" y="1927362"/>
          <a:ext cx="3476616" cy="4590780"/>
        </p:xfrm>
        <a:graphic>
          <a:graphicData uri="http://schemas.openxmlformats.org/drawingml/2006/table">
            <a:tbl>
              <a:tblPr firstRow="1" bandRow="1">
                <a:tableStyleId>{5C22544A-7EE6-4342-B048-85BDC9FD1C3A}</a:tableStyleId>
              </a:tblPr>
              <a:tblGrid>
                <a:gridCol w="289718"/>
                <a:gridCol w="289718"/>
                <a:gridCol w="289718"/>
                <a:gridCol w="289718"/>
                <a:gridCol w="289718"/>
                <a:gridCol w="289718"/>
                <a:gridCol w="289718"/>
                <a:gridCol w="289718"/>
                <a:gridCol w="289718"/>
                <a:gridCol w="289718"/>
                <a:gridCol w="289718"/>
                <a:gridCol w="289718"/>
              </a:tblGrid>
              <a:tr h="38256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8256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256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256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256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256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256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256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256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256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256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256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8" name="TextBox 7"/>
          <p:cNvSpPr txBox="1"/>
          <p:nvPr/>
        </p:nvSpPr>
        <p:spPr>
          <a:xfrm>
            <a:off x="358189" y="3105835"/>
            <a:ext cx="1921197" cy="646331"/>
          </a:xfrm>
          <a:prstGeom prst="rect">
            <a:avLst/>
          </a:prstGeom>
          <a:noFill/>
        </p:spPr>
        <p:txBody>
          <a:bodyPr wrap="square" rtlCol="0">
            <a:spAutoFit/>
          </a:bodyPr>
          <a:lstStyle/>
          <a:p>
            <a:pPr algn="ctr"/>
            <a:r>
              <a:rPr lang="en-US" sz="3600" dirty="0"/>
              <a:t>n</a:t>
            </a:r>
            <a:r>
              <a:rPr lang="en-US" sz="3600" dirty="0" smtClean="0"/>
              <a:t>=12</a:t>
            </a:r>
            <a:endParaRPr lang="en-US" sz="3600" dirty="0"/>
          </a:p>
        </p:txBody>
      </p:sp>
      <p:grpSp>
        <p:nvGrpSpPr>
          <p:cNvPr id="10" name="Group 9"/>
          <p:cNvGrpSpPr/>
          <p:nvPr/>
        </p:nvGrpSpPr>
        <p:grpSpPr>
          <a:xfrm>
            <a:off x="2806893" y="1943635"/>
            <a:ext cx="3476625" cy="4572000"/>
            <a:chOff x="2806893" y="1943635"/>
            <a:chExt cx="3476625" cy="4572000"/>
          </a:xfrm>
        </p:grpSpPr>
        <p:sp>
          <p:nvSpPr>
            <p:cNvPr id="7" name="Rectangle 6"/>
            <p:cNvSpPr/>
            <p:nvPr/>
          </p:nvSpPr>
          <p:spPr>
            <a:xfrm>
              <a:off x="2806893" y="1943635"/>
              <a:ext cx="3476625" cy="4572000"/>
            </a:xfrm>
            <a:prstGeom prst="rect">
              <a:avLst/>
            </a:prstGeom>
            <a:gradFill flip="none" rotWithShape="1">
              <a:gsLst>
                <a:gs pos="0">
                  <a:schemeClr val="accent1">
                    <a:tint val="100000"/>
                    <a:shade val="100000"/>
                    <a:satMod val="130000"/>
                    <a:alpha val="19000"/>
                  </a:schemeClr>
                </a:gs>
                <a:gs pos="100000">
                  <a:schemeClr val="accent1">
                    <a:tint val="50000"/>
                    <a:shade val="100000"/>
                    <a:satMod val="350000"/>
                    <a:alpha val="1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617924" y="2768310"/>
              <a:ext cx="1854563" cy="2922650"/>
            </a:xfrm>
            <a:prstGeom prst="rect">
              <a:avLst/>
            </a:prstGeom>
            <a:blipFill dpi="0" rotWithShape="1">
              <a:blip r:embed="rId3">
                <a:alphaModFix amt="34000"/>
                <a:duotone>
                  <a:schemeClr val="accent6">
                    <a:shade val="10000"/>
                    <a:satMod val="135000"/>
                  </a:schemeClr>
                  <a:schemeClr val="accent6">
                    <a:satMod val="150000"/>
                    <a:lumMod val="110000"/>
                  </a:schemeClr>
                </a:duotone>
              </a:blip>
              <a:srcRect/>
              <a:stretch>
                <a:fillRect/>
              </a:stretch>
            </a:bli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0192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a:t>
            </a:r>
            <a:endParaRPr lang="en-US" dirty="0"/>
          </a:p>
        </p:txBody>
      </p:sp>
      <p:sp>
        <p:nvSpPr>
          <p:cNvPr id="3" name="Content Placeholder 2"/>
          <p:cNvSpPr>
            <a:spLocks noGrp="1"/>
          </p:cNvSpPr>
          <p:nvPr>
            <p:ph idx="1"/>
          </p:nvPr>
        </p:nvSpPr>
        <p:spPr>
          <a:xfrm>
            <a:off x="125421" y="1828800"/>
            <a:ext cx="5032531" cy="4297363"/>
          </a:xfrm>
        </p:spPr>
        <p:txBody>
          <a:bodyPr>
            <a:normAutofit/>
          </a:bodyPr>
          <a:lstStyle/>
          <a:p>
            <a:r>
              <a:rPr lang="en-US" sz="3200" dirty="0" smtClean="0"/>
              <a:t>Lim</a:t>
            </a:r>
            <a:r>
              <a:rPr lang="en-US" sz="3200" baseline="-25000" dirty="0" smtClean="0"/>
              <a:t>n </a:t>
            </a:r>
            <a:r>
              <a:rPr lang="en-US" sz="3200" baseline="-25000" dirty="0" smtClean="0">
                <a:latin typeface="Wingdings"/>
                <a:ea typeface="Wingdings"/>
                <a:cs typeface="Wingdings"/>
                <a:sym typeface="Wingdings"/>
              </a:rPr>
              <a:t></a:t>
            </a:r>
            <a:r>
              <a:rPr lang="en-US" sz="3200" dirty="0" smtClean="0"/>
              <a:t> </a:t>
            </a:r>
            <a:r>
              <a:rPr lang="en-US" sz="3200" baseline="-25000" dirty="0" smtClean="0"/>
              <a:t>∞ </a:t>
            </a:r>
            <a:r>
              <a:rPr lang="en-US" sz="3200" dirty="0" err="1" smtClean="0"/>
              <a:t>Table</a:t>
            </a:r>
            <a:r>
              <a:rPr lang="en-US" sz="3200" baseline="-25000" dirty="0" err="1" smtClean="0"/>
              <a:t>n</a:t>
            </a:r>
            <a:r>
              <a:rPr lang="en-US" sz="3200" baseline="-25000" dirty="0"/>
              <a:t> </a:t>
            </a:r>
            <a:r>
              <a:rPr lang="en-US" sz="3200" baseline="-25000" dirty="0" smtClean="0"/>
              <a:t>x</a:t>
            </a:r>
            <a:r>
              <a:rPr lang="en-US" sz="3200" dirty="0" smtClean="0"/>
              <a:t> </a:t>
            </a:r>
            <a:r>
              <a:rPr lang="en-US" sz="3200" baseline="-25000" dirty="0" smtClean="0"/>
              <a:t>n</a:t>
            </a:r>
            <a:r>
              <a:rPr lang="en-US" sz="3200" dirty="0" smtClean="0"/>
              <a:t> </a:t>
            </a:r>
          </a:p>
          <a:p>
            <a:r>
              <a:rPr lang="en-US" sz="3200" dirty="0" smtClean="0"/>
              <a:t>Where the Table is </a:t>
            </a:r>
            <a:r>
              <a:rPr lang="en-US" sz="3200" dirty="0"/>
              <a:t>∞ </a:t>
            </a:r>
            <a:r>
              <a:rPr lang="en-US" sz="3200" dirty="0" smtClean="0"/>
              <a:t>x ∞</a:t>
            </a:r>
            <a:br>
              <a:rPr lang="en-US" sz="3200" dirty="0" smtClean="0"/>
            </a:br>
            <a:endParaRPr lang="en-US" sz="3200" dirty="0" smtClean="0"/>
          </a:p>
          <a:p>
            <a:r>
              <a:rPr lang="en-US" sz="3200" dirty="0" smtClean="0"/>
              <a:t>This table is continuous   </a:t>
            </a:r>
          </a:p>
          <a:p>
            <a:pPr lvl="1"/>
            <a:r>
              <a:rPr lang="en-US" sz="3000" dirty="0" smtClean="0"/>
              <a:t>n=∞</a:t>
            </a:r>
          </a:p>
          <a:p>
            <a:pPr marL="282575" lvl="1" indent="0">
              <a:buNone/>
            </a:pPr>
            <a:endParaRPr lang="en-US" sz="3000" dirty="0"/>
          </a:p>
        </p:txBody>
      </p:sp>
      <p:grpSp>
        <p:nvGrpSpPr>
          <p:cNvPr id="7" name="Group 6"/>
          <p:cNvGrpSpPr/>
          <p:nvPr/>
        </p:nvGrpSpPr>
        <p:grpSpPr>
          <a:xfrm>
            <a:off x="5346780" y="1828800"/>
            <a:ext cx="3476625" cy="4572000"/>
            <a:chOff x="5346780" y="1828800"/>
            <a:chExt cx="3476625" cy="4572000"/>
          </a:xfrm>
        </p:grpSpPr>
        <p:sp>
          <p:nvSpPr>
            <p:cNvPr id="4" name="Rectangle 3"/>
            <p:cNvSpPr/>
            <p:nvPr/>
          </p:nvSpPr>
          <p:spPr>
            <a:xfrm>
              <a:off x="5346780" y="1828800"/>
              <a:ext cx="3476625" cy="4572000"/>
            </a:xfrm>
            <a:prstGeom prst="rect">
              <a:avLst/>
            </a:prstGeom>
            <a:gradFill flip="none" rotWithShape="1">
              <a:gsLst>
                <a:gs pos="0">
                  <a:schemeClr val="accent1">
                    <a:tint val="100000"/>
                    <a:shade val="100000"/>
                    <a:satMod val="130000"/>
                    <a:alpha val="19000"/>
                  </a:schemeClr>
                </a:gs>
                <a:gs pos="100000">
                  <a:schemeClr val="accent1">
                    <a:tint val="50000"/>
                    <a:shade val="100000"/>
                    <a:satMod val="350000"/>
                    <a:alpha val="1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157811" y="2653475"/>
              <a:ext cx="1854563" cy="2922650"/>
            </a:xfrm>
            <a:prstGeom prst="rect">
              <a:avLst/>
            </a:prstGeom>
            <a:blipFill dpi="0" rotWithShape="1">
              <a:blip r:embed="rId3">
                <a:alphaModFix amt="34000"/>
                <a:duotone>
                  <a:schemeClr val="accent6">
                    <a:shade val="10000"/>
                    <a:satMod val="135000"/>
                  </a:schemeClr>
                  <a:schemeClr val="accent6">
                    <a:satMod val="150000"/>
                    <a:lumMod val="110000"/>
                  </a:schemeClr>
                </a:duotone>
              </a:blip>
              <a:srcRect/>
              <a:stretch>
                <a:fillRect/>
              </a:stretch>
            </a:bli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5888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Hitters Make Decision</a:t>
            </a:r>
            <a:endParaRPr lang="en-US" dirty="0"/>
          </a:p>
        </p:txBody>
      </p:sp>
      <p:pic>
        <p:nvPicPr>
          <p:cNvPr id="4" name="Picture 3" descr="diagr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9144000" cy="3352800"/>
          </a:xfrm>
          <a:prstGeom prst="rect">
            <a:avLst/>
          </a:prstGeom>
        </p:spPr>
      </p:pic>
      <p:sp>
        <p:nvSpPr>
          <p:cNvPr id="5" name="Oval 4"/>
          <p:cNvSpPr/>
          <p:nvPr/>
        </p:nvSpPr>
        <p:spPr>
          <a:xfrm>
            <a:off x="3446070" y="4146698"/>
            <a:ext cx="1128792" cy="19129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sp3d extrusionH="57150">
              <a:bevelT w="38100" h="38100" prst="relaxedInset"/>
            </a:sp3d>
          </a:bodyPr>
          <a:lstStyle/>
          <a:p>
            <a:pPr algn="ctr"/>
            <a:endParaRPr lang="en-US">
              <a:ln w="18415" cmpd="sng">
                <a:solidFill>
                  <a:srgbClr val="FFFFFF"/>
                </a:solidFill>
                <a:prstDash val="solid"/>
              </a:ln>
              <a:solidFill>
                <a:srgbClr val="FFFFFF"/>
              </a:solidFill>
              <a:effectLst>
                <a:outerShdw blurRad="50800" dist="38100" dir="8100000" algn="tr" rotWithShape="0">
                  <a:prstClr val="black">
                    <a:alpha val="40000"/>
                  </a:prstClr>
                </a:outerShdw>
              </a:effectLst>
            </a:endParaRPr>
          </a:p>
        </p:txBody>
      </p:sp>
      <p:sp>
        <p:nvSpPr>
          <p:cNvPr id="6" name="TextBox 5"/>
          <p:cNvSpPr txBox="1"/>
          <p:nvPr/>
        </p:nvSpPr>
        <p:spPr>
          <a:xfrm>
            <a:off x="374472" y="2101263"/>
            <a:ext cx="8482572" cy="954107"/>
          </a:xfrm>
          <a:prstGeom prst="rect">
            <a:avLst/>
          </a:prstGeom>
          <a:noFill/>
        </p:spPr>
        <p:txBody>
          <a:bodyPr wrap="square" rtlCol="0">
            <a:spAutoFit/>
          </a:bodyPr>
          <a:lstStyle/>
          <a:p>
            <a:pPr algn="ctr"/>
            <a:r>
              <a:rPr lang="en-US" sz="2800" b="1" dirty="0" smtClean="0"/>
              <a:t>270 Milliseconds to decide whether or not to swing (Dave Baldwin, Baseball Analysts)</a:t>
            </a:r>
            <a:endParaRPr lang="en-US" sz="2800" b="1" dirty="0"/>
          </a:p>
        </p:txBody>
      </p:sp>
      <p:sp>
        <p:nvSpPr>
          <p:cNvPr id="3" name="TextBox 2"/>
          <p:cNvSpPr txBox="1"/>
          <p:nvPr/>
        </p:nvSpPr>
        <p:spPr>
          <a:xfrm>
            <a:off x="3760986" y="4786355"/>
            <a:ext cx="569847" cy="523220"/>
          </a:xfrm>
          <a:prstGeom prst="rect">
            <a:avLst/>
          </a:prstGeom>
          <a:noFill/>
        </p:spPr>
        <p:txBody>
          <a:bodyPr wrap="square" rtlCol="0">
            <a:spAutoFit/>
          </a:bodyPr>
          <a:lstStyle/>
          <a:p>
            <a:pPr algn="ctr"/>
            <a:r>
              <a:rPr lang="en-US" sz="2800" dirty="0" smtClean="0"/>
              <a:t>D</a:t>
            </a:r>
            <a:endParaRPr lang="en-US" sz="2800" dirty="0"/>
          </a:p>
        </p:txBody>
      </p:sp>
    </p:spTree>
    <p:extLst>
      <p:ext uri="{BB962C8B-B14F-4D97-AF65-F5344CB8AC3E}">
        <p14:creationId xmlns:p14="http://schemas.microsoft.com/office/powerpoint/2010/main" val="3259376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b="1" dirty="0" smtClean="0"/>
          </a:p>
          <a:p>
            <a:pPr marL="0" indent="0" algn="ctr">
              <a:buNone/>
            </a:pPr>
            <a:r>
              <a:rPr lang="en-US" sz="3600" b="1" dirty="0" smtClean="0"/>
              <a:t>All four seam fastballs in 0-2, 1-2, 2-2 counts from RHP to RHB from years 2009-2011.</a:t>
            </a:r>
            <a:endParaRPr lang="en-US" sz="3600" b="1" dirty="0"/>
          </a:p>
        </p:txBody>
      </p:sp>
    </p:spTree>
    <p:extLst>
      <p:ext uri="{BB962C8B-B14F-4D97-AF65-F5344CB8AC3E}">
        <p14:creationId xmlns:p14="http://schemas.microsoft.com/office/powerpoint/2010/main" val="355009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Discrete Case</a:t>
            </a:r>
          </a:p>
          <a:p>
            <a:pPr marL="0" indent="0">
              <a:buNone/>
            </a:pPr>
            <a:r>
              <a:rPr lang="en-US" sz="3200" dirty="0" smtClean="0"/>
              <a:t>	</a:t>
            </a:r>
          </a:p>
          <a:p>
            <a:r>
              <a:rPr lang="en-US" sz="3200" dirty="0" smtClean="0"/>
              <a:t>Continuous Case</a:t>
            </a:r>
          </a:p>
          <a:p>
            <a:pPr lvl="2"/>
            <a:r>
              <a:rPr lang="en-US" sz="3600" b="1" dirty="0" smtClean="0"/>
              <a:t>Simulation</a:t>
            </a:r>
          </a:p>
          <a:p>
            <a:pPr lvl="2"/>
            <a:r>
              <a:rPr lang="en-US" sz="2800" dirty="0" smtClean="0"/>
              <a:t>Numerical Solution</a:t>
            </a:r>
            <a:endParaRPr lang="en-US" sz="2800" dirty="0"/>
          </a:p>
          <a:p>
            <a:pPr lvl="2"/>
            <a:endParaRPr lang="en-US" sz="3200" dirty="0" smtClean="0"/>
          </a:p>
          <a:p>
            <a:r>
              <a:rPr lang="en-US" sz="3200" dirty="0" smtClean="0"/>
              <a:t>Interpretation of Results</a:t>
            </a:r>
            <a:endParaRPr lang="en-US" sz="3200" dirty="0"/>
          </a:p>
        </p:txBody>
      </p:sp>
    </p:spTree>
    <p:extLst>
      <p:ext uri="{BB962C8B-B14F-4D97-AF65-F5344CB8AC3E}">
        <p14:creationId xmlns:p14="http://schemas.microsoft.com/office/powerpoint/2010/main" val="69657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Simulate?</a:t>
            </a:r>
            <a:endParaRPr lang="en-US" dirty="0"/>
          </a:p>
        </p:txBody>
      </p:sp>
      <p:sp>
        <p:nvSpPr>
          <p:cNvPr id="3" name="Content Placeholder 2"/>
          <p:cNvSpPr>
            <a:spLocks noGrp="1"/>
          </p:cNvSpPr>
          <p:nvPr>
            <p:ph idx="1"/>
          </p:nvPr>
        </p:nvSpPr>
        <p:spPr/>
        <p:txBody>
          <a:bodyPr>
            <a:noAutofit/>
          </a:bodyPr>
          <a:lstStyle/>
          <a:p>
            <a:r>
              <a:rPr lang="en-US" sz="3200" dirty="0" smtClean="0"/>
              <a:t>This is a very complicated mathematical problem.</a:t>
            </a:r>
            <a:endParaRPr lang="en-US" sz="3200" dirty="0"/>
          </a:p>
          <a:p>
            <a:r>
              <a:rPr lang="en-US" sz="3200" dirty="0" smtClean="0"/>
              <a:t>This is a game where the pitcher’s choice is continuous and the batter receives incomplete continuous information</a:t>
            </a:r>
            <a:endParaRPr lang="en-US" sz="3200" dirty="0"/>
          </a:p>
          <a:p>
            <a:r>
              <a:rPr lang="en-US" sz="3200" dirty="0" smtClean="0"/>
              <a:t>He then must make a discrete choice based on this incomplete information.</a:t>
            </a:r>
            <a:endParaRPr lang="en-US" sz="3200" dirty="0"/>
          </a:p>
        </p:txBody>
      </p:sp>
    </p:spTree>
    <p:extLst>
      <p:ext uri="{BB962C8B-B14F-4D97-AF65-F5344CB8AC3E}">
        <p14:creationId xmlns:p14="http://schemas.microsoft.com/office/powerpoint/2010/main" val="2690341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a:xfrm>
            <a:off x="779463" y="1654175"/>
            <a:ext cx="7583488" cy="4297363"/>
          </a:xfrm>
        </p:spPr>
        <p:txBody>
          <a:bodyPr>
            <a:noAutofit/>
          </a:bodyPr>
          <a:lstStyle/>
          <a:p>
            <a:r>
              <a:rPr lang="en-US" sz="3600" dirty="0" smtClean="0"/>
              <a:t>All hitters make make swing decision at 270 </a:t>
            </a:r>
            <a:r>
              <a:rPr lang="en-US" sz="3600" dirty="0" err="1" smtClean="0"/>
              <a:t>ms</a:t>
            </a:r>
            <a:r>
              <a:rPr lang="en-US" sz="3600" dirty="0" smtClean="0"/>
              <a:t> after release.</a:t>
            </a:r>
          </a:p>
          <a:p>
            <a:r>
              <a:rPr lang="en-US" sz="3600" dirty="0" smtClean="0"/>
              <a:t>A finely discrete case is a good approximation of continuous.</a:t>
            </a:r>
          </a:p>
          <a:p>
            <a:r>
              <a:rPr lang="en-US" sz="3600" dirty="0" smtClean="0"/>
              <a:t>Run values are fit from data.  They are location and count-specific.  They do not change with pitcher or hitter strategy.  </a:t>
            </a:r>
          </a:p>
        </p:txBody>
      </p:sp>
    </p:spTree>
    <p:extLst>
      <p:ext uri="{BB962C8B-B14F-4D97-AF65-F5344CB8AC3E}">
        <p14:creationId xmlns:p14="http://schemas.microsoft.com/office/powerpoint/2010/main" val="302427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Pitcher and batter strategies</a:t>
            </a:r>
            <a:endParaRPr lang="en-US" dirty="0"/>
          </a:p>
        </p:txBody>
      </p:sp>
      <p:sp>
        <p:nvSpPr>
          <p:cNvPr id="3" name="Content Placeholder 2"/>
          <p:cNvSpPr>
            <a:spLocks noGrp="1"/>
          </p:cNvSpPr>
          <p:nvPr>
            <p:ph idx="1"/>
          </p:nvPr>
        </p:nvSpPr>
        <p:spPr/>
        <p:txBody>
          <a:bodyPr>
            <a:normAutofit/>
          </a:bodyPr>
          <a:lstStyle/>
          <a:p>
            <a:r>
              <a:rPr lang="en-US" sz="3600" dirty="0" smtClean="0"/>
              <a:t>Pitcher strategy: chooses </a:t>
            </a:r>
            <a:r>
              <a:rPr lang="en-US" sz="3600" dirty="0" err="1" smtClean="0"/>
              <a:t>location(s</a:t>
            </a:r>
            <a:r>
              <a:rPr lang="en-US" sz="3600" dirty="0" smtClean="0"/>
              <a:t>) to throw to and fraction of time to throw to each location</a:t>
            </a:r>
          </a:p>
          <a:p>
            <a:r>
              <a:rPr lang="en-US" sz="3600" dirty="0" smtClean="0"/>
              <a:t>Batter strategy: (</a:t>
            </a:r>
            <a:r>
              <a:rPr lang="en-US" sz="3600" dirty="0" err="1" smtClean="0"/>
              <a:t>dx</a:t>
            </a:r>
            <a:r>
              <a:rPr lang="en-US" sz="3600" dirty="0" err="1"/>
              <a:t>,</a:t>
            </a:r>
            <a:r>
              <a:rPr lang="en-US" sz="3600" dirty="0" err="1" smtClean="0"/>
              <a:t>dz</a:t>
            </a:r>
            <a:r>
              <a:rPr lang="en-US" sz="3600" dirty="0" smtClean="0"/>
              <a:t>) swing probability matrix</a:t>
            </a:r>
          </a:p>
        </p:txBody>
      </p:sp>
    </p:spTree>
    <p:extLst>
      <p:ext uri="{BB962C8B-B14F-4D97-AF65-F5344CB8AC3E}">
        <p14:creationId xmlns:p14="http://schemas.microsoft.com/office/powerpoint/2010/main" val="1002593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Pitch to intended location (px</a:t>
            </a:r>
            <a:r>
              <a:rPr lang="en-US" baseline="-25000" dirty="0" smtClean="0"/>
              <a:t>1</a:t>
            </a:r>
            <a:r>
              <a:rPr lang="en-US" dirty="0" smtClean="0"/>
              <a:t>,pz</a:t>
            </a:r>
            <a:r>
              <a:rPr lang="en-US" baseline="-25000" dirty="0" smtClean="0"/>
              <a:t>1</a:t>
            </a:r>
            <a:r>
              <a:rPr lang="en-US" dirty="0" smtClean="0"/>
              <a:t>) ends up in a location (px</a:t>
            </a:r>
            <a:r>
              <a:rPr lang="en-US" baseline="-25000" dirty="0" smtClean="0"/>
              <a:t>2</a:t>
            </a:r>
            <a:r>
              <a:rPr lang="en-US" dirty="0" smtClean="0"/>
              <a:t>, pz</a:t>
            </a:r>
            <a:r>
              <a:rPr lang="en-US" baseline="-25000" dirty="0" smtClean="0"/>
              <a:t>2</a:t>
            </a:r>
            <a:r>
              <a:rPr lang="en-US" dirty="0" smtClean="0"/>
              <a:t>) drawn from BVN distribution with mean (px</a:t>
            </a:r>
            <a:r>
              <a:rPr lang="en-US" baseline="-25000" dirty="0" smtClean="0"/>
              <a:t>1</a:t>
            </a:r>
            <a:r>
              <a:rPr lang="en-US" dirty="0" smtClean="0"/>
              <a:t>,pz</a:t>
            </a:r>
            <a:r>
              <a:rPr lang="en-US" baseline="-25000" dirty="0" smtClean="0"/>
              <a:t>1</a:t>
            </a:r>
            <a:r>
              <a:rPr lang="en-US" dirty="0" smtClean="0"/>
              <a:t>) and </a:t>
            </a:r>
            <a:r>
              <a:rPr lang="el-GR" b="1" dirty="0" smtClean="0"/>
              <a:t>σ</a:t>
            </a:r>
            <a:r>
              <a:rPr lang="en-US" baseline="-25000" dirty="0" smtClean="0"/>
              <a:t>x1, </a:t>
            </a:r>
            <a:r>
              <a:rPr lang="el-GR" b="1" dirty="0" smtClean="0"/>
              <a:t>σ</a:t>
            </a:r>
            <a:r>
              <a:rPr lang="en-US" baseline="-25000" dirty="0" smtClean="0"/>
              <a:t>z1</a:t>
            </a:r>
            <a:r>
              <a:rPr lang="en-US" dirty="0" smtClean="0"/>
              <a:t> and </a:t>
            </a:r>
            <a:r>
              <a:rPr lang="el-GR" b="1" dirty="0" smtClean="0"/>
              <a:t>ρ</a:t>
            </a:r>
            <a:r>
              <a:rPr lang="en-US" baseline="-25000" dirty="0" smtClean="0"/>
              <a:t>1 </a:t>
            </a:r>
            <a:r>
              <a:rPr lang="en-US" dirty="0" smtClean="0"/>
              <a:t> fit from observed data:</a:t>
            </a:r>
            <a:endParaRPr lang="en-US" dirty="0"/>
          </a:p>
        </p:txBody>
      </p:sp>
      <p:pic>
        <p:nvPicPr>
          <p:cNvPr id="4" name="Picture 3" descr="riveraFig.pdf"/>
          <p:cNvPicPr>
            <a:picLocks noChangeAspect="1"/>
          </p:cNvPicPr>
          <p:nvPr/>
        </p:nvPicPr>
        <p:blipFill>
          <a:blip r:embed="rId3"/>
          <a:stretch>
            <a:fillRect/>
          </a:stretch>
        </p:blipFill>
        <p:spPr>
          <a:xfrm>
            <a:off x="2683283" y="3072520"/>
            <a:ext cx="3071402" cy="3785480"/>
          </a:xfrm>
          <a:prstGeom prst="rect">
            <a:avLst/>
          </a:prstGeom>
          <a:effectLst>
            <a:glow rad="101600">
              <a:schemeClr val="accent5">
                <a:satMod val="175000"/>
                <a:alpha val="40000"/>
              </a:schemeClr>
            </a:glow>
          </a:effectLst>
        </p:spPr>
      </p:pic>
      <p:sp>
        <p:nvSpPr>
          <p:cNvPr id="5" name="Title 4"/>
          <p:cNvSpPr>
            <a:spLocks noGrp="1"/>
          </p:cNvSpPr>
          <p:nvPr>
            <p:ph type="title"/>
          </p:nvPr>
        </p:nvSpPr>
        <p:spPr>
          <a:xfrm>
            <a:off x="571500" y="62753"/>
            <a:ext cx="7791451" cy="1283167"/>
          </a:xfrm>
        </p:spPr>
        <p:txBody>
          <a:bodyPr>
            <a:noAutofit/>
          </a:bodyPr>
          <a:lstStyle/>
          <a:p>
            <a:r>
              <a:rPr lang="en-US" sz="3600" dirty="0" smtClean="0"/>
              <a:t>Where does pitch end up and where does batter see it</a:t>
            </a:r>
            <a:endParaRPr lang="en-US" sz="3600" dirty="0"/>
          </a:p>
        </p:txBody>
      </p:sp>
    </p:spTree>
    <p:extLst>
      <p:ext uri="{BB962C8B-B14F-4D97-AF65-F5344CB8AC3E}">
        <p14:creationId xmlns:p14="http://schemas.microsoft.com/office/powerpoint/2010/main" val="4232058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Game Theory Work</a:t>
            </a:r>
            <a:endParaRPr lang="en-US" dirty="0"/>
          </a:p>
        </p:txBody>
      </p:sp>
      <p:sp>
        <p:nvSpPr>
          <p:cNvPr id="3" name="Content Placeholder 2"/>
          <p:cNvSpPr>
            <a:spLocks noGrp="1"/>
          </p:cNvSpPr>
          <p:nvPr>
            <p:ph idx="1"/>
          </p:nvPr>
        </p:nvSpPr>
        <p:spPr/>
        <p:txBody>
          <a:bodyPr/>
          <a:lstStyle/>
          <a:p>
            <a:r>
              <a:rPr lang="en-US" dirty="0"/>
              <a:t>“The Book”, Tango, </a:t>
            </a:r>
            <a:r>
              <a:rPr lang="en-US" dirty="0" err="1"/>
              <a:t>Lichtman</a:t>
            </a:r>
            <a:r>
              <a:rPr lang="en-US" dirty="0"/>
              <a:t>, and Dolphin (2007</a:t>
            </a:r>
            <a:r>
              <a:rPr lang="en-US" dirty="0" smtClean="0"/>
              <a:t>)</a:t>
            </a:r>
          </a:p>
          <a:p>
            <a:r>
              <a:rPr lang="en-US" dirty="0" smtClean="0"/>
              <a:t>“When a Pitcher Meets a Hitter”, </a:t>
            </a:r>
            <a:r>
              <a:rPr lang="en-US" dirty="0" err="1" smtClean="0"/>
              <a:t>Gassko</a:t>
            </a:r>
            <a:r>
              <a:rPr lang="en-US" dirty="0" smtClean="0"/>
              <a:t> (2010)</a:t>
            </a:r>
          </a:p>
          <a:p>
            <a:r>
              <a:rPr lang="en-US" dirty="0" smtClean="0"/>
              <a:t>5 Part Game Theory Series, Matt Swartz (2012)</a:t>
            </a:r>
          </a:p>
        </p:txBody>
      </p:sp>
      <p:pic>
        <p:nvPicPr>
          <p:cNvPr id="4" name="Picture 3" descr="thebook.jpg"/>
          <p:cNvPicPr>
            <a:picLocks noChangeAspect="1"/>
          </p:cNvPicPr>
          <p:nvPr/>
        </p:nvPicPr>
        <p:blipFill rotWithShape="1">
          <a:blip r:embed="rId3">
            <a:extLst>
              <a:ext uri="{28A0092B-C50C-407E-A947-70E740481C1C}">
                <a14:useLocalDpi xmlns:a14="http://schemas.microsoft.com/office/drawing/2010/main" val="0"/>
              </a:ext>
            </a:extLst>
          </a:blip>
          <a:srcRect l="16321" t="-1" r="14600" b="-155"/>
          <a:stretch/>
        </p:blipFill>
        <p:spPr>
          <a:xfrm>
            <a:off x="3508626" y="3628026"/>
            <a:ext cx="2126748" cy="3083453"/>
          </a:xfrm>
          <a:prstGeom prst="rect">
            <a:avLst/>
          </a:prstGeom>
        </p:spPr>
      </p:pic>
    </p:spTree>
    <p:extLst>
      <p:ext uri="{BB962C8B-B14F-4D97-AF65-F5344CB8AC3E}">
        <p14:creationId xmlns:p14="http://schemas.microsoft.com/office/powerpoint/2010/main" val="223310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837" y="62753"/>
            <a:ext cx="7934326" cy="1283167"/>
          </a:xfrm>
        </p:spPr>
        <p:txBody>
          <a:bodyPr>
            <a:noAutofit/>
          </a:bodyPr>
          <a:lstStyle/>
          <a:p>
            <a:r>
              <a:rPr lang="en-US" sz="3600" dirty="0"/>
              <a:t>Where does pitch end up and where does batter see it</a:t>
            </a:r>
          </a:p>
        </p:txBody>
      </p:sp>
      <p:sp>
        <p:nvSpPr>
          <p:cNvPr id="3" name="Content Placeholder 2"/>
          <p:cNvSpPr>
            <a:spLocks noGrp="1"/>
          </p:cNvSpPr>
          <p:nvPr>
            <p:ph idx="1"/>
          </p:nvPr>
        </p:nvSpPr>
        <p:spPr/>
        <p:txBody>
          <a:bodyPr>
            <a:normAutofit fontScale="92500" lnSpcReduction="10000"/>
          </a:bodyPr>
          <a:lstStyle/>
          <a:p>
            <a:r>
              <a:rPr lang="en-US" sz="3200" dirty="0"/>
              <a:t>Pitch to intended location (px</a:t>
            </a:r>
            <a:r>
              <a:rPr lang="en-US" sz="3200" baseline="-25000" dirty="0"/>
              <a:t>1</a:t>
            </a:r>
            <a:r>
              <a:rPr lang="en-US" sz="3200" dirty="0"/>
              <a:t>,pz</a:t>
            </a:r>
            <a:r>
              <a:rPr lang="en-US" sz="3200" baseline="-25000" dirty="0"/>
              <a:t>1</a:t>
            </a:r>
            <a:r>
              <a:rPr lang="en-US" sz="3200" dirty="0"/>
              <a:t>) ends up in a location (px</a:t>
            </a:r>
            <a:r>
              <a:rPr lang="en-US" sz="3200" baseline="-25000" dirty="0"/>
              <a:t>2</a:t>
            </a:r>
            <a:r>
              <a:rPr lang="en-US" sz="3200" dirty="0"/>
              <a:t>, pz</a:t>
            </a:r>
            <a:r>
              <a:rPr lang="en-US" sz="3200" baseline="-25000" dirty="0"/>
              <a:t>2</a:t>
            </a:r>
            <a:r>
              <a:rPr lang="en-US" sz="3200" dirty="0"/>
              <a:t>) drawn from BVN distribution with mean (px</a:t>
            </a:r>
            <a:r>
              <a:rPr lang="en-US" sz="3200" baseline="-25000" dirty="0"/>
              <a:t>1</a:t>
            </a:r>
            <a:r>
              <a:rPr lang="en-US" sz="3200" dirty="0"/>
              <a:t>,pz</a:t>
            </a:r>
            <a:r>
              <a:rPr lang="en-US" sz="3200" baseline="-25000" dirty="0"/>
              <a:t>1</a:t>
            </a:r>
            <a:r>
              <a:rPr lang="en-US" sz="3200" dirty="0"/>
              <a:t>) and </a:t>
            </a:r>
            <a:r>
              <a:rPr lang="el-GR" sz="3200" b="1" dirty="0"/>
              <a:t>σ</a:t>
            </a:r>
            <a:r>
              <a:rPr lang="en-US" sz="3200" baseline="-25000" dirty="0"/>
              <a:t>x1, </a:t>
            </a:r>
            <a:r>
              <a:rPr lang="el-GR" sz="3200" b="1" dirty="0"/>
              <a:t>σ</a:t>
            </a:r>
            <a:r>
              <a:rPr lang="en-US" sz="3200" baseline="-25000" dirty="0"/>
              <a:t>z1</a:t>
            </a:r>
            <a:r>
              <a:rPr lang="en-US" sz="3200" dirty="0"/>
              <a:t> and </a:t>
            </a:r>
            <a:r>
              <a:rPr lang="el-GR" sz="3200" b="1" dirty="0"/>
              <a:t>ρ</a:t>
            </a:r>
            <a:r>
              <a:rPr lang="en-US" sz="3200" baseline="-25000"/>
              <a:t>1 </a:t>
            </a:r>
            <a:r>
              <a:rPr lang="en-US" sz="3200"/>
              <a:t> fit from observed data:</a:t>
            </a:r>
          </a:p>
          <a:p>
            <a:r>
              <a:rPr lang="en-US" sz="3200" smtClean="0"/>
              <a:t>Batter </a:t>
            </a:r>
            <a:r>
              <a:rPr lang="en-US" sz="3200" dirty="0" smtClean="0"/>
              <a:t>observes pitch whose </a:t>
            </a:r>
            <a:r>
              <a:rPr lang="en-US" sz="3200" i="1" dirty="0" smtClean="0"/>
              <a:t>actual </a:t>
            </a:r>
            <a:r>
              <a:rPr lang="en-US" sz="3200" dirty="0" smtClean="0"/>
              <a:t>location is (px</a:t>
            </a:r>
            <a:r>
              <a:rPr lang="en-US" sz="3200" baseline="-25000" dirty="0"/>
              <a:t>2</a:t>
            </a:r>
            <a:r>
              <a:rPr lang="en-US" sz="3200" dirty="0" smtClean="0"/>
              <a:t>,pz</a:t>
            </a:r>
            <a:r>
              <a:rPr lang="en-US" sz="3200" baseline="-25000" dirty="0"/>
              <a:t>2</a:t>
            </a:r>
            <a:r>
              <a:rPr lang="en-US" sz="3200" dirty="0" smtClean="0"/>
              <a:t>) at (dx</a:t>
            </a:r>
            <a:r>
              <a:rPr lang="en-US" sz="3200" baseline="-25000" dirty="0"/>
              <a:t>2</a:t>
            </a:r>
            <a:r>
              <a:rPr lang="en-US" sz="3200" dirty="0" smtClean="0"/>
              <a:t>,dz</a:t>
            </a:r>
            <a:r>
              <a:rPr lang="en-US" sz="3200" baseline="-25000" dirty="0"/>
              <a:t>2</a:t>
            </a:r>
            <a:r>
              <a:rPr lang="en-US" sz="3200" dirty="0" smtClean="0"/>
              <a:t>) drawn from BVN with mean (</a:t>
            </a:r>
            <a:r>
              <a:rPr lang="en-US" sz="3200" dirty="0" err="1" smtClean="0"/>
              <a:t>dx,dz</a:t>
            </a:r>
            <a:r>
              <a:rPr lang="en-US" sz="3200" dirty="0" smtClean="0"/>
              <a:t>) for pitches to (px</a:t>
            </a:r>
            <a:r>
              <a:rPr lang="en-US" sz="3200" baseline="-25000" dirty="0"/>
              <a:t>2</a:t>
            </a:r>
            <a:r>
              <a:rPr lang="en-US" sz="3200" dirty="0" smtClean="0"/>
              <a:t>,pz</a:t>
            </a:r>
            <a:r>
              <a:rPr lang="en-US" sz="3200" baseline="-25000" dirty="0"/>
              <a:t>2</a:t>
            </a:r>
            <a:r>
              <a:rPr lang="en-US" sz="3200" dirty="0" smtClean="0"/>
              <a:t>) and </a:t>
            </a:r>
            <a:r>
              <a:rPr lang="el-GR" sz="3200" b="1" dirty="0"/>
              <a:t>σ</a:t>
            </a:r>
            <a:r>
              <a:rPr lang="en-US" sz="3200" baseline="-25000" dirty="0" smtClean="0"/>
              <a:t>x2 ,</a:t>
            </a:r>
            <a:r>
              <a:rPr lang="el-GR" sz="3200" b="1" dirty="0" smtClean="0"/>
              <a:t>σ</a:t>
            </a:r>
            <a:r>
              <a:rPr lang="en-US" sz="3200" baseline="-25000" dirty="0" smtClean="0"/>
              <a:t>z2</a:t>
            </a:r>
            <a:r>
              <a:rPr lang="en-US" sz="3200" dirty="0" smtClean="0"/>
              <a:t> and </a:t>
            </a:r>
            <a:r>
              <a:rPr lang="el-GR" sz="3200" b="1" dirty="0" smtClean="0"/>
              <a:t>ρ</a:t>
            </a:r>
            <a:r>
              <a:rPr lang="en-US" sz="3200" baseline="-25000" dirty="0" smtClean="0"/>
              <a:t>2 </a:t>
            </a:r>
            <a:r>
              <a:rPr lang="en-US" sz="3200" dirty="0" smtClean="0"/>
              <a:t>for all fastball observation spread.</a:t>
            </a:r>
          </a:p>
        </p:txBody>
      </p:sp>
    </p:spTree>
    <p:extLst>
      <p:ext uri="{BB962C8B-B14F-4D97-AF65-F5344CB8AC3E}">
        <p14:creationId xmlns:p14="http://schemas.microsoft.com/office/powerpoint/2010/main" val="4076681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 Value result of pitch</a:t>
            </a:r>
            <a:endParaRPr lang="en-US" dirty="0"/>
          </a:p>
        </p:txBody>
      </p:sp>
      <p:sp>
        <p:nvSpPr>
          <p:cNvPr id="3" name="Content Placeholder 2"/>
          <p:cNvSpPr>
            <a:spLocks noGrp="1"/>
          </p:cNvSpPr>
          <p:nvPr>
            <p:ph idx="1"/>
          </p:nvPr>
        </p:nvSpPr>
        <p:spPr/>
        <p:txBody>
          <a:bodyPr>
            <a:normAutofit/>
          </a:bodyPr>
          <a:lstStyle/>
          <a:p>
            <a:pPr>
              <a:buNone/>
            </a:pPr>
            <a:r>
              <a:rPr lang="en-US" dirty="0" smtClean="0"/>
              <a:t>Pitch to (px</a:t>
            </a:r>
            <a:r>
              <a:rPr lang="en-US" baseline="-25000" dirty="0" smtClean="0"/>
              <a:t>1</a:t>
            </a:r>
            <a:r>
              <a:rPr lang="en-US" dirty="0" smtClean="0"/>
              <a:t>,pz</a:t>
            </a:r>
            <a:r>
              <a:rPr lang="en-US" baseline="-25000" dirty="0" smtClean="0"/>
              <a:t>1</a:t>
            </a:r>
            <a:r>
              <a:rPr lang="en-US" dirty="0" smtClean="0"/>
              <a:t>) observed at (dx</a:t>
            </a:r>
            <a:r>
              <a:rPr lang="en-US" baseline="-25000" dirty="0" smtClean="0"/>
              <a:t>1</a:t>
            </a:r>
            <a:r>
              <a:rPr lang="en-US" dirty="0" smtClean="0"/>
              <a:t>,dz</a:t>
            </a:r>
            <a:r>
              <a:rPr lang="en-US" baseline="-25000" dirty="0" smtClean="0"/>
              <a:t>1</a:t>
            </a:r>
            <a:r>
              <a:rPr lang="en-US" dirty="0" smtClean="0"/>
              <a:t>) has run value</a:t>
            </a:r>
          </a:p>
          <a:p>
            <a:pPr>
              <a:buNone/>
            </a:pPr>
            <a:endParaRPr lang="en-US" dirty="0" smtClean="0"/>
          </a:p>
          <a:p>
            <a:pPr>
              <a:buNone/>
            </a:pPr>
            <a:r>
              <a:rPr lang="en-US" sz="2400" dirty="0" smtClean="0"/>
              <a:t>RV = Sw(dx</a:t>
            </a:r>
            <a:r>
              <a:rPr lang="en-US" sz="2400" baseline="-25000" dirty="0" smtClean="0"/>
              <a:t>1</a:t>
            </a:r>
            <a:r>
              <a:rPr lang="en-US" sz="2400" dirty="0" smtClean="0"/>
              <a:t>,dz</a:t>
            </a:r>
            <a:r>
              <a:rPr lang="en-US" sz="2400" baseline="-25000" dirty="0" smtClean="0"/>
              <a:t>1</a:t>
            </a:r>
            <a:r>
              <a:rPr lang="en-US" sz="2400" dirty="0" smtClean="0"/>
              <a:t>) * RV</a:t>
            </a:r>
            <a:r>
              <a:rPr lang="en-US" sz="2400" baseline="-25000" dirty="0" smtClean="0"/>
              <a:t>sw</a:t>
            </a:r>
            <a:r>
              <a:rPr lang="en-US" sz="2400" dirty="0" smtClean="0"/>
              <a:t>(px</a:t>
            </a:r>
            <a:r>
              <a:rPr lang="en-US" sz="2400" baseline="-25000" dirty="0" smtClean="0"/>
              <a:t>1</a:t>
            </a:r>
            <a:r>
              <a:rPr lang="en-US" sz="2400" dirty="0" smtClean="0"/>
              <a:t>,pz</a:t>
            </a:r>
            <a:r>
              <a:rPr lang="en-US" sz="2400" baseline="-25000" dirty="0" smtClean="0"/>
              <a:t>1</a:t>
            </a:r>
            <a:r>
              <a:rPr lang="en-US" sz="2400" dirty="0" smtClean="0"/>
              <a:t>) + (1-Sw(dx</a:t>
            </a:r>
            <a:r>
              <a:rPr lang="en-US" sz="2400" baseline="-25000" dirty="0" smtClean="0"/>
              <a:t>1</a:t>
            </a:r>
            <a:r>
              <a:rPr lang="en-US" sz="2400" dirty="0" smtClean="0"/>
              <a:t>,dz</a:t>
            </a:r>
            <a:r>
              <a:rPr lang="en-US" sz="2400" baseline="-25000" dirty="0" smtClean="0"/>
              <a:t>1</a:t>
            </a:r>
            <a:r>
              <a:rPr lang="en-US" sz="2400" dirty="0" smtClean="0"/>
              <a:t>)) * RV</a:t>
            </a:r>
            <a:r>
              <a:rPr lang="en-US" sz="2400" baseline="-25000" dirty="0" smtClean="0"/>
              <a:t>tk</a:t>
            </a:r>
            <a:r>
              <a:rPr lang="en-US" sz="2400" dirty="0" smtClean="0"/>
              <a:t>(px</a:t>
            </a:r>
            <a:r>
              <a:rPr lang="en-US" sz="2400" baseline="-25000" dirty="0" smtClean="0"/>
              <a:t>1</a:t>
            </a:r>
            <a:r>
              <a:rPr lang="en-US" sz="2400" dirty="0" smtClean="0"/>
              <a:t>,pz</a:t>
            </a:r>
            <a:r>
              <a:rPr lang="en-US" sz="2400" baseline="-25000" dirty="0" smtClean="0"/>
              <a:t>1</a:t>
            </a:r>
            <a:r>
              <a:rPr lang="en-US" sz="2400" dirty="0" smtClean="0"/>
              <a:t>) </a:t>
            </a:r>
          </a:p>
          <a:p>
            <a:pPr>
              <a:buNone/>
            </a:pPr>
            <a:endParaRPr lang="en-US" sz="2000" dirty="0" smtClean="0"/>
          </a:p>
          <a:p>
            <a:pPr>
              <a:buNone/>
            </a:pPr>
            <a:r>
              <a:rPr lang="en-US" dirty="0" smtClean="0"/>
              <a:t>Here </a:t>
            </a:r>
            <a:r>
              <a:rPr lang="en-US" dirty="0" err="1" smtClean="0"/>
              <a:t>Sw(dx,dz</a:t>
            </a:r>
            <a:r>
              <a:rPr lang="en-US" dirty="0" smtClean="0"/>
              <a:t>) is the batter strategy and  </a:t>
            </a:r>
            <a:r>
              <a:rPr lang="en-US" dirty="0" err="1" smtClean="0"/>
              <a:t>RV</a:t>
            </a:r>
            <a:r>
              <a:rPr lang="en-US" baseline="-25000" dirty="0" err="1" smtClean="0"/>
              <a:t>sw</a:t>
            </a:r>
            <a:r>
              <a:rPr lang="en-US" baseline="-25000" dirty="0" smtClean="0"/>
              <a:t> </a:t>
            </a:r>
            <a:r>
              <a:rPr lang="en-US" dirty="0" smtClean="0"/>
              <a:t>and  </a:t>
            </a:r>
            <a:r>
              <a:rPr lang="en-US" dirty="0" err="1" smtClean="0"/>
              <a:t>RV</a:t>
            </a:r>
            <a:r>
              <a:rPr lang="en-US" baseline="-25000" dirty="0" err="1" smtClean="0"/>
              <a:t>tk</a:t>
            </a:r>
            <a:r>
              <a:rPr lang="en-US" dirty="0" smtClean="0"/>
              <a:t> are fit from observed count-specific fastballs.</a:t>
            </a:r>
          </a:p>
        </p:txBody>
      </p:sp>
    </p:spTree>
    <p:extLst>
      <p:ext uri="{BB962C8B-B14F-4D97-AF65-F5344CB8AC3E}">
        <p14:creationId xmlns:p14="http://schemas.microsoft.com/office/powerpoint/2010/main" val="1265536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Genetic algorithm</a:t>
            </a:r>
            <a:endParaRPr lang="en-US" dirty="0"/>
          </a:p>
        </p:txBody>
      </p:sp>
      <p:sp>
        <p:nvSpPr>
          <p:cNvPr id="3" name="Content Placeholder 2"/>
          <p:cNvSpPr>
            <a:spLocks noGrp="1"/>
          </p:cNvSpPr>
          <p:nvPr>
            <p:ph idx="1"/>
          </p:nvPr>
        </p:nvSpPr>
        <p:spPr>
          <a:xfrm>
            <a:off x="457200" y="1508125"/>
            <a:ext cx="8229600" cy="5715000"/>
          </a:xfrm>
        </p:spPr>
        <p:txBody>
          <a:bodyPr>
            <a:normAutofit/>
          </a:bodyPr>
          <a:lstStyle/>
          <a:p>
            <a:r>
              <a:rPr lang="en-US" dirty="0" smtClean="0"/>
              <a:t>100 pitcher strategies (pitch locations and frequency of pitch to each location) are created from the seed population, by randomly “mating” and “mutating” the seed population.</a:t>
            </a:r>
          </a:p>
          <a:p>
            <a:r>
              <a:rPr lang="en-US" dirty="0" smtClean="0"/>
              <a:t>Same for 100 batter strategies (detection-location swing frequency matrix)</a:t>
            </a:r>
          </a:p>
          <a:p>
            <a:r>
              <a:rPr lang="en-US" dirty="0" smtClean="0"/>
              <a:t> Each pitcher strategy plays against each batter strategy </a:t>
            </a:r>
          </a:p>
          <a:p>
            <a:r>
              <a:rPr lang="en-US" dirty="0" smtClean="0"/>
              <a:t>Best (highest/lowest average RV) 10 of each become seed of next generation</a:t>
            </a:r>
          </a:p>
          <a:p>
            <a:r>
              <a:rPr lang="en-US" dirty="0"/>
              <a:t>Repeat the above steps </a:t>
            </a:r>
            <a:r>
              <a:rPr lang="en-US" dirty="0" smtClean="0"/>
              <a:t>500 </a:t>
            </a:r>
            <a:r>
              <a:rPr lang="en-US" dirty="0"/>
              <a:t>times, and observe the best pitcher and batter strategy at that point.</a:t>
            </a:r>
          </a:p>
        </p:txBody>
      </p:sp>
    </p:spTree>
    <p:extLst>
      <p:ext uri="{BB962C8B-B14F-4D97-AF65-F5344CB8AC3E}">
        <p14:creationId xmlns:p14="http://schemas.microsoft.com/office/powerpoint/2010/main" val="167003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based on count</a:t>
            </a:r>
            <a:endParaRPr lang="en-US" dirty="0"/>
          </a:p>
        </p:txBody>
      </p:sp>
      <p:pic>
        <p:nvPicPr>
          <p:cNvPr id="4" name="Content Placeholder 3" descr="countFig.pdf"/>
          <p:cNvPicPr>
            <a:picLocks noGrp="1" noChangeAspect="1"/>
          </p:cNvPicPr>
          <p:nvPr>
            <p:ph idx="1"/>
          </p:nvPr>
        </p:nvPicPr>
        <p:blipFill>
          <a:blip r:embed="rId3"/>
          <a:srcRect t="-19484" b="-19484"/>
          <a:stretch>
            <a:fillRect/>
          </a:stretch>
        </p:blipFill>
        <p:spPr>
          <a:xfrm>
            <a:off x="0" y="1348758"/>
            <a:ext cx="9144000" cy="5028847"/>
          </a:xfrm>
          <a:effectLst>
            <a:glow rad="101600">
              <a:schemeClr val="accent5">
                <a:satMod val="175000"/>
                <a:alpha val="40000"/>
              </a:schemeClr>
            </a:glow>
          </a:effectLst>
        </p:spPr>
      </p:pic>
    </p:spTree>
    <p:extLst>
      <p:ext uri="{BB962C8B-B14F-4D97-AF65-F5344CB8AC3E}">
        <p14:creationId xmlns:p14="http://schemas.microsoft.com/office/powerpoint/2010/main" val="2452808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based on pitcher command</a:t>
            </a:r>
            <a:endParaRPr lang="en-US" dirty="0"/>
          </a:p>
        </p:txBody>
      </p:sp>
      <p:pic>
        <p:nvPicPr>
          <p:cNvPr id="4" name="Content Placeholder 3" descr="commandFig.pdf"/>
          <p:cNvPicPr>
            <a:picLocks noGrp="1" noChangeAspect="1"/>
          </p:cNvPicPr>
          <p:nvPr>
            <p:ph idx="1"/>
          </p:nvPr>
        </p:nvPicPr>
        <p:blipFill>
          <a:blip r:embed="rId3">
            <a:alphaModFix/>
          </a:blip>
          <a:srcRect l="-5002" r="-5002"/>
          <a:stretch>
            <a:fillRect/>
          </a:stretch>
        </p:blipFill>
        <p:spPr>
          <a:effectLst>
            <a:glow rad="101600">
              <a:schemeClr val="accent5">
                <a:satMod val="175000"/>
                <a:alpha val="40000"/>
              </a:schemeClr>
            </a:glow>
          </a:effectLst>
        </p:spPr>
      </p:pic>
    </p:spTree>
    <p:extLst>
      <p:ext uri="{BB962C8B-B14F-4D97-AF65-F5344CB8AC3E}">
        <p14:creationId xmlns:p14="http://schemas.microsoft.com/office/powerpoint/2010/main" val="1085850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Discrete Case</a:t>
            </a:r>
          </a:p>
          <a:p>
            <a:pPr marL="0" indent="0">
              <a:buNone/>
            </a:pPr>
            <a:r>
              <a:rPr lang="en-US" sz="3200" dirty="0" smtClean="0"/>
              <a:t>	</a:t>
            </a:r>
          </a:p>
          <a:p>
            <a:r>
              <a:rPr lang="en-US" sz="3200" dirty="0" smtClean="0"/>
              <a:t>Continuous Case</a:t>
            </a:r>
          </a:p>
          <a:p>
            <a:pPr lvl="2"/>
            <a:r>
              <a:rPr lang="en-US" sz="2800" dirty="0" smtClean="0"/>
              <a:t>Simulation</a:t>
            </a:r>
          </a:p>
          <a:p>
            <a:pPr lvl="2"/>
            <a:r>
              <a:rPr lang="en-US" sz="3600" b="1" dirty="0" smtClean="0"/>
              <a:t>Numerical Solution</a:t>
            </a:r>
            <a:endParaRPr lang="en-US" sz="3600" b="1" dirty="0"/>
          </a:p>
          <a:p>
            <a:pPr lvl="2"/>
            <a:endParaRPr lang="en-US" sz="3200" dirty="0" smtClean="0"/>
          </a:p>
          <a:p>
            <a:r>
              <a:rPr lang="en-US" sz="3200" dirty="0" smtClean="0"/>
              <a:t>Interpretation of Results</a:t>
            </a:r>
            <a:endParaRPr lang="en-US" sz="3200" dirty="0"/>
          </a:p>
        </p:txBody>
      </p:sp>
    </p:spTree>
    <p:extLst>
      <p:ext uri="{BB962C8B-B14F-4D97-AF65-F5344CB8AC3E}">
        <p14:creationId xmlns:p14="http://schemas.microsoft.com/office/powerpoint/2010/main" val="69657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normAutofit/>
          </a:bodyPr>
          <a:lstStyle/>
          <a:p>
            <a:r>
              <a:rPr lang="en-US" sz="3600" dirty="0" smtClean="0"/>
              <a:t>Hitters should swing at all pitches that are strikes.</a:t>
            </a:r>
          </a:p>
          <a:p>
            <a:r>
              <a:rPr lang="en-US" sz="3600" dirty="0" smtClean="0"/>
              <a:t>Hitters should take all pitches that are balls</a:t>
            </a:r>
          </a:p>
          <a:p>
            <a:r>
              <a:rPr lang="en-US" sz="3600" dirty="0" smtClean="0"/>
              <a:t>The strike zone is called as the rulebook defines it.</a:t>
            </a:r>
          </a:p>
          <a:p>
            <a:endParaRPr lang="en-US" sz="3600" dirty="0"/>
          </a:p>
        </p:txBody>
      </p:sp>
    </p:spTree>
    <p:extLst>
      <p:ext uri="{BB962C8B-B14F-4D97-AF65-F5344CB8AC3E}">
        <p14:creationId xmlns:p14="http://schemas.microsoft.com/office/powerpoint/2010/main" val="3013629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when hitters should swing</a:t>
            </a:r>
            <a:endParaRPr lang="en-US" dirty="0"/>
          </a:p>
        </p:txBody>
      </p:sp>
      <p:sp>
        <p:nvSpPr>
          <p:cNvPr id="3" name="Content Placeholder 2"/>
          <p:cNvSpPr>
            <a:spLocks noGrp="1"/>
          </p:cNvSpPr>
          <p:nvPr>
            <p:ph idx="1"/>
          </p:nvPr>
        </p:nvSpPr>
        <p:spPr/>
        <p:txBody>
          <a:bodyPr>
            <a:normAutofit lnSpcReduction="10000"/>
          </a:bodyPr>
          <a:lstStyle/>
          <a:p>
            <a:r>
              <a:rPr lang="en-US" dirty="0" smtClean="0"/>
              <a:t>Fit data to Bivariate Normal Distribution:</a:t>
            </a:r>
          </a:p>
          <a:p>
            <a:endParaRPr lang="en-US" dirty="0" smtClean="0"/>
          </a:p>
          <a:p>
            <a:endParaRPr lang="en-US" dirty="0" smtClean="0"/>
          </a:p>
          <a:p>
            <a:r>
              <a:rPr lang="en-US" dirty="0" smtClean="0"/>
              <a:t>Parameters: </a:t>
            </a:r>
          </a:p>
          <a:p>
            <a:pPr lvl="1"/>
            <a:r>
              <a:rPr lang="en-US" b="1" dirty="0" smtClean="0"/>
              <a:t>µx=</a:t>
            </a:r>
            <a:r>
              <a:rPr lang="en-US" b="1" dirty="0"/>
              <a:t>-0.6467337 </a:t>
            </a:r>
            <a:endParaRPr lang="en-US" b="1" dirty="0" smtClean="0"/>
          </a:p>
          <a:p>
            <a:pPr lvl="1"/>
            <a:r>
              <a:rPr lang="en-US" b="1" dirty="0" smtClean="0"/>
              <a:t>µz=</a:t>
            </a:r>
            <a:r>
              <a:rPr lang="en-US" b="1" dirty="0"/>
              <a:t>3.0288264</a:t>
            </a:r>
            <a:endParaRPr lang="en-US" b="1" dirty="0" smtClean="0"/>
          </a:p>
          <a:p>
            <a:pPr lvl="1"/>
            <a:r>
              <a:rPr lang="el-GR" b="1" dirty="0" smtClean="0"/>
              <a:t>σx</a:t>
            </a:r>
            <a:r>
              <a:rPr lang="en-US" b="1" dirty="0" smtClean="0"/>
              <a:t>=</a:t>
            </a:r>
            <a:r>
              <a:rPr lang="en-US" b="1" dirty="0"/>
              <a:t>1.0303671</a:t>
            </a:r>
            <a:endParaRPr lang="en-US" b="1" dirty="0" smtClean="0"/>
          </a:p>
          <a:p>
            <a:pPr lvl="1"/>
            <a:r>
              <a:rPr lang="el-GR" b="1" dirty="0" smtClean="0"/>
              <a:t>σ</a:t>
            </a:r>
            <a:r>
              <a:rPr lang="en-US" b="1" dirty="0"/>
              <a:t>z</a:t>
            </a:r>
            <a:r>
              <a:rPr lang="en-US" b="1" dirty="0" smtClean="0"/>
              <a:t>=</a:t>
            </a:r>
            <a:r>
              <a:rPr lang="en-US" b="1" dirty="0"/>
              <a:t>0.8552755</a:t>
            </a:r>
            <a:endParaRPr lang="en-US" b="1" dirty="0" smtClean="0"/>
          </a:p>
          <a:p>
            <a:pPr lvl="1"/>
            <a:r>
              <a:rPr lang="el-GR" b="1" dirty="0" smtClean="0"/>
              <a:t>ρ</a:t>
            </a:r>
            <a:r>
              <a:rPr lang="en-US" b="1" dirty="0" smtClean="0"/>
              <a:t>=</a:t>
            </a:r>
            <a:r>
              <a:rPr lang="en-US" b="1" dirty="0"/>
              <a:t>-0.2578331</a:t>
            </a:r>
            <a:endParaRPr lang="el-GR" b="1" dirty="0"/>
          </a:p>
          <a:p>
            <a:pPr lvl="1"/>
            <a:endParaRPr lang="en-US" dirty="0" smtClean="0"/>
          </a:p>
          <a:p>
            <a:pPr lvl="1"/>
            <a:endParaRPr lang="en-US" dirty="0"/>
          </a:p>
        </p:txBody>
      </p:sp>
      <p:pic>
        <p:nvPicPr>
          <p:cNvPr id="5" name="Picture 4" descr="equatio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13" y="2397125"/>
            <a:ext cx="8588375" cy="876300"/>
          </a:xfrm>
          <a:prstGeom prst="rect">
            <a:avLst/>
          </a:prstGeom>
        </p:spPr>
      </p:pic>
    </p:spTree>
    <p:extLst>
      <p:ext uri="{BB962C8B-B14F-4D97-AF65-F5344CB8AC3E}">
        <p14:creationId xmlns:p14="http://schemas.microsoft.com/office/powerpoint/2010/main" val="2714641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Hitter’s swing probability</a:t>
            </a:r>
            <a:endParaRPr lang="en-US" dirty="0"/>
          </a:p>
        </p:txBody>
      </p:sp>
      <p:sp>
        <p:nvSpPr>
          <p:cNvPr id="3" name="TextBox 2"/>
          <p:cNvSpPr txBox="1"/>
          <p:nvPr/>
        </p:nvSpPr>
        <p:spPr>
          <a:xfrm>
            <a:off x="618690" y="1524746"/>
            <a:ext cx="7744261" cy="461665"/>
          </a:xfrm>
          <a:prstGeom prst="rect">
            <a:avLst/>
          </a:prstGeom>
          <a:noFill/>
        </p:spPr>
        <p:txBody>
          <a:bodyPr wrap="square" rtlCol="0">
            <a:spAutoFit/>
          </a:bodyPr>
          <a:lstStyle/>
          <a:p>
            <a:pPr algn="ctr"/>
            <a:r>
              <a:rPr lang="en-US" sz="2400" dirty="0" smtClean="0"/>
              <a:t>Optimal Swing Probability on the Plane D</a:t>
            </a:r>
            <a:endParaRPr lang="en-US" sz="2400" dirty="0"/>
          </a:p>
        </p:txBody>
      </p:sp>
      <p:pic>
        <p:nvPicPr>
          <p:cNvPr id="4" name="Picture 3" descr="Screen shot 2013-02-28 at 7.11.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9030"/>
            <a:ext cx="9144000" cy="3928970"/>
          </a:xfrm>
          <a:prstGeom prst="rect">
            <a:avLst/>
          </a:prstGeom>
        </p:spPr>
      </p:pic>
      <p:sp>
        <p:nvSpPr>
          <p:cNvPr id="6" name="TextBox 5"/>
          <p:cNvSpPr txBox="1"/>
          <p:nvPr/>
        </p:nvSpPr>
        <p:spPr>
          <a:xfrm>
            <a:off x="6302375" y="3048000"/>
            <a:ext cx="746125" cy="369332"/>
          </a:xfrm>
          <a:prstGeom prst="rect">
            <a:avLst/>
          </a:prstGeom>
          <a:noFill/>
        </p:spPr>
        <p:txBody>
          <a:bodyPr wrap="square" rtlCol="0">
            <a:spAutoFit/>
          </a:bodyPr>
          <a:lstStyle/>
          <a:p>
            <a:pPr algn="ctr"/>
            <a:r>
              <a:rPr lang="en-US" dirty="0" smtClean="0">
                <a:solidFill>
                  <a:schemeClr val="bg2"/>
                </a:solidFill>
              </a:rPr>
              <a:t>dx</a:t>
            </a:r>
            <a:endParaRPr lang="en-US" dirty="0">
              <a:solidFill>
                <a:schemeClr val="bg2"/>
              </a:solidFill>
            </a:endParaRPr>
          </a:p>
        </p:txBody>
      </p:sp>
      <p:sp>
        <p:nvSpPr>
          <p:cNvPr id="7" name="TextBox 6"/>
          <p:cNvSpPr txBox="1"/>
          <p:nvPr/>
        </p:nvSpPr>
        <p:spPr>
          <a:xfrm>
            <a:off x="618690" y="6365875"/>
            <a:ext cx="746125" cy="369332"/>
          </a:xfrm>
          <a:prstGeom prst="rect">
            <a:avLst/>
          </a:prstGeom>
          <a:noFill/>
        </p:spPr>
        <p:txBody>
          <a:bodyPr wrap="square" rtlCol="0">
            <a:spAutoFit/>
          </a:bodyPr>
          <a:lstStyle/>
          <a:p>
            <a:pPr algn="ctr"/>
            <a:r>
              <a:rPr lang="en-US" dirty="0" err="1" smtClean="0">
                <a:solidFill>
                  <a:schemeClr val="bg2"/>
                </a:solidFill>
              </a:rPr>
              <a:t>dz</a:t>
            </a:r>
            <a:endParaRPr lang="en-US" dirty="0">
              <a:solidFill>
                <a:schemeClr val="bg2"/>
              </a:solidFill>
            </a:endParaRPr>
          </a:p>
        </p:txBody>
      </p:sp>
      <p:sp>
        <p:nvSpPr>
          <p:cNvPr id="8" name="TextBox 7"/>
          <p:cNvSpPr txBox="1"/>
          <p:nvPr/>
        </p:nvSpPr>
        <p:spPr>
          <a:xfrm>
            <a:off x="7989888" y="4254500"/>
            <a:ext cx="746125" cy="369332"/>
          </a:xfrm>
          <a:prstGeom prst="rect">
            <a:avLst/>
          </a:prstGeom>
          <a:noFill/>
        </p:spPr>
        <p:txBody>
          <a:bodyPr wrap="square" rtlCol="0">
            <a:spAutoFit/>
          </a:bodyPr>
          <a:lstStyle/>
          <a:p>
            <a:pPr algn="ctr"/>
            <a:r>
              <a:rPr lang="en-US" dirty="0" smtClean="0">
                <a:solidFill>
                  <a:schemeClr val="bg2"/>
                </a:solidFill>
              </a:rPr>
              <a:t>RV</a:t>
            </a:r>
            <a:endParaRPr lang="en-US" dirty="0">
              <a:solidFill>
                <a:schemeClr val="bg2"/>
              </a:solidFill>
            </a:endParaRPr>
          </a:p>
        </p:txBody>
      </p:sp>
    </p:spTree>
    <p:extLst>
      <p:ext uri="{BB962C8B-B14F-4D97-AF65-F5344CB8AC3E}">
        <p14:creationId xmlns:p14="http://schemas.microsoft.com/office/powerpoint/2010/main" val="2613293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Run Value Functions</a:t>
            </a:r>
            <a:endParaRPr lang="en-US" dirty="0"/>
          </a:p>
        </p:txBody>
      </p:sp>
      <p:sp>
        <p:nvSpPr>
          <p:cNvPr id="3" name="Content Placeholder 2"/>
          <p:cNvSpPr>
            <a:spLocks noGrp="1"/>
          </p:cNvSpPr>
          <p:nvPr>
            <p:ph idx="1"/>
          </p:nvPr>
        </p:nvSpPr>
        <p:spPr/>
        <p:txBody>
          <a:bodyPr/>
          <a:lstStyle/>
          <a:p>
            <a:r>
              <a:rPr lang="en-US" dirty="0" smtClean="0"/>
              <a:t>Basis : </a:t>
            </a:r>
            <a:r>
              <a:rPr lang="en-US" b="1" dirty="0"/>
              <a:t>b</a:t>
            </a:r>
            <a:r>
              <a:rPr lang="en-US" dirty="0" smtClean="0"/>
              <a:t>= (1,x,z,x</a:t>
            </a:r>
            <a:r>
              <a:rPr lang="en-US" baseline="30000" dirty="0" smtClean="0"/>
              <a:t>2</a:t>
            </a:r>
            <a:r>
              <a:rPr lang="en-US" dirty="0" smtClean="0"/>
              <a:t>,z</a:t>
            </a:r>
            <a:r>
              <a:rPr lang="en-US" baseline="30000" dirty="0" smtClean="0"/>
              <a:t>2</a:t>
            </a:r>
            <a:r>
              <a:rPr lang="en-US" dirty="0" smtClean="0"/>
              <a:t>,x</a:t>
            </a:r>
            <a:r>
              <a:rPr lang="en-US" baseline="30000" dirty="0" smtClean="0"/>
              <a:t>3</a:t>
            </a:r>
            <a:r>
              <a:rPr lang="en-US" dirty="0" smtClean="0"/>
              <a:t>,z</a:t>
            </a:r>
            <a:r>
              <a:rPr lang="en-US" baseline="30000" dirty="0" smtClean="0"/>
              <a:t>3</a:t>
            </a:r>
            <a:r>
              <a:rPr lang="en-US" dirty="0" smtClean="0"/>
              <a:t>,x</a:t>
            </a:r>
            <a:r>
              <a:rPr lang="en-US" baseline="30000" dirty="0" smtClean="0"/>
              <a:t>4</a:t>
            </a:r>
            <a:r>
              <a:rPr lang="en-US" dirty="0" smtClean="0"/>
              <a:t>,z</a:t>
            </a:r>
            <a:r>
              <a:rPr lang="en-US" baseline="30000" dirty="0" smtClean="0"/>
              <a:t>4</a:t>
            </a:r>
            <a:r>
              <a:rPr lang="en-US" dirty="0" smtClean="0"/>
              <a:t>)</a:t>
            </a:r>
          </a:p>
          <a:p>
            <a:r>
              <a:rPr lang="en-US" dirty="0" smtClean="0"/>
              <a:t>Use this to solve the linear system:</a:t>
            </a:r>
          </a:p>
          <a:p>
            <a:r>
              <a:rPr lang="en-US" b="1" dirty="0" smtClean="0"/>
              <a:t>A</a:t>
            </a:r>
            <a:r>
              <a:rPr lang="en-US" b="1" baseline="30000" dirty="0" smtClean="0"/>
              <a:t>T</a:t>
            </a:r>
            <a:r>
              <a:rPr lang="en-US" b="1" dirty="0"/>
              <a:t>A</a:t>
            </a:r>
            <a:r>
              <a:rPr lang="en-US" dirty="0" smtClean="0"/>
              <a:t>=</a:t>
            </a:r>
            <a:r>
              <a:rPr lang="en-US" b="1" dirty="0" err="1" smtClean="0"/>
              <a:t>A</a:t>
            </a:r>
            <a:r>
              <a:rPr lang="en-US" b="1" baseline="30000" dirty="0" err="1" smtClean="0"/>
              <a:t>T</a:t>
            </a:r>
            <a:r>
              <a:rPr lang="en-US" b="1" dirty="0" err="1"/>
              <a:t>c</a:t>
            </a:r>
            <a:endParaRPr lang="en-US" b="1" dirty="0" smtClean="0"/>
          </a:p>
          <a:p>
            <a:r>
              <a:rPr lang="en-US" b="1" dirty="0" smtClean="0"/>
              <a:t>A= </a:t>
            </a:r>
            <a:r>
              <a:rPr lang="en-US" dirty="0" smtClean="0"/>
              <a:t>Matrix of locations </a:t>
            </a:r>
            <a:r>
              <a:rPr lang="en-US" dirty="0"/>
              <a:t>d</a:t>
            </a:r>
            <a:r>
              <a:rPr lang="en-US" dirty="0" smtClean="0"/>
              <a:t>x, </a:t>
            </a:r>
            <a:r>
              <a:rPr lang="en-US" dirty="0" err="1" smtClean="0"/>
              <a:t>dz</a:t>
            </a:r>
            <a:r>
              <a:rPr lang="en-US" dirty="0" smtClean="0"/>
              <a:t>, dx</a:t>
            </a:r>
            <a:r>
              <a:rPr lang="en-US" baseline="30000" dirty="0" smtClean="0"/>
              <a:t>2</a:t>
            </a:r>
            <a:r>
              <a:rPr lang="en-US" dirty="0" smtClean="0"/>
              <a:t>, dz</a:t>
            </a:r>
            <a:r>
              <a:rPr lang="en-US" baseline="30000" dirty="0" smtClean="0"/>
              <a:t>2</a:t>
            </a:r>
            <a:r>
              <a:rPr lang="en-US" dirty="0" smtClean="0"/>
              <a:t>, … , dz</a:t>
            </a:r>
            <a:r>
              <a:rPr lang="en-US" baseline="30000" dirty="0" smtClean="0"/>
              <a:t>4</a:t>
            </a:r>
            <a:endParaRPr lang="en-US" dirty="0" smtClean="0"/>
          </a:p>
          <a:p>
            <a:r>
              <a:rPr lang="en-US" b="1" dirty="0"/>
              <a:t>b</a:t>
            </a:r>
            <a:r>
              <a:rPr lang="en-US" b="1" dirty="0" smtClean="0"/>
              <a:t>= </a:t>
            </a:r>
            <a:r>
              <a:rPr lang="en-US" dirty="0" smtClean="0"/>
              <a:t>Orthonormal Basis above</a:t>
            </a:r>
          </a:p>
          <a:p>
            <a:r>
              <a:rPr lang="en-US" b="1" dirty="0"/>
              <a:t>c</a:t>
            </a:r>
            <a:r>
              <a:rPr lang="en-US" b="1" dirty="0" smtClean="0"/>
              <a:t>=</a:t>
            </a:r>
            <a:r>
              <a:rPr lang="en-US" dirty="0" smtClean="0"/>
              <a:t>Run Values that correspond to (</a:t>
            </a:r>
            <a:r>
              <a:rPr lang="en-US" dirty="0" err="1" smtClean="0"/>
              <a:t>dx,dz</a:t>
            </a:r>
            <a:r>
              <a:rPr lang="en-US" dirty="0" smtClean="0"/>
              <a:t>) coordinates</a:t>
            </a:r>
          </a:p>
          <a:p>
            <a:pPr lvl="1"/>
            <a:endParaRPr lang="en-US" dirty="0"/>
          </a:p>
        </p:txBody>
      </p:sp>
    </p:spTree>
    <p:extLst>
      <p:ext uri="{BB962C8B-B14F-4D97-AF65-F5344CB8AC3E}">
        <p14:creationId xmlns:p14="http://schemas.microsoft.com/office/powerpoint/2010/main" val="175489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p:txBody>
          <a:bodyPr>
            <a:normAutofit/>
          </a:bodyPr>
          <a:lstStyle/>
          <a:p>
            <a:pPr algn="ctr"/>
            <a:endParaRPr lang="en-US" sz="4000" b="1" dirty="0" smtClean="0"/>
          </a:p>
          <a:p>
            <a:pPr marL="0" indent="0" algn="ctr">
              <a:buNone/>
            </a:pPr>
            <a:r>
              <a:rPr lang="en-US" sz="4400" b="1" dirty="0" smtClean="0"/>
              <a:t>Where should pitchers locate fastballs in two-strike counts?</a:t>
            </a:r>
          </a:p>
          <a:p>
            <a:pPr marL="0" indent="0" algn="ctr">
              <a:buNone/>
            </a:pPr>
            <a:r>
              <a:rPr lang="en-US" sz="4400" b="1" dirty="0" smtClean="0"/>
              <a:t>When should hitters swing at these fastballs?</a:t>
            </a:r>
            <a:endParaRPr lang="en-US" sz="4400" b="1" dirty="0"/>
          </a:p>
        </p:txBody>
      </p:sp>
    </p:spTree>
    <p:extLst>
      <p:ext uri="{BB962C8B-B14F-4D97-AF65-F5344CB8AC3E}">
        <p14:creationId xmlns:p14="http://schemas.microsoft.com/office/powerpoint/2010/main" val="275118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Value by Location</a:t>
            </a:r>
            <a:endParaRPr lang="en-US" dirty="0"/>
          </a:p>
        </p:txBody>
      </p:sp>
      <p:sp>
        <p:nvSpPr>
          <p:cNvPr id="9" name="TextBox 8"/>
          <p:cNvSpPr txBox="1"/>
          <p:nvPr/>
        </p:nvSpPr>
        <p:spPr>
          <a:xfrm>
            <a:off x="5033321" y="2364958"/>
            <a:ext cx="2006742" cy="461665"/>
          </a:xfrm>
          <a:prstGeom prst="rect">
            <a:avLst/>
          </a:prstGeom>
          <a:noFill/>
        </p:spPr>
        <p:txBody>
          <a:bodyPr wrap="square" rtlCol="0">
            <a:spAutoFit/>
          </a:bodyPr>
          <a:lstStyle/>
          <a:p>
            <a:pPr algn="ctr"/>
            <a:r>
              <a:rPr lang="en-US" sz="2400" dirty="0" err="1" smtClean="0"/>
              <a:t>RVSwing</a:t>
            </a:r>
            <a:r>
              <a:rPr lang="en-US" sz="2400" dirty="0" smtClean="0"/>
              <a:t>(</a:t>
            </a:r>
            <a:r>
              <a:rPr lang="en-US" sz="2400" dirty="0" err="1" smtClean="0"/>
              <a:t>x,y</a:t>
            </a:r>
            <a:r>
              <a:rPr lang="en-US" sz="2400" dirty="0" smtClean="0"/>
              <a:t>)</a:t>
            </a:r>
            <a:endParaRPr lang="en-US" sz="2400" dirty="0"/>
          </a:p>
        </p:txBody>
      </p:sp>
      <p:sp>
        <p:nvSpPr>
          <p:cNvPr id="10" name="TextBox 9"/>
          <p:cNvSpPr txBox="1"/>
          <p:nvPr/>
        </p:nvSpPr>
        <p:spPr>
          <a:xfrm>
            <a:off x="2229012" y="5400680"/>
            <a:ext cx="1834988" cy="461665"/>
          </a:xfrm>
          <a:prstGeom prst="rect">
            <a:avLst/>
          </a:prstGeom>
          <a:noFill/>
        </p:spPr>
        <p:txBody>
          <a:bodyPr wrap="square" rtlCol="0">
            <a:spAutoFit/>
          </a:bodyPr>
          <a:lstStyle/>
          <a:p>
            <a:pPr algn="ctr"/>
            <a:r>
              <a:rPr lang="en-US" sz="2400" dirty="0" err="1" smtClean="0"/>
              <a:t>RVTake</a:t>
            </a:r>
            <a:r>
              <a:rPr lang="en-US" sz="2400" dirty="0" smtClean="0"/>
              <a:t>(</a:t>
            </a:r>
            <a:r>
              <a:rPr lang="en-US" sz="2400" dirty="0" err="1" smtClean="0"/>
              <a:t>x,y</a:t>
            </a:r>
            <a:r>
              <a:rPr lang="en-US" sz="2400" dirty="0" smtClean="0"/>
              <a:t>)</a:t>
            </a:r>
          </a:p>
        </p:txBody>
      </p:sp>
      <p:pic>
        <p:nvPicPr>
          <p:cNvPr id="11" name="Picture 10" descr="Screen shot 2013-03-03 at 10.56.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45920"/>
            <a:ext cx="4969820" cy="2836939"/>
          </a:xfrm>
          <a:prstGeom prst="rect">
            <a:avLst/>
          </a:prstGeom>
        </p:spPr>
      </p:pic>
      <p:pic>
        <p:nvPicPr>
          <p:cNvPr id="12" name="Picture 11" descr="Screen shot 2013-03-03 at 10.56.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3375" y="4118295"/>
            <a:ext cx="5000624" cy="2739704"/>
          </a:xfrm>
          <a:prstGeom prst="rect">
            <a:avLst/>
          </a:prstGeom>
        </p:spPr>
      </p:pic>
      <p:sp>
        <p:nvSpPr>
          <p:cNvPr id="13" name="TextBox 12"/>
          <p:cNvSpPr txBox="1"/>
          <p:nvPr/>
        </p:nvSpPr>
        <p:spPr>
          <a:xfrm>
            <a:off x="7445375" y="6365875"/>
            <a:ext cx="746125" cy="369332"/>
          </a:xfrm>
          <a:prstGeom prst="rect">
            <a:avLst/>
          </a:prstGeom>
          <a:noFill/>
        </p:spPr>
        <p:txBody>
          <a:bodyPr wrap="square" rtlCol="0">
            <a:spAutoFit/>
          </a:bodyPr>
          <a:lstStyle/>
          <a:p>
            <a:pPr algn="ctr"/>
            <a:r>
              <a:rPr lang="en-US" dirty="0" smtClean="0">
                <a:solidFill>
                  <a:schemeClr val="bg2"/>
                </a:solidFill>
              </a:rPr>
              <a:t>dx</a:t>
            </a:r>
            <a:endParaRPr lang="en-US" dirty="0">
              <a:solidFill>
                <a:schemeClr val="bg2"/>
              </a:solidFill>
            </a:endParaRPr>
          </a:p>
        </p:txBody>
      </p:sp>
      <p:sp>
        <p:nvSpPr>
          <p:cNvPr id="14" name="TextBox 13"/>
          <p:cNvSpPr txBox="1"/>
          <p:nvPr/>
        </p:nvSpPr>
        <p:spPr>
          <a:xfrm>
            <a:off x="4660258" y="6181209"/>
            <a:ext cx="746125" cy="369332"/>
          </a:xfrm>
          <a:prstGeom prst="rect">
            <a:avLst/>
          </a:prstGeom>
          <a:noFill/>
        </p:spPr>
        <p:txBody>
          <a:bodyPr wrap="square" rtlCol="0">
            <a:spAutoFit/>
          </a:bodyPr>
          <a:lstStyle/>
          <a:p>
            <a:pPr algn="ctr"/>
            <a:r>
              <a:rPr lang="en-US" dirty="0" err="1" smtClean="0">
                <a:solidFill>
                  <a:schemeClr val="bg2"/>
                </a:solidFill>
              </a:rPr>
              <a:t>dz</a:t>
            </a:r>
            <a:endParaRPr lang="en-US" dirty="0">
              <a:solidFill>
                <a:schemeClr val="bg2"/>
              </a:solidFill>
            </a:endParaRPr>
          </a:p>
        </p:txBody>
      </p:sp>
      <p:sp>
        <p:nvSpPr>
          <p:cNvPr id="15" name="TextBox 14"/>
          <p:cNvSpPr txBox="1"/>
          <p:nvPr/>
        </p:nvSpPr>
        <p:spPr>
          <a:xfrm>
            <a:off x="6064250" y="5909970"/>
            <a:ext cx="746125" cy="369332"/>
          </a:xfrm>
          <a:prstGeom prst="rect">
            <a:avLst/>
          </a:prstGeom>
          <a:noFill/>
        </p:spPr>
        <p:txBody>
          <a:bodyPr wrap="square" rtlCol="0">
            <a:spAutoFit/>
          </a:bodyPr>
          <a:lstStyle/>
          <a:p>
            <a:pPr algn="ctr"/>
            <a:r>
              <a:rPr lang="en-US" dirty="0" smtClean="0">
                <a:solidFill>
                  <a:schemeClr val="bg2"/>
                </a:solidFill>
              </a:rPr>
              <a:t>RV</a:t>
            </a:r>
            <a:endParaRPr lang="en-US" dirty="0">
              <a:solidFill>
                <a:schemeClr val="bg2"/>
              </a:solidFill>
            </a:endParaRPr>
          </a:p>
        </p:txBody>
      </p:sp>
      <p:sp>
        <p:nvSpPr>
          <p:cNvPr id="16" name="TextBox 15"/>
          <p:cNvSpPr txBox="1"/>
          <p:nvPr/>
        </p:nvSpPr>
        <p:spPr>
          <a:xfrm>
            <a:off x="3476625" y="3748963"/>
            <a:ext cx="746125" cy="369332"/>
          </a:xfrm>
          <a:prstGeom prst="rect">
            <a:avLst/>
          </a:prstGeom>
          <a:noFill/>
        </p:spPr>
        <p:txBody>
          <a:bodyPr wrap="square" rtlCol="0">
            <a:spAutoFit/>
          </a:bodyPr>
          <a:lstStyle/>
          <a:p>
            <a:pPr algn="ctr"/>
            <a:r>
              <a:rPr lang="en-US" dirty="0" smtClean="0">
                <a:solidFill>
                  <a:schemeClr val="bg2"/>
                </a:solidFill>
              </a:rPr>
              <a:t>dx</a:t>
            </a:r>
            <a:endParaRPr lang="en-US" dirty="0">
              <a:solidFill>
                <a:schemeClr val="bg2"/>
              </a:solidFill>
            </a:endParaRPr>
          </a:p>
        </p:txBody>
      </p:sp>
      <p:sp>
        <p:nvSpPr>
          <p:cNvPr id="17" name="TextBox 16"/>
          <p:cNvSpPr txBox="1"/>
          <p:nvPr/>
        </p:nvSpPr>
        <p:spPr>
          <a:xfrm>
            <a:off x="3770312" y="1345920"/>
            <a:ext cx="746125" cy="369332"/>
          </a:xfrm>
          <a:prstGeom prst="rect">
            <a:avLst/>
          </a:prstGeom>
          <a:noFill/>
        </p:spPr>
        <p:txBody>
          <a:bodyPr wrap="square" rtlCol="0">
            <a:spAutoFit/>
          </a:bodyPr>
          <a:lstStyle/>
          <a:p>
            <a:pPr algn="ctr"/>
            <a:r>
              <a:rPr lang="en-US" dirty="0" err="1" smtClean="0">
                <a:solidFill>
                  <a:schemeClr val="bg2"/>
                </a:solidFill>
              </a:rPr>
              <a:t>dz</a:t>
            </a:r>
            <a:endParaRPr lang="en-US" dirty="0">
              <a:solidFill>
                <a:schemeClr val="bg2"/>
              </a:solidFill>
            </a:endParaRPr>
          </a:p>
        </p:txBody>
      </p:sp>
      <p:sp>
        <p:nvSpPr>
          <p:cNvPr id="18" name="TextBox 17"/>
          <p:cNvSpPr txBox="1"/>
          <p:nvPr/>
        </p:nvSpPr>
        <p:spPr>
          <a:xfrm>
            <a:off x="3914133" y="2180292"/>
            <a:ext cx="746125" cy="369332"/>
          </a:xfrm>
          <a:prstGeom prst="rect">
            <a:avLst/>
          </a:prstGeom>
          <a:noFill/>
        </p:spPr>
        <p:txBody>
          <a:bodyPr wrap="square" rtlCol="0">
            <a:spAutoFit/>
          </a:bodyPr>
          <a:lstStyle/>
          <a:p>
            <a:pPr algn="ctr"/>
            <a:r>
              <a:rPr lang="en-US" dirty="0" smtClean="0">
                <a:solidFill>
                  <a:schemeClr val="bg2"/>
                </a:solidFill>
              </a:rPr>
              <a:t>RV</a:t>
            </a:r>
            <a:endParaRPr lang="en-US" dirty="0">
              <a:solidFill>
                <a:schemeClr val="bg2"/>
              </a:solidFill>
            </a:endParaRPr>
          </a:p>
        </p:txBody>
      </p:sp>
    </p:spTree>
    <p:extLst>
      <p:ext uri="{BB962C8B-B14F-4D97-AF65-F5344CB8AC3E}">
        <p14:creationId xmlns:p14="http://schemas.microsoft.com/office/powerpoint/2010/main" val="240556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Payoff Function</a:t>
            </a:r>
            <a:endParaRPr lang="en-US" dirty="0"/>
          </a:p>
        </p:txBody>
      </p:sp>
      <p:sp>
        <p:nvSpPr>
          <p:cNvPr id="3" name="TextBox 2"/>
          <p:cNvSpPr txBox="1"/>
          <p:nvPr/>
        </p:nvSpPr>
        <p:spPr>
          <a:xfrm>
            <a:off x="940244" y="1590341"/>
            <a:ext cx="7263512" cy="461665"/>
          </a:xfrm>
          <a:prstGeom prst="rect">
            <a:avLst/>
          </a:prstGeom>
          <a:noFill/>
        </p:spPr>
        <p:txBody>
          <a:bodyPr wrap="square" rtlCol="0">
            <a:spAutoFit/>
          </a:bodyPr>
          <a:lstStyle/>
          <a:p>
            <a:pPr algn="ctr"/>
            <a:r>
              <a:rPr lang="en-US" sz="2400" dirty="0" smtClean="0"/>
              <a:t>P(</a:t>
            </a:r>
            <a:r>
              <a:rPr lang="en-US" sz="2400" dirty="0" err="1" smtClean="0"/>
              <a:t>x,z</a:t>
            </a:r>
            <a:r>
              <a:rPr lang="en-US" sz="2400" dirty="0" smtClean="0"/>
              <a:t>)*</a:t>
            </a:r>
            <a:r>
              <a:rPr lang="en-US" sz="2400" dirty="0" err="1" smtClean="0"/>
              <a:t>RVSwing</a:t>
            </a:r>
            <a:r>
              <a:rPr lang="en-US" sz="2400" dirty="0" smtClean="0"/>
              <a:t>(</a:t>
            </a:r>
            <a:r>
              <a:rPr lang="en-US" sz="2400" dirty="0" err="1" smtClean="0"/>
              <a:t>x,y</a:t>
            </a:r>
            <a:r>
              <a:rPr lang="en-US" sz="2400" dirty="0" smtClean="0"/>
              <a:t>)+(1-P(</a:t>
            </a:r>
            <a:r>
              <a:rPr lang="en-US" sz="2400" dirty="0" err="1" smtClean="0"/>
              <a:t>x,z</a:t>
            </a:r>
            <a:r>
              <a:rPr lang="en-US" sz="2400" dirty="0" smtClean="0"/>
              <a:t>))*</a:t>
            </a:r>
            <a:r>
              <a:rPr lang="en-US" sz="2400" dirty="0" err="1" smtClean="0"/>
              <a:t>RVTake</a:t>
            </a:r>
            <a:r>
              <a:rPr lang="en-US" sz="2400" dirty="0" smtClean="0"/>
              <a:t>(</a:t>
            </a:r>
            <a:r>
              <a:rPr lang="en-US" sz="2400" dirty="0" err="1" smtClean="0"/>
              <a:t>x,z</a:t>
            </a:r>
            <a:r>
              <a:rPr lang="en-US" sz="2400" dirty="0" smtClean="0"/>
              <a:t>)</a:t>
            </a:r>
            <a:endParaRPr lang="en-US" sz="2400" dirty="0"/>
          </a:p>
        </p:txBody>
      </p:sp>
      <p:pic>
        <p:nvPicPr>
          <p:cNvPr id="6" name="Picture 5" descr="Screen shot 2013-03-01 at 5.38.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532" y="2446212"/>
            <a:ext cx="7152936" cy="4411788"/>
          </a:xfrm>
          <a:prstGeom prst="rect">
            <a:avLst/>
          </a:prstGeom>
        </p:spPr>
      </p:pic>
      <p:sp>
        <p:nvSpPr>
          <p:cNvPr id="7" name="TextBox 6"/>
          <p:cNvSpPr txBox="1"/>
          <p:nvPr/>
        </p:nvSpPr>
        <p:spPr>
          <a:xfrm>
            <a:off x="4595812" y="6488668"/>
            <a:ext cx="746125" cy="369332"/>
          </a:xfrm>
          <a:prstGeom prst="rect">
            <a:avLst/>
          </a:prstGeom>
          <a:noFill/>
        </p:spPr>
        <p:txBody>
          <a:bodyPr wrap="square" rtlCol="0">
            <a:spAutoFit/>
          </a:bodyPr>
          <a:lstStyle/>
          <a:p>
            <a:pPr algn="ctr"/>
            <a:r>
              <a:rPr lang="en-US" dirty="0" smtClean="0">
                <a:solidFill>
                  <a:schemeClr val="bg2"/>
                </a:solidFill>
              </a:rPr>
              <a:t>dx</a:t>
            </a:r>
            <a:endParaRPr lang="en-US" dirty="0">
              <a:solidFill>
                <a:schemeClr val="bg2"/>
              </a:solidFill>
            </a:endParaRPr>
          </a:p>
        </p:txBody>
      </p:sp>
      <p:sp>
        <p:nvSpPr>
          <p:cNvPr id="8" name="TextBox 7"/>
          <p:cNvSpPr txBox="1"/>
          <p:nvPr/>
        </p:nvSpPr>
        <p:spPr>
          <a:xfrm>
            <a:off x="779463" y="5438775"/>
            <a:ext cx="746125" cy="369332"/>
          </a:xfrm>
          <a:prstGeom prst="rect">
            <a:avLst/>
          </a:prstGeom>
          <a:noFill/>
        </p:spPr>
        <p:txBody>
          <a:bodyPr wrap="square" rtlCol="0">
            <a:spAutoFit/>
          </a:bodyPr>
          <a:lstStyle/>
          <a:p>
            <a:pPr algn="ctr"/>
            <a:r>
              <a:rPr lang="en-US" dirty="0" smtClean="0">
                <a:solidFill>
                  <a:schemeClr val="bg2"/>
                </a:solidFill>
              </a:rPr>
              <a:t>RV</a:t>
            </a:r>
            <a:endParaRPr lang="en-US" dirty="0">
              <a:solidFill>
                <a:schemeClr val="bg2"/>
              </a:solidFill>
            </a:endParaRPr>
          </a:p>
        </p:txBody>
      </p:sp>
      <p:sp>
        <p:nvSpPr>
          <p:cNvPr id="9" name="TextBox 8"/>
          <p:cNvSpPr txBox="1"/>
          <p:nvPr/>
        </p:nvSpPr>
        <p:spPr>
          <a:xfrm>
            <a:off x="7402343" y="3327400"/>
            <a:ext cx="746125" cy="369332"/>
          </a:xfrm>
          <a:prstGeom prst="rect">
            <a:avLst/>
          </a:prstGeom>
          <a:noFill/>
        </p:spPr>
        <p:txBody>
          <a:bodyPr wrap="square" rtlCol="0">
            <a:spAutoFit/>
          </a:bodyPr>
          <a:lstStyle/>
          <a:p>
            <a:pPr algn="ctr"/>
            <a:r>
              <a:rPr lang="en-US" dirty="0" err="1" smtClean="0">
                <a:solidFill>
                  <a:schemeClr val="bg2"/>
                </a:solidFill>
              </a:rPr>
              <a:t>dz</a:t>
            </a:r>
            <a:endParaRPr lang="en-US" dirty="0">
              <a:solidFill>
                <a:schemeClr val="bg2"/>
              </a:solidFill>
            </a:endParaRPr>
          </a:p>
        </p:txBody>
      </p:sp>
    </p:spTree>
    <p:extLst>
      <p:ext uri="{BB962C8B-B14F-4D97-AF65-F5344CB8AC3E}">
        <p14:creationId xmlns:p14="http://schemas.microsoft.com/office/powerpoint/2010/main" val="33047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Transformation to Pitcher’s Perspective</a:t>
            </a:r>
            <a:endParaRPr lang="en-US" dirty="0"/>
          </a:p>
        </p:txBody>
      </p:sp>
      <p:sp>
        <p:nvSpPr>
          <p:cNvPr id="3" name="Content Placeholder 2"/>
          <p:cNvSpPr>
            <a:spLocks noGrp="1"/>
          </p:cNvSpPr>
          <p:nvPr>
            <p:ph idx="1"/>
          </p:nvPr>
        </p:nvSpPr>
        <p:spPr>
          <a:xfrm>
            <a:off x="779463" y="1828801"/>
            <a:ext cx="7583488" cy="1166742"/>
          </a:xfrm>
        </p:spPr>
        <p:txBody>
          <a:bodyPr/>
          <a:lstStyle/>
          <a:p>
            <a:pPr marL="0" indent="0" algn="ctr">
              <a:buNone/>
            </a:pPr>
            <a:r>
              <a:rPr lang="en-US" dirty="0" err="1" smtClean="0"/>
              <a:t>Px</a:t>
            </a:r>
            <a:r>
              <a:rPr lang="en-US" dirty="0" smtClean="0"/>
              <a:t> ~ </a:t>
            </a:r>
            <a:r>
              <a:rPr lang="en-US" dirty="0"/>
              <a:t>0.728817+1.139699*</a:t>
            </a:r>
            <a:r>
              <a:rPr lang="en-US" dirty="0" smtClean="0"/>
              <a:t>dx</a:t>
            </a:r>
          </a:p>
          <a:p>
            <a:pPr marL="0" indent="0" algn="ctr">
              <a:buNone/>
            </a:pPr>
            <a:r>
              <a:rPr lang="en-US" dirty="0" smtClean="0"/>
              <a:t>P</a:t>
            </a:r>
            <a:r>
              <a:rPr lang="pl-PL" dirty="0" smtClean="0"/>
              <a:t>z ~1.227403</a:t>
            </a:r>
            <a:r>
              <a:rPr lang="pl-PL" dirty="0"/>
              <a:t>+1.219921*</a:t>
            </a:r>
            <a:r>
              <a:rPr lang="pl-PL" dirty="0" err="1" smtClean="0"/>
              <a:t>dz</a:t>
            </a:r>
            <a:endParaRPr lang="pl-PL" dirty="0"/>
          </a:p>
          <a:p>
            <a:endParaRPr lang="en-US" dirty="0"/>
          </a:p>
        </p:txBody>
      </p:sp>
      <p:pic>
        <p:nvPicPr>
          <p:cNvPr id="7" name="Picture 6" descr="Screen shot 2013-03-03 at 11.02.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013" y="2908700"/>
            <a:ext cx="6403975" cy="3949300"/>
          </a:xfrm>
          <a:prstGeom prst="rect">
            <a:avLst/>
          </a:prstGeom>
        </p:spPr>
      </p:pic>
      <p:sp>
        <p:nvSpPr>
          <p:cNvPr id="10" name="TextBox 9"/>
          <p:cNvSpPr txBox="1"/>
          <p:nvPr/>
        </p:nvSpPr>
        <p:spPr>
          <a:xfrm>
            <a:off x="5889625" y="5996543"/>
            <a:ext cx="746125" cy="369332"/>
          </a:xfrm>
          <a:prstGeom prst="rect">
            <a:avLst/>
          </a:prstGeom>
          <a:noFill/>
        </p:spPr>
        <p:txBody>
          <a:bodyPr wrap="square" rtlCol="0">
            <a:spAutoFit/>
          </a:bodyPr>
          <a:lstStyle/>
          <a:p>
            <a:pPr algn="ctr"/>
            <a:r>
              <a:rPr lang="en-US" dirty="0" err="1">
                <a:solidFill>
                  <a:schemeClr val="bg2"/>
                </a:solidFill>
              </a:rPr>
              <a:t>p</a:t>
            </a:r>
            <a:r>
              <a:rPr lang="en-US" dirty="0" err="1" smtClean="0">
                <a:solidFill>
                  <a:schemeClr val="bg2"/>
                </a:solidFill>
              </a:rPr>
              <a:t>x</a:t>
            </a:r>
            <a:endParaRPr lang="en-US" dirty="0">
              <a:solidFill>
                <a:schemeClr val="bg2"/>
              </a:solidFill>
            </a:endParaRPr>
          </a:p>
        </p:txBody>
      </p:sp>
      <p:sp>
        <p:nvSpPr>
          <p:cNvPr id="11" name="TextBox 10"/>
          <p:cNvSpPr txBox="1"/>
          <p:nvPr/>
        </p:nvSpPr>
        <p:spPr>
          <a:xfrm>
            <a:off x="2635250" y="6028293"/>
            <a:ext cx="746125" cy="369332"/>
          </a:xfrm>
          <a:prstGeom prst="rect">
            <a:avLst/>
          </a:prstGeom>
          <a:noFill/>
        </p:spPr>
        <p:txBody>
          <a:bodyPr wrap="square" rtlCol="0">
            <a:spAutoFit/>
          </a:bodyPr>
          <a:lstStyle/>
          <a:p>
            <a:pPr algn="ctr"/>
            <a:r>
              <a:rPr lang="en-US" dirty="0" err="1" smtClean="0">
                <a:solidFill>
                  <a:schemeClr val="bg2"/>
                </a:solidFill>
              </a:rPr>
              <a:t>pz</a:t>
            </a:r>
            <a:endParaRPr lang="en-US" dirty="0">
              <a:solidFill>
                <a:schemeClr val="bg2"/>
              </a:solidFill>
            </a:endParaRPr>
          </a:p>
        </p:txBody>
      </p:sp>
      <p:sp>
        <p:nvSpPr>
          <p:cNvPr id="12" name="TextBox 11"/>
          <p:cNvSpPr txBox="1"/>
          <p:nvPr/>
        </p:nvSpPr>
        <p:spPr>
          <a:xfrm>
            <a:off x="7027863" y="3667125"/>
            <a:ext cx="746125" cy="369332"/>
          </a:xfrm>
          <a:prstGeom prst="rect">
            <a:avLst/>
          </a:prstGeom>
          <a:noFill/>
        </p:spPr>
        <p:txBody>
          <a:bodyPr wrap="square" rtlCol="0">
            <a:spAutoFit/>
          </a:bodyPr>
          <a:lstStyle/>
          <a:p>
            <a:pPr algn="ctr"/>
            <a:r>
              <a:rPr lang="en-US" dirty="0" smtClean="0">
                <a:solidFill>
                  <a:schemeClr val="bg2"/>
                </a:solidFill>
              </a:rPr>
              <a:t>RV</a:t>
            </a:r>
            <a:endParaRPr lang="en-US" dirty="0">
              <a:solidFill>
                <a:schemeClr val="bg2"/>
              </a:solidFill>
            </a:endParaRPr>
          </a:p>
        </p:txBody>
      </p:sp>
    </p:spTree>
    <p:extLst>
      <p:ext uri="{BB962C8B-B14F-4D97-AF65-F5344CB8AC3E}">
        <p14:creationId xmlns:p14="http://schemas.microsoft.com/office/powerpoint/2010/main" val="2237419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creen shot 2013-03-03 at 10.47.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417967"/>
            <a:ext cx="5638800" cy="5499100"/>
          </a:xfrm>
          <a:prstGeom prst="rect">
            <a:avLst/>
          </a:prstGeom>
        </p:spPr>
      </p:pic>
      <p:sp>
        <p:nvSpPr>
          <p:cNvPr id="2" name="Title 1"/>
          <p:cNvSpPr>
            <a:spLocks noGrp="1"/>
          </p:cNvSpPr>
          <p:nvPr>
            <p:ph type="title"/>
          </p:nvPr>
        </p:nvSpPr>
        <p:spPr/>
        <p:txBody>
          <a:bodyPr/>
          <a:lstStyle/>
          <a:p>
            <a:r>
              <a:rPr lang="en-US" dirty="0" smtClean="0"/>
              <a:t>Minimizing runs</a:t>
            </a:r>
            <a:endParaRPr lang="en-US" dirty="0"/>
          </a:p>
        </p:txBody>
      </p:sp>
      <p:sp>
        <p:nvSpPr>
          <p:cNvPr id="15" name="TextBox 14"/>
          <p:cNvSpPr txBox="1"/>
          <p:nvPr/>
        </p:nvSpPr>
        <p:spPr>
          <a:xfrm>
            <a:off x="211657" y="2962982"/>
            <a:ext cx="2865514" cy="1569660"/>
          </a:xfrm>
          <a:prstGeom prst="rect">
            <a:avLst/>
          </a:prstGeom>
          <a:noFill/>
        </p:spPr>
        <p:txBody>
          <a:bodyPr wrap="square" rtlCol="0">
            <a:spAutoFit/>
          </a:bodyPr>
          <a:lstStyle/>
          <a:p>
            <a:pPr algn="ctr"/>
            <a:r>
              <a:rPr lang="en-US" sz="3200" dirty="0" smtClean="0"/>
              <a:t>Randomize pitches over these locations.</a:t>
            </a:r>
            <a:endParaRPr lang="en-US" sz="3200" dirty="0"/>
          </a:p>
        </p:txBody>
      </p:sp>
      <p:cxnSp>
        <p:nvCxnSpPr>
          <p:cNvPr id="20" name="Straight Connector 19"/>
          <p:cNvCxnSpPr/>
          <p:nvPr/>
        </p:nvCxnSpPr>
        <p:spPr>
          <a:xfrm>
            <a:off x="5095242" y="3088942"/>
            <a:ext cx="0" cy="2099937"/>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a:off x="5110920" y="3088942"/>
            <a:ext cx="236732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a:off x="7462570" y="3088942"/>
            <a:ext cx="15678" cy="2099937"/>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Straight Connector 24"/>
          <p:cNvCxnSpPr/>
          <p:nvPr/>
        </p:nvCxnSpPr>
        <p:spPr>
          <a:xfrm>
            <a:off x="5095242" y="5188879"/>
            <a:ext cx="2367328" cy="0"/>
          </a:xfrm>
          <a:prstGeom prst="line">
            <a:avLst/>
          </a:prstGeom>
        </p:spPr>
        <p:style>
          <a:lnRef idx="3">
            <a:schemeClr val="accent3"/>
          </a:lnRef>
          <a:fillRef idx="0">
            <a:schemeClr val="accent3"/>
          </a:fillRef>
          <a:effectRef idx="2">
            <a:schemeClr val="accent3"/>
          </a:effectRef>
          <a:fontRef idx="minor">
            <a:schemeClr val="tx1"/>
          </a:fontRef>
        </p:style>
      </p:cxnSp>
      <p:sp>
        <p:nvSpPr>
          <p:cNvPr id="33" name="TextBox 32"/>
          <p:cNvSpPr txBox="1"/>
          <p:nvPr/>
        </p:nvSpPr>
        <p:spPr>
          <a:xfrm>
            <a:off x="6429375" y="1282420"/>
            <a:ext cx="746125" cy="369332"/>
          </a:xfrm>
          <a:prstGeom prst="rect">
            <a:avLst/>
          </a:prstGeom>
          <a:noFill/>
        </p:spPr>
        <p:txBody>
          <a:bodyPr wrap="square" rtlCol="0">
            <a:spAutoFit/>
          </a:bodyPr>
          <a:lstStyle/>
          <a:p>
            <a:pPr algn="ctr"/>
            <a:r>
              <a:rPr lang="en-US" dirty="0" err="1">
                <a:solidFill>
                  <a:schemeClr val="bg2"/>
                </a:solidFill>
              </a:rPr>
              <a:t>p</a:t>
            </a:r>
            <a:r>
              <a:rPr lang="en-US" dirty="0" err="1" smtClean="0">
                <a:solidFill>
                  <a:schemeClr val="bg2"/>
                </a:solidFill>
              </a:rPr>
              <a:t>x</a:t>
            </a:r>
            <a:endParaRPr lang="en-US" dirty="0">
              <a:solidFill>
                <a:schemeClr val="bg2"/>
              </a:solidFill>
            </a:endParaRPr>
          </a:p>
        </p:txBody>
      </p:sp>
      <p:sp>
        <p:nvSpPr>
          <p:cNvPr id="34" name="TextBox 33"/>
          <p:cNvSpPr txBox="1"/>
          <p:nvPr/>
        </p:nvSpPr>
        <p:spPr>
          <a:xfrm>
            <a:off x="2759075" y="4819547"/>
            <a:ext cx="746125" cy="369332"/>
          </a:xfrm>
          <a:prstGeom prst="rect">
            <a:avLst/>
          </a:prstGeom>
          <a:noFill/>
        </p:spPr>
        <p:txBody>
          <a:bodyPr wrap="square" rtlCol="0">
            <a:spAutoFit/>
          </a:bodyPr>
          <a:lstStyle/>
          <a:p>
            <a:pPr algn="ctr"/>
            <a:r>
              <a:rPr lang="en-US" dirty="0" err="1" smtClean="0">
                <a:solidFill>
                  <a:schemeClr val="bg2"/>
                </a:solidFill>
              </a:rPr>
              <a:t>pz</a:t>
            </a:r>
            <a:endParaRPr lang="en-US" dirty="0">
              <a:solidFill>
                <a:schemeClr val="bg2"/>
              </a:solidFill>
            </a:endParaRPr>
          </a:p>
        </p:txBody>
      </p:sp>
    </p:spTree>
    <p:extLst>
      <p:ext uri="{BB962C8B-B14F-4D97-AF65-F5344CB8AC3E}">
        <p14:creationId xmlns:p14="http://schemas.microsoft.com/office/powerpoint/2010/main" val="2626320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Discrete Case</a:t>
            </a:r>
          </a:p>
          <a:p>
            <a:pPr marL="0" indent="0">
              <a:buNone/>
            </a:pPr>
            <a:r>
              <a:rPr lang="en-US" sz="3200" dirty="0" smtClean="0"/>
              <a:t>	</a:t>
            </a:r>
          </a:p>
          <a:p>
            <a:r>
              <a:rPr lang="en-US" sz="3200" dirty="0" smtClean="0"/>
              <a:t>Continuous Case</a:t>
            </a:r>
          </a:p>
          <a:p>
            <a:pPr lvl="2"/>
            <a:r>
              <a:rPr lang="en-US" sz="2800" dirty="0" smtClean="0"/>
              <a:t>Simulation</a:t>
            </a:r>
          </a:p>
          <a:p>
            <a:pPr lvl="2"/>
            <a:r>
              <a:rPr lang="en-US" sz="2800" dirty="0" smtClean="0"/>
              <a:t>Numerical Solution</a:t>
            </a:r>
            <a:endParaRPr lang="en-US" sz="2800" dirty="0"/>
          </a:p>
          <a:p>
            <a:pPr lvl="2"/>
            <a:endParaRPr lang="en-US" sz="3200" dirty="0" smtClean="0"/>
          </a:p>
          <a:p>
            <a:r>
              <a:rPr lang="en-US" sz="4000" b="1" dirty="0" smtClean="0"/>
              <a:t>Interpretation of Results</a:t>
            </a:r>
            <a:endParaRPr lang="en-US" sz="4000" b="1" dirty="0"/>
          </a:p>
        </p:txBody>
      </p:sp>
    </p:spTree>
    <p:extLst>
      <p:ext uri="{BB962C8B-B14F-4D97-AF65-F5344CB8AC3E}">
        <p14:creationId xmlns:p14="http://schemas.microsoft.com/office/powerpoint/2010/main" val="69657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Conflicting results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800" b="1" dirty="0" smtClean="0"/>
          </a:p>
          <a:p>
            <a:pPr marL="0" indent="0" algn="ctr">
              <a:buNone/>
            </a:pPr>
            <a:r>
              <a:rPr lang="en-US" sz="4800" b="1" dirty="0" smtClean="0"/>
              <a:t>Caused by Incorporation of Standard Deviation</a:t>
            </a:r>
            <a:endParaRPr lang="en-US" sz="4800" b="1" dirty="0"/>
          </a:p>
        </p:txBody>
      </p:sp>
    </p:spTree>
    <p:extLst>
      <p:ext uri="{BB962C8B-B14F-4D97-AF65-F5344CB8AC3E}">
        <p14:creationId xmlns:p14="http://schemas.microsoft.com/office/powerpoint/2010/main" val="18979604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normAutofit/>
          </a:bodyPr>
          <a:lstStyle/>
          <a:p>
            <a:r>
              <a:rPr lang="en-US" sz="3600" dirty="0" smtClean="0"/>
              <a:t>Helping catchers with pitch calling.</a:t>
            </a:r>
          </a:p>
          <a:p>
            <a:r>
              <a:rPr lang="en-US" sz="3600" dirty="0" smtClean="0"/>
              <a:t>Helping front offices locate undervalued assets.</a:t>
            </a:r>
          </a:p>
          <a:p>
            <a:r>
              <a:rPr lang="en-US" sz="3600" dirty="0" smtClean="0"/>
              <a:t>Evaluate catchers pitch calling abilities.</a:t>
            </a:r>
          </a:p>
          <a:p>
            <a:r>
              <a:rPr lang="en-US" sz="3600" dirty="0" smtClean="0"/>
              <a:t>Compare to current hitter response.</a:t>
            </a:r>
            <a:endParaRPr lang="en-US" sz="3600" dirty="0"/>
          </a:p>
        </p:txBody>
      </p:sp>
    </p:spTree>
    <p:extLst>
      <p:ext uri="{BB962C8B-B14F-4D97-AF65-F5344CB8AC3E}">
        <p14:creationId xmlns:p14="http://schemas.microsoft.com/office/powerpoint/2010/main" val="6752130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research</a:t>
            </a:r>
            <a:endParaRPr lang="en-US" dirty="0"/>
          </a:p>
        </p:txBody>
      </p:sp>
      <p:sp>
        <p:nvSpPr>
          <p:cNvPr id="3" name="Content Placeholder 2"/>
          <p:cNvSpPr>
            <a:spLocks noGrp="1"/>
          </p:cNvSpPr>
          <p:nvPr>
            <p:ph idx="1"/>
          </p:nvPr>
        </p:nvSpPr>
        <p:spPr/>
        <p:txBody>
          <a:bodyPr>
            <a:normAutofit/>
          </a:bodyPr>
          <a:lstStyle/>
          <a:p>
            <a:r>
              <a:rPr lang="en-US" sz="3600" dirty="0" smtClean="0"/>
              <a:t>Improve strike zone definition.</a:t>
            </a:r>
          </a:p>
          <a:p>
            <a:r>
              <a:rPr lang="en-US" sz="3600" dirty="0" smtClean="0"/>
              <a:t>Find hitter’s optimal strategy with out defining it as probability of strike.</a:t>
            </a:r>
          </a:p>
          <a:p>
            <a:r>
              <a:rPr lang="en-US" sz="3600" dirty="0" smtClean="0"/>
              <a:t>Perform same process on other pitch types.</a:t>
            </a:r>
            <a:endParaRPr lang="en-US" sz="3600" dirty="0"/>
          </a:p>
        </p:txBody>
      </p:sp>
    </p:spTree>
    <p:extLst>
      <p:ext uri="{BB962C8B-B14F-4D97-AF65-F5344CB8AC3E}">
        <p14:creationId xmlns:p14="http://schemas.microsoft.com/office/powerpoint/2010/main" val="31722000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Middlebury College</a:t>
            </a:r>
          </a:p>
          <a:p>
            <a:r>
              <a:rPr lang="en-US" dirty="0" err="1" smtClean="0"/>
              <a:t>Sportsvision</a:t>
            </a:r>
            <a:endParaRPr lang="en-US" dirty="0" smtClean="0"/>
          </a:p>
          <a:p>
            <a:r>
              <a:rPr lang="en-US" dirty="0" smtClean="0"/>
              <a:t>SABR </a:t>
            </a:r>
          </a:p>
          <a:p>
            <a:r>
              <a:rPr lang="en-US" dirty="0" smtClean="0"/>
              <a:t>MLB Advanced Media</a:t>
            </a:r>
          </a:p>
          <a:p>
            <a:r>
              <a:rPr lang="en-US" dirty="0" smtClean="0"/>
              <a:t>Brandon Henry</a:t>
            </a:r>
          </a:p>
          <a:p>
            <a:r>
              <a:rPr lang="en-US" b="1" dirty="0" smtClean="0"/>
              <a:t>Emails:</a:t>
            </a:r>
          </a:p>
          <a:p>
            <a:pPr lvl="1"/>
            <a:r>
              <a:rPr lang="en-US" b="1" dirty="0" smtClean="0"/>
              <a:t> Kevin Tenenbaum: ktenenbaum@middlebury.edu</a:t>
            </a:r>
            <a:endParaRPr lang="en-US" b="1" dirty="0"/>
          </a:p>
          <a:p>
            <a:pPr lvl="1"/>
            <a:r>
              <a:rPr lang="en-US" b="1" dirty="0" smtClean="0"/>
              <a:t>Dave Allen: </a:t>
            </a:r>
            <a:r>
              <a:rPr lang="en-US" b="1" dirty="0" err="1" smtClean="0"/>
              <a:t>dallen@middlebury.edu</a:t>
            </a:r>
            <a:endParaRPr lang="en-US" b="1" dirty="0" smtClean="0"/>
          </a:p>
        </p:txBody>
      </p:sp>
    </p:spTree>
    <p:extLst>
      <p:ext uri="{BB962C8B-B14F-4D97-AF65-F5344CB8AC3E}">
        <p14:creationId xmlns:p14="http://schemas.microsoft.com/office/powerpoint/2010/main" val="85861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Discrete Case</a:t>
            </a:r>
          </a:p>
          <a:p>
            <a:pPr marL="0" indent="0">
              <a:buNone/>
            </a:pPr>
            <a:r>
              <a:rPr lang="en-US" sz="3200" dirty="0" smtClean="0"/>
              <a:t>	</a:t>
            </a:r>
          </a:p>
          <a:p>
            <a:r>
              <a:rPr lang="en-US" sz="3200" dirty="0" smtClean="0"/>
              <a:t>Continuous Case</a:t>
            </a:r>
          </a:p>
          <a:p>
            <a:pPr lvl="2"/>
            <a:r>
              <a:rPr lang="en-US" sz="2800" dirty="0" smtClean="0"/>
              <a:t>Simulation</a:t>
            </a:r>
          </a:p>
          <a:p>
            <a:pPr lvl="2"/>
            <a:r>
              <a:rPr lang="en-US" sz="2800" dirty="0" smtClean="0"/>
              <a:t>Numerical Solution</a:t>
            </a:r>
            <a:endParaRPr lang="en-US" sz="2800" dirty="0"/>
          </a:p>
          <a:p>
            <a:pPr lvl="2"/>
            <a:endParaRPr lang="en-US" sz="3200" dirty="0" smtClean="0"/>
          </a:p>
          <a:p>
            <a:r>
              <a:rPr lang="en-US" sz="3200" dirty="0" smtClean="0"/>
              <a:t>Interpretation of Results</a:t>
            </a:r>
            <a:endParaRPr lang="en-US" sz="3200" dirty="0"/>
          </a:p>
        </p:txBody>
      </p:sp>
    </p:spTree>
    <p:extLst>
      <p:ext uri="{BB962C8B-B14F-4D97-AF65-F5344CB8AC3E}">
        <p14:creationId xmlns:p14="http://schemas.microsoft.com/office/powerpoint/2010/main" val="412657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 Discrete</a:t>
            </a:r>
            <a:endParaRPr lang="en-US" dirty="0"/>
          </a:p>
        </p:txBody>
      </p:sp>
      <p:sp>
        <p:nvSpPr>
          <p:cNvPr id="3" name="Content Placeholder 2"/>
          <p:cNvSpPr>
            <a:spLocks noGrp="1"/>
          </p:cNvSpPr>
          <p:nvPr>
            <p:ph idx="1"/>
          </p:nvPr>
        </p:nvSpPr>
        <p:spPr/>
        <p:txBody>
          <a:bodyPr>
            <a:normAutofit/>
          </a:bodyPr>
          <a:lstStyle/>
          <a:p>
            <a:r>
              <a:rPr lang="en-US" sz="3600" dirty="0" smtClean="0"/>
              <a:t>All four-seam fastballs from 0-2, 1-2, or 2-2 counts from the years 2009-2011.</a:t>
            </a:r>
            <a:endParaRPr lang="en-US" sz="3600" dirty="0"/>
          </a:p>
          <a:p>
            <a:r>
              <a:rPr lang="en-US" sz="3600" dirty="0" smtClean="0"/>
              <a:t>We do not control for handedness because we only care about final location</a:t>
            </a:r>
          </a:p>
          <a:p>
            <a:endParaRPr lang="en-US" sz="3600" dirty="0"/>
          </a:p>
        </p:txBody>
      </p:sp>
    </p:spTree>
    <p:extLst>
      <p:ext uri="{BB962C8B-B14F-4D97-AF65-F5344CB8AC3E}">
        <p14:creationId xmlns:p14="http://schemas.microsoft.com/office/powerpoint/2010/main" val="3731352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sz="4000" b="1" dirty="0" smtClean="0"/>
              <a:t>Discrete Case</a:t>
            </a:r>
          </a:p>
          <a:p>
            <a:pPr marL="0" indent="0">
              <a:buNone/>
            </a:pPr>
            <a:r>
              <a:rPr lang="en-US" sz="4000" b="1" dirty="0" smtClean="0"/>
              <a:t>	</a:t>
            </a:r>
          </a:p>
          <a:p>
            <a:r>
              <a:rPr lang="en-US" sz="3200" dirty="0" smtClean="0"/>
              <a:t>Continuous Case</a:t>
            </a:r>
          </a:p>
          <a:p>
            <a:pPr lvl="2"/>
            <a:r>
              <a:rPr lang="en-US" sz="2800" dirty="0" smtClean="0"/>
              <a:t>Simulation</a:t>
            </a:r>
          </a:p>
          <a:p>
            <a:pPr lvl="2"/>
            <a:r>
              <a:rPr lang="en-US" sz="2800" dirty="0" smtClean="0"/>
              <a:t>Numerical Solution</a:t>
            </a:r>
            <a:endParaRPr lang="en-US" sz="2800" dirty="0"/>
          </a:p>
          <a:p>
            <a:pPr lvl="2"/>
            <a:endParaRPr lang="en-US" sz="3200" dirty="0" smtClean="0"/>
          </a:p>
          <a:p>
            <a:r>
              <a:rPr lang="en-US" sz="3200" dirty="0" smtClean="0"/>
              <a:t>Interpretation of Results</a:t>
            </a:r>
            <a:endParaRPr lang="en-US" sz="3200" dirty="0"/>
          </a:p>
        </p:txBody>
      </p:sp>
    </p:spTree>
    <p:extLst>
      <p:ext uri="{BB962C8B-B14F-4D97-AF65-F5344CB8AC3E}">
        <p14:creationId xmlns:p14="http://schemas.microsoft.com/office/powerpoint/2010/main" val="69657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Zone</a:t>
            </a:r>
            <a:endParaRPr lang="en-US" dirty="0"/>
          </a:p>
        </p:txBody>
      </p:sp>
      <p:sp>
        <p:nvSpPr>
          <p:cNvPr id="9" name="TextBox 8"/>
          <p:cNvSpPr txBox="1"/>
          <p:nvPr/>
        </p:nvSpPr>
        <p:spPr>
          <a:xfrm>
            <a:off x="457200" y="1963874"/>
            <a:ext cx="3717925" cy="3046988"/>
          </a:xfrm>
          <a:prstGeom prst="rect">
            <a:avLst/>
          </a:prstGeom>
          <a:noFill/>
        </p:spPr>
        <p:txBody>
          <a:bodyPr wrap="square" rtlCol="0">
            <a:spAutoFit/>
          </a:bodyPr>
          <a:lstStyle/>
          <a:p>
            <a:pPr marL="285750" indent="-285750">
              <a:buFont typeface="Arial"/>
              <a:buChar char="•"/>
            </a:pPr>
            <a:r>
              <a:rPr lang="en-US" sz="2400" dirty="0" smtClean="0">
                <a:solidFill>
                  <a:srgbClr val="333333"/>
                </a:solidFill>
              </a:rPr>
              <a:t>Normal strike zone plus 10% error on all sides.</a:t>
            </a:r>
          </a:p>
          <a:p>
            <a:pPr marL="285750" indent="-285750">
              <a:buFont typeface="Arial"/>
              <a:buChar char="•"/>
            </a:pPr>
            <a:endParaRPr lang="en-US" sz="2400" dirty="0" smtClean="0">
              <a:solidFill>
                <a:srgbClr val="333333"/>
              </a:solidFill>
            </a:endParaRPr>
          </a:p>
          <a:p>
            <a:pPr marL="285750" indent="-285750">
              <a:buFont typeface="Arial"/>
              <a:buChar char="•"/>
            </a:pPr>
            <a:r>
              <a:rPr lang="en-US" sz="2400" dirty="0" smtClean="0">
                <a:solidFill>
                  <a:srgbClr val="333333"/>
                </a:solidFill>
              </a:rPr>
              <a:t>We use the Extended Zone to incorporate the error associated with pitcher’s intended locations.  </a:t>
            </a:r>
            <a:endParaRPr lang="en-US" sz="2400" dirty="0">
              <a:solidFill>
                <a:srgbClr val="333333"/>
              </a:solidFill>
            </a:endParaRPr>
          </a:p>
        </p:txBody>
      </p:sp>
      <p:pic>
        <p:nvPicPr>
          <p:cNvPr id="4" name="Picture 3" descr="extendedZon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012825"/>
            <a:ext cx="5562600" cy="6057900"/>
          </a:xfrm>
          <a:prstGeom prst="rect">
            <a:avLst/>
          </a:prstGeom>
        </p:spPr>
      </p:pic>
    </p:spTree>
    <p:extLst>
      <p:ext uri="{BB962C8B-B14F-4D97-AF65-F5344CB8AC3E}">
        <p14:creationId xmlns:p14="http://schemas.microsoft.com/office/powerpoint/2010/main" val="882896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Recognition Uncertainty Issue</a:t>
            </a:r>
            <a:endParaRPr lang="en-US" dirty="0">
              <a:latin typeface="Perpetua Titling MT"/>
              <a:cs typeface="Perpetua Titling MT"/>
            </a:endParaRPr>
          </a:p>
        </p:txBody>
      </p:sp>
      <p:sp>
        <p:nvSpPr>
          <p:cNvPr id="4" name="TextBox 3"/>
          <p:cNvSpPr txBox="1"/>
          <p:nvPr/>
        </p:nvSpPr>
        <p:spPr>
          <a:xfrm>
            <a:off x="7381875" y="84137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388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37199</TotalTime>
  <Words>1901</Words>
  <Application>Microsoft Office PowerPoint</Application>
  <PresentationFormat>On-screen Show (4:3)</PresentationFormat>
  <Paragraphs>464</Paragraphs>
  <Slides>48</Slides>
  <Notes>28</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Precedent</vt:lpstr>
      <vt:lpstr>Office Theme</vt:lpstr>
      <vt:lpstr>Nash Equilibrium Solution for Fastball Locations in Two-Strike Counts</vt:lpstr>
      <vt:lpstr>PowerPoint Presentation</vt:lpstr>
      <vt:lpstr>History of Game Theory Work</vt:lpstr>
      <vt:lpstr>Question </vt:lpstr>
      <vt:lpstr>Outline</vt:lpstr>
      <vt:lpstr>Data Set- Discrete</vt:lpstr>
      <vt:lpstr>Outline</vt:lpstr>
      <vt:lpstr>Extended Zone</vt:lpstr>
      <vt:lpstr>Recognition Uncertainty Issue</vt:lpstr>
      <vt:lpstr>Solution</vt:lpstr>
      <vt:lpstr>Solution to Problem</vt:lpstr>
      <vt:lpstr>General Discrete Game Theory</vt:lpstr>
      <vt:lpstr>0-2 Count</vt:lpstr>
      <vt:lpstr>1-2 Count</vt:lpstr>
      <vt:lpstr>2-2 Count</vt:lpstr>
      <vt:lpstr>Shortcomings of Discrete Case</vt:lpstr>
      <vt:lpstr>Outline</vt:lpstr>
      <vt:lpstr>Benefits of Continuous Case</vt:lpstr>
      <vt:lpstr>Making discrete continuous</vt:lpstr>
      <vt:lpstr>Making discrete continuous</vt:lpstr>
      <vt:lpstr>Making discrete continuous</vt:lpstr>
      <vt:lpstr>Continuous</vt:lpstr>
      <vt:lpstr>Where Hitters Make Decision</vt:lpstr>
      <vt:lpstr>Data Set</vt:lpstr>
      <vt:lpstr>Outline</vt:lpstr>
      <vt:lpstr>Why Simulate?</vt:lpstr>
      <vt:lpstr>Assumptions</vt:lpstr>
      <vt:lpstr>Pitcher and batter strategies</vt:lpstr>
      <vt:lpstr>Where does pitch end up and where does batter see it</vt:lpstr>
      <vt:lpstr>Where does pitch end up and where does batter see it</vt:lpstr>
      <vt:lpstr>Run Value result of pitch</vt:lpstr>
      <vt:lpstr>Genetic algorithm</vt:lpstr>
      <vt:lpstr>Results based on count</vt:lpstr>
      <vt:lpstr>Results based on pitcher command</vt:lpstr>
      <vt:lpstr>Outline</vt:lpstr>
      <vt:lpstr>Assumptions</vt:lpstr>
      <vt:lpstr>Finding when hitters should swing</vt:lpstr>
      <vt:lpstr>Hitter’s swing probability</vt:lpstr>
      <vt:lpstr>Making Run Value Functions</vt:lpstr>
      <vt:lpstr>Run Value by Location</vt:lpstr>
      <vt:lpstr>Payoff Function</vt:lpstr>
      <vt:lpstr>Transformation to Pitcher’s Perspective</vt:lpstr>
      <vt:lpstr>Minimizing runs</vt:lpstr>
      <vt:lpstr>Outline</vt:lpstr>
      <vt:lpstr>Conflicting results</vt:lpstr>
      <vt:lpstr>Applications</vt:lpstr>
      <vt:lpstr>Further research</vt:lpstr>
      <vt:lpstr>Acknowledgements/Questions</vt:lpstr>
    </vt:vector>
  </TitlesOfParts>
  <Company>Middlebury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Tenenbaum</dc:creator>
  <cp:lastModifiedBy>Graham Goldbeck</cp:lastModifiedBy>
  <cp:revision>281</cp:revision>
  <dcterms:created xsi:type="dcterms:W3CDTF">2013-02-02T18:05:27Z</dcterms:created>
  <dcterms:modified xsi:type="dcterms:W3CDTF">2013-03-07T00:38:41Z</dcterms:modified>
</cp:coreProperties>
</file>