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7" r:id="rId2"/>
    <p:sldId id="257" r:id="rId3"/>
    <p:sldId id="258" r:id="rId4"/>
    <p:sldId id="259" r:id="rId5"/>
    <p:sldId id="274" r:id="rId6"/>
    <p:sldId id="260" r:id="rId7"/>
    <p:sldId id="288" r:id="rId8"/>
    <p:sldId id="261" r:id="rId9"/>
    <p:sldId id="262" r:id="rId10"/>
    <p:sldId id="289" r:id="rId11"/>
    <p:sldId id="292" r:id="rId12"/>
    <p:sldId id="293" r:id="rId13"/>
    <p:sldId id="277" r:id="rId14"/>
    <p:sldId id="278" r:id="rId15"/>
    <p:sldId id="263" r:id="rId16"/>
    <p:sldId id="264" r:id="rId17"/>
    <p:sldId id="266" r:id="rId18"/>
    <p:sldId id="265" r:id="rId19"/>
    <p:sldId id="267" r:id="rId20"/>
    <p:sldId id="268" r:id="rId21"/>
    <p:sldId id="269" r:id="rId22"/>
    <p:sldId id="290" r:id="rId23"/>
    <p:sldId id="273" r:id="rId24"/>
    <p:sldId id="272" r:id="rId25"/>
    <p:sldId id="275" r:id="rId26"/>
    <p:sldId id="280" r:id="rId27"/>
    <p:sldId id="279" r:id="rId28"/>
    <p:sldId id="276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52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1A260-F93B-49A7-A1C6-01210D6352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A59CF-0EA9-4DA7-BF02-FC7BAF1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5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A59CF-0EA9-4DA7-BF02-FC7BAF1E44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8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1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87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105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0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3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0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6979EC-54E9-4925-A130-42D387C3B2D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D7EA3B-2C6D-468D-BF97-FB066B70F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98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1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huffingtonpost.com/tim-wendel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2667-0FFE-CB5C-FF48-BAD87457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16429"/>
            <a:ext cx="7772400" cy="2209800"/>
          </a:xfrm>
          <a:ln w="63500" cmpd="tri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800" dirty="0"/>
              <a:t>A TALE OF TWO SEASONS: </a:t>
            </a:r>
            <a:br>
              <a:rPr lang="en-US" sz="4800" dirty="0"/>
            </a:br>
            <a:r>
              <a:rPr lang="en-US" sz="4800" dirty="0"/>
              <a:t>Louisville 1889- 1890</a:t>
            </a:r>
          </a:p>
        </p:txBody>
      </p:sp>
      <p:pic>
        <p:nvPicPr>
          <p:cNvPr id="1026" name="Picture 2" descr="Fleur-de-lis">
            <a:extLst>
              <a:ext uri="{FF2B5EF4-FFF2-40B4-BE49-F238E27FC236}">
                <a16:creationId xmlns:a16="http://schemas.microsoft.com/office/drawing/2014/main" id="{29310C29-454E-D2A3-5603-34F815F91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799115"/>
            <a:ext cx="2143125" cy="214312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3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608B381-29CE-AD3B-D637-8C311F3D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4" y="1600199"/>
            <a:ext cx="2095500" cy="29337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1FFE5C-C911-7301-BBDF-3D55A35A40DF}"/>
              </a:ext>
            </a:extLst>
          </p:cNvPr>
          <p:cNvSpPr txBox="1"/>
          <p:nvPr/>
        </p:nvSpPr>
        <p:spPr>
          <a:xfrm>
            <a:off x="176894" y="4778828"/>
            <a:ext cx="28194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William L. Jackson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76DFD36-E96E-3CE1-D4CA-CD8A69EC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9" y="1628392"/>
            <a:ext cx="2171702" cy="29337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FACF3-A6BB-0576-0D57-236210DD5F88}"/>
              </a:ext>
            </a:extLst>
          </p:cNvPr>
          <p:cNvSpPr txBox="1"/>
          <p:nvPr/>
        </p:nvSpPr>
        <p:spPr>
          <a:xfrm>
            <a:off x="3486149" y="4767943"/>
            <a:ext cx="2171702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Zach Phelps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29925-1E6B-7600-0A5A-2D51ED68316F}"/>
              </a:ext>
            </a:extLst>
          </p:cNvPr>
          <p:cNvSpPr txBox="1"/>
          <p:nvPr/>
        </p:nvSpPr>
        <p:spPr>
          <a:xfrm>
            <a:off x="6132011" y="4547996"/>
            <a:ext cx="2415363" cy="120032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 Available Photo of William L. Lyons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5C0C4-7000-FC54-B1D4-632E93876FCB}"/>
              </a:ext>
            </a:extLst>
          </p:cNvPr>
          <p:cNvSpPr txBox="1"/>
          <p:nvPr/>
        </p:nvSpPr>
        <p:spPr>
          <a:xfrm>
            <a:off x="538844" y="533400"/>
            <a:ext cx="7815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New Louisville Ownership</a:t>
            </a:r>
          </a:p>
        </p:txBody>
      </p:sp>
      <p:pic>
        <p:nvPicPr>
          <p:cNvPr id="8" name="Picture 4" descr="Hilliard Lyons CFO Honored by Business First of Louisville | Business Wire">
            <a:extLst>
              <a:ext uri="{FF2B5EF4-FFF2-40B4-BE49-F238E27FC236}">
                <a16:creationId xmlns:a16="http://schemas.microsoft.com/office/drawing/2014/main" id="{B6EB593D-66DA-8224-ADCD-C9E761A3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11" y="1671934"/>
            <a:ext cx="2415363" cy="2209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5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E41CF145-8BFA-E136-E0DA-F784B8B9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22710"/>
            <a:ext cx="3175000" cy="339558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5" name="Picture 4" descr="A picture containing old, building material, stone&#10;&#10;Description automatically generated">
            <a:extLst>
              <a:ext uri="{FF2B5EF4-FFF2-40B4-BE49-F238E27FC236}">
                <a16:creationId xmlns:a16="http://schemas.microsoft.com/office/drawing/2014/main" id="{78714BBA-D481-93AE-06A3-4C8B2B8F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2711"/>
            <a:ext cx="3352800" cy="339558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50730-15F8-7962-1B9D-37D2B738C3AB}"/>
              </a:ext>
            </a:extLst>
          </p:cNvPr>
          <p:cNvSpPr txBox="1"/>
          <p:nvPr/>
        </p:nvSpPr>
        <p:spPr>
          <a:xfrm>
            <a:off x="533400" y="4572000"/>
            <a:ext cx="3810000" cy="120032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Teenage Pete Browning of the semi-pro Louisville Eclipse,  circa 1880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B5A3D-7941-3201-DA1E-0E5963D92395}"/>
              </a:ext>
            </a:extLst>
          </p:cNvPr>
          <p:cNvSpPr txBox="1"/>
          <p:nvPr/>
        </p:nvSpPr>
        <p:spPr>
          <a:xfrm>
            <a:off x="4876800" y="4572000"/>
            <a:ext cx="3175000" cy="120032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Pete Browning</a:t>
            </a:r>
          </a:p>
          <a:p>
            <a:pPr algn="ctr"/>
            <a:r>
              <a:rPr lang="en-US" sz="2400" dirty="0"/>
              <a:t>Portrait </a:t>
            </a:r>
          </a:p>
          <a:p>
            <a:pPr algn="ctr"/>
            <a:r>
              <a:rPr lang="en-US" sz="2400" dirty="0"/>
              <a:t>circa 1886</a:t>
            </a:r>
          </a:p>
        </p:txBody>
      </p:sp>
    </p:spTree>
    <p:extLst>
      <p:ext uri="{BB962C8B-B14F-4D97-AF65-F5344CB8AC3E}">
        <p14:creationId xmlns:p14="http://schemas.microsoft.com/office/powerpoint/2010/main" val="11995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2508A738-1BB0-AB45-96E4-299BC2848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457200"/>
            <a:ext cx="3276600" cy="508665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2957370-5396-7619-C5CB-A493B7F72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32" y="473442"/>
            <a:ext cx="3580039" cy="5054172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02A147-155D-9350-C908-7C4631C0DC69}"/>
              </a:ext>
            </a:extLst>
          </p:cNvPr>
          <p:cNvSpPr txBox="1"/>
          <p:nvPr/>
        </p:nvSpPr>
        <p:spPr>
          <a:xfrm>
            <a:off x="783770" y="5867400"/>
            <a:ext cx="7879901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Guy Hecker</a:t>
            </a:r>
          </a:p>
        </p:txBody>
      </p:sp>
    </p:spTree>
    <p:extLst>
      <p:ext uri="{BB962C8B-B14F-4D97-AF65-F5344CB8AC3E}">
        <p14:creationId xmlns:p14="http://schemas.microsoft.com/office/powerpoint/2010/main" val="101711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man, Jack187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48426"/>
            <a:ext cx="3200400" cy="4876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27714" y="4800600"/>
            <a:ext cx="4702630" cy="1200329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Notable Playing Appearance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RF on June 14, 1870, when Atlantics beat Cincinnati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304800"/>
            <a:ext cx="57912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Jack Chapman- Playing Career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7714" y="1381083"/>
            <a:ext cx="4724400" cy="295465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Clubs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Enterprise Club  1861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Atlantics 1862-66,   </a:t>
            </a:r>
          </a:p>
          <a:p>
            <a:r>
              <a:rPr lang="en-US" sz="2400" dirty="0"/>
              <a:t>                   1868-70, 1874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Quaker City 1867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Eckfords 1871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St. Louis 1875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oklynAtlantics1865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6829"/>
            <a:ext cx="8686800" cy="55626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43100" y="5953780"/>
            <a:ext cx="52578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Brooklyn Atlantics 1865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2B95A6-3AB8-79CC-A2E7-6A6A736097B3}"/>
              </a:ext>
            </a:extLst>
          </p:cNvPr>
          <p:cNvSpPr/>
          <p:nvPr/>
        </p:nvSpPr>
        <p:spPr>
          <a:xfrm>
            <a:off x="5562600" y="9144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man, Jack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86" y="971550"/>
            <a:ext cx="3073400" cy="46101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-1088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Jack Chapman- Manager Career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676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199" y="699679"/>
            <a:ext cx="5486401" cy="230832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Major League Managerial Stops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Louisville 1876-77 (NL) 1890-92(AA)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Milwaukee 1878 (NL)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Worcester  1882 (NL)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Detroit 1883-84 (NL)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Buffalo 1885 (NL)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3243943"/>
            <a:ext cx="5486400" cy="30469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Minor League Manager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Buffalo 1886-88, 1893-94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Syracuse 1889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Rochester 1895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Wilkes-Barre 1896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Meriden 1897-98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Newark 1899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Norwich 1899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54488"/>
            <a:ext cx="3429000" cy="9541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Comings &amp;Goings: Gone</a:t>
            </a:r>
          </a:p>
        </p:txBody>
      </p:sp>
      <p:pic>
        <p:nvPicPr>
          <p:cNvPr id="11" name="Picture 10" descr="browningheads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199"/>
            <a:ext cx="1547494" cy="174093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7047" y="3472932"/>
            <a:ext cx="23622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Pete Browning  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3467959"/>
            <a:ext cx="18288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Guy Hecker 1B</a:t>
            </a:r>
          </a:p>
        </p:txBody>
      </p:sp>
      <p:pic>
        <p:nvPicPr>
          <p:cNvPr id="15" name="Picture 14" descr="Ramsey, T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600198"/>
            <a:ext cx="1573670" cy="174093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829924" y="3516871"/>
            <a:ext cx="19812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Toad Ramsey  P</a:t>
            </a:r>
          </a:p>
        </p:txBody>
      </p:sp>
      <p:pic>
        <p:nvPicPr>
          <p:cNvPr id="17" name="Picture 16" descr="Ewing, Joh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2701" y="4343009"/>
            <a:ext cx="1490133" cy="174093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668485" y="6166282"/>
            <a:ext cx="18288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John Ewing  P</a:t>
            </a:r>
          </a:p>
        </p:txBody>
      </p:sp>
      <p:pic>
        <p:nvPicPr>
          <p:cNvPr id="19" name="Picture 18" descr="Cook, Pau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343400"/>
            <a:ext cx="1547494" cy="17405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85801" y="6172196"/>
            <a:ext cx="18288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Paul Cook  C</a:t>
            </a:r>
          </a:p>
        </p:txBody>
      </p:sp>
      <p:pic>
        <p:nvPicPr>
          <p:cNvPr id="21" name="Picture 20" descr="Shannon, D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399" y="4343400"/>
            <a:ext cx="1490133" cy="174093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6677524" y="6161311"/>
            <a:ext cx="21336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Dan Shannon  2B</a:t>
            </a:r>
          </a:p>
        </p:txBody>
      </p:sp>
      <p:pic>
        <p:nvPicPr>
          <p:cNvPr id="23" name="Picture 22" descr="Hecker, Guy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2076" y="1600198"/>
            <a:ext cx="1547493" cy="174093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344" y="155824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Comings &amp; Goings: Retained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512" y="3276600"/>
            <a:ext cx="1905000" cy="381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Phil Tomney  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4258" y="3276599"/>
            <a:ext cx="2286000" cy="381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Harry Raymond  3B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735" y="6011564"/>
            <a:ext cx="253011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Farmer Weaver 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1727" y="3309002"/>
            <a:ext cx="2141218" cy="3702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Chicken Wolf  OF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344" y="6011564"/>
            <a:ext cx="24384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Scott Stratton  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8627" y="3298847"/>
            <a:ext cx="1524000" cy="3702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 Ehret  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9329" y="6011564"/>
            <a:ext cx="1695993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Jack Ryan  C</a:t>
            </a:r>
          </a:p>
        </p:txBody>
      </p:sp>
      <p:pic>
        <p:nvPicPr>
          <p:cNvPr id="11" name="Picture 10" descr="Tomney, Ph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344" y="1258116"/>
            <a:ext cx="1325336" cy="198800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2" name="Picture 11" descr="Raymond, Ha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007" y="1371600"/>
            <a:ext cx="1325336" cy="190499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 descr="Weaver, Far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3021" y="3934944"/>
            <a:ext cx="1279539" cy="191930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4" name="Picture 13" descr="Wolf, Chicke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7327" y="1371600"/>
            <a:ext cx="1440329" cy="1905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5" name="Picture 14" descr="Stratton, Scot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0991" y="3967261"/>
            <a:ext cx="1221378" cy="191930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6" name="Picture 15" descr="Ehret, Red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5242" y="1371600"/>
            <a:ext cx="1440329" cy="1905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7" name="Picture 16" descr="Ryan, Jac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5070" y="3885338"/>
            <a:ext cx="1284513" cy="200123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ylor, Har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38250"/>
            <a:ext cx="1524000" cy="180975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" name="Picture 2" descr="Goodall, H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38250"/>
            <a:ext cx="1524000" cy="180975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4" name="Picture 3" descr="Meakim, G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238250"/>
            <a:ext cx="1524000" cy="180975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5" name="Picture 4" descr="Shinnick, T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399" y="3981451"/>
            <a:ext cx="1523999" cy="194194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52615" y="3219450"/>
            <a:ext cx="1847562" cy="369332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Harry Taylor  1B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1984" y="3219450"/>
            <a:ext cx="2041729" cy="369332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Herb Goodall  P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3219450"/>
            <a:ext cx="2286000" cy="369332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George Meakim  P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430" y="6131395"/>
            <a:ext cx="1713931" cy="369332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Tim Shinnick  2B</a:t>
            </a:r>
          </a:p>
        </p:txBody>
      </p:sp>
      <p:pic>
        <p:nvPicPr>
          <p:cNvPr id="10" name="Picture 9" descr="Hamburg, Charl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2300" y="3981449"/>
            <a:ext cx="1651413" cy="194194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42606" y="6131391"/>
            <a:ext cx="2590800" cy="36933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Charlie Hamburg  OF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6131391"/>
            <a:ext cx="1524000" cy="369332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Ed Daily  P</a:t>
            </a:r>
          </a:p>
        </p:txBody>
      </p:sp>
      <p:pic>
        <p:nvPicPr>
          <p:cNvPr id="13" name="Picture 12" descr="Daily, 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98771" y="3981449"/>
            <a:ext cx="1502229" cy="194194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14400" y="112693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Comings &amp; Goings: New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63073"/>
              </p:ext>
            </p:extLst>
          </p:nvPr>
        </p:nvGraphicFramePr>
        <p:xfrm>
          <a:off x="1524000" y="1081314"/>
          <a:ext cx="6096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(10.9)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Runs/Game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Batting Ave.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Slugging Ave.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(6.2)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(8.2)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Unearned</a:t>
                      </a:r>
                      <a:r>
                        <a:rPr lang="en-US" baseline="0" dirty="0"/>
                        <a:t> Runs (UER)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(23.0)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UER/Game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(20.1)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Fielding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(13.7)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Errors/Game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(11.1}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" y="304800"/>
            <a:ext cx="81534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American Association Comparison 1889-1890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6324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Tim Wendel</a:t>
            </a:r>
            <a:r>
              <a:rPr lang="en-US" dirty="0"/>
              <a:t> Author, writer in residence at Johns Hopkins University</a:t>
            </a:r>
          </a:p>
          <a:p>
            <a:endParaRPr lang="en-US" dirty="0"/>
          </a:p>
          <a:p>
            <a:r>
              <a:rPr lang="en-US" sz="2400" b="1" dirty="0"/>
              <a:t>A Salute to Baseball's First 'Worst-to-First' Winners</a:t>
            </a:r>
          </a:p>
        </p:txBody>
      </p:sp>
      <p:pic>
        <p:nvPicPr>
          <p:cNvPr id="3" name="Picture 2" descr="Wendel, T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33400"/>
            <a:ext cx="1341120" cy="17907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38200" y="2438400"/>
            <a:ext cx="78486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“Almost a quarter-century ago [1991], the Minnesota Twins and the Atlanta Braves met in one of the best World Series of all time. …</a:t>
            </a:r>
          </a:p>
          <a:p>
            <a:endParaRPr lang="en-US" sz="2100" dirty="0"/>
          </a:p>
          <a:p>
            <a:r>
              <a:rPr lang="en-US" sz="2100" dirty="0"/>
              <a:t>“Yet this time of year, at the start of a brand-new season, both teams are best remembered for going from last place to winning the pennant in their respective leagues -- </a:t>
            </a:r>
            <a:r>
              <a:rPr lang="en-US" sz="2100" b="1" dirty="0"/>
              <a:t>the first time it had ever been done in major league baseball. “</a:t>
            </a:r>
          </a:p>
          <a:p>
            <a:endParaRPr lang="en-US" sz="2100" dirty="0"/>
          </a:p>
          <a:p>
            <a:r>
              <a:rPr lang="en-US" sz="2100" dirty="0"/>
              <a:t>Huffington Post, April 1, 2014.</a:t>
            </a:r>
          </a:p>
          <a:p>
            <a:endParaRPr lang="en-US" sz="2100" dirty="0"/>
          </a:p>
          <a:p>
            <a:r>
              <a:rPr lang="en-US" sz="2100" dirty="0"/>
              <a:t>http://www.huffingtonpost.com/tim-wendel/a-salute-to-baseballs-fir_b_5066735.html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066800"/>
          <a:ext cx="6096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Runs/Game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Batting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Slugging Ave.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(42.8)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Earned 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(46.0)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Unearned Runs (UER)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(44.1)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UER/Game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(45.2)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Fielding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(34.9)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Errors/Game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(35.7)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1100" y="337830"/>
            <a:ext cx="67818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Louisville Team Comparison 1889-1890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33930"/>
              </p:ext>
            </p:extLst>
          </p:nvPr>
        </p:nvGraphicFramePr>
        <p:xfrm>
          <a:off x="228600" y="914400"/>
          <a:ext cx="8763002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4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1890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/>
                        <a:t>1B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Taylor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Guy Hecker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/>
                        <a:t>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 Shinnick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 Shannon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Phil Tomney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Phil Tomney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/>
                        <a:t>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Raymond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Raymond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/>
                        <a:t>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Chicken Wolf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Chicken Wolf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/>
                        <a:t>OF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Farmer Weaver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Farmer Weaver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/>
                        <a:t>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Charlie Hamburg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Pete Browning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 Ryan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Paul Cook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8700" y="152400"/>
            <a:ext cx="7086599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Louisville Batting Comparison 1890-1889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lip H. &quot;Buster&quot; Tomney, Shortstop, Louisville Colonels, from the Old Judge series (N172) for Old Judge Cigarettes, Issued by Goodwin &amp;amp; Company, Albumen photograph ">
            <a:extLst>
              <a:ext uri="{FF2B5EF4-FFF2-40B4-BE49-F238E27FC236}">
                <a16:creationId xmlns:a16="http://schemas.microsoft.com/office/drawing/2014/main" id="{644DA5DF-9326-7F2B-BA72-F8FE4811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590800" cy="458627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ilip H. &quot;Buster&quot; Tomney, Shortstop, Louisville Colonels, from the Old Judge series (N172) for Old Judge Cigarettes, Issued by Goodwin &amp;amp; Company, Albumen photograph ">
            <a:extLst>
              <a:ext uri="{FF2B5EF4-FFF2-40B4-BE49-F238E27FC236}">
                <a16:creationId xmlns:a16="http://schemas.microsoft.com/office/drawing/2014/main" id="{4669245E-29A2-A9E7-D43F-62C3D7BA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05" y="152400"/>
            <a:ext cx="2484790" cy="458627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ilip H. &quot;Buster&quot; Tomney, Shortstop, Louisville Colonels, from the Old  Judge series (N172) for Old Judge Cigarettes 1889 Issued by Goodwin &amp;  Company The &quot;Old Judge&quot; series of baseball cards (N172) was">
            <a:extLst>
              <a:ext uri="{FF2B5EF4-FFF2-40B4-BE49-F238E27FC236}">
                <a16:creationId xmlns:a16="http://schemas.microsoft.com/office/drawing/2014/main" id="{BDBB660F-0FDC-6AA8-5EB2-CE3910E4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69" y="141514"/>
            <a:ext cx="2559402" cy="458627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75C27-7187-F416-893E-627195FA4985}"/>
              </a:ext>
            </a:extLst>
          </p:cNvPr>
          <p:cNvSpPr txBox="1"/>
          <p:nvPr/>
        </p:nvSpPr>
        <p:spPr>
          <a:xfrm>
            <a:off x="381000" y="5494385"/>
            <a:ext cx="840377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Year     Games    Chances	 PO       Assists      Errors     Errors/G    Fielding %</a:t>
            </a:r>
          </a:p>
          <a:p>
            <a:pPr marL="342900" indent="-342900">
              <a:buAutoNum type="arabicPlain" startAt="1889"/>
            </a:pPr>
            <a:r>
              <a:rPr lang="en-US" dirty="0"/>
              <a:t>          112          797           229        454          114         1.02            .857  </a:t>
            </a:r>
          </a:p>
          <a:p>
            <a:r>
              <a:rPr lang="en-US" dirty="0"/>
              <a:t>1890          108          650           180        406            64           .59            .902</a:t>
            </a:r>
          </a:p>
          <a:p>
            <a:r>
              <a:rPr lang="en-US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29B34-7272-4D02-C9D0-AB1030E17A56}"/>
              </a:ext>
            </a:extLst>
          </p:cNvPr>
          <p:cNvSpPr txBox="1"/>
          <p:nvPr/>
        </p:nvSpPr>
        <p:spPr>
          <a:xfrm>
            <a:off x="381000" y="4876800"/>
            <a:ext cx="8403771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Phil </a:t>
            </a:r>
            <a:r>
              <a:rPr lang="en-US" sz="2400" dirty="0" err="1"/>
              <a:t>Tomney</a:t>
            </a:r>
            <a:r>
              <a:rPr lang="en-US" sz="2400" dirty="0"/>
              <a:t> Fielding Comparison</a:t>
            </a:r>
          </a:p>
        </p:txBody>
      </p:sp>
    </p:spTree>
    <p:extLst>
      <p:ext uri="{BB962C8B-B14F-4D97-AF65-F5344CB8AC3E}">
        <p14:creationId xmlns:p14="http://schemas.microsoft.com/office/powerpoint/2010/main" val="1522468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20700"/>
              </p:ext>
            </p:extLst>
          </p:nvPr>
        </p:nvGraphicFramePr>
        <p:xfrm>
          <a:off x="228609" y="872958"/>
          <a:ext cx="8686791" cy="542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5583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1890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RF/G*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RF/G*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8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Taylor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Guy Hecker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 Shinnick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 Shannon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8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Phil Tomney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Phil Tomney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Raymond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Raymond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Chicken Wolf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Chicken Wolf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Farmer Weaver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Farmer Weaver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Charlie Hamburg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Pete Browning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58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 Ryan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Paul Cook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153719"/>
            <a:ext cx="70866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Louisville Fielding Comparison 1890-1889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15967-F592-A62E-CFF4-A55E222C736B}"/>
              </a:ext>
            </a:extLst>
          </p:cNvPr>
          <p:cNvSpPr txBox="1"/>
          <p:nvPr/>
        </p:nvSpPr>
        <p:spPr>
          <a:xfrm>
            <a:off x="304800" y="6400800"/>
            <a:ext cx="4419600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RF/G = Range Factor per Game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304340"/>
              </p:ext>
            </p:extLst>
          </p:nvPr>
        </p:nvGraphicFramePr>
        <p:xfrm>
          <a:off x="381000" y="1703070"/>
          <a:ext cx="8458200" cy="345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Chances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(8.4)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Put 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Assists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(13.0)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Fielding Ave.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(34.9)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Errors/Game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(33.3)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RF/Game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Double Plays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(32.5)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609600"/>
            <a:ext cx="81534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Louisville Team Fielding Comparison 1890-1889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314379"/>
              </p:ext>
            </p:extLst>
          </p:nvPr>
        </p:nvGraphicFramePr>
        <p:xfrm>
          <a:off x="533400" y="1676400"/>
          <a:ext cx="8305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282"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82">
                <a:tc>
                  <a:txBody>
                    <a:bodyPr/>
                    <a:lstStyle/>
                    <a:p>
                      <a:r>
                        <a:rPr lang="en-US" sz="2400" dirty="0"/>
                        <a:t>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(46.6)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2">
                <a:tc>
                  <a:txBody>
                    <a:bodyPr/>
                    <a:lstStyle/>
                    <a:p>
                      <a:r>
                        <a:rPr lang="en-US" sz="2400" dirty="0"/>
                        <a:t>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(46.1)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2">
                <a:tc>
                  <a:txBody>
                    <a:bodyPr/>
                    <a:lstStyle/>
                    <a:p>
                      <a:r>
                        <a:rPr lang="en-US" sz="2400" dirty="0"/>
                        <a:t>Earned 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(47.4)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41">
                <a:tc>
                  <a:txBody>
                    <a:bodyPr/>
                    <a:lstStyle/>
                    <a:p>
                      <a:r>
                        <a:rPr lang="en-US" sz="2400" dirty="0"/>
                        <a:t>Unearned</a:t>
                      </a:r>
                      <a:r>
                        <a:rPr lang="en-US" sz="2400" baseline="0" dirty="0"/>
                        <a:t> Runs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(44.1)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2">
                <a:tc>
                  <a:txBody>
                    <a:bodyPr/>
                    <a:lstStyle/>
                    <a:p>
                      <a:r>
                        <a:rPr lang="en-US" sz="2400" dirty="0"/>
                        <a:t>Strike</a:t>
                      </a:r>
                      <a:r>
                        <a:rPr lang="en-US" sz="2400" baseline="0" dirty="0"/>
                        <a:t> Outs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82">
                <a:tc>
                  <a:txBody>
                    <a:bodyPr/>
                    <a:lstStyle/>
                    <a:p>
                      <a:r>
                        <a:rPr lang="en-US" sz="2400" dirty="0"/>
                        <a:t>Walks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(38.3)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762000"/>
            <a:ext cx="8305800" cy="52322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Louisville Team Pitching Comparison 1890-1889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ton Scott Stratton, Pitcher, Louisville Colonels, from the Old Judge series (N172) for Old Judge Cigarettes, Issued by Goodwin &amp;amp; Company, Albumen photograph">
            <a:extLst>
              <a:ext uri="{FF2B5EF4-FFF2-40B4-BE49-F238E27FC236}">
                <a16:creationId xmlns:a16="http://schemas.microsoft.com/office/drawing/2014/main" id="{A633D5CD-1DC8-D7C1-9B5F-EEA573D6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29806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ilip Sydney &quot;Red&quot; Ehret, Pitcher, Louisville Colonels, from the Old Judge series (N172) for Old Judge Cigarettes, Issued by Goodwin &amp;amp; Company, Albumen photograph">
            <a:extLst>
              <a:ext uri="{FF2B5EF4-FFF2-40B4-BE49-F238E27FC236}">
                <a16:creationId xmlns:a16="http://schemas.microsoft.com/office/drawing/2014/main" id="{85C1078D-E9EA-88F0-FA61-7460BB71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298069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44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2EC1AD9-9FE0-0CCC-54A6-64CB7522D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89418"/>
              </p:ext>
            </p:extLst>
          </p:nvPr>
        </p:nvGraphicFramePr>
        <p:xfrm>
          <a:off x="76200" y="1508760"/>
          <a:ext cx="8991602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020">
                  <a:extLst>
                    <a:ext uri="{9D8B030D-6E8A-4147-A177-3AD203B41FA5}">
                      <a16:colId xmlns:a16="http://schemas.microsoft.com/office/drawing/2014/main" val="358079833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86272482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676006680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1678937684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406198870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1008459641"/>
                    </a:ext>
                  </a:extLst>
                </a:gridCol>
                <a:gridCol w="1141732">
                  <a:extLst>
                    <a:ext uri="{9D8B030D-6E8A-4147-A177-3AD203B41FA5}">
                      <a16:colId xmlns:a16="http://schemas.microsoft.com/office/drawing/2014/main" val="910608490"/>
                    </a:ext>
                  </a:extLst>
                </a:gridCol>
                <a:gridCol w="806448">
                  <a:extLst>
                    <a:ext uri="{9D8B030D-6E8A-4147-A177-3AD203B41FA5}">
                      <a16:colId xmlns:a16="http://schemas.microsoft.com/office/drawing/2014/main" val="3372982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4273515237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3829080730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697624447"/>
                    </a:ext>
                  </a:extLst>
                </a:gridCol>
                <a:gridCol w="599442">
                  <a:extLst>
                    <a:ext uri="{9D8B030D-6E8A-4147-A177-3AD203B41FA5}">
                      <a16:colId xmlns:a16="http://schemas.microsoft.com/office/drawing/2014/main" val="4039087536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764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W-L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945753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r>
                        <a:rPr lang="en-US" sz="1700" dirty="0"/>
                        <a:t>Scott Stratton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431.0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34-14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2.36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Scott Stratton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133.2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3-13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3.23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571979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r>
                        <a:rPr lang="en-US" sz="1700" dirty="0"/>
                        <a:t>Red Ehret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359.0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25-14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2.53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Red Ehret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364.0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10-29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4.80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0272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700" dirty="0"/>
                        <a:t>George </a:t>
                      </a:r>
                      <a:r>
                        <a:rPr lang="en-US" sz="1700" dirty="0" err="1"/>
                        <a:t>Meakim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192.0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12-7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2.91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John Ewing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267.1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6-30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4.87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73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Herb Goodall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109.0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8-5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3.39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Guy Hecker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5-13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5.59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510549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r>
                        <a:rPr lang="en-US" sz="1700" dirty="0"/>
                        <a:t>Ed </a:t>
                      </a:r>
                    </a:p>
                    <a:p>
                      <a:r>
                        <a:rPr lang="en-US" sz="1700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93.0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6-3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Toad Ramsey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41.0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1-16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5.59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2326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E01AAA-FE79-C16D-C8C5-60D19B137692}"/>
              </a:ext>
            </a:extLst>
          </p:cNvPr>
          <p:cNvSpPr txBox="1"/>
          <p:nvPr/>
        </p:nvSpPr>
        <p:spPr>
          <a:xfrm>
            <a:off x="152399" y="175290"/>
            <a:ext cx="8839201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Louisville Individual Pitching Statistics- 1890 v. 1889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0167A-3374-0E9A-7D0C-106672940D1E}"/>
              </a:ext>
            </a:extLst>
          </p:cNvPr>
          <p:cNvSpPr txBox="1"/>
          <p:nvPr/>
        </p:nvSpPr>
        <p:spPr>
          <a:xfrm>
            <a:off x="1143000" y="1143000"/>
            <a:ext cx="3352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1890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5E698-C786-A128-019D-4FB9309ED41B}"/>
              </a:ext>
            </a:extLst>
          </p:cNvPr>
          <p:cNvSpPr txBox="1"/>
          <p:nvPr/>
        </p:nvSpPr>
        <p:spPr>
          <a:xfrm>
            <a:off x="5638799" y="1128542"/>
            <a:ext cx="3429001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1889</a:t>
            </a:r>
          </a:p>
        </p:txBody>
      </p:sp>
    </p:spTree>
    <p:extLst>
      <p:ext uri="{BB962C8B-B14F-4D97-AF65-F5344CB8AC3E}">
        <p14:creationId xmlns:p14="http://schemas.microsoft.com/office/powerpoint/2010/main" val="3818035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90-louisville-colon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8001000" cy="47244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75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838200"/>
            <a:ext cx="5791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MLB.com Columnist</a:t>
            </a:r>
          </a:p>
          <a:p>
            <a:r>
              <a:rPr lang="en-US" sz="2400" dirty="0"/>
              <a:t>Tracy </a:t>
            </a:r>
            <a:r>
              <a:rPr lang="en-US" sz="2400" dirty="0" err="1"/>
              <a:t>Ringolsby</a:t>
            </a:r>
            <a:endParaRPr lang="en-US" sz="2400" dirty="0"/>
          </a:p>
          <a:p>
            <a:endParaRPr lang="en-US" sz="2000" dirty="0"/>
          </a:p>
          <a:p>
            <a:r>
              <a:rPr lang="en-US" sz="2400" b="1" dirty="0"/>
              <a:t>“Worst-to-first finishes becoming more common”</a:t>
            </a:r>
          </a:p>
        </p:txBody>
      </p:sp>
      <p:pic>
        <p:nvPicPr>
          <p:cNvPr id="4" name="Picture 3" descr="Tracy-Ringols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1333500" cy="1905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90600" y="3105835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“In the first 90 years of Major League Baseball, no team had ever gone from worst to first.” </a:t>
            </a:r>
          </a:p>
          <a:p>
            <a:endParaRPr lang="en-US" sz="2400" dirty="0"/>
          </a:p>
          <a:p>
            <a:r>
              <a:rPr lang="en-US" sz="2400" dirty="0"/>
              <a:t>MLB.com, September 21, 2013</a:t>
            </a:r>
          </a:p>
          <a:p>
            <a:endParaRPr lang="en-US" sz="2400" dirty="0"/>
          </a:p>
          <a:p>
            <a:r>
              <a:rPr lang="en-US" sz="2400" dirty="0"/>
              <a:t>http://m.mlb.com/news/article/61302802/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A67E41A-5DDE-1B0A-D189-532E53116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72015"/>
              </p:ext>
            </p:extLst>
          </p:nvPr>
        </p:nvGraphicFramePr>
        <p:xfrm>
          <a:off x="609598" y="1524000"/>
          <a:ext cx="8001000" cy="392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40">
                  <a:extLst>
                    <a:ext uri="{9D8B030D-6E8A-4147-A177-3AD203B41FA5}">
                      <a16:colId xmlns:a16="http://schemas.microsoft.com/office/drawing/2014/main" val="1045464756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39044371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579848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651181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9265519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72787428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7581166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86101109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55697945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5066625"/>
                    </a:ext>
                  </a:extLst>
                </a:gridCol>
              </a:tblGrid>
              <a:tr h="64366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037304"/>
                  </a:ext>
                </a:extLst>
              </a:tr>
              <a:tr h="432309">
                <a:tc>
                  <a:txBody>
                    <a:bodyPr/>
                    <a:lstStyle/>
                    <a:p>
                      <a:r>
                        <a:rPr lang="en-US" dirty="0"/>
                        <a:t>Player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893675"/>
                  </a:ext>
                </a:extLst>
              </a:tr>
              <a:tr h="403488">
                <a:tc>
                  <a:txBody>
                    <a:bodyPr/>
                    <a:lstStyle/>
                    <a:p>
                      <a:r>
                        <a:rPr lang="en-US" dirty="0"/>
                        <a:t>Player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.662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51697"/>
                  </a:ext>
                </a:extLst>
              </a:tr>
              <a:tr h="3420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41787"/>
                  </a:ext>
                </a:extLst>
              </a:tr>
              <a:tr h="745583">
                <a:tc>
                  <a:txBody>
                    <a:bodyPr/>
                    <a:lstStyle/>
                    <a:p>
                      <a:r>
                        <a:rPr lang="en-US" dirty="0"/>
                        <a:t>Career Records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93738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Player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920475"/>
                  </a:ext>
                </a:extLst>
              </a:tr>
              <a:tr h="643660">
                <a:tc>
                  <a:txBody>
                    <a:bodyPr/>
                    <a:lstStyle/>
                    <a:p>
                      <a:r>
                        <a:rPr lang="en-US" dirty="0"/>
                        <a:t>Player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3980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9AEB62-B577-B157-A1DB-92336146B6DE}"/>
              </a:ext>
            </a:extLst>
          </p:cNvPr>
          <p:cNvSpPr txBox="1"/>
          <p:nvPr/>
        </p:nvSpPr>
        <p:spPr>
          <a:xfrm>
            <a:off x="2933700" y="457200"/>
            <a:ext cx="3276600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Two Batting Champs</a:t>
            </a:r>
          </a:p>
        </p:txBody>
      </p:sp>
    </p:spTree>
    <p:extLst>
      <p:ext uri="{BB962C8B-B14F-4D97-AF65-F5344CB8AC3E}">
        <p14:creationId xmlns:p14="http://schemas.microsoft.com/office/powerpoint/2010/main" val="1223105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A67E41A-5DDE-1B0A-D189-532E53116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40811"/>
              </p:ext>
            </p:extLst>
          </p:nvPr>
        </p:nvGraphicFramePr>
        <p:xfrm>
          <a:off x="381000" y="2590801"/>
          <a:ext cx="8458199" cy="41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423">
                  <a:extLst>
                    <a:ext uri="{9D8B030D-6E8A-4147-A177-3AD203B41FA5}">
                      <a16:colId xmlns:a16="http://schemas.microsoft.com/office/drawing/2014/main" val="1045464756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3904437178"/>
                    </a:ext>
                  </a:extLst>
                </a:gridCol>
                <a:gridCol w="724989">
                  <a:extLst>
                    <a:ext uri="{9D8B030D-6E8A-4147-A177-3AD203B41FA5}">
                      <a16:colId xmlns:a16="http://schemas.microsoft.com/office/drawing/2014/main" val="1857984846"/>
                    </a:ext>
                  </a:extLst>
                </a:gridCol>
                <a:gridCol w="644434">
                  <a:extLst>
                    <a:ext uri="{9D8B030D-6E8A-4147-A177-3AD203B41FA5}">
                      <a16:colId xmlns:a16="http://schemas.microsoft.com/office/drawing/2014/main" val="865118117"/>
                    </a:ext>
                  </a:extLst>
                </a:gridCol>
                <a:gridCol w="644434">
                  <a:extLst>
                    <a:ext uri="{9D8B030D-6E8A-4147-A177-3AD203B41FA5}">
                      <a16:colId xmlns:a16="http://schemas.microsoft.com/office/drawing/2014/main" val="1492655193"/>
                    </a:ext>
                  </a:extLst>
                </a:gridCol>
                <a:gridCol w="869986">
                  <a:extLst>
                    <a:ext uri="{9D8B030D-6E8A-4147-A177-3AD203B41FA5}">
                      <a16:colId xmlns:a16="http://schemas.microsoft.com/office/drawing/2014/main" val="3727874286"/>
                    </a:ext>
                  </a:extLst>
                </a:gridCol>
                <a:gridCol w="869986">
                  <a:extLst>
                    <a:ext uri="{9D8B030D-6E8A-4147-A177-3AD203B41FA5}">
                      <a16:colId xmlns:a16="http://schemas.microsoft.com/office/drawing/2014/main" val="2275811664"/>
                    </a:ext>
                  </a:extLst>
                </a:gridCol>
                <a:gridCol w="869986">
                  <a:extLst>
                    <a:ext uri="{9D8B030D-6E8A-4147-A177-3AD203B41FA5}">
                      <a16:colId xmlns:a16="http://schemas.microsoft.com/office/drawing/2014/main" val="3861011096"/>
                    </a:ext>
                  </a:extLst>
                </a:gridCol>
                <a:gridCol w="692767">
                  <a:extLst>
                    <a:ext uri="{9D8B030D-6E8A-4147-A177-3AD203B41FA5}">
                      <a16:colId xmlns:a16="http://schemas.microsoft.com/office/drawing/2014/main" val="556979453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95066625"/>
                    </a:ext>
                  </a:extLst>
                </a:gridCol>
              </a:tblGrid>
              <a:tr h="451625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037304"/>
                  </a:ext>
                </a:extLst>
              </a:tr>
              <a:tr h="651881">
                <a:tc>
                  <a:txBody>
                    <a:bodyPr/>
                    <a:lstStyle/>
                    <a:p>
                      <a:r>
                        <a:rPr lang="en-US" sz="2000" dirty="0"/>
                        <a:t>Chicken Wolf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.363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.479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893675"/>
                  </a:ext>
                </a:extLst>
              </a:tr>
              <a:tr h="651881">
                <a:tc>
                  <a:txBody>
                    <a:bodyPr/>
                    <a:lstStyle/>
                    <a:p>
                      <a:r>
                        <a:rPr lang="en-US" sz="2000" dirty="0"/>
                        <a:t>Norm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.361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.662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51697"/>
                  </a:ext>
                </a:extLst>
              </a:tr>
              <a:tr h="451625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41787"/>
                  </a:ext>
                </a:extLst>
              </a:tr>
              <a:tr h="451625">
                <a:tc>
                  <a:txBody>
                    <a:bodyPr/>
                    <a:lstStyle/>
                    <a:p>
                      <a:r>
                        <a:rPr lang="en-US" sz="2000" dirty="0"/>
                        <a:t>Career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937382"/>
                  </a:ext>
                </a:extLst>
              </a:tr>
              <a:tr h="651881">
                <a:tc>
                  <a:txBody>
                    <a:bodyPr/>
                    <a:lstStyle/>
                    <a:p>
                      <a:r>
                        <a:rPr lang="en-US" sz="2000" dirty="0"/>
                        <a:t>Chicken Wolf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920475"/>
                  </a:ext>
                </a:extLst>
              </a:tr>
              <a:tr h="651881">
                <a:tc>
                  <a:txBody>
                    <a:bodyPr/>
                    <a:lstStyle/>
                    <a:p>
                      <a:r>
                        <a:rPr lang="en-US" sz="2000" dirty="0"/>
                        <a:t>Norm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.488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398065"/>
                  </a:ext>
                </a:extLst>
              </a:tr>
            </a:tbl>
          </a:graphicData>
        </a:graphic>
      </p:graphicFrame>
      <p:pic>
        <p:nvPicPr>
          <p:cNvPr id="3" name="Picture 2" descr="Wolf, Chicken2.jpg">
            <a:extLst>
              <a:ext uri="{FF2B5EF4-FFF2-40B4-BE49-F238E27FC236}">
                <a16:creationId xmlns:a16="http://schemas.microsoft.com/office/drawing/2014/main" id="{71A5A95D-12DA-92C6-970E-63B02F4D79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599"/>
            <a:ext cx="1440329" cy="213360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26" name="Picture 2" descr="1961 Detroit Tigers Norm Cash Original Press Photo | #108335507">
            <a:extLst>
              <a:ext uri="{FF2B5EF4-FFF2-40B4-BE49-F238E27FC236}">
                <a16:creationId xmlns:a16="http://schemas.microsoft.com/office/drawing/2014/main" id="{9E519FD4-B0D7-1761-1592-D7DDF28E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599"/>
            <a:ext cx="1464390" cy="21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1AF94C-2EF6-EAA0-B8FD-8B19CB1C9E54}"/>
              </a:ext>
            </a:extLst>
          </p:cNvPr>
          <p:cNvSpPr txBox="1"/>
          <p:nvPr/>
        </p:nvSpPr>
        <p:spPr>
          <a:xfrm>
            <a:off x="1981200" y="838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Chicken Wolf- 1890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68A48-E650-9BB3-F854-B4A1B0CD5E35}"/>
              </a:ext>
            </a:extLst>
          </p:cNvPr>
          <p:cNvSpPr txBox="1"/>
          <p:nvPr/>
        </p:nvSpPr>
        <p:spPr>
          <a:xfrm>
            <a:off x="6629399" y="990600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 Cash- 1961</a:t>
            </a:r>
          </a:p>
        </p:txBody>
      </p:sp>
    </p:spTree>
    <p:extLst>
      <p:ext uri="{BB962C8B-B14F-4D97-AF65-F5344CB8AC3E}">
        <p14:creationId xmlns:p14="http://schemas.microsoft.com/office/powerpoint/2010/main" val="157264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990600"/>
            <a:ext cx="8915400" cy="464742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Team						   Year                               Result</a:t>
            </a:r>
          </a:p>
          <a:p>
            <a:endParaRPr lang="en-US" dirty="0"/>
          </a:p>
          <a:p>
            <a:r>
              <a:rPr lang="en-US" sz="2000" dirty="0"/>
              <a:t>Atlanta  Braves                  1990-1991     Won NL Pennant, Lost World Ser. Minnesota Twins                1990-1991     Won World Series</a:t>
            </a:r>
          </a:p>
          <a:p>
            <a:r>
              <a:rPr lang="en-US" sz="2000" dirty="0"/>
              <a:t>Philadelphia Phillies          1992-1993     Won NL Pennant, Lost World Ser. San Francisco Giants        1996-1997    Won NL West, Lost Division Series</a:t>
            </a:r>
          </a:p>
          <a:p>
            <a:r>
              <a:rPr lang="en-US" sz="2000" dirty="0"/>
              <a:t>San Diego Padres             1997-1998     Won NL Pennant Lost World Ser. Arizona Diamondbacks   1998-1999     Won NL West, Lost Division Series</a:t>
            </a:r>
          </a:p>
          <a:p>
            <a:r>
              <a:rPr lang="en-US" sz="2000" dirty="0"/>
              <a:t>Arizona Diamondbacks   2006-2007     Won NL West, Lost LCS</a:t>
            </a:r>
          </a:p>
          <a:p>
            <a:r>
              <a:rPr lang="en-US" sz="2000" dirty="0"/>
              <a:t>Chicago Cubs                   2006-2007     Won NL Central, Lost Division Ser. Tampa Bay Rays                2007-2008     Won AL Pennant, Lost World Ser. Arizona Diamondbacks    2010-2011     Won NL West, Lost Division Series</a:t>
            </a:r>
          </a:p>
          <a:p>
            <a:r>
              <a:rPr lang="en-US" sz="2000" dirty="0"/>
              <a:t>Boston Red Sox                  2012-2013     Won World Series</a:t>
            </a:r>
          </a:p>
          <a:p>
            <a:r>
              <a:rPr lang="en-US" sz="2000" dirty="0"/>
              <a:t>Texas Rangers		            2014-2015	  Won AL West , Lost Division Ser. Boston Red Sox		     2015-2016	  Won AL East, Lost Division Series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50D62-36A2-85AE-7670-0B1F17450759}"/>
              </a:ext>
            </a:extLst>
          </p:cNvPr>
          <p:cNvSpPr txBox="1"/>
          <p:nvPr/>
        </p:nvSpPr>
        <p:spPr>
          <a:xfrm>
            <a:off x="114300" y="228600"/>
            <a:ext cx="8915400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Worst-to-First Since 1990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772400" cy="415498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Philadelphia(A)                           1914-1915</a:t>
            </a:r>
          </a:p>
          <a:p>
            <a:r>
              <a:rPr lang="en-US" sz="2400" dirty="0"/>
              <a:t>Oakland                                       1992-1993</a:t>
            </a:r>
          </a:p>
          <a:p>
            <a:r>
              <a:rPr lang="en-US" sz="2400" dirty="0"/>
              <a:t>Montreal                                      1994-1995</a:t>
            </a:r>
          </a:p>
          <a:p>
            <a:r>
              <a:rPr lang="en-US" sz="2400" dirty="0"/>
              <a:t>San Diego                                    1996-1997</a:t>
            </a:r>
          </a:p>
          <a:p>
            <a:r>
              <a:rPr lang="en-US" sz="2400" dirty="0"/>
              <a:t>California                                     1996-1997</a:t>
            </a:r>
          </a:p>
          <a:p>
            <a:r>
              <a:rPr lang="en-US" sz="2400" dirty="0"/>
              <a:t>Florida                                          1997-1998</a:t>
            </a:r>
          </a:p>
          <a:p>
            <a:r>
              <a:rPr lang="en-US" sz="2400" dirty="0"/>
              <a:t>Texas                                            1999-2000</a:t>
            </a:r>
          </a:p>
          <a:p>
            <a:r>
              <a:rPr lang="en-US" sz="2400" dirty="0"/>
              <a:t>Minnesota                                   2010-2011</a:t>
            </a:r>
          </a:p>
          <a:p>
            <a:r>
              <a:rPr lang="en-US" sz="2400" dirty="0"/>
              <a:t>Boston                                          2013-2014</a:t>
            </a:r>
          </a:p>
          <a:p>
            <a:r>
              <a:rPr lang="en-US" sz="2400" dirty="0"/>
              <a:t>Detroit                                          2014-2015</a:t>
            </a:r>
          </a:p>
          <a:p>
            <a:r>
              <a:rPr lang="en-US" sz="2400" dirty="0"/>
              <a:t>Minnesota                                   2020-2021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47CAE-49F8-0890-EAC2-1071D8556B61}"/>
              </a:ext>
            </a:extLst>
          </p:cNvPr>
          <p:cNvSpPr txBox="1"/>
          <p:nvPr/>
        </p:nvSpPr>
        <p:spPr>
          <a:xfrm>
            <a:off x="609600" y="381000"/>
            <a:ext cx="7848600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First to Worst</a:t>
            </a:r>
            <a:endParaRPr 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90-louisville-colon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8001000" cy="47244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679DEB-02D5-7EDB-AB37-221EBADDE8CA}"/>
              </a:ext>
            </a:extLst>
          </p:cNvPr>
          <p:cNvSpPr txBox="1"/>
          <p:nvPr/>
        </p:nvSpPr>
        <p:spPr>
          <a:xfrm>
            <a:off x="609600" y="381000"/>
            <a:ext cx="80010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Louisville Colonels Team Photo- 1890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79BFB-AE59-24A8-6919-FA614C5D2D4A}"/>
              </a:ext>
            </a:extLst>
          </p:cNvPr>
          <p:cNvSpPr txBox="1"/>
          <p:nvPr/>
        </p:nvSpPr>
        <p:spPr>
          <a:xfrm>
            <a:off x="533400" y="1981200"/>
            <a:ext cx="8229600" cy="421653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Team                            Wins   Loses    W-L%     GB</a:t>
            </a:r>
          </a:p>
          <a:p>
            <a:endParaRPr lang="en-US" sz="2400" dirty="0"/>
          </a:p>
          <a:p>
            <a:r>
              <a:rPr lang="en-US" sz="2400" dirty="0"/>
              <a:t>Brooklyn Bridegrooms         93        44           .679           -</a:t>
            </a:r>
          </a:p>
          <a:p>
            <a:r>
              <a:rPr lang="en-US" sz="2400" dirty="0"/>
              <a:t>St. Louis Browns                   90        45           .667         2.0</a:t>
            </a:r>
          </a:p>
          <a:p>
            <a:r>
              <a:rPr lang="en-US" sz="2400" dirty="0"/>
              <a:t>Philadelphia Athletics        75        58           .564       16.0</a:t>
            </a:r>
          </a:p>
          <a:p>
            <a:r>
              <a:rPr lang="en-US" sz="2400" dirty="0"/>
              <a:t>Cincinnati Red Stockings  76        63           .547	     18.0</a:t>
            </a:r>
          </a:p>
          <a:p>
            <a:r>
              <a:rPr lang="en-US" sz="2400" dirty="0"/>
              <a:t>Baltimore Orioles                70        65           .519        22.0</a:t>
            </a:r>
          </a:p>
          <a:p>
            <a:r>
              <a:rPr lang="en-US" sz="2400" dirty="0"/>
              <a:t>Columbus Solons               60        78           .435        33.5</a:t>
            </a:r>
          </a:p>
          <a:p>
            <a:r>
              <a:rPr lang="en-US" sz="2400" dirty="0"/>
              <a:t>Kansas City Cowboys       44        82           .401        38.0</a:t>
            </a:r>
          </a:p>
          <a:p>
            <a:r>
              <a:rPr lang="en-US" sz="2400" b="1" dirty="0"/>
              <a:t>Louisville Colonels             27      111         .195        66.5</a:t>
            </a:r>
            <a:r>
              <a:rPr lang="en-US" sz="2400" dirty="0"/>
              <a:t>	</a:t>
            </a:r>
            <a:r>
              <a:rPr lang="en-US" sz="2000" dirty="0"/>
              <a:t>	</a:t>
            </a:r>
            <a:r>
              <a:rPr lang="en-US" dirty="0"/>
              <a:t>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5E5B6-6809-DB6E-7E47-3BA4017352F7}"/>
              </a:ext>
            </a:extLst>
          </p:cNvPr>
          <p:cNvSpPr txBox="1"/>
          <p:nvPr/>
        </p:nvSpPr>
        <p:spPr>
          <a:xfrm>
            <a:off x="533400" y="838200"/>
            <a:ext cx="8229600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1889 American Association Standings</a:t>
            </a:r>
          </a:p>
        </p:txBody>
      </p:sp>
    </p:spTree>
    <p:extLst>
      <p:ext uri="{BB962C8B-B14F-4D97-AF65-F5344CB8AC3E}">
        <p14:creationId xmlns:p14="http://schemas.microsoft.com/office/powerpoint/2010/main" val="353033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decai_Davidson_(1940-09-06_Louisville_Evening_Time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012371"/>
            <a:ext cx="2645434" cy="35052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62600" y="4862507"/>
            <a:ext cx="2645434" cy="64633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Mordecai Davidson</a:t>
            </a:r>
          </a:p>
          <a:p>
            <a:pPr algn="ctr"/>
            <a:r>
              <a:rPr lang="en-US" dirty="0"/>
              <a:t>1940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0854F8-4231-02B1-8AD1-30694C8DB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2514600" cy="35052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19613-3D76-D29A-C658-53D401F65663}"/>
              </a:ext>
            </a:extLst>
          </p:cNvPr>
          <p:cNvSpPr txBox="1"/>
          <p:nvPr/>
        </p:nvSpPr>
        <p:spPr>
          <a:xfrm>
            <a:off x="1219200" y="4859100"/>
            <a:ext cx="2514600" cy="64633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Mordecai Davidson</a:t>
            </a:r>
          </a:p>
          <a:p>
            <a:pPr algn="ctr"/>
            <a:r>
              <a:rPr lang="en-US" dirty="0"/>
              <a:t>Circa 1910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9306"/>
            <a:ext cx="79248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Louisville Strikers</a:t>
            </a:r>
          </a:p>
        </p:txBody>
      </p:sp>
      <p:pic>
        <p:nvPicPr>
          <p:cNvPr id="3" name="Picture 2" descr="Browning, p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9" y="941584"/>
            <a:ext cx="1408867" cy="21133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" name="Picture 3" descr="Cook, Pa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941584"/>
            <a:ext cx="1295400" cy="19431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Picture 4" descr="Ehret, 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0736" y="914400"/>
            <a:ext cx="1326793" cy="199018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Hecker, Gu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6221" y="3999593"/>
            <a:ext cx="1408865" cy="191682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 descr="Raymond, Har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1514" y="3991622"/>
            <a:ext cx="1295400" cy="192479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Picture 7" descr="Shannon, D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0736" y="3991622"/>
            <a:ext cx="1408864" cy="195197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132" y="3145303"/>
            <a:ext cx="129540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Pete Browning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6700" y="3105834"/>
            <a:ext cx="106680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Paul Cook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2782" y="3105833"/>
            <a:ext cx="114300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 </a:t>
            </a:r>
          </a:p>
          <a:p>
            <a:pPr algn="ctr"/>
            <a:r>
              <a:rPr lang="en-US" dirty="0"/>
              <a:t>Ehret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132" y="5982363"/>
            <a:ext cx="114300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Guy Hecker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4300" y="6063909"/>
            <a:ext cx="129540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Harry Raymond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2782" y="6063908"/>
            <a:ext cx="121920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Dan Shannon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4684</TotalTime>
  <Words>1493</Words>
  <Application>Microsoft Office PowerPoint</Application>
  <PresentationFormat>On-screen Show (4:3)</PresentationFormat>
  <Paragraphs>629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Century Gothic</vt:lpstr>
      <vt:lpstr>Gill Sans MT</vt:lpstr>
      <vt:lpstr>Wingdings</vt:lpstr>
      <vt:lpstr>Wingdings 3</vt:lpstr>
      <vt:lpstr>Slice</vt:lpstr>
      <vt:lpstr>A TALE OF TWO SEASONS:  Louisville 1889- 1890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Century U-Turn</dc:title>
  <dc:creator>Bob Bailey</dc:creator>
  <cp:lastModifiedBy>Bob Bailey</cp:lastModifiedBy>
  <cp:revision>161</cp:revision>
  <dcterms:created xsi:type="dcterms:W3CDTF">2015-10-03T12:20:44Z</dcterms:created>
  <dcterms:modified xsi:type="dcterms:W3CDTF">2023-03-24T13:05:48Z</dcterms:modified>
</cp:coreProperties>
</file>