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1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74" r:id="rId11"/>
    <p:sldId id="265" r:id="rId12"/>
    <p:sldId id="261" r:id="rId13"/>
    <p:sldId id="266" r:id="rId14"/>
    <p:sldId id="267" r:id="rId15"/>
    <p:sldId id="263" r:id="rId16"/>
    <p:sldId id="258" r:id="rId17"/>
    <p:sldId id="269" r:id="rId18"/>
    <p:sldId id="272" r:id="rId19"/>
    <p:sldId id="260" r:id="rId20"/>
    <p:sldId id="268" r:id="rId21"/>
    <p:sldId id="259" r:id="rId22"/>
    <p:sldId id="273" r:id="rId23"/>
    <p:sldId id="270" r:id="rId24"/>
    <p:sldId id="264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1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66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48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12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5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63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5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5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8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4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1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1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4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64A62E-8FCF-4E3F-8F06-4538967D959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646160-C316-4E5C-966B-EB30384F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26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mknuppel.com/the-evolution-of-pitching-rules-from-1840-1998/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37E66-1DEE-494A-B159-3F7B4013DCF5}"/>
              </a:ext>
            </a:extLst>
          </p:cNvPr>
          <p:cNvSpPr txBox="1"/>
          <p:nvPr/>
        </p:nvSpPr>
        <p:spPr>
          <a:xfrm>
            <a:off x="1082180" y="654341"/>
            <a:ext cx="100751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Bill Hutchison: A Forgotten Star Standing 55½ Feet From Home Plate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By Gregory H. Wolf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Society for American Baseball Research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19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-Century Baseball Speaker Series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December 12, 2023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C8C7F14-D33A-4D98-A32C-F278315A4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9" y="5917320"/>
            <a:ext cx="273118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0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77989"/>
              </p:ext>
            </p:extLst>
          </p:nvPr>
        </p:nvGraphicFramePr>
        <p:xfrm>
          <a:off x="1701210" y="1993680"/>
          <a:ext cx="8442250" cy="2046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9139">
                  <a:extLst>
                    <a:ext uri="{9D8B030D-6E8A-4147-A177-3AD203B41FA5}">
                      <a16:colId xmlns:a16="http://schemas.microsoft.com/office/drawing/2014/main" val="2308452576"/>
                    </a:ext>
                  </a:extLst>
                </a:gridCol>
                <a:gridCol w="1649139">
                  <a:extLst>
                    <a:ext uri="{9D8B030D-6E8A-4147-A177-3AD203B41FA5}">
                      <a16:colId xmlns:a16="http://schemas.microsoft.com/office/drawing/2014/main" val="1660322098"/>
                    </a:ext>
                  </a:extLst>
                </a:gridCol>
                <a:gridCol w="1649139">
                  <a:extLst>
                    <a:ext uri="{9D8B030D-6E8A-4147-A177-3AD203B41FA5}">
                      <a16:colId xmlns:a16="http://schemas.microsoft.com/office/drawing/2014/main" val="2376694609"/>
                    </a:ext>
                  </a:extLst>
                </a:gridCol>
                <a:gridCol w="1649139">
                  <a:extLst>
                    <a:ext uri="{9D8B030D-6E8A-4147-A177-3AD203B41FA5}">
                      <a16:colId xmlns:a16="http://schemas.microsoft.com/office/drawing/2014/main" val="3338495856"/>
                    </a:ext>
                  </a:extLst>
                </a:gridCol>
                <a:gridCol w="1845694">
                  <a:extLst>
                    <a:ext uri="{9D8B030D-6E8A-4147-A177-3AD203B41FA5}">
                      <a16:colId xmlns:a16="http://schemas.microsoft.com/office/drawing/2014/main" val="605543864"/>
                    </a:ext>
                  </a:extLst>
                </a:gridCol>
              </a:tblGrid>
              <a:tr h="933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Wins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Games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Games Starts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Complete Games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Innings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745560"/>
                  </a:ext>
                </a:extLst>
              </a:tr>
              <a:tr h="32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71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66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603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91811"/>
                  </a:ext>
                </a:extLst>
              </a:tr>
              <a:tr h="32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66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58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561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27297"/>
                  </a:ext>
                </a:extLst>
              </a:tr>
              <a:tr h="32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622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16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98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76" y="571500"/>
            <a:ext cx="10403840" cy="5852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E5F6B-2C9C-4542-9E62-26BB71F03E83}"/>
              </a:ext>
            </a:extLst>
          </p:cNvPr>
          <p:cNvSpPr txBox="1"/>
          <p:nvPr/>
        </p:nvSpPr>
        <p:spPr>
          <a:xfrm>
            <a:off x="2642532" y="151002"/>
            <a:ext cx="607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Norwich Free Academy in Connecticut</a:t>
            </a:r>
          </a:p>
        </p:txBody>
      </p:sp>
    </p:spTree>
    <p:extLst>
      <p:ext uri="{BB962C8B-B14F-4D97-AF65-F5344CB8AC3E}">
        <p14:creationId xmlns:p14="http://schemas.microsoft.com/office/powerpoint/2010/main" val="168250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rger memorial image load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43" y="274320"/>
            <a:ext cx="8394562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567892-3A1A-4A02-AB35-35DADE877B47}"/>
              </a:ext>
            </a:extLst>
          </p:cNvPr>
          <p:cNvSpPr txBox="1"/>
          <p:nvPr/>
        </p:nvSpPr>
        <p:spPr>
          <a:xfrm>
            <a:off x="5019870" y="2164702"/>
            <a:ext cx="94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4A595-9BF3-4B77-9296-75CB74CD4613}"/>
              </a:ext>
            </a:extLst>
          </p:cNvPr>
          <p:cNvSpPr txBox="1"/>
          <p:nvPr/>
        </p:nvSpPr>
        <p:spPr>
          <a:xfrm>
            <a:off x="2183364" y="457199"/>
            <a:ext cx="707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1880 Yale Baseball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D6490C-ADC8-4A61-BA4D-B91801F534FD}"/>
              </a:ext>
            </a:extLst>
          </p:cNvPr>
          <p:cNvSpPr txBox="1"/>
          <p:nvPr/>
        </p:nvSpPr>
        <p:spPr>
          <a:xfrm>
            <a:off x="10039739" y="1707502"/>
            <a:ext cx="197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Thanks to Keith Olbermann</a:t>
            </a:r>
          </a:p>
        </p:txBody>
      </p:sp>
    </p:spTree>
    <p:extLst>
      <p:ext uri="{BB962C8B-B14F-4D97-AF65-F5344CB8AC3E}">
        <p14:creationId xmlns:p14="http://schemas.microsoft.com/office/powerpoint/2010/main" val="29184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t's time for baseball to acknowledge Cap Anson's role in erecting its  color barrier - The Washington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40" y="379606"/>
            <a:ext cx="45720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1094" y="802433"/>
            <a:ext cx="31636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Cap Anson, </a:t>
            </a:r>
            <a:r>
              <a:rPr lang="en-US" sz="3200" b="1" dirty="0">
                <a:solidFill>
                  <a:srgbClr val="FFC000"/>
                </a:solidFill>
              </a:rPr>
              <a:t>Chicago</a:t>
            </a:r>
            <a:endParaRPr lang="en-US" sz="36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Circa 1889</a:t>
            </a:r>
          </a:p>
          <a:p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3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 Spalding – Society for American Baseball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5" y="1249070"/>
            <a:ext cx="3552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225" y="6113042"/>
            <a:ext cx="38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Al Spalding, Chicago president</a:t>
            </a:r>
          </a:p>
        </p:txBody>
      </p:sp>
      <p:pic>
        <p:nvPicPr>
          <p:cNvPr id="10244" name="Picture 4" descr="The first known immaculate inning pitched by JOHN CLARKSON - This Day In  Base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21" y="199595"/>
            <a:ext cx="4945322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0988" y="375626"/>
            <a:ext cx="2780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John Clarkson, Boston Beaneaters, circa 1889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aseball history diagram: Pitcher's Area 1890–1891: National League of Professional Base Ball Clubs; 1890–1891: American Association of Base Ball Clubs; 1892: National League and American Association of Professional Base Ball Clubs. Click diagram to return to previous p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354563"/>
            <a:ext cx="5576685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2057" y="5299787"/>
            <a:ext cx="544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Eric Miklich, 19</a:t>
            </a:r>
            <a:r>
              <a:rPr lang="en-US" sz="1200" b="1" baseline="30000" dirty="0">
                <a:solidFill>
                  <a:schemeClr val="bg1"/>
                </a:solidFill>
              </a:rPr>
              <a:t>th</a:t>
            </a:r>
            <a:r>
              <a:rPr lang="en-US" sz="1200" b="1" dirty="0">
                <a:solidFill>
                  <a:schemeClr val="bg1"/>
                </a:solidFill>
              </a:rPr>
              <a:t> Century Baseball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23110-C015-4114-A917-4CE31AFF3DA6}"/>
              </a:ext>
            </a:extLst>
          </p:cNvPr>
          <p:cNvSpPr txBox="1"/>
          <p:nvPr/>
        </p:nvSpPr>
        <p:spPr>
          <a:xfrm>
            <a:off x="6662057" y="755780"/>
            <a:ext cx="4488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1887-1892  National League</a:t>
            </a:r>
          </a:p>
        </p:txBody>
      </p:sp>
    </p:spTree>
    <p:extLst>
      <p:ext uri="{BB962C8B-B14F-4D97-AF65-F5344CB8AC3E}">
        <p14:creationId xmlns:p14="http://schemas.microsoft.com/office/powerpoint/2010/main" val="278061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rigley Roster Jenga: Ars-ky &amp; Hutch: The (Not So) Deadly Impo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06" y="320040"/>
            <a:ext cx="3586966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9166" y="1073020"/>
            <a:ext cx="50385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Ars Longa, contemporary collectible art card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Don’t expect a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whiskey &amp; a cigar!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2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 Young of the Cleveland Spiders poses for a formal portrait. In a career that spanned 21 seasons, Denton True &quot;Cy&quot; Young played for the Cleveland...">
            <a:extLst>
              <a:ext uri="{FF2B5EF4-FFF2-40B4-BE49-F238E27FC236}">
                <a16:creationId xmlns:a16="http://schemas.microsoft.com/office/drawing/2014/main" id="{4DBD8D12-AD0B-4778-A5DC-6FD4A695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47" y="182880"/>
            <a:ext cx="4582758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CC3E7-CA0E-47A9-83C1-BB57F303010D}"/>
              </a:ext>
            </a:extLst>
          </p:cNvPr>
          <p:cNvSpPr txBox="1"/>
          <p:nvPr/>
        </p:nvSpPr>
        <p:spPr>
          <a:xfrm>
            <a:off x="6885992" y="513184"/>
            <a:ext cx="3760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Cy Young, Cleveland Spiders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Debut (3-hitter) vs Hutchison in 1890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BAC33397-29CF-4A9A-AEE5-438A6848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48" y="3066176"/>
            <a:ext cx="394649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6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2BF62-56D8-4A81-9F16-81FE55A3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542" y="2267049"/>
            <a:ext cx="3410426" cy="2753109"/>
          </a:xfrm>
          <a:prstGeom prst="rect">
            <a:avLst/>
          </a:prstGeom>
        </p:spPr>
      </p:pic>
      <p:pic>
        <p:nvPicPr>
          <p:cNvPr id="3074" name="Picture 2" descr="Kid Nichols, In His Own Words | by John Thorn | Our Game">
            <a:extLst>
              <a:ext uri="{FF2B5EF4-FFF2-40B4-BE49-F238E27FC236}">
                <a16:creationId xmlns:a16="http://schemas.microsoft.com/office/drawing/2014/main" id="{D68EC95F-6E8E-4221-8868-C818C5D4F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44" y="431540"/>
            <a:ext cx="4048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911F0-8474-41A6-85AC-B69907F520F5}"/>
              </a:ext>
            </a:extLst>
          </p:cNvPr>
          <p:cNvSpPr txBox="1"/>
          <p:nvPr/>
        </p:nvSpPr>
        <p:spPr>
          <a:xfrm>
            <a:off x="6167535" y="345233"/>
            <a:ext cx="5234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Hutchison’s one-hitter vs rookie Kid Nichols &amp; Beaneaters on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September 29, 1890</a:t>
            </a:r>
          </a:p>
        </p:txBody>
      </p:sp>
    </p:spTree>
    <p:extLst>
      <p:ext uri="{BB962C8B-B14F-4D97-AF65-F5344CB8AC3E}">
        <p14:creationId xmlns:p14="http://schemas.microsoft.com/office/powerpoint/2010/main" val="417276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l Hutchinson Baseball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53" y="182880"/>
            <a:ext cx="4195662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F076A-DDF7-482B-ADD6-197EC856879C}"/>
              </a:ext>
            </a:extLst>
          </p:cNvPr>
          <p:cNvSpPr txBox="1"/>
          <p:nvPr/>
        </p:nvSpPr>
        <p:spPr>
          <a:xfrm>
            <a:off x="587829" y="867747"/>
            <a:ext cx="36669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Old Judge Cigarette Cards,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Circa 1890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N172 produced 1887-1890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4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Bill Hutchinson (baseball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39" y="160338"/>
            <a:ext cx="4377201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2252D-0D93-430B-A102-08B603F9D504}"/>
              </a:ext>
            </a:extLst>
          </p:cNvPr>
          <p:cNvSpPr txBox="1"/>
          <p:nvPr/>
        </p:nvSpPr>
        <p:spPr>
          <a:xfrm>
            <a:off x="155575" y="1514525"/>
            <a:ext cx="382220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Bill Hutchison,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Chicago</a:t>
            </a:r>
          </a:p>
          <a:p>
            <a:endParaRPr lang="en-US" sz="3200" b="1" dirty="0">
              <a:solidFill>
                <a:srgbClr val="FFC000"/>
              </a:solidFill>
            </a:endParaRPr>
          </a:p>
          <a:p>
            <a:endParaRPr lang="en-US" sz="3200" b="1" dirty="0">
              <a:solidFill>
                <a:srgbClr val="FFC000"/>
              </a:solidFill>
            </a:endParaRPr>
          </a:p>
          <a:p>
            <a:endParaRPr lang="en-US" sz="3200" b="1" dirty="0">
              <a:solidFill>
                <a:srgbClr val="FFC000"/>
              </a:solidFill>
            </a:endParaRPr>
          </a:p>
          <a:p>
            <a:r>
              <a:rPr lang="en-US" sz="3200" b="1" dirty="0">
                <a:solidFill>
                  <a:srgbClr val="FFC000"/>
                </a:solidFill>
              </a:rPr>
              <a:t>Career-long albatross: Misspelled Name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mos Rusi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82" y="91440"/>
            <a:ext cx="441785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81D563-71F6-44A2-AAD4-A551930A8812}"/>
              </a:ext>
            </a:extLst>
          </p:cNvPr>
          <p:cNvSpPr txBox="1"/>
          <p:nvPr/>
        </p:nvSpPr>
        <p:spPr>
          <a:xfrm>
            <a:off x="167951" y="765110"/>
            <a:ext cx="5856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Hoosier Thunderbolt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Amos Rusie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New York Giants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Circa 1890</a:t>
            </a:r>
          </a:p>
        </p:txBody>
      </p:sp>
    </p:spTree>
    <p:extLst>
      <p:ext uri="{BB962C8B-B14F-4D97-AF65-F5344CB8AC3E}">
        <p14:creationId xmlns:p14="http://schemas.microsoft.com/office/powerpoint/2010/main" val="354739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sued by Goodwin &amp; Company | William Forrest &quot;Wild Bill&quot; Hutchinson,  Pitcher, Chicago, from the series Old Judge Cigarettes | The Metropolitan  Museum of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66" y="182880"/>
            <a:ext cx="4192905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A481C-24B8-4452-96A4-4D86E7223912}"/>
              </a:ext>
            </a:extLst>
          </p:cNvPr>
          <p:cNvSpPr txBox="1"/>
          <p:nvPr/>
        </p:nvSpPr>
        <p:spPr>
          <a:xfrm>
            <a:off x="475861" y="1110343"/>
            <a:ext cx="3890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Old Judge Cigarette Cards,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Circa 1890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How hard did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Hutchison throw?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06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EFCF4-0AB3-4E16-88BC-DB9052076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587" y="2362756"/>
            <a:ext cx="3810532" cy="4067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3841C-3389-4946-AD02-9D1CBBAFC4EC}"/>
              </a:ext>
            </a:extLst>
          </p:cNvPr>
          <p:cNvSpPr txBox="1"/>
          <p:nvPr/>
        </p:nvSpPr>
        <p:spPr>
          <a:xfrm>
            <a:off x="223935" y="335902"/>
            <a:ext cx="11551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Hutchison’s four-hit, 7-1 victory over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Boston on September 14, 1891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i="1" dirty="0">
                <a:solidFill>
                  <a:schemeClr val="bg1"/>
                </a:solidFill>
              </a:rPr>
              <a:t>Tribune</a:t>
            </a:r>
            <a:r>
              <a:rPr lang="en-US" sz="2800" b="1" dirty="0">
                <a:solidFill>
                  <a:schemeClr val="bg1"/>
                </a:solidFill>
              </a:rPr>
              <a:t>: “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Anson and his Colts have captured the </a:t>
            </a:r>
          </a:p>
          <a:p>
            <a:r>
              <a:rPr lang="en-US" sz="2800" b="1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pennant beyond question.”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2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ames A. Hart succeeded Albert Spalding as the Chicago Cubs president in 1891 (A.G. SPALDING COLLECTI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03" y="182880"/>
            <a:ext cx="4677336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264" y="989045"/>
            <a:ext cx="4677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1891 Season-ending Controversy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John A. Hart, president of Chicago, files formal complaint with NL</a:t>
            </a:r>
          </a:p>
        </p:txBody>
      </p:sp>
    </p:spTree>
    <p:extLst>
      <p:ext uri="{BB962C8B-B14F-4D97-AF65-F5344CB8AC3E}">
        <p14:creationId xmlns:p14="http://schemas.microsoft.com/office/powerpoint/2010/main" val="373191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seball history diagram: Pitcher's Area 1893–1894: National League and American Association of Professional Base Ball Clubs. Click diagram to return to previous p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4" y="274320"/>
            <a:ext cx="5830170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46033" y="788257"/>
            <a:ext cx="50385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3"/>
              </a:rPr>
              <a:t>1893 National League</a:t>
            </a: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Sources: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Eric Miklich, 19</a:t>
            </a:r>
            <a:r>
              <a:rPr lang="en-US" sz="1200" b="1" baseline="30000" dirty="0">
                <a:solidFill>
                  <a:schemeClr val="bg1"/>
                </a:solidFill>
              </a:rPr>
              <a:t>th</a:t>
            </a:r>
            <a:r>
              <a:rPr lang="en-US" sz="1200" b="1" dirty="0">
                <a:solidFill>
                  <a:schemeClr val="bg1"/>
                </a:solidFill>
              </a:rPr>
              <a:t> Century Baseball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John Thorn, Our Game</a:t>
            </a:r>
          </a:p>
        </p:txBody>
      </p:sp>
    </p:spTree>
    <p:extLst>
      <p:ext uri="{BB962C8B-B14F-4D97-AF65-F5344CB8AC3E}">
        <p14:creationId xmlns:p14="http://schemas.microsoft.com/office/powerpoint/2010/main" val="297110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rger memorial image loading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" y="91440"/>
            <a:ext cx="500634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EDA31B-9C7D-4E6B-92D4-96D8C813B79F}"/>
              </a:ext>
            </a:extLst>
          </p:cNvPr>
          <p:cNvSpPr txBox="1"/>
          <p:nvPr/>
        </p:nvSpPr>
        <p:spPr>
          <a:xfrm>
            <a:off x="6410131" y="1231641"/>
            <a:ext cx="5980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Yantic Cemetery in Norwich, Connecticut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7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ld Hoss Radbourn – Society for American Baseball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663575"/>
            <a:ext cx="3590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lf-Baked Hall Profile: Old Hoss Radbourn | Coffeyville Whirlw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18" y="753574"/>
            <a:ext cx="2878668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2874" y="4093535"/>
            <a:ext cx="649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Old Hoss Radbourn (310)</a:t>
            </a:r>
          </a:p>
        </p:txBody>
      </p:sp>
    </p:spTree>
    <p:extLst>
      <p:ext uri="{BB962C8B-B14F-4D97-AF65-F5344CB8AC3E}">
        <p14:creationId xmlns:p14="http://schemas.microsoft.com/office/powerpoint/2010/main" val="110668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d Galvi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50" y="160301"/>
            <a:ext cx="454763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21525" y="1754372"/>
            <a:ext cx="429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Pud Galvin (365)</a:t>
            </a:r>
          </a:p>
        </p:txBody>
      </p:sp>
    </p:spTree>
    <p:extLst>
      <p:ext uri="{BB962C8B-B14F-4D97-AF65-F5344CB8AC3E}">
        <p14:creationId xmlns:p14="http://schemas.microsoft.com/office/powerpoint/2010/main" val="362478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 Nichols, In His Own Words | by John Thorn | Our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24" y="265814"/>
            <a:ext cx="407793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uture Hall of Famer Kid Nichols was born in Madison, Wisconsin. - This Day  In Base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8" y="265814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256" y="4869712"/>
            <a:ext cx="454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Kid Nichols (362)</a:t>
            </a:r>
          </a:p>
        </p:txBody>
      </p:sp>
    </p:spTree>
    <p:extLst>
      <p:ext uri="{BB962C8B-B14F-4D97-AF65-F5344CB8AC3E}">
        <p14:creationId xmlns:p14="http://schemas.microsoft.com/office/powerpoint/2010/main" val="386404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Pitching Conundrum: Tim Keefe and Old Hoss Radbourne – Society for  American Baseball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0" y="421648"/>
            <a:ext cx="3852949" cy="45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im Keefe, New York Giants, baseball card portrait] | Library of Con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21" y="217204"/>
            <a:ext cx="3370055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8316" y="5220586"/>
            <a:ext cx="5103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Tim Keefe (342)</a:t>
            </a:r>
          </a:p>
        </p:txBody>
      </p:sp>
    </p:spTree>
    <p:extLst>
      <p:ext uri="{BB962C8B-B14F-4D97-AF65-F5344CB8AC3E}">
        <p14:creationId xmlns:p14="http://schemas.microsoft.com/office/powerpoint/2010/main" val="13987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miling' Mickey Welch: The Hall of Fame Baseball Pitcher from Williamsburg  - Greenpoin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64" y="329610"/>
            <a:ext cx="3942313" cy="46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92" y="225831"/>
            <a:ext cx="535631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116" y="5263116"/>
            <a:ext cx="528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Mickey Welch (307)</a:t>
            </a:r>
          </a:p>
        </p:txBody>
      </p:sp>
    </p:spTree>
    <p:extLst>
      <p:ext uri="{BB962C8B-B14F-4D97-AF65-F5344CB8AC3E}">
        <p14:creationId xmlns:p14="http://schemas.microsoft.com/office/powerpoint/2010/main" val="83573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first known immaculate inning pitched by JOHN CLARKSON - This Day In  Base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44" y="114832"/>
            <a:ext cx="5236220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7758" y="637953"/>
            <a:ext cx="508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John Clarkson (328)</a:t>
            </a:r>
          </a:p>
        </p:txBody>
      </p:sp>
    </p:spTree>
    <p:extLst>
      <p:ext uri="{BB962C8B-B14F-4D97-AF65-F5344CB8AC3E}">
        <p14:creationId xmlns:p14="http://schemas.microsoft.com/office/powerpoint/2010/main" val="372946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mos Rusi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6" y="109870"/>
            <a:ext cx="423631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mos Rusie – Society for American Baseball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47" y="429695"/>
            <a:ext cx="291783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8177" y="4954772"/>
            <a:ext cx="442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Amos Rusie (246)</a:t>
            </a:r>
          </a:p>
        </p:txBody>
      </p:sp>
    </p:spTree>
    <p:extLst>
      <p:ext uri="{BB962C8B-B14F-4D97-AF65-F5344CB8AC3E}">
        <p14:creationId xmlns:p14="http://schemas.microsoft.com/office/powerpoint/2010/main" val="110047262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</TotalTime>
  <Words>282</Words>
  <Application>Microsoft Office PowerPoint</Application>
  <PresentationFormat>Widescreen</PresentationFormat>
  <Paragraphs>105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Century Gothic</vt:lpstr>
      <vt:lpstr>lato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Central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H. Wolf</dc:creator>
  <cp:lastModifiedBy>Bob Bailey</cp:lastModifiedBy>
  <cp:revision>24</cp:revision>
  <dcterms:created xsi:type="dcterms:W3CDTF">2022-04-13T12:35:05Z</dcterms:created>
  <dcterms:modified xsi:type="dcterms:W3CDTF">2023-12-06T13:39:31Z</dcterms:modified>
</cp:coreProperties>
</file>