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0" r:id="rId3"/>
    <p:sldId id="272" r:id="rId4"/>
    <p:sldId id="271" r:id="rId5"/>
    <p:sldId id="274" r:id="rId6"/>
    <p:sldId id="273" r:id="rId7"/>
    <p:sldId id="276" r:id="rId8"/>
    <p:sldId id="275" r:id="rId9"/>
    <p:sldId id="277" r:id="rId10"/>
    <p:sldId id="278" r:id="rId11"/>
    <p:sldId id="279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G-VG\AppData\Local\Temp\BROADCASTER%20LONGEVITY%20CHARTS%2006261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G-VG\Documents\Heroes%20at%20the%20Mike%20presentation\BROADCASTER%20LONGEVITY%20CHARTS%20062912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G-VG\AppData\Local\Temp\BROADCASTER%20LONGEVITY%20CHARTS%200626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G-VG\AppData\Local\Temp\BROADCASTER%20LONGEVITY%20CHARTS%200626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G-VG\AppData\Local\Temp\BROADCASTER%20LONGEVITY%20CHARTS%200626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G-VG\AppData\Local\Temp\BROADCASTER%20LONGEVITY%20CHARTS%200626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G-VG\AppData\Local\Temp\BROADCASTER%20LONGEVITY%20CHARTS%2006261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G-VG\AppData\Local\Temp\BROADCASTER%20LONGEVITY%20CHARTS%2006261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G-VG\AppData\Local\Temp\BROADCASTER%20LONGEVITY%20CHARTS%2006261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G-VG\AppData\Local\Temp\BROADCASTER%20LONGEVITY%20CHARTS%2006261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G-VG\Documents\Heroes%20at%20the%20Mike%20presentation\BROADCASTER%20LONGEVITY%20CHARTS%200629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019503117665848"/>
          <c:y val="6.7818277260797033E-2"/>
          <c:w val="0.55912996986487795"/>
          <c:h val="0.8375110474827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Sheet3!$D$1</c:f>
              <c:strCache>
                <c:ptCount val="1"/>
                <c:pt idx="0">
                  <c:v>NL Teams' Longest-Serving #1 Radio Voices</c:v>
                </c:pt>
              </c:strCache>
            </c:strRef>
          </c:tx>
          <c:invertIfNegative val="0"/>
          <c:cat>
            <c:strRef>
              <c:f>Sheet3!$C$2:$C$17</c:f>
              <c:strCache>
                <c:ptCount val="16"/>
                <c:pt idx="0">
                  <c:v>Wayne Hagin COL 93-02</c:v>
                </c:pt>
                <c:pt idx="1">
                  <c:v>Dave Van Horne FLO 01-12</c:v>
                </c:pt>
                <c:pt idx="2">
                  <c:v>Greg Schulte ARI 98-12</c:v>
                </c:pt>
                <c:pt idx="3">
                  <c:v>Lindsey Nelson NYN 62-78</c:v>
                </c:pt>
                <c:pt idx="4">
                  <c:v>Skip Caray ATL 90-07</c:v>
                </c:pt>
                <c:pt idx="5">
                  <c:v>Vince Lloyd CHN 65-82</c:v>
                </c:pt>
                <c:pt idx="6">
                  <c:v>Russ Hodges SFN 49-70</c:v>
                </c:pt>
                <c:pt idx="7">
                  <c:v>Bob Chandler SDN 72-77, 84-00</c:v>
                </c:pt>
                <c:pt idx="8">
                  <c:v>Milo Hamilton HOU 87-12</c:v>
                </c:pt>
                <c:pt idx="9">
                  <c:v>Lanny Frattare PIT 81-08</c:v>
                </c:pt>
                <c:pt idx="10">
                  <c:v>Harry Kalas PHI 76-06</c:v>
                </c:pt>
                <c:pt idx="11">
                  <c:v>Jack Buck SLN 70-75,  77-01</c:v>
                </c:pt>
                <c:pt idx="12">
                  <c:v>Dave Van Horne MON 69-99</c:v>
                </c:pt>
                <c:pt idx="13">
                  <c:v>Bob Uecker MIL 80-12</c:v>
                </c:pt>
                <c:pt idx="14">
                  <c:v>Marty Brennaman CIN 74-12</c:v>
                </c:pt>
                <c:pt idx="15">
                  <c:v>Vin Scully LAN 54-06</c:v>
                </c:pt>
              </c:strCache>
            </c:strRef>
          </c:cat>
          <c:val>
            <c:numRef>
              <c:f>Sheet3!$D$2:$D$17</c:f>
              <c:numCache>
                <c:formatCode>General</c:formatCode>
                <c:ptCount val="16"/>
                <c:pt idx="0">
                  <c:v>10</c:v>
                </c:pt>
                <c:pt idx="1">
                  <c:v>12</c:v>
                </c:pt>
                <c:pt idx="2">
                  <c:v>15</c:v>
                </c:pt>
                <c:pt idx="3">
                  <c:v>17</c:v>
                </c:pt>
                <c:pt idx="4">
                  <c:v>18</c:v>
                </c:pt>
                <c:pt idx="5">
                  <c:v>18</c:v>
                </c:pt>
                <c:pt idx="6">
                  <c:v>22</c:v>
                </c:pt>
                <c:pt idx="7">
                  <c:v>23</c:v>
                </c:pt>
                <c:pt idx="8">
                  <c:v>26</c:v>
                </c:pt>
                <c:pt idx="9">
                  <c:v>28</c:v>
                </c:pt>
                <c:pt idx="10">
                  <c:v>31</c:v>
                </c:pt>
                <c:pt idx="11">
                  <c:v>31</c:v>
                </c:pt>
                <c:pt idx="12">
                  <c:v>31</c:v>
                </c:pt>
                <c:pt idx="13">
                  <c:v>33</c:v>
                </c:pt>
                <c:pt idx="14">
                  <c:v>39</c:v>
                </c:pt>
                <c:pt idx="15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164864"/>
        <c:axId val="48166400"/>
      </c:barChart>
      <c:catAx>
        <c:axId val="481648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8166400"/>
        <c:crosses val="autoZero"/>
        <c:auto val="1"/>
        <c:lblAlgn val="ctr"/>
        <c:lblOffset val="100"/>
        <c:noMultiLvlLbl val="0"/>
      </c:catAx>
      <c:valAx>
        <c:axId val="4816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8164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TV-Only Color Men With Longest Tenures</c:v>
          </c:tx>
          <c:invertIfNegative val="0"/>
          <c:cat>
            <c:strRef>
              <c:f>Sheet12!$A$2:$A$12</c:f>
              <c:strCache>
                <c:ptCount val="11"/>
                <c:pt idx="0">
                  <c:v>Tom Seaver NYA NYN 1989-93, 99-05</c:v>
                </c:pt>
                <c:pt idx="1">
                  <c:v>Pat Tabler TOR 2001-</c:v>
                </c:pt>
                <c:pt idx="2">
                  <c:v>Mark Grant SDN 1997-</c:v>
                </c:pt>
                <c:pt idx="3">
                  <c:v>Tom Grieve TEX 1996-</c:v>
                </c:pt>
                <c:pt idx="4">
                  <c:v>Tony Kubek TOR NYA 1978-94</c:v>
                </c:pt>
                <c:pt idx="5">
                  <c:v>Tom Paciorek CHA ATL WAS 1988-99, 2001-06</c:v>
                </c:pt>
                <c:pt idx="6">
                  <c:v>Bert Blyleven MIN 1995-</c:v>
                </c:pt>
                <c:pt idx="7">
                  <c:v>Jim Palmer BAL 1988-95, 1997-</c:v>
                </c:pt>
                <c:pt idx="8">
                  <c:v>Tim McCarver PHI NYN SF 1980-2002</c:v>
                </c:pt>
                <c:pt idx="9">
                  <c:v>Rick Manning CLE 1989-</c:v>
                </c:pt>
                <c:pt idx="10">
                  <c:v>Al Kaline DET 1976-2001</c:v>
                </c:pt>
              </c:strCache>
            </c:strRef>
          </c:cat>
          <c:val>
            <c:numRef>
              <c:f>Sheet12!$B$2:$B$12</c:f>
              <c:numCache>
                <c:formatCode>General</c:formatCode>
                <c:ptCount val="11"/>
                <c:pt idx="0">
                  <c:v>12</c:v>
                </c:pt>
                <c:pt idx="1">
                  <c:v>12</c:v>
                </c:pt>
                <c:pt idx="2">
                  <c:v>16</c:v>
                </c:pt>
                <c:pt idx="3">
                  <c:v>17</c:v>
                </c:pt>
                <c:pt idx="4">
                  <c:v>17</c:v>
                </c:pt>
                <c:pt idx="5">
                  <c:v>18</c:v>
                </c:pt>
                <c:pt idx="6">
                  <c:v>18</c:v>
                </c:pt>
                <c:pt idx="7">
                  <c:v>23</c:v>
                </c:pt>
                <c:pt idx="8">
                  <c:v>23</c:v>
                </c:pt>
                <c:pt idx="9">
                  <c:v>24</c:v>
                </c:pt>
                <c:pt idx="10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328320"/>
        <c:axId val="52329856"/>
      </c:barChart>
      <c:catAx>
        <c:axId val="52328320"/>
        <c:scaling>
          <c:orientation val="minMax"/>
        </c:scaling>
        <c:delete val="0"/>
        <c:axPos val="l"/>
        <c:majorTickMark val="out"/>
        <c:minorTickMark val="none"/>
        <c:tickLblPos val="nextTo"/>
        <c:crossAx val="52329856"/>
        <c:crosses val="autoZero"/>
        <c:auto val="1"/>
        <c:lblAlgn val="ctr"/>
        <c:lblOffset val="100"/>
        <c:noMultiLvlLbl val="0"/>
      </c:catAx>
      <c:valAx>
        <c:axId val="523298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523283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 MLB Announcers With the Longest On-Air Tenure</a:t>
            </a:r>
          </a:p>
        </c:rich>
      </c:tx>
      <c:layout>
        <c:manualLayout>
          <c:xMode val="edge"/>
          <c:yMode val="edge"/>
          <c:x val="0.18105098845078493"/>
          <c:y val="1.9008825526137169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Sheet10!$B$1</c:f>
              <c:strCache>
                <c:ptCount val="1"/>
                <c:pt idx="0">
                  <c:v>MLB Announcers With the Longest On-Air Tenure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Sheet10!$A$2:$A$18</c:f>
              <c:strCache>
                <c:ptCount val="17"/>
                <c:pt idx="0">
                  <c:v>Mike Shannon 72-12</c:v>
                </c:pt>
                <c:pt idx="1">
                  <c:v>Joe Nuxhall 68-07</c:v>
                </c:pt>
                <c:pt idx="2">
                  <c:v>Dave Niehaus 70-10</c:v>
                </c:pt>
                <c:pt idx="3">
                  <c:v>Bob Uecker 69, 72-12</c:v>
                </c:pt>
                <c:pt idx="4">
                  <c:v>Denny Mathews 69-12</c:v>
                </c:pt>
                <c:pt idx="5">
                  <c:v>Dave Van Horne 69-12</c:v>
                </c:pt>
                <c:pt idx="6">
                  <c:v>Harry Kalas 65-08</c:v>
                </c:pt>
                <c:pt idx="7">
                  <c:v>Chuck Thompson 46-48, 55-58, 60, 62-88, 91-00</c:v>
                </c:pt>
                <c:pt idx="8">
                  <c:v>Jack Buck 54-59, 61-75, 77-01</c:v>
                </c:pt>
                <c:pt idx="9">
                  <c:v>Bob Murphy 54-03</c:v>
                </c:pt>
                <c:pt idx="10">
                  <c:v>Herb Carneal 54, 57-06</c:v>
                </c:pt>
                <c:pt idx="11">
                  <c:v>Ralph Kiner 61-12</c:v>
                </c:pt>
                <c:pt idx="12">
                  <c:v>Jaime Jarrin 59-12</c:v>
                </c:pt>
                <c:pt idx="13">
                  <c:v>Milo Hamilton 53-54, 56-57, 62-12</c:v>
                </c:pt>
                <c:pt idx="14">
                  <c:v>Harry Caray 44-97</c:v>
                </c:pt>
                <c:pt idx="15">
                  <c:v>Ernie Harwell 48-91, 92-02, 07</c:v>
                </c:pt>
                <c:pt idx="16">
                  <c:v>Vin Scully 50-12</c:v>
                </c:pt>
              </c:strCache>
            </c:strRef>
          </c:cat>
          <c:val>
            <c:numRef>
              <c:f>Sheet10!$B$2:$B$18</c:f>
              <c:numCache>
                <c:formatCode>General</c:formatCode>
                <c:ptCount val="17"/>
                <c:pt idx="0">
                  <c:v>41</c:v>
                </c:pt>
                <c:pt idx="1">
                  <c:v>40</c:v>
                </c:pt>
                <c:pt idx="2">
                  <c:v>41</c:v>
                </c:pt>
                <c:pt idx="3">
                  <c:v>42</c:v>
                </c:pt>
                <c:pt idx="4">
                  <c:v>44</c:v>
                </c:pt>
                <c:pt idx="5">
                  <c:v>44</c:v>
                </c:pt>
                <c:pt idx="6">
                  <c:v>44</c:v>
                </c:pt>
                <c:pt idx="7">
                  <c:v>45</c:v>
                </c:pt>
                <c:pt idx="8">
                  <c:v>46</c:v>
                </c:pt>
                <c:pt idx="9">
                  <c:v>50</c:v>
                </c:pt>
                <c:pt idx="10">
                  <c:v>51</c:v>
                </c:pt>
                <c:pt idx="11">
                  <c:v>52</c:v>
                </c:pt>
                <c:pt idx="12">
                  <c:v>54</c:v>
                </c:pt>
                <c:pt idx="13">
                  <c:v>55</c:v>
                </c:pt>
                <c:pt idx="14">
                  <c:v>54</c:v>
                </c:pt>
                <c:pt idx="15">
                  <c:v>55</c:v>
                </c:pt>
                <c:pt idx="16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380032"/>
        <c:axId val="52381568"/>
      </c:barChart>
      <c:catAx>
        <c:axId val="523800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52381568"/>
        <c:crosses val="autoZero"/>
        <c:auto val="1"/>
        <c:lblAlgn val="ctr"/>
        <c:lblOffset val="100"/>
        <c:noMultiLvlLbl val="0"/>
      </c:catAx>
      <c:valAx>
        <c:axId val="52381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23800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AL Teams' Longest-Serving #1 Radio Voices</c:v>
                </c:pt>
              </c:strCache>
            </c:strRef>
          </c:tx>
          <c:invertIfNegative val="0"/>
          <c:cat>
            <c:strRef>
              <c:f>Sheet1!$B$2:$B$15</c:f>
              <c:strCache>
                <c:ptCount val="14"/>
                <c:pt idx="0">
                  <c:v>Dave Wills TBA 05-12</c:v>
                </c:pt>
                <c:pt idx="1">
                  <c:v>Dick Enberg LAA 69-78</c:v>
                </c:pt>
                <c:pt idx="2">
                  <c:v>Chuck Thompson BAL 62-82</c:v>
                </c:pt>
                <c:pt idx="3">
                  <c:v>Joe Castiglione BOS 90-12</c:v>
                </c:pt>
                <c:pt idx="4">
                  <c:v>John Sterling NYA 89-11</c:v>
                </c:pt>
                <c:pt idx="5">
                  <c:v>Herb Score CLE 73-97</c:v>
                </c:pt>
                <c:pt idx="6">
                  <c:v>Bill King OAK 81-05</c:v>
                </c:pt>
                <c:pt idx="7">
                  <c:v>Tom Cheek TOR 77-04</c:v>
                </c:pt>
                <c:pt idx="8">
                  <c:v>Eric Nadel TEX 82-12</c:v>
                </c:pt>
                <c:pt idx="9">
                  <c:v>Dave Niehaus SEA 77-10</c:v>
                </c:pt>
                <c:pt idx="10">
                  <c:v>Ernie Harwell DET 60-91, 99-02</c:v>
                </c:pt>
                <c:pt idx="11">
                  <c:v>Bob Elson CHA 31-42, 46-70</c:v>
                </c:pt>
                <c:pt idx="12">
                  <c:v>Denny Matthews KCA 76-12</c:v>
                </c:pt>
                <c:pt idx="13">
                  <c:v>Herb Carneal MIN 67-06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8</c:v>
                </c:pt>
                <c:pt idx="1">
                  <c:v>10</c:v>
                </c:pt>
                <c:pt idx="2">
                  <c:v>21</c:v>
                </c:pt>
                <c:pt idx="3">
                  <c:v>23</c:v>
                </c:pt>
                <c:pt idx="4">
                  <c:v>23</c:v>
                </c:pt>
                <c:pt idx="5">
                  <c:v>25</c:v>
                </c:pt>
                <c:pt idx="6">
                  <c:v>25</c:v>
                </c:pt>
                <c:pt idx="7">
                  <c:v>28</c:v>
                </c:pt>
                <c:pt idx="8">
                  <c:v>31</c:v>
                </c:pt>
                <c:pt idx="9">
                  <c:v>34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686400"/>
        <c:axId val="49687936"/>
      </c:barChart>
      <c:catAx>
        <c:axId val="496864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9687936"/>
        <c:crosses val="autoZero"/>
        <c:auto val="1"/>
        <c:lblAlgn val="ctr"/>
        <c:lblOffset val="100"/>
        <c:noMultiLvlLbl val="0"/>
      </c:catAx>
      <c:valAx>
        <c:axId val="49687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9686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layout>
        <c:manualLayout>
          <c:xMode val="edge"/>
          <c:yMode val="edge"/>
          <c:x val="0.14902510450082643"/>
          <c:y val="9.0588455981633167E-4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Sheet5!$C$1</c:f>
              <c:strCache>
                <c:ptCount val="1"/>
                <c:pt idx="0">
                  <c:v>NL Teams' Longest-Serving #2 Announcers</c:v>
                </c:pt>
              </c:strCache>
            </c:strRef>
          </c:tx>
          <c:invertIfNegative val="0"/>
          <c:cat>
            <c:strRef>
              <c:f>Sheet5!$B$2:$B$17</c:f>
              <c:strCache>
                <c:ptCount val="16"/>
                <c:pt idx="0">
                  <c:v>Tom Candiotti ARI 06-12</c:v>
                </c:pt>
                <c:pt idx="1">
                  <c:v>Dave O'Brien FLO 93-00</c:v>
                </c:pt>
                <c:pt idx="2">
                  <c:v>Jeff Kingery COL 93-02</c:v>
                </c:pt>
                <c:pt idx="3">
                  <c:v>Duke Snider WAS 77-86</c:v>
                </c:pt>
                <c:pt idx="4">
                  <c:v>Jim Powell MIL 96-08</c:v>
                </c:pt>
                <c:pt idx="5">
                  <c:v>Loel Passe HOU 62-75</c:v>
                </c:pt>
                <c:pt idx="6">
                  <c:v>Lon Simmons SFN 58-70, 76</c:v>
                </c:pt>
                <c:pt idx="7">
                  <c:v>Steve Blass PIT 94-08</c:v>
                </c:pt>
                <c:pt idx="8">
                  <c:v>Ernie Johnson ATL 65-89</c:v>
                </c:pt>
                <c:pt idx="9">
                  <c:v>Jerry Coleman SDN 72-77, 91-12</c:v>
                </c:pt>
                <c:pt idx="10">
                  <c:v>Bob Murphy NYN 62-81, 95-03</c:v>
                </c:pt>
                <c:pt idx="11">
                  <c:v>Lou Boudreau CHN 58-87</c:v>
                </c:pt>
                <c:pt idx="12">
                  <c:v>Jerry Doggett LAN 58-87</c:v>
                </c:pt>
                <c:pt idx="13">
                  <c:v>Richie Ashburn PHI 63-97</c:v>
                </c:pt>
                <c:pt idx="14">
                  <c:v>Joe Nuxhall CIN 68-04</c:v>
                </c:pt>
                <c:pt idx="15">
                  <c:v>Mike Shannon SLN 72-12</c:v>
                </c:pt>
              </c:strCache>
            </c:strRef>
          </c:cat>
          <c:val>
            <c:numRef>
              <c:f>Sheet5!$C$2:$C$17</c:f>
              <c:numCache>
                <c:formatCode>General</c:formatCode>
                <c:ptCount val="16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10</c:v>
                </c:pt>
                <c:pt idx="4">
                  <c:v>13</c:v>
                </c:pt>
                <c:pt idx="5">
                  <c:v>14</c:v>
                </c:pt>
                <c:pt idx="6">
                  <c:v>14</c:v>
                </c:pt>
                <c:pt idx="7">
                  <c:v>15</c:v>
                </c:pt>
                <c:pt idx="8">
                  <c:v>25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30</c:v>
                </c:pt>
                <c:pt idx="13">
                  <c:v>35</c:v>
                </c:pt>
                <c:pt idx="14">
                  <c:v>37</c:v>
                </c:pt>
                <c:pt idx="15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139136"/>
        <c:axId val="50140672"/>
      </c:barChart>
      <c:catAx>
        <c:axId val="501391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50140672"/>
        <c:crosses val="autoZero"/>
        <c:auto val="1"/>
        <c:lblAlgn val="ctr"/>
        <c:lblOffset val="100"/>
        <c:noMultiLvlLbl val="0"/>
      </c:catAx>
      <c:valAx>
        <c:axId val="50140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0139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Sheet4!$C$1</c:f>
              <c:strCache>
                <c:ptCount val="1"/>
                <c:pt idx="0">
                  <c:v>AL Teams' Longest-Serving #2 Announcers</c:v>
                </c:pt>
              </c:strCache>
            </c:strRef>
          </c:tx>
          <c:invertIfNegative val="0"/>
          <c:cat>
            <c:strRef>
              <c:f>Sheet4!$B$2:$B$15</c:f>
              <c:strCache>
                <c:ptCount val="14"/>
                <c:pt idx="0">
                  <c:v>Andy Freed TBA 05-12</c:v>
                </c:pt>
                <c:pt idx="1">
                  <c:v>Bob Neal CLE 57-61, 65-67/Tom Hamilton CLE 90-97</c:v>
                </c:pt>
                <c:pt idx="2">
                  <c:v>Don Wells LAA 62-72</c:v>
                </c:pt>
                <c:pt idx="3">
                  <c:v>Mark Holtz TEX 82-94</c:v>
                </c:pt>
                <c:pt idx="4">
                  <c:v>Jerry Trupiano BOS 93-06</c:v>
                </c:pt>
                <c:pt idx="5">
                  <c:v>Ed Farmer CHA 92-05</c:v>
                </c:pt>
                <c:pt idx="6">
                  <c:v>Fred Manfra BAL 93-12</c:v>
                </c:pt>
                <c:pt idx="7">
                  <c:v>Paul Carey DET 73-92</c:v>
                </c:pt>
                <c:pt idx="8">
                  <c:v>John Gordon MIN 87-06</c:v>
                </c:pt>
                <c:pt idx="9">
                  <c:v>Fred White KCA 76-98</c:v>
                </c:pt>
                <c:pt idx="10">
                  <c:v>Jerry Howarth TOR 82-04</c:v>
                </c:pt>
                <c:pt idx="11">
                  <c:v>Rick Rizzs SEA 83-91, 95-10</c:v>
                </c:pt>
                <c:pt idx="12">
                  <c:v>Ray Fosse OAK 86-12</c:v>
                </c:pt>
                <c:pt idx="13">
                  <c:v>Phil Rizzuto NYA 57-66, 68-85</c:v>
                </c:pt>
              </c:strCache>
            </c:strRef>
          </c:cat>
          <c:val>
            <c:numRef>
              <c:f>Sheet4!$C$2:$C$15</c:f>
              <c:numCache>
                <c:formatCode>General</c:formatCode>
                <c:ptCount val="14"/>
                <c:pt idx="0">
                  <c:v>8</c:v>
                </c:pt>
                <c:pt idx="1">
                  <c:v>8</c:v>
                </c:pt>
                <c:pt idx="2">
                  <c:v>11</c:v>
                </c:pt>
                <c:pt idx="3">
                  <c:v>13</c:v>
                </c:pt>
                <c:pt idx="4">
                  <c:v>14</c:v>
                </c:pt>
                <c:pt idx="5">
                  <c:v>14</c:v>
                </c:pt>
                <c:pt idx="6">
                  <c:v>20</c:v>
                </c:pt>
                <c:pt idx="7">
                  <c:v>20</c:v>
                </c:pt>
                <c:pt idx="8">
                  <c:v>20</c:v>
                </c:pt>
                <c:pt idx="9">
                  <c:v>23</c:v>
                </c:pt>
                <c:pt idx="10">
                  <c:v>23</c:v>
                </c:pt>
                <c:pt idx="11">
                  <c:v>25</c:v>
                </c:pt>
                <c:pt idx="12">
                  <c:v>27</c:v>
                </c:pt>
                <c:pt idx="13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169728"/>
        <c:axId val="50171264"/>
      </c:barChart>
      <c:catAx>
        <c:axId val="50169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50171264"/>
        <c:crosses val="autoZero"/>
        <c:auto val="1"/>
        <c:lblAlgn val="ctr"/>
        <c:lblOffset val="100"/>
        <c:noMultiLvlLbl val="0"/>
      </c:catAx>
      <c:valAx>
        <c:axId val="5017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01697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Sheet7!$C$1</c:f>
              <c:strCache>
                <c:ptCount val="1"/>
                <c:pt idx="0">
                  <c:v>NL Teams' Announcers With Longest Radio Careers</c:v>
                </c:pt>
              </c:strCache>
            </c:strRef>
          </c:tx>
          <c:invertIfNegative val="0"/>
          <c:cat>
            <c:strRef>
              <c:f>Sheet7!$B$2:$B$17</c:f>
              <c:strCache>
                <c:ptCount val="16"/>
                <c:pt idx="0">
                  <c:v>Dave Van Horne FLO 01-12</c:v>
                </c:pt>
                <c:pt idx="1">
                  <c:v>Greg Schulte ARI 98-12</c:v>
                </c:pt>
                <c:pt idx="2">
                  <c:v>Jeff Kingery COL 93-09</c:v>
                </c:pt>
                <c:pt idx="3">
                  <c:v>Skip Caray ATL 90-07</c:v>
                </c:pt>
                <c:pt idx="4">
                  <c:v>Milo Hamilton HOU 87-12</c:v>
                </c:pt>
                <c:pt idx="5">
                  <c:v>Lou Boudreau CHN 58-87</c:v>
                </c:pt>
                <c:pt idx="6">
                  <c:v>Dave Van Horne MON 69-99</c:v>
                </c:pt>
                <c:pt idx="7">
                  <c:v>Lanny Frattare PIT 76-08</c:v>
                </c:pt>
                <c:pt idx="8">
                  <c:v>Russ Hodges SFN 49-70</c:v>
                </c:pt>
                <c:pt idx="9">
                  <c:v>Harry Kalas PHI 71-08</c:v>
                </c:pt>
                <c:pt idx="10">
                  <c:v>Bob Uecker MIL 73-12</c:v>
                </c:pt>
                <c:pt idx="11">
                  <c:v>Jerry Coleman SDN 72-78, 80-12</c:v>
                </c:pt>
                <c:pt idx="12">
                  <c:v>Joe Nuxhall CIN 68-07</c:v>
                </c:pt>
                <c:pt idx="13">
                  <c:v>Bob Murphy NYN 62-03</c:v>
                </c:pt>
                <c:pt idx="14">
                  <c:v>Jack Buck SLN 54-59, 61-75, 77-01</c:v>
                </c:pt>
                <c:pt idx="15">
                  <c:v>Vin Scully LAN 50-06</c:v>
                </c:pt>
              </c:strCache>
            </c:strRef>
          </c:cat>
          <c:val>
            <c:numRef>
              <c:f>Sheet7!$C$2:$C$17</c:f>
              <c:numCache>
                <c:formatCode>General</c:formatCode>
                <c:ptCount val="16"/>
                <c:pt idx="0">
                  <c:v>12</c:v>
                </c:pt>
                <c:pt idx="1">
                  <c:v>15</c:v>
                </c:pt>
                <c:pt idx="2">
                  <c:v>17</c:v>
                </c:pt>
                <c:pt idx="3">
                  <c:v>18</c:v>
                </c:pt>
                <c:pt idx="4">
                  <c:v>26</c:v>
                </c:pt>
                <c:pt idx="5">
                  <c:v>30</c:v>
                </c:pt>
                <c:pt idx="6">
                  <c:v>31</c:v>
                </c:pt>
                <c:pt idx="7">
                  <c:v>33</c:v>
                </c:pt>
                <c:pt idx="8">
                  <c:v>33</c:v>
                </c:pt>
                <c:pt idx="9">
                  <c:v>38</c:v>
                </c:pt>
                <c:pt idx="10">
                  <c:v>40</c:v>
                </c:pt>
                <c:pt idx="11">
                  <c:v>40</c:v>
                </c:pt>
                <c:pt idx="12">
                  <c:v>40</c:v>
                </c:pt>
                <c:pt idx="13">
                  <c:v>42</c:v>
                </c:pt>
                <c:pt idx="14">
                  <c:v>46</c:v>
                </c:pt>
                <c:pt idx="1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101120"/>
        <c:axId val="52102656"/>
      </c:barChart>
      <c:catAx>
        <c:axId val="521011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52102656"/>
        <c:crosses val="autoZero"/>
        <c:auto val="1"/>
        <c:lblAlgn val="ctr"/>
        <c:lblOffset val="100"/>
        <c:noMultiLvlLbl val="0"/>
      </c:catAx>
      <c:valAx>
        <c:axId val="52102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2101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4216000991094595"/>
          <c:y val="9.9126111873172704E-2"/>
          <c:w val="0.53067201396751862"/>
          <c:h val="0.838360285540767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Sheet6!$C$1</c:f>
              <c:strCache>
                <c:ptCount val="1"/>
                <c:pt idx="0">
                  <c:v>AL Teams' Announcers with Longest Radio Careers</c:v>
                </c:pt>
              </c:strCache>
            </c:strRef>
          </c:tx>
          <c:invertIfNegative val="0"/>
          <c:cat>
            <c:strRef>
              <c:f>Sheet6!$B$2:$B$15</c:f>
              <c:strCache>
                <c:ptCount val="14"/>
                <c:pt idx="0">
                  <c:v>Andy Freed TBA 05-12/Dave Wills TBA 05-12</c:v>
                </c:pt>
                <c:pt idx="1">
                  <c:v>Don Wells LAA 61-72</c:v>
                </c:pt>
                <c:pt idx="2">
                  <c:v>Chuck Thompson BAL 62-82</c:v>
                </c:pt>
                <c:pt idx="3">
                  <c:v>Bill King OAK 81-05</c:v>
                </c:pt>
                <c:pt idx="4">
                  <c:v>Joe Castiglione BOS 83-12</c:v>
                </c:pt>
                <c:pt idx="5">
                  <c:v>Phil Rizzuto NYA 57-86</c:v>
                </c:pt>
                <c:pt idx="6">
                  <c:v>Herb Score CLE 68-97</c:v>
                </c:pt>
                <c:pt idx="7">
                  <c:v>Jerry Howarth TOR 82-12</c:v>
                </c:pt>
                <c:pt idx="8">
                  <c:v>Eric Nadel TEX 80-12</c:v>
                </c:pt>
                <c:pt idx="9">
                  <c:v>Dave Niehaus SEA 77-10</c:v>
                </c:pt>
                <c:pt idx="10">
                  <c:v>Ernie Harwell DET 60-91, 99-02</c:v>
                </c:pt>
                <c:pt idx="11">
                  <c:v>Bob Elson CHA 31-42, 46-70</c:v>
                </c:pt>
                <c:pt idx="12">
                  <c:v>Denny Matthews KCA 69-12</c:v>
                </c:pt>
                <c:pt idx="13">
                  <c:v>Herb Carneal MIN 62-06</c:v>
                </c:pt>
              </c:strCache>
            </c:strRef>
          </c:cat>
          <c:val>
            <c:numRef>
              <c:f>Sheet6!$C$2:$C$15</c:f>
              <c:numCache>
                <c:formatCode>General</c:formatCode>
                <c:ptCount val="14"/>
                <c:pt idx="0">
                  <c:v>8</c:v>
                </c:pt>
                <c:pt idx="1">
                  <c:v>12</c:v>
                </c:pt>
                <c:pt idx="2">
                  <c:v>21</c:v>
                </c:pt>
                <c:pt idx="3">
                  <c:v>25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  <c:pt idx="7">
                  <c:v>31</c:v>
                </c:pt>
                <c:pt idx="8">
                  <c:v>33</c:v>
                </c:pt>
                <c:pt idx="9">
                  <c:v>34</c:v>
                </c:pt>
                <c:pt idx="10">
                  <c:v>36</c:v>
                </c:pt>
                <c:pt idx="11">
                  <c:v>37</c:v>
                </c:pt>
                <c:pt idx="12">
                  <c:v>44</c:v>
                </c:pt>
                <c:pt idx="13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127616"/>
        <c:axId val="52129152"/>
      </c:barChart>
      <c:catAx>
        <c:axId val="521276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52129152"/>
        <c:crosses val="autoZero"/>
        <c:auto val="1"/>
        <c:lblAlgn val="ctr"/>
        <c:lblOffset val="100"/>
        <c:noMultiLvlLbl val="0"/>
      </c:catAx>
      <c:valAx>
        <c:axId val="52129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2127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Sheet9!$C$1</c:f>
              <c:strCache>
                <c:ptCount val="1"/>
                <c:pt idx="0">
                  <c:v>NL's Longest-Serving Radio Duos</c:v>
                </c:pt>
              </c:strCache>
            </c:strRef>
          </c:tx>
          <c:invertIfNegative val="0"/>
          <c:cat>
            <c:strRef>
              <c:f>Sheet9!$B$2:$B$17</c:f>
              <c:strCache>
                <c:ptCount val="16"/>
                <c:pt idx="0">
                  <c:v>Schulte/Candiotti ARI 06-12</c:v>
                </c:pt>
                <c:pt idx="1">
                  <c:v>Angel/O'Brien FLO 93-00</c:v>
                </c:pt>
                <c:pt idx="2">
                  <c:v>Hagin/Kingery COL 93-02</c:v>
                </c:pt>
                <c:pt idx="3">
                  <c:v>Van Horne/Snider MON 77-86</c:v>
                </c:pt>
                <c:pt idx="4">
                  <c:v>Elston/Passe HOU 62-75</c:v>
                </c:pt>
                <c:pt idx="5">
                  <c:v>Frattare/Blass PIT 94-08</c:v>
                </c:pt>
                <c:pt idx="6">
                  <c:v>Caray/Sutton ATL 90-06</c:v>
                </c:pt>
                <c:pt idx="7">
                  <c:v>Nelson/Murphy/Kiner NYN 62-78</c:v>
                </c:pt>
                <c:pt idx="8">
                  <c:v>Lloyd/Boudreau CHN 65-82</c:v>
                </c:pt>
                <c:pt idx="9">
                  <c:v>Kalas/Ashburn PHI 76-97</c:v>
                </c:pt>
                <c:pt idx="10">
                  <c:v>Uecker/Powell MIL 96-08</c:v>
                </c:pt>
                <c:pt idx="11">
                  <c:v>Chandler/Coleman SDN 72-77, 84-00</c:v>
                </c:pt>
                <c:pt idx="12">
                  <c:v>Hodges/Simmons SFN 58-70</c:v>
                </c:pt>
                <c:pt idx="13">
                  <c:v>Buck/Shannon SLN 72-75, 77-01</c:v>
                </c:pt>
                <c:pt idx="14">
                  <c:v>Scully/Doggett LAN 58-87</c:v>
                </c:pt>
                <c:pt idx="15">
                  <c:v>Brennamann/Nuxhall CIN 74-04</c:v>
                </c:pt>
              </c:strCache>
            </c:strRef>
          </c:cat>
          <c:val>
            <c:numRef>
              <c:f>Sheet9!$C$2:$C$17</c:f>
              <c:numCache>
                <c:formatCode>General</c:formatCode>
                <c:ptCount val="16"/>
                <c:pt idx="0">
                  <c:v>7</c:v>
                </c:pt>
                <c:pt idx="1">
                  <c:v>8</c:v>
                </c:pt>
                <c:pt idx="2">
                  <c:v>10</c:v>
                </c:pt>
                <c:pt idx="3">
                  <c:v>10</c:v>
                </c:pt>
                <c:pt idx="4">
                  <c:v>14</c:v>
                </c:pt>
                <c:pt idx="5">
                  <c:v>15</c:v>
                </c:pt>
                <c:pt idx="6">
                  <c:v>17</c:v>
                </c:pt>
                <c:pt idx="7">
                  <c:v>17</c:v>
                </c:pt>
                <c:pt idx="8">
                  <c:v>18</c:v>
                </c:pt>
                <c:pt idx="9">
                  <c:v>22</c:v>
                </c:pt>
                <c:pt idx="10">
                  <c:v>23</c:v>
                </c:pt>
                <c:pt idx="11">
                  <c:v>23</c:v>
                </c:pt>
                <c:pt idx="12">
                  <c:v>23</c:v>
                </c:pt>
                <c:pt idx="13">
                  <c:v>29</c:v>
                </c:pt>
                <c:pt idx="14">
                  <c:v>30</c:v>
                </c:pt>
                <c:pt idx="15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240384"/>
        <c:axId val="52241920"/>
      </c:barChart>
      <c:catAx>
        <c:axId val="522403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52241920"/>
        <c:crosses val="autoZero"/>
        <c:auto val="1"/>
        <c:lblAlgn val="ctr"/>
        <c:lblOffset val="100"/>
        <c:noMultiLvlLbl val="0"/>
      </c:catAx>
      <c:valAx>
        <c:axId val="5224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2240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Sheet8!$C$1</c:f>
              <c:strCache>
                <c:ptCount val="1"/>
                <c:pt idx="0">
                  <c:v>AL's Longest-Serving Radio Duos</c:v>
                </c:pt>
              </c:strCache>
            </c:strRef>
          </c:tx>
          <c:invertIfNegative val="0"/>
          <c:cat>
            <c:strRef>
              <c:f>Sheet8!$B$2:$B$15</c:f>
              <c:strCache>
                <c:ptCount val="14"/>
                <c:pt idx="0">
                  <c:v>Wills/Freed TBA 05-12</c:v>
                </c:pt>
                <c:pt idx="1">
                  <c:v>CLE: Dudley/Neal CLE 57-61, 65-67; Score/Hamilton 90-97</c:v>
                </c:pt>
                <c:pt idx="2">
                  <c:v>Markas/Smith LAA 02-09</c:v>
                </c:pt>
                <c:pt idx="3">
                  <c:v>Nadel/Holtz TEX 82-94</c:v>
                </c:pt>
                <c:pt idx="4">
                  <c:v>Castiglione/Trupiano BOS 93-06</c:v>
                </c:pt>
                <c:pt idx="5">
                  <c:v>Rooney/Farmer CHA 92-05</c:v>
                </c:pt>
                <c:pt idx="6">
                  <c:v>Thompson/O'Donnell BAL 68-82</c:v>
                </c:pt>
                <c:pt idx="7">
                  <c:v>Messer/Rizzuto NYA 68-85</c:v>
                </c:pt>
                <c:pt idx="8">
                  <c:v>Harwell/Carey DET 73-91</c:v>
                </c:pt>
                <c:pt idx="9">
                  <c:v>King/Fosse OAK 86-05</c:v>
                </c:pt>
                <c:pt idx="10">
                  <c:v>Carneal/Gordon MIN 87-06</c:v>
                </c:pt>
                <c:pt idx="11">
                  <c:v>Matthews/White KCA 76-98</c:v>
                </c:pt>
                <c:pt idx="12">
                  <c:v>Cheek/Howarth TOR 82-04</c:v>
                </c:pt>
                <c:pt idx="13">
                  <c:v>Niehaus/Rizzs SEA 83-91, 95-10</c:v>
                </c:pt>
              </c:strCache>
            </c:strRef>
          </c:cat>
          <c:val>
            <c:numRef>
              <c:f>Sheet8!$C$2:$C$15</c:f>
              <c:numCache>
                <c:formatCode>General</c:formatCode>
                <c:ptCount val="1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13</c:v>
                </c:pt>
                <c:pt idx="4">
                  <c:v>14</c:v>
                </c:pt>
                <c:pt idx="5">
                  <c:v>14</c:v>
                </c:pt>
                <c:pt idx="6">
                  <c:v>15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22</c:v>
                </c:pt>
                <c:pt idx="11">
                  <c:v>23</c:v>
                </c:pt>
                <c:pt idx="12">
                  <c:v>23</c:v>
                </c:pt>
                <c:pt idx="1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258688"/>
        <c:axId val="52260224"/>
      </c:barChart>
      <c:catAx>
        <c:axId val="522586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52260224"/>
        <c:crosses val="autoZero"/>
        <c:auto val="1"/>
        <c:lblAlgn val="ctr"/>
        <c:lblOffset val="100"/>
        <c:noMultiLvlLbl val="0"/>
      </c:catAx>
      <c:valAx>
        <c:axId val="52260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22586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TV-Only Play-by-Play Announcers With Longest Tenures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TV-Only Play-by-Play Announcers With Longest Tenures</c:v>
          </c:tx>
          <c:invertIfNegative val="0"/>
          <c:cat>
            <c:strRef>
              <c:f>Sheet11!$A$2:$A$15</c:f>
              <c:strCache>
                <c:ptCount val="14"/>
                <c:pt idx="0">
                  <c:v>Len Kasper FLO CHN 2002-</c:v>
                </c:pt>
                <c:pt idx="1">
                  <c:v>Matt Vasgersian MIL SDN 1997-2008</c:v>
                </c:pt>
                <c:pt idx="2">
                  <c:v>Raymond Lebrun MON 1982-93</c:v>
                </c:pt>
                <c:pt idx="3">
                  <c:v>Dan McLaughlin SLN 2000-</c:v>
                </c:pt>
                <c:pt idx="4">
                  <c:v>Denny Trease KCA 1980-93</c:v>
                </c:pt>
                <c:pt idx="5">
                  <c:v>Gary Park SFN 1973-87</c:v>
                </c:pt>
                <c:pt idx="6">
                  <c:v>Bob Kurtz MIN BOS 1979-86, 93-00</c:v>
                </c:pt>
                <c:pt idx="7">
                  <c:v>Don Chevrier TOR 1977-96</c:v>
                </c:pt>
                <c:pt idx="8">
                  <c:v>Bill Worrell HOU 1985-2004</c:v>
                </c:pt>
                <c:pt idx="9">
                  <c:v>Jay Randolph SLN CIN FLO 1973-83, 1988, 1993-96, 2007-10</c:v>
                </c:pt>
                <c:pt idx="10">
                  <c:v>Buck Martinez BAL 1987-2000, 2004-</c:v>
                </c:pt>
                <c:pt idx="11">
                  <c:v>Larry Osterman DET 1967-92</c:v>
                </c:pt>
                <c:pt idx="12">
                  <c:v>Dick Bremer MIN 1983-85, 1986-</c:v>
                </c:pt>
                <c:pt idx="13">
                  <c:v>Ken Harrelson BOS CHA NYA 1975-85, 87-88, 90-</c:v>
                </c:pt>
              </c:strCache>
            </c:strRef>
          </c:cat>
          <c:val>
            <c:numRef>
              <c:f>Sheet11!$B$2:$B$15</c:f>
              <c:numCache>
                <c:formatCode>General</c:formatCode>
                <c:ptCount val="14"/>
                <c:pt idx="0">
                  <c:v>11</c:v>
                </c:pt>
                <c:pt idx="1">
                  <c:v>12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20</c:v>
                </c:pt>
                <c:pt idx="8">
                  <c:v>20</c:v>
                </c:pt>
                <c:pt idx="9">
                  <c:v>21</c:v>
                </c:pt>
                <c:pt idx="10">
                  <c:v>23</c:v>
                </c:pt>
                <c:pt idx="11">
                  <c:v>26</c:v>
                </c:pt>
                <c:pt idx="12">
                  <c:v>30</c:v>
                </c:pt>
                <c:pt idx="13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310016"/>
        <c:axId val="52311552"/>
      </c:barChart>
      <c:catAx>
        <c:axId val="52310016"/>
        <c:scaling>
          <c:orientation val="minMax"/>
        </c:scaling>
        <c:delete val="0"/>
        <c:axPos val="l"/>
        <c:majorTickMark val="out"/>
        <c:minorTickMark val="none"/>
        <c:tickLblPos val="nextTo"/>
        <c:crossAx val="52311552"/>
        <c:crosses val="autoZero"/>
        <c:auto val="1"/>
        <c:lblAlgn val="ctr"/>
        <c:lblOffset val="100"/>
        <c:noMultiLvlLbl val="0"/>
      </c:catAx>
      <c:valAx>
        <c:axId val="523115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52310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07D0D-5039-4E2F-87A8-2CBEC3F9B069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F9E69-81E9-49AF-9711-8349B6829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54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Baseball’s Longest-Serving Broadcasters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F9E69-81E9-49AF-9711-8349B682962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1562-3A64-4C12-9810-A58F340F052B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E4C1-C36F-4737-816C-AEF7DC25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1562-3A64-4C12-9810-A58F340F052B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E4C1-C36F-4737-816C-AEF7DC25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1562-3A64-4C12-9810-A58F340F052B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E4C1-C36F-4737-816C-AEF7DC25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1562-3A64-4C12-9810-A58F340F052B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E4C1-C36F-4737-816C-AEF7DC25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1562-3A64-4C12-9810-A58F340F052B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E4C1-C36F-4737-816C-AEF7DC25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1562-3A64-4C12-9810-A58F340F052B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E4C1-C36F-4737-816C-AEF7DC25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1562-3A64-4C12-9810-A58F340F052B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E4C1-C36F-4737-816C-AEF7DC25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1562-3A64-4C12-9810-A58F340F052B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E4C1-C36F-4737-816C-AEF7DC25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1562-3A64-4C12-9810-A58F340F052B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E4C1-C36F-4737-816C-AEF7DC25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1562-3A64-4C12-9810-A58F340F052B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E4C1-C36F-4737-816C-AEF7DC25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1562-3A64-4C12-9810-A58F340F052B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E4C1-C36F-4737-816C-AEF7DC25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1562-3A64-4C12-9810-A58F340F052B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EE4C1-C36F-4737-816C-AEF7DC25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/>
              <a:t>Heroes at the Mike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315200" cy="3810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Baseball’s Longest-Serving Broadcasters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Stuart Shea &amp; Gary Gillette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05400"/>
            <a:ext cx="8229600" cy="1143000"/>
          </a:xfrm>
        </p:spPr>
        <p:txBody>
          <a:bodyPr>
            <a:normAutofit/>
          </a:bodyPr>
          <a:lstStyle/>
          <a:p>
            <a:endParaRPr lang="en-US" sz="1600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304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9200"/>
            <a:ext cx="8229600" cy="1143000"/>
          </a:xfrm>
        </p:spPr>
        <p:txBody>
          <a:bodyPr>
            <a:normAutofit/>
          </a:bodyPr>
          <a:lstStyle/>
          <a:p>
            <a:endParaRPr lang="en-US" sz="1600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304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05400"/>
            <a:ext cx="8229600" cy="1143000"/>
          </a:xfrm>
        </p:spPr>
        <p:txBody>
          <a:bodyPr>
            <a:normAutofit/>
          </a:bodyPr>
          <a:lstStyle/>
          <a:p>
            <a:endParaRPr lang="en-US" sz="1600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304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600"/>
            <a:ext cx="8229600" cy="1143000"/>
          </a:xfrm>
        </p:spPr>
        <p:txBody>
          <a:bodyPr>
            <a:normAutofit/>
          </a:bodyPr>
          <a:lstStyle/>
          <a:p>
            <a:endParaRPr lang="en-US" sz="1600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381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600"/>
            <a:ext cx="8229600" cy="1143000"/>
          </a:xfrm>
        </p:spPr>
        <p:txBody>
          <a:bodyPr>
            <a:normAutofit/>
          </a:bodyPr>
          <a:lstStyle/>
          <a:p>
            <a:endParaRPr lang="en-US" sz="1600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81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257800"/>
            <a:ext cx="8229600" cy="1143000"/>
          </a:xfrm>
        </p:spPr>
        <p:txBody>
          <a:bodyPr>
            <a:normAutofit/>
          </a:bodyPr>
          <a:lstStyle/>
          <a:p>
            <a:endParaRPr lang="en-US" sz="1600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57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05400"/>
            <a:ext cx="8229600" cy="1143000"/>
          </a:xfrm>
        </p:spPr>
        <p:txBody>
          <a:bodyPr>
            <a:normAutofit/>
          </a:bodyPr>
          <a:lstStyle/>
          <a:p>
            <a:endParaRPr lang="en-US" sz="1600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181600"/>
            <a:ext cx="8229600" cy="1143000"/>
          </a:xfrm>
        </p:spPr>
        <p:txBody>
          <a:bodyPr>
            <a:normAutofit/>
          </a:bodyPr>
          <a:lstStyle/>
          <a:p>
            <a:endParaRPr lang="en-US" sz="1600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81600"/>
            <a:ext cx="8229600" cy="1143000"/>
          </a:xfrm>
        </p:spPr>
        <p:txBody>
          <a:bodyPr>
            <a:normAutofit/>
          </a:bodyPr>
          <a:lstStyle/>
          <a:p>
            <a:endParaRPr lang="en-US" sz="1600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57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05400"/>
            <a:ext cx="8229600" cy="1143000"/>
          </a:xfrm>
        </p:spPr>
        <p:txBody>
          <a:bodyPr>
            <a:normAutofit/>
          </a:bodyPr>
          <a:lstStyle/>
          <a:p>
            <a:endParaRPr lang="en-US" sz="1600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81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7800"/>
            <a:ext cx="8229600" cy="1143000"/>
          </a:xfrm>
        </p:spPr>
        <p:txBody>
          <a:bodyPr>
            <a:normAutofit/>
          </a:bodyPr>
          <a:lstStyle/>
          <a:p>
            <a:endParaRPr lang="en-US" sz="1600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57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84</Words>
  <Application>Microsoft Office PowerPoint</Application>
  <PresentationFormat>On-screen Show (4:3)</PresentationFormat>
  <Paragraphs>19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Heroes at the Mike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GG-VG</dc:creator>
  <cp:lastModifiedBy>Neal Traven</cp:lastModifiedBy>
  <cp:revision>20</cp:revision>
  <dcterms:created xsi:type="dcterms:W3CDTF">2012-06-29T13:05:49Z</dcterms:created>
  <dcterms:modified xsi:type="dcterms:W3CDTF">2012-06-30T18:31:44Z</dcterms:modified>
</cp:coreProperties>
</file>