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3"/>
  </p:notesMasterIdLst>
  <p:sldIdLst>
    <p:sldId id="256" r:id="rId2"/>
    <p:sldId id="257" r:id="rId3"/>
    <p:sldId id="258" r:id="rId4"/>
    <p:sldId id="259" r:id="rId5"/>
    <p:sldId id="260" r:id="rId6"/>
    <p:sldId id="261" r:id="rId7"/>
    <p:sldId id="262" r:id="rId8"/>
    <p:sldId id="264" r:id="rId9"/>
    <p:sldId id="265" r:id="rId10"/>
    <p:sldId id="269" r:id="rId11"/>
    <p:sldId id="270"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4"/>
    <p:restoredTop sz="96327"/>
  </p:normalViewPr>
  <p:slideViewPr>
    <p:cSldViewPr snapToGrid="0">
      <p:cViewPr varScale="1">
        <p:scale>
          <a:sx n="119" d="100"/>
          <a:sy n="119" d="100"/>
        </p:scale>
        <p:origin x="208" y="280"/>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p:scale>
          <a:sx n="140" d="100"/>
          <a:sy n="140" d="100"/>
        </p:scale>
        <p:origin x="2632" y="-226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2"/>
            <a:ext cx="2971800" cy="458788"/>
          </a:xfrm>
          <a:prstGeom prst="rect">
            <a:avLst/>
          </a:prstGeom>
        </p:spPr>
        <p:txBody>
          <a:bodyPr vert="horz" lIns="91440" tIns="45720" rIns="91440" bIns="45720" rtlCol="0"/>
          <a:lstStyle>
            <a:lvl1pPr algn="r">
              <a:defRPr sz="1200"/>
            </a:lvl1pPr>
          </a:lstStyle>
          <a:p>
            <a:fld id="{3A5D6E9B-14D2-164C-B58E-DD3693702BCE}" type="datetimeFigureOut">
              <a:rPr lang="en-US" smtClean="0"/>
              <a:t>6/23/23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ACBD81-7D75-7A42-BDA8-2CF74E4DD058}" type="slidenum">
              <a:rPr lang="en-US" smtClean="0"/>
              <a:t>‹#›</a:t>
            </a:fld>
            <a:endParaRPr lang="en-US" dirty="0"/>
          </a:p>
        </p:txBody>
      </p:sp>
    </p:spTree>
    <p:extLst>
      <p:ext uri="{BB962C8B-B14F-4D97-AF65-F5344CB8AC3E}">
        <p14:creationId xmlns:p14="http://schemas.microsoft.com/office/powerpoint/2010/main" val="24151347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ACBD81-7D75-7A42-BDA8-2CF74E4DD058}" type="slidenum">
              <a:rPr lang="en-US" smtClean="0"/>
              <a:t>1</a:t>
            </a:fld>
            <a:endParaRPr lang="en-US" dirty="0"/>
          </a:p>
        </p:txBody>
      </p:sp>
    </p:spTree>
    <p:extLst>
      <p:ext uri="{BB962C8B-B14F-4D97-AF65-F5344CB8AC3E}">
        <p14:creationId xmlns:p14="http://schemas.microsoft.com/office/powerpoint/2010/main" val="42883024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about social media content and platforms and the reach they have for the team or players.</a:t>
            </a:r>
          </a:p>
          <a:p>
            <a:endParaRPr lang="en-US" dirty="0"/>
          </a:p>
          <a:p>
            <a:r>
              <a:rPr lang="en-US" dirty="0"/>
              <a:t>Identify with players with the best generative social media for them as the fan.</a:t>
            </a:r>
          </a:p>
          <a:p>
            <a:endParaRPr lang="en-US" dirty="0"/>
          </a:p>
          <a:p>
            <a:r>
              <a:rPr lang="en-US" dirty="0"/>
              <a:t>They may be going to build their own social media content in hopes of being recognized by a player or team --get that like or shout out.  </a:t>
            </a:r>
          </a:p>
          <a:p>
            <a:endParaRPr lang="en-US" dirty="0"/>
          </a:p>
          <a:p>
            <a:r>
              <a:rPr lang="en-US" dirty="0"/>
              <a:t>Players and teams often repost videos from fans who tag them, that is the ultimate response for a young fan--they are not concerned with meting a player in person.  These social media interactions are as important to them as an older fan meeting a player or getting an autograph.</a:t>
            </a:r>
          </a:p>
          <a:p>
            <a:endParaRPr lang="en-US" dirty="0"/>
          </a:p>
          <a:p>
            <a:r>
              <a:rPr lang="en-US" dirty="0"/>
              <a:t>celebrity capital has changed because the idea of location has changed. the parasocial relationship is made and often maintained online.  This change in how we gauge a players celebrity capital, is the key to understanding the celebrification of players today.</a:t>
            </a:r>
          </a:p>
        </p:txBody>
      </p:sp>
      <p:sp>
        <p:nvSpPr>
          <p:cNvPr id="4" name="Slide Number Placeholder 3"/>
          <p:cNvSpPr>
            <a:spLocks noGrp="1"/>
          </p:cNvSpPr>
          <p:nvPr>
            <p:ph type="sldNum" sz="quarter" idx="5"/>
          </p:nvPr>
        </p:nvSpPr>
        <p:spPr/>
        <p:txBody>
          <a:bodyPr/>
          <a:lstStyle/>
          <a:p>
            <a:fld id="{F4ACBD81-7D75-7A42-BDA8-2CF74E4DD058}" type="slidenum">
              <a:rPr lang="en-US" smtClean="0"/>
              <a:t>10</a:t>
            </a:fld>
            <a:endParaRPr lang="en-US" dirty="0"/>
          </a:p>
        </p:txBody>
      </p:sp>
    </p:spTree>
    <p:extLst>
      <p:ext uri="{BB962C8B-B14F-4D97-AF65-F5344CB8AC3E}">
        <p14:creationId xmlns:p14="http://schemas.microsoft.com/office/powerpoint/2010/main" val="27769915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ACBD81-7D75-7A42-BDA8-2CF74E4DD058}" type="slidenum">
              <a:rPr lang="en-US" smtClean="0"/>
              <a:t>11</a:t>
            </a:fld>
            <a:endParaRPr lang="en-US" dirty="0"/>
          </a:p>
        </p:txBody>
      </p:sp>
    </p:spTree>
    <p:extLst>
      <p:ext uri="{BB962C8B-B14F-4D97-AF65-F5344CB8AC3E}">
        <p14:creationId xmlns:p14="http://schemas.microsoft.com/office/powerpoint/2010/main" val="28873058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Help us understand the nuisances of celebrity reach</a:t>
            </a:r>
          </a:p>
          <a:p>
            <a:endParaRPr lang="en-US" dirty="0"/>
          </a:p>
          <a:p>
            <a:r>
              <a:rPr lang="en-US" dirty="0"/>
              <a:t>So looking at the big picture, through celebrification a person can reach the audience who develops a relationship with them.  And depending on the strength of the parasocial relationships the celebrity has varying levels of celebrity capital.</a:t>
            </a:r>
          </a:p>
        </p:txBody>
      </p:sp>
      <p:sp>
        <p:nvSpPr>
          <p:cNvPr id="4" name="Slide Number Placeholder 3"/>
          <p:cNvSpPr>
            <a:spLocks noGrp="1"/>
          </p:cNvSpPr>
          <p:nvPr>
            <p:ph type="sldNum" sz="quarter" idx="5"/>
          </p:nvPr>
        </p:nvSpPr>
        <p:spPr/>
        <p:txBody>
          <a:bodyPr/>
          <a:lstStyle/>
          <a:p>
            <a:fld id="{F4ACBD81-7D75-7A42-BDA8-2CF74E4DD058}" type="slidenum">
              <a:rPr lang="en-US" smtClean="0"/>
              <a:t>2</a:t>
            </a:fld>
            <a:endParaRPr lang="en-US" dirty="0"/>
          </a:p>
        </p:txBody>
      </p:sp>
    </p:spTree>
    <p:extLst>
      <p:ext uri="{BB962C8B-B14F-4D97-AF65-F5344CB8AC3E}">
        <p14:creationId xmlns:p14="http://schemas.microsoft.com/office/powerpoint/2010/main" val="33372387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Binary - either you were a celebrity, or you were not</a:t>
            </a:r>
          </a:p>
          <a:p>
            <a:endParaRPr lang="en-US" dirty="0"/>
          </a:p>
          <a:p>
            <a:r>
              <a:rPr lang="en-US" dirty="0"/>
              <a:t>What learned-</a:t>
            </a:r>
          </a:p>
          <a:p>
            <a:endParaRPr lang="en-US" dirty="0"/>
          </a:p>
          <a:p>
            <a:r>
              <a:rPr lang="en-US" dirty="0"/>
              <a:t>	Known to panel -- big celebrity</a:t>
            </a:r>
          </a:p>
          <a:p>
            <a:r>
              <a:rPr lang="en-US" dirty="0"/>
              <a:t>	Audience recognizes name</a:t>
            </a:r>
          </a:p>
          <a:p>
            <a:r>
              <a:rPr lang="en-US" dirty="0"/>
              <a:t>	There is a strategy to guess the mystery guest. Also, -it is a game and the celebrity panelists know 	how to play it</a:t>
            </a:r>
          </a:p>
          <a:p>
            <a:r>
              <a:rPr lang="en-US" dirty="0"/>
              <a:t>	</a:t>
            </a:r>
          </a:p>
        </p:txBody>
      </p:sp>
      <p:sp>
        <p:nvSpPr>
          <p:cNvPr id="4" name="Slide Number Placeholder 3"/>
          <p:cNvSpPr>
            <a:spLocks noGrp="1"/>
          </p:cNvSpPr>
          <p:nvPr>
            <p:ph type="sldNum" sz="quarter" idx="5"/>
          </p:nvPr>
        </p:nvSpPr>
        <p:spPr/>
        <p:txBody>
          <a:bodyPr/>
          <a:lstStyle/>
          <a:p>
            <a:fld id="{F4ACBD81-7D75-7A42-BDA8-2CF74E4DD058}" type="slidenum">
              <a:rPr lang="en-US" smtClean="0"/>
              <a:t>3</a:t>
            </a:fld>
            <a:endParaRPr lang="en-US" dirty="0"/>
          </a:p>
        </p:txBody>
      </p:sp>
    </p:spTree>
    <p:extLst>
      <p:ext uri="{BB962C8B-B14F-4D97-AF65-F5344CB8AC3E}">
        <p14:creationId xmlns:p14="http://schemas.microsoft.com/office/powerpoint/2010/main" val="41516560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Mickey Mantle</a:t>
            </a:r>
          </a:p>
          <a:p>
            <a:r>
              <a:rPr lang="en-US" dirty="0"/>
              <a:t>May 17, 1953</a:t>
            </a:r>
          </a:p>
          <a:p>
            <a:endParaRPr lang="en-US" dirty="0"/>
          </a:p>
          <a:p>
            <a:r>
              <a:rPr lang="en-US" dirty="0"/>
              <a:t>parasocial relation helps celebrity know that Mantle would be in the paper</a:t>
            </a:r>
          </a:p>
          <a:p>
            <a:endParaRPr lang="en-US" dirty="0"/>
          </a:p>
          <a:p>
            <a:r>
              <a:rPr lang="en-US" dirty="0"/>
              <a:t>expectation that Mickey Mantle would appear on the show eventually- the time and location made sense.  </a:t>
            </a:r>
          </a:p>
          <a:p>
            <a:endParaRPr lang="en-US" dirty="0"/>
          </a:p>
          <a:p>
            <a:r>
              <a:rPr lang="en-US" dirty="0"/>
              <a:t>We will see that location plays a big role in using celebrity capital.</a:t>
            </a:r>
          </a:p>
        </p:txBody>
      </p:sp>
      <p:sp>
        <p:nvSpPr>
          <p:cNvPr id="4" name="Slide Number Placeholder 3"/>
          <p:cNvSpPr>
            <a:spLocks noGrp="1"/>
          </p:cNvSpPr>
          <p:nvPr>
            <p:ph type="sldNum" sz="quarter" idx="5"/>
          </p:nvPr>
        </p:nvSpPr>
        <p:spPr/>
        <p:txBody>
          <a:bodyPr/>
          <a:lstStyle/>
          <a:p>
            <a:fld id="{F4ACBD81-7D75-7A42-BDA8-2CF74E4DD058}" type="slidenum">
              <a:rPr lang="en-US" smtClean="0"/>
              <a:t>4</a:t>
            </a:fld>
            <a:endParaRPr lang="en-US" dirty="0"/>
          </a:p>
        </p:txBody>
      </p:sp>
    </p:spTree>
    <p:extLst>
      <p:ext uri="{BB962C8B-B14F-4D97-AF65-F5344CB8AC3E}">
        <p14:creationId xmlns:p14="http://schemas.microsoft.com/office/powerpoint/2010/main" val="17299751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Willie Mays</a:t>
            </a:r>
          </a:p>
          <a:p>
            <a:r>
              <a:rPr lang="en-US" dirty="0"/>
              <a:t>July 11, 1954</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4ACBD81-7D75-7A42-BDA8-2CF74E4DD058}" type="slidenum">
              <a:rPr lang="en-US" smtClean="0"/>
              <a:t>5</a:t>
            </a:fld>
            <a:endParaRPr lang="en-US" dirty="0"/>
          </a:p>
        </p:txBody>
      </p:sp>
    </p:spTree>
    <p:extLst>
      <p:ext uri="{BB962C8B-B14F-4D97-AF65-F5344CB8AC3E}">
        <p14:creationId xmlns:p14="http://schemas.microsoft.com/office/powerpoint/2010/main" val="1623667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when change voice and try to fool the panel, the same line of questions occurs and the expectation that a big-name player will appear and the knowledge of who still hasn't been on show makes it easier for the panel to narrow in on the player.  </a:t>
            </a:r>
          </a:p>
          <a:p>
            <a:endParaRPr lang="en-US" dirty="0"/>
          </a:p>
          <a:p>
            <a:r>
              <a:rPr lang="en-US" dirty="0"/>
              <a:t>That expectation that the player could be there plays a key role.</a:t>
            </a:r>
          </a:p>
          <a:p>
            <a:endParaRPr lang="en-US" dirty="0"/>
          </a:p>
          <a:p>
            <a:r>
              <a:rPr lang="en-US" dirty="0"/>
              <a:t>But What happens with an average fan in a general location-the celebrity would have need more celebrity capital to be recognized.</a:t>
            </a:r>
          </a:p>
          <a:p>
            <a:endParaRPr lang="en-US" dirty="0"/>
          </a:p>
        </p:txBody>
      </p:sp>
      <p:sp>
        <p:nvSpPr>
          <p:cNvPr id="4" name="Slide Number Placeholder 3"/>
          <p:cNvSpPr>
            <a:spLocks noGrp="1"/>
          </p:cNvSpPr>
          <p:nvPr>
            <p:ph type="sldNum" sz="quarter" idx="5"/>
          </p:nvPr>
        </p:nvSpPr>
        <p:spPr/>
        <p:txBody>
          <a:bodyPr/>
          <a:lstStyle/>
          <a:p>
            <a:fld id="{F4ACBD81-7D75-7A42-BDA8-2CF74E4DD058}" type="slidenum">
              <a:rPr lang="en-US" smtClean="0"/>
              <a:t>6</a:t>
            </a:fld>
            <a:endParaRPr lang="en-US" dirty="0"/>
          </a:p>
        </p:txBody>
      </p:sp>
    </p:spTree>
    <p:extLst>
      <p:ext uri="{BB962C8B-B14F-4D97-AF65-F5344CB8AC3E}">
        <p14:creationId xmlns:p14="http://schemas.microsoft.com/office/powerpoint/2010/main" val="21570599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 15, 2017</a:t>
            </a:r>
          </a:p>
          <a:p>
            <a:r>
              <a:rPr lang="en-US" dirty="0"/>
              <a:t>Rookie Year after having been a September call-up in 2016</a:t>
            </a:r>
          </a:p>
          <a:p>
            <a:r>
              <a:rPr lang="en-US" dirty="0"/>
              <a:t>Very hot start and talk of New York</a:t>
            </a:r>
          </a:p>
          <a:p>
            <a:endParaRPr lang="en-US" dirty="0"/>
          </a:p>
          <a:p>
            <a:r>
              <a:rPr lang="en-US" dirty="0"/>
              <a:t>Video continues in same way until reveal who he is to the participants</a:t>
            </a:r>
          </a:p>
          <a:p>
            <a:endParaRPr lang="en-US" dirty="0"/>
          </a:p>
          <a:p>
            <a:r>
              <a:rPr lang="en-US" dirty="0"/>
              <a:t>Expectation of being in a location/situation matters when trying to gauge the physical reach of celebrity capital</a:t>
            </a:r>
          </a:p>
        </p:txBody>
      </p:sp>
      <p:sp>
        <p:nvSpPr>
          <p:cNvPr id="4" name="Slide Number Placeholder 3"/>
          <p:cNvSpPr>
            <a:spLocks noGrp="1"/>
          </p:cNvSpPr>
          <p:nvPr>
            <p:ph type="sldNum" sz="quarter" idx="5"/>
          </p:nvPr>
        </p:nvSpPr>
        <p:spPr/>
        <p:txBody>
          <a:bodyPr/>
          <a:lstStyle/>
          <a:p>
            <a:fld id="{F4ACBD81-7D75-7A42-BDA8-2CF74E4DD058}" type="slidenum">
              <a:rPr lang="en-US" smtClean="0"/>
              <a:t>7</a:t>
            </a:fld>
            <a:endParaRPr lang="en-US" dirty="0"/>
          </a:p>
        </p:txBody>
      </p:sp>
    </p:spTree>
    <p:extLst>
      <p:ext uri="{BB962C8B-B14F-4D97-AF65-F5344CB8AC3E}">
        <p14:creationId xmlns:p14="http://schemas.microsoft.com/office/powerpoint/2010/main" val="12677119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212529"/>
                </a:solidFill>
              </a:rPr>
              <a:t>- Brings us to concept of celebrification in the social media era</a:t>
            </a:r>
          </a:p>
          <a:p>
            <a:endParaRPr lang="en-US" dirty="0">
              <a:solidFill>
                <a:srgbClr val="212529"/>
              </a:solidFill>
            </a:endParaRPr>
          </a:p>
          <a:p>
            <a:r>
              <a:rPr lang="en-US" dirty="0">
                <a:solidFill>
                  <a:srgbClr val="212529"/>
                </a:solidFill>
              </a:rPr>
              <a:t>- generative practices ---&gt;Develop content that can extend beyond a single platform</a:t>
            </a:r>
          </a:p>
          <a:p>
            <a:r>
              <a:rPr lang="en-US" dirty="0">
                <a:solidFill>
                  <a:srgbClr val="212529"/>
                </a:solidFill>
              </a:rPr>
              <a:t>Sole platform limits reach; also proves audience portability—</a:t>
            </a:r>
          </a:p>
          <a:p>
            <a:endParaRPr lang="en-US" dirty="0">
              <a:solidFill>
                <a:srgbClr val="212529"/>
              </a:solidFill>
            </a:endParaRPr>
          </a:p>
          <a:p>
            <a:r>
              <a:rPr lang="en-US" dirty="0">
                <a:solidFill>
                  <a:srgbClr val="212529"/>
                </a:solidFill>
              </a:rPr>
              <a:t>Because of the trickle-down effect, all players have some celebrity capital, but not all of them use social media to expand on it.  Celebrity is no longer a binary- there are different levels of fame a player has online.</a:t>
            </a:r>
          </a:p>
          <a:p>
            <a:endParaRPr lang="en-US" dirty="0">
              <a:solidFill>
                <a:srgbClr val="212529"/>
              </a:solidFill>
            </a:endParaRPr>
          </a:p>
          <a:p>
            <a:r>
              <a:rPr lang="en-US" dirty="0"/>
              <a:t>often outside the baseball fandom.  </a:t>
            </a:r>
          </a:p>
        </p:txBody>
      </p:sp>
      <p:sp>
        <p:nvSpPr>
          <p:cNvPr id="4" name="Slide Number Placeholder 3"/>
          <p:cNvSpPr>
            <a:spLocks noGrp="1"/>
          </p:cNvSpPr>
          <p:nvPr>
            <p:ph type="sldNum" sz="quarter" idx="5"/>
          </p:nvPr>
        </p:nvSpPr>
        <p:spPr/>
        <p:txBody>
          <a:bodyPr/>
          <a:lstStyle/>
          <a:p>
            <a:fld id="{F4ACBD81-7D75-7A42-BDA8-2CF74E4DD058}" type="slidenum">
              <a:rPr lang="en-US" smtClean="0"/>
              <a:t>8</a:t>
            </a:fld>
            <a:endParaRPr lang="en-US" dirty="0"/>
          </a:p>
        </p:txBody>
      </p:sp>
    </p:spTree>
    <p:extLst>
      <p:ext uri="{BB962C8B-B14F-4D97-AF65-F5344CB8AC3E}">
        <p14:creationId xmlns:p14="http://schemas.microsoft.com/office/powerpoint/2010/main" val="8053591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see this from ask a question videos are popular because they show authenticity</a:t>
            </a:r>
          </a:p>
          <a:p>
            <a:endParaRPr lang="en-US" dirty="0"/>
          </a:p>
          <a:p>
            <a:r>
              <a:rPr lang="en-US" dirty="0"/>
              <a:t>Both TikToks are solid and show the team and players personality.  </a:t>
            </a:r>
          </a:p>
          <a:p>
            <a:endParaRPr lang="en-US" dirty="0"/>
          </a:p>
          <a:p>
            <a:r>
              <a:rPr lang="en-US" dirty="0"/>
              <a:t>The Angels video does not help with celebrity capital beyond the team who gains most of the boost in the algorhyms. , we do not learn who the players are– no trickle down.  If don’t identify the players, fans have to seek out who they are. </a:t>
            </a:r>
          </a:p>
          <a:p>
            <a:endParaRPr lang="en-US" dirty="0"/>
          </a:p>
          <a:p>
            <a:r>
              <a:rPr lang="en-US" dirty="0"/>
              <a:t>In constrast, through the captioning on the yankees video, we learn who the players are and can easily seek them out for more content to begin building the parasocial relationship.</a:t>
            </a:r>
          </a:p>
          <a:p>
            <a:endParaRPr lang="en-US" dirty="0"/>
          </a:p>
          <a:p>
            <a:r>
              <a:rPr lang="en-US" dirty="0">
                <a:solidFill>
                  <a:srgbClr val="212529"/>
                </a:solidFill>
              </a:rPr>
              <a:t>Videos like these also help build reach that puts the video in front of more eyes.  The more followers a team or player has, and the likes, and shares the video receives, the more favorable a platforms algorhytm will be in showing the content to others.  This means that somebody who is not a baseball fan but watches a lot of Taylor Swift videos might be shown the yankees video and if they watch it, they might start seeing more Yankees videos, videos of yankees players, and eventually videos from other teams and players. which can start to build a relationship with some or all of that content.  This is celebrification. location has changed.  somebody who watches these videos can have a parasocial relationship with Aaron Judge enhancing his celebrity capital despite not identifying as a baseball fan. For these fans their only expectation is that they will see him online. </a:t>
            </a:r>
            <a:endParaRPr lang="en-US" dirty="0"/>
          </a:p>
        </p:txBody>
      </p:sp>
      <p:sp>
        <p:nvSpPr>
          <p:cNvPr id="4" name="Slide Number Placeholder 3"/>
          <p:cNvSpPr>
            <a:spLocks noGrp="1"/>
          </p:cNvSpPr>
          <p:nvPr>
            <p:ph type="sldNum" sz="quarter" idx="5"/>
          </p:nvPr>
        </p:nvSpPr>
        <p:spPr/>
        <p:txBody>
          <a:bodyPr/>
          <a:lstStyle/>
          <a:p>
            <a:fld id="{F4ACBD81-7D75-7A42-BDA8-2CF74E4DD058}" type="slidenum">
              <a:rPr lang="en-US" smtClean="0"/>
              <a:t>9</a:t>
            </a:fld>
            <a:endParaRPr lang="en-US" dirty="0"/>
          </a:p>
        </p:txBody>
      </p:sp>
    </p:spTree>
    <p:extLst>
      <p:ext uri="{BB962C8B-B14F-4D97-AF65-F5344CB8AC3E}">
        <p14:creationId xmlns:p14="http://schemas.microsoft.com/office/powerpoint/2010/main" val="2417259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a:pPr/>
              <a:t>6/23/23</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a:pPr/>
              <a:t>‹#›</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a:t>6/23/23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a:t>6/23/23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a:t>6/23/23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7DE6118-2437-4B30-8E3C-4D2BE6020583}" type="datetimeFigureOut">
              <a:rPr lang="en-US"/>
              <a:pPr/>
              <a:t>6/23/23</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a:pPr/>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a:t>6/23/23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a:t>6/23/23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a:t>6/23/23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a:t>6/23/23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a:pPr/>
              <a:t>6/23/23</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a:pPr/>
              <a:t>6/23/23</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a:pPr/>
              <a:t>6/23/23</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a:pPr/>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5.mp4"/><Relationship Id="rId7" Type="http://schemas.openxmlformats.org/officeDocument/2006/relationships/image" Target="../media/image4.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notesSlide" Target="../notesSlides/notesSlide9.xml"/><Relationship Id="rId5" Type="http://schemas.openxmlformats.org/officeDocument/2006/relationships/slideLayout" Target="../slideLayouts/slideLayout4.xml"/><Relationship Id="rId4" Type="http://schemas.openxmlformats.org/officeDocument/2006/relationships/video" Target="../media/media5.mp4"/></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B7D1C-DD4A-A8B6-E791-46B37E6A4350}"/>
              </a:ext>
            </a:extLst>
          </p:cNvPr>
          <p:cNvSpPr>
            <a:spLocks noGrp="1"/>
          </p:cNvSpPr>
          <p:nvPr>
            <p:ph type="ctrTitle"/>
          </p:nvPr>
        </p:nvSpPr>
        <p:spPr>
          <a:xfrm>
            <a:off x="1915127" y="1508755"/>
            <a:ext cx="8361229" cy="2098226"/>
          </a:xfrm>
        </p:spPr>
        <p:txBody>
          <a:bodyPr/>
          <a:lstStyle/>
          <a:p>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The Celebrification of the Game:  Examining Player Media Personas from 'What's My Line' to 'Late Night with Jimmy Fallon'</a:t>
            </a:r>
            <a:endParaRPr lang="en-US" sz="3200" dirty="0"/>
          </a:p>
        </p:txBody>
      </p:sp>
      <p:sp>
        <p:nvSpPr>
          <p:cNvPr id="3" name="Subtitle 2">
            <a:extLst>
              <a:ext uri="{FF2B5EF4-FFF2-40B4-BE49-F238E27FC236}">
                <a16:creationId xmlns:a16="http://schemas.microsoft.com/office/drawing/2014/main" id="{A031D188-51EC-A8F0-EEEC-8DAA542954DB}"/>
              </a:ext>
            </a:extLst>
          </p:cNvPr>
          <p:cNvSpPr>
            <a:spLocks noGrp="1"/>
          </p:cNvSpPr>
          <p:nvPr>
            <p:ph type="subTitle" idx="1"/>
          </p:nvPr>
        </p:nvSpPr>
        <p:spPr/>
        <p:txBody>
          <a:bodyPr>
            <a:normAutofit fontScale="92500" lnSpcReduction="10000"/>
          </a:bodyPr>
          <a:lstStyle/>
          <a:p>
            <a:r>
              <a:rPr lang="en-US" dirty="0"/>
              <a:t>Allison R. Levin, Webster University</a:t>
            </a:r>
          </a:p>
          <a:p>
            <a:r>
              <a:rPr lang="en-US" dirty="0"/>
              <a:t>Twitter: @consultsnaps</a:t>
            </a:r>
          </a:p>
          <a:p>
            <a:r>
              <a:rPr lang="en-US" dirty="0"/>
              <a:t>Other Social Media: @arlevin</a:t>
            </a:r>
          </a:p>
        </p:txBody>
      </p:sp>
    </p:spTree>
    <p:extLst>
      <p:ext uri="{BB962C8B-B14F-4D97-AF65-F5344CB8AC3E}">
        <p14:creationId xmlns:p14="http://schemas.microsoft.com/office/powerpoint/2010/main" val="26145072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2B5B2-030C-2658-7CEA-1B1D5F72E1DF}"/>
              </a:ext>
            </a:extLst>
          </p:cNvPr>
          <p:cNvSpPr>
            <a:spLocks noGrp="1"/>
          </p:cNvSpPr>
          <p:nvPr>
            <p:ph type="title"/>
          </p:nvPr>
        </p:nvSpPr>
        <p:spPr/>
        <p:txBody>
          <a:bodyPr/>
          <a:lstStyle/>
          <a:p>
            <a:r>
              <a:rPr lang="en-US" dirty="0"/>
              <a:t>What does this all mean</a:t>
            </a:r>
          </a:p>
        </p:txBody>
      </p:sp>
      <p:sp>
        <p:nvSpPr>
          <p:cNvPr id="3" name="Content Placeholder 2">
            <a:extLst>
              <a:ext uri="{FF2B5EF4-FFF2-40B4-BE49-F238E27FC236}">
                <a16:creationId xmlns:a16="http://schemas.microsoft.com/office/drawing/2014/main" id="{969EDA31-1D50-B370-5358-4724071A2210}"/>
              </a:ext>
            </a:extLst>
          </p:cNvPr>
          <p:cNvSpPr>
            <a:spLocks noGrp="1"/>
          </p:cNvSpPr>
          <p:nvPr>
            <p:ph idx="1"/>
          </p:nvPr>
        </p:nvSpPr>
        <p:spPr/>
        <p:txBody>
          <a:bodyPr>
            <a:normAutofit/>
          </a:bodyPr>
          <a:lstStyle/>
          <a:p>
            <a:r>
              <a:rPr lang="en-US" dirty="0"/>
              <a:t>We need to change how we look at celebrity, especially when identifying what it means for Gen Z and Alpha</a:t>
            </a:r>
          </a:p>
          <a:p>
            <a:pPr lvl="1"/>
            <a:r>
              <a:rPr lang="en-US" dirty="0"/>
              <a:t>It is about celebrification and the interplay between the parasocial relationship and celebrity capital</a:t>
            </a:r>
          </a:p>
          <a:p>
            <a:pPr lvl="1"/>
            <a:r>
              <a:rPr lang="en-US" dirty="0"/>
              <a:t>The best players may not be the celebrities whom the younger generations identify</a:t>
            </a:r>
          </a:p>
          <a:p>
            <a:pPr lvl="1"/>
            <a:r>
              <a:rPr lang="en-US" dirty="0"/>
              <a:t>Meeting the celebrity may be less important than a shout out, follow back, or like on a post</a:t>
            </a:r>
          </a:p>
          <a:p>
            <a:pPr lvl="1"/>
            <a:r>
              <a:rPr lang="en-US" dirty="0"/>
              <a:t>Most importantly stemming from celebrification, young fans will still go to games, they will just have a different type of fandom and reason for going</a:t>
            </a:r>
          </a:p>
        </p:txBody>
      </p:sp>
    </p:spTree>
    <p:extLst>
      <p:ext uri="{BB962C8B-B14F-4D97-AF65-F5344CB8AC3E}">
        <p14:creationId xmlns:p14="http://schemas.microsoft.com/office/powerpoint/2010/main" val="24363308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53111-3FAA-9D6F-83EE-95B3613BBCAA}"/>
              </a:ext>
            </a:extLst>
          </p:cNvPr>
          <p:cNvSpPr>
            <a:spLocks noGrp="1"/>
          </p:cNvSpPr>
          <p:nvPr>
            <p:ph type="title"/>
          </p:nvPr>
        </p:nvSpPr>
        <p:spPr/>
        <p:txBody>
          <a:bodyPr/>
          <a:lstStyle/>
          <a:p>
            <a:r>
              <a:rPr lang="en-US" dirty="0"/>
              <a:t>Articles Used</a:t>
            </a:r>
          </a:p>
        </p:txBody>
      </p:sp>
      <p:sp>
        <p:nvSpPr>
          <p:cNvPr id="3" name="Content Placeholder 2">
            <a:extLst>
              <a:ext uri="{FF2B5EF4-FFF2-40B4-BE49-F238E27FC236}">
                <a16:creationId xmlns:a16="http://schemas.microsoft.com/office/drawing/2014/main" id="{48EFA943-84C1-D323-D664-1D4D61B6A98C}"/>
              </a:ext>
            </a:extLst>
          </p:cNvPr>
          <p:cNvSpPr>
            <a:spLocks noGrp="1"/>
          </p:cNvSpPr>
          <p:nvPr>
            <p:ph idx="1"/>
          </p:nvPr>
        </p:nvSpPr>
        <p:spPr/>
        <p:txBody>
          <a:bodyPr/>
          <a:lstStyle/>
          <a:p>
            <a:r>
              <a:rPr lang="en-US" dirty="0">
                <a:effectLst/>
              </a:rPr>
              <a:t>Brooks, G., Drenten, J., &amp; Piskorski, M. J. (2021). Influencer Celebrification: How social media influencers acquire Celebrity Capital. </a:t>
            </a:r>
            <a:r>
              <a:rPr lang="en-US" i="1" dirty="0">
                <a:effectLst/>
              </a:rPr>
              <a:t>Journal of Advertising</a:t>
            </a:r>
            <a:r>
              <a:rPr lang="en-US" dirty="0">
                <a:effectLst/>
              </a:rPr>
              <a:t>, </a:t>
            </a:r>
            <a:r>
              <a:rPr lang="en-US" i="1" dirty="0">
                <a:effectLst/>
              </a:rPr>
              <a:t>50</a:t>
            </a:r>
            <a:r>
              <a:rPr lang="en-US" dirty="0">
                <a:effectLst/>
              </a:rPr>
              <a:t>(5), 528–547. https://doi.org/10.1080/00913367.2021.1977737 </a:t>
            </a:r>
          </a:p>
          <a:p>
            <a:r>
              <a:rPr lang="en-US" dirty="0">
                <a:effectLst/>
              </a:rPr>
              <a:t>Su, Y., Baker, B. J., Doyle, J. P., &amp; Yan, M. (2020). Fan engagement in 15 seconds: Athletes’ relationship marketing during a pandemic via TikTok. </a:t>
            </a:r>
            <a:r>
              <a:rPr lang="en-US" i="1" dirty="0">
                <a:effectLst/>
              </a:rPr>
              <a:t>International Journal of Sport Communication</a:t>
            </a:r>
            <a:r>
              <a:rPr lang="en-US" dirty="0">
                <a:effectLst/>
              </a:rPr>
              <a:t>, </a:t>
            </a:r>
            <a:r>
              <a:rPr lang="en-US" i="1" dirty="0">
                <a:effectLst/>
              </a:rPr>
              <a:t>13</a:t>
            </a:r>
            <a:r>
              <a:rPr lang="en-US" dirty="0">
                <a:effectLst/>
              </a:rPr>
              <a:t>(3), 436–446. https://doi.org/10.1123/ijsc.2020-0238 </a:t>
            </a:r>
          </a:p>
          <a:p>
            <a:r>
              <a:rPr lang="en-US" dirty="0">
                <a:effectLst/>
              </a:rPr>
              <a:t>Su, Y., Baker, B., Doyle, J., &amp; Kunkel, T. (2020). The rise of an athlete brand: Factors influencing the social media following of athletes. </a:t>
            </a:r>
            <a:r>
              <a:rPr lang="en-US" i="1" dirty="0">
                <a:effectLst/>
              </a:rPr>
              <a:t>Sport Marketing Quarterly</a:t>
            </a:r>
            <a:r>
              <a:rPr lang="en-US" dirty="0">
                <a:effectLst/>
              </a:rPr>
              <a:t>, </a:t>
            </a:r>
            <a:r>
              <a:rPr lang="en-US" i="1" dirty="0">
                <a:effectLst/>
              </a:rPr>
              <a:t>29</a:t>
            </a:r>
            <a:r>
              <a:rPr lang="en-US" dirty="0">
                <a:effectLst/>
              </a:rPr>
              <a:t>(1), 33–46. https://doi.org/10.32731/smq.291.302020.03 </a:t>
            </a:r>
          </a:p>
          <a:p>
            <a:endParaRPr lang="en-US" dirty="0"/>
          </a:p>
        </p:txBody>
      </p:sp>
    </p:spTree>
    <p:extLst>
      <p:ext uri="{BB962C8B-B14F-4D97-AF65-F5344CB8AC3E}">
        <p14:creationId xmlns:p14="http://schemas.microsoft.com/office/powerpoint/2010/main" val="37803163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7A12F-3ABC-43DC-F022-15EADA62FBE5}"/>
              </a:ext>
            </a:extLst>
          </p:cNvPr>
          <p:cNvSpPr>
            <a:spLocks noGrp="1"/>
          </p:cNvSpPr>
          <p:nvPr>
            <p:ph type="title"/>
          </p:nvPr>
        </p:nvSpPr>
        <p:spPr/>
        <p:txBody>
          <a:bodyPr/>
          <a:lstStyle/>
          <a:p>
            <a:r>
              <a:rPr lang="en-US" dirty="0"/>
              <a:t>Key Definitions</a:t>
            </a:r>
          </a:p>
        </p:txBody>
      </p:sp>
      <p:sp>
        <p:nvSpPr>
          <p:cNvPr id="3" name="Content Placeholder 2">
            <a:extLst>
              <a:ext uri="{FF2B5EF4-FFF2-40B4-BE49-F238E27FC236}">
                <a16:creationId xmlns:a16="http://schemas.microsoft.com/office/drawing/2014/main" id="{AC689C98-1264-8FB7-B945-78304F60B05A}"/>
              </a:ext>
            </a:extLst>
          </p:cNvPr>
          <p:cNvSpPr>
            <a:spLocks noGrp="1"/>
          </p:cNvSpPr>
          <p:nvPr>
            <p:ph idx="1"/>
          </p:nvPr>
        </p:nvSpPr>
        <p:spPr/>
        <p:txBody>
          <a:bodyPr>
            <a:normAutofit/>
          </a:bodyPr>
          <a:lstStyle/>
          <a:p>
            <a:r>
              <a:rPr lang="en-US" u="sng" dirty="0"/>
              <a:t>Celebrity</a:t>
            </a:r>
            <a:r>
              <a:rPr lang="en-US" dirty="0"/>
              <a:t>: Celebrities are not born; they are socially produced in relationship to the audience. Among an audience, a celebrity can be understood as a person who is known for his or her knownness. </a:t>
            </a:r>
          </a:p>
          <a:p>
            <a:r>
              <a:rPr lang="en-US" u="sng" dirty="0"/>
              <a:t>Celebrity Capital</a:t>
            </a:r>
            <a:r>
              <a:rPr lang="en-US" dirty="0"/>
              <a:t>: The productive value of a celebrity lies in the ability to attract widespread attention; thus, converting well knownness into socialcultural currency.</a:t>
            </a:r>
          </a:p>
          <a:p>
            <a:r>
              <a:rPr lang="en-US" u="sng" dirty="0"/>
              <a:t>Parasocial Relationship</a:t>
            </a:r>
            <a:r>
              <a:rPr lang="en-US" dirty="0"/>
              <a:t>: </a:t>
            </a:r>
            <a:r>
              <a:rPr lang="en-US" dirty="0">
                <a:solidFill>
                  <a:srgbClr val="212529"/>
                </a:solidFill>
              </a:rPr>
              <a:t>O</a:t>
            </a:r>
            <a:r>
              <a:rPr lang="en-US" b="0" i="0" dirty="0">
                <a:solidFill>
                  <a:srgbClr val="212529"/>
                </a:solidFill>
                <a:effectLst/>
              </a:rPr>
              <a:t>ne-sided relationships, where one person extends emotional energy, interest and time, and the other party, the persona, is completely unaware of the other’s existence. These relationships create celebrity capital.</a:t>
            </a:r>
          </a:p>
          <a:p>
            <a:r>
              <a:rPr lang="en-US" u="sng" dirty="0">
                <a:solidFill>
                  <a:srgbClr val="212529"/>
                </a:solidFill>
              </a:rPr>
              <a:t>Celebrification</a:t>
            </a:r>
            <a:r>
              <a:rPr lang="en-US" dirty="0">
                <a:solidFill>
                  <a:srgbClr val="212529"/>
                </a:solidFill>
              </a:rPr>
              <a:t>: The mediated interplays and negotiations between celebrities and various media platforms to reach fans/followers.  It is a process, not a status.</a:t>
            </a:r>
            <a:endParaRPr lang="en-US" dirty="0"/>
          </a:p>
        </p:txBody>
      </p:sp>
    </p:spTree>
    <p:extLst>
      <p:ext uri="{BB962C8B-B14F-4D97-AF65-F5344CB8AC3E}">
        <p14:creationId xmlns:p14="http://schemas.microsoft.com/office/powerpoint/2010/main" val="35522788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03ED7-1D51-D762-6109-AB2D78051561}"/>
              </a:ext>
            </a:extLst>
          </p:cNvPr>
          <p:cNvSpPr>
            <a:spLocks noGrp="1"/>
          </p:cNvSpPr>
          <p:nvPr>
            <p:ph type="title"/>
          </p:nvPr>
        </p:nvSpPr>
        <p:spPr/>
        <p:txBody>
          <a:bodyPr/>
          <a:lstStyle/>
          <a:p>
            <a:r>
              <a:rPr lang="en-US" dirty="0"/>
              <a:t>What’s My Line Era</a:t>
            </a:r>
          </a:p>
        </p:txBody>
      </p:sp>
      <p:sp>
        <p:nvSpPr>
          <p:cNvPr id="3" name="Content Placeholder 2">
            <a:extLst>
              <a:ext uri="{FF2B5EF4-FFF2-40B4-BE49-F238E27FC236}">
                <a16:creationId xmlns:a16="http://schemas.microsoft.com/office/drawing/2014/main" id="{426730CD-EF9B-BDE9-2E1B-BD07C1B87CAB}"/>
              </a:ext>
            </a:extLst>
          </p:cNvPr>
          <p:cNvSpPr>
            <a:spLocks noGrp="1"/>
          </p:cNvSpPr>
          <p:nvPr>
            <p:ph idx="1"/>
          </p:nvPr>
        </p:nvSpPr>
        <p:spPr/>
        <p:txBody>
          <a:bodyPr/>
          <a:lstStyle/>
          <a:p>
            <a:r>
              <a:rPr lang="en-US" dirty="0"/>
              <a:t>Celebrification was gained from on-field play, and newspaper and television accounts</a:t>
            </a:r>
          </a:p>
          <a:p>
            <a:r>
              <a:rPr lang="en-US" dirty="0"/>
              <a:t>Without social media, celebrity was a binary</a:t>
            </a:r>
          </a:p>
          <a:p>
            <a:r>
              <a:rPr lang="en-US" dirty="0"/>
              <a:t>What’s My Line was a television show that a</a:t>
            </a:r>
            <a:r>
              <a:rPr lang="en-US" dirty="0">
                <a:effectLst/>
                <a:ea typeface="Calibri" panose="020F0502020204030204" pitchFamily="34" charset="0"/>
              </a:rPr>
              <a:t>ired over 800 episodes from 1950-1967 (CBS version) where celebrities were tasked with discovering the occupation of guests. </a:t>
            </a:r>
          </a:p>
          <a:p>
            <a:pPr lvl="1"/>
            <a:r>
              <a:rPr lang="en-US" dirty="0"/>
              <a:t>Intent was to gauge celebrity and celebrity capital from watching the shows with baseball players</a:t>
            </a:r>
          </a:p>
          <a:p>
            <a:pPr lvl="1"/>
            <a:r>
              <a:rPr lang="en-US" dirty="0"/>
              <a:t>Set up of the show precluded that</a:t>
            </a:r>
          </a:p>
          <a:p>
            <a:endParaRPr lang="en-US" dirty="0"/>
          </a:p>
        </p:txBody>
      </p:sp>
    </p:spTree>
    <p:extLst>
      <p:ext uri="{BB962C8B-B14F-4D97-AF65-F5344CB8AC3E}">
        <p14:creationId xmlns:p14="http://schemas.microsoft.com/office/powerpoint/2010/main" val="10816284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A6EC888-B85F-410F-B430-06583E94B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9485DA84-CB73-4E5E-9864-2460CE2805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7D49185E-361A-421B-8F2D-11C7FFC686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14B85BAA-C37F-44B4-B427-B4F10EBB41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26240" y="-4668"/>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EDC4EE06-D7B4-4FAC-A561-38A1C38023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94325"/>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9018D83B-903C-4782-B1BB-A45164A71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26240" y="6494325"/>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8785589A-A5AC-409A-B2A2-24D871B4C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867" y="158782"/>
            <a:ext cx="11870265" cy="65378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Mantle Good.mp4">
            <a:hlinkClick r:id="" action="ppaction://media"/>
            <a:extLst>
              <a:ext uri="{FF2B5EF4-FFF2-40B4-BE49-F238E27FC236}">
                <a16:creationId xmlns:a16="http://schemas.microsoft.com/office/drawing/2014/main" id="{4BAF1AE5-7F3D-51A5-6F87-618DDB35E82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114714" y="480515"/>
            <a:ext cx="7962570" cy="5892302"/>
          </a:xfrm>
          <a:prstGeom prst="rect">
            <a:avLst/>
          </a:prstGeom>
        </p:spPr>
      </p:pic>
    </p:spTree>
    <p:extLst>
      <p:ext uri="{BB962C8B-B14F-4D97-AF65-F5344CB8AC3E}">
        <p14:creationId xmlns:p14="http://schemas.microsoft.com/office/powerpoint/2010/main" val="67856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45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A6EC888-B85F-410F-B430-06583E94B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9485DA84-CB73-4E5E-9864-2460CE2805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7D49185E-361A-421B-8F2D-11C7FFC686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14B85BAA-C37F-44B4-B427-B4F10EBB41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26240" y="-4668"/>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EDC4EE06-D7B4-4FAC-A561-38A1C38023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94325"/>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9018D83B-903C-4782-B1BB-A45164A71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26240" y="6494325"/>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8785589A-A5AC-409A-B2A2-24D871B4C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867" y="158782"/>
            <a:ext cx="11870265" cy="65378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Mays Good.mp4">
            <a:hlinkClick r:id="" action="ppaction://media"/>
            <a:extLst>
              <a:ext uri="{FF2B5EF4-FFF2-40B4-BE49-F238E27FC236}">
                <a16:creationId xmlns:a16="http://schemas.microsoft.com/office/drawing/2014/main" id="{8F32C2E9-AA98-37B1-5985-2FB60F6793A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244821" y="480515"/>
            <a:ext cx="7702356" cy="5892302"/>
          </a:xfrm>
          <a:prstGeom prst="rect">
            <a:avLst/>
          </a:prstGeom>
        </p:spPr>
      </p:pic>
    </p:spTree>
    <p:extLst>
      <p:ext uri="{BB962C8B-B14F-4D97-AF65-F5344CB8AC3E}">
        <p14:creationId xmlns:p14="http://schemas.microsoft.com/office/powerpoint/2010/main" val="3486366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7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12CAB-2DF9-944D-EFE4-9F33AEB8C441}"/>
              </a:ext>
            </a:extLst>
          </p:cNvPr>
          <p:cNvSpPr>
            <a:spLocks noGrp="1"/>
          </p:cNvSpPr>
          <p:nvPr>
            <p:ph type="title"/>
          </p:nvPr>
        </p:nvSpPr>
        <p:spPr/>
        <p:txBody>
          <a:bodyPr/>
          <a:lstStyle/>
          <a:p>
            <a:r>
              <a:rPr lang="en-US" dirty="0"/>
              <a:t>Idea of location</a:t>
            </a:r>
          </a:p>
        </p:txBody>
      </p:sp>
      <p:sp>
        <p:nvSpPr>
          <p:cNvPr id="3" name="Content Placeholder 2">
            <a:extLst>
              <a:ext uri="{FF2B5EF4-FFF2-40B4-BE49-F238E27FC236}">
                <a16:creationId xmlns:a16="http://schemas.microsoft.com/office/drawing/2014/main" id="{6A0B89DA-04D2-4D22-B093-8AA75114DC31}"/>
              </a:ext>
            </a:extLst>
          </p:cNvPr>
          <p:cNvSpPr>
            <a:spLocks noGrp="1"/>
          </p:cNvSpPr>
          <p:nvPr>
            <p:ph idx="1"/>
          </p:nvPr>
        </p:nvSpPr>
        <p:spPr/>
        <p:txBody>
          <a:bodyPr/>
          <a:lstStyle/>
          <a:p>
            <a:r>
              <a:rPr lang="en-US" dirty="0"/>
              <a:t>Concept of location probably led to the ease of the celebrities guessing the athlete so quickly even when they tried to use fake voices or mislead the panel</a:t>
            </a:r>
          </a:p>
          <a:p>
            <a:r>
              <a:rPr lang="en-US" dirty="0"/>
              <a:t>One is more likely to recognize the persona from their parasocial relationship if there is a reasonable expectation that they might be seen</a:t>
            </a:r>
          </a:p>
          <a:p>
            <a:pPr lvl="1"/>
            <a:r>
              <a:rPr lang="en-US" dirty="0"/>
              <a:t>Remains true for celebrities with high celebrity capital</a:t>
            </a:r>
          </a:p>
          <a:p>
            <a:r>
              <a:rPr lang="en-US" dirty="0"/>
              <a:t>The following video seems to illustrate the validity of this concept</a:t>
            </a:r>
          </a:p>
          <a:p>
            <a:pPr marL="530352" lvl="1" indent="0">
              <a:buNone/>
            </a:pPr>
            <a:endParaRPr lang="en-US" dirty="0"/>
          </a:p>
        </p:txBody>
      </p:sp>
    </p:spTree>
    <p:extLst>
      <p:ext uri="{BB962C8B-B14F-4D97-AF65-F5344CB8AC3E}">
        <p14:creationId xmlns:p14="http://schemas.microsoft.com/office/powerpoint/2010/main" val="1790419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A6EC888-B85F-410F-B430-06583E94B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9485DA84-CB73-4E5E-9864-2460CE2805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7D49185E-361A-421B-8F2D-11C7FFC686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14B85BAA-C37F-44B4-B427-B4F10EBB41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26240" y="-4668"/>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EDC4EE06-D7B4-4FAC-A561-38A1C38023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94325"/>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9018D83B-903C-4782-B1BB-A45164A71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26240" y="6494325"/>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8785589A-A5AC-409A-B2A2-24D871B4C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867" y="158782"/>
            <a:ext cx="11870265" cy="65378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Judge Good.mp4">
            <a:hlinkClick r:id="" action="ppaction://media"/>
            <a:extLst>
              <a:ext uri="{FF2B5EF4-FFF2-40B4-BE49-F238E27FC236}">
                <a16:creationId xmlns:a16="http://schemas.microsoft.com/office/drawing/2014/main" id="{BB2FC749-4B5E-1DC7-86CF-81BD5033514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858395" y="480515"/>
            <a:ext cx="10475208" cy="5892302"/>
          </a:xfrm>
          <a:prstGeom prst="rect">
            <a:avLst/>
          </a:prstGeom>
        </p:spPr>
      </p:pic>
    </p:spTree>
    <p:extLst>
      <p:ext uri="{BB962C8B-B14F-4D97-AF65-F5344CB8AC3E}">
        <p14:creationId xmlns:p14="http://schemas.microsoft.com/office/powerpoint/2010/main" val="3168304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60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D81AC-7FC3-664F-F6ED-AEC9B8CAFA56}"/>
              </a:ext>
            </a:extLst>
          </p:cNvPr>
          <p:cNvSpPr>
            <a:spLocks noGrp="1"/>
          </p:cNvSpPr>
          <p:nvPr>
            <p:ph type="title"/>
          </p:nvPr>
        </p:nvSpPr>
        <p:spPr/>
        <p:txBody>
          <a:bodyPr/>
          <a:lstStyle/>
          <a:p>
            <a:r>
              <a:rPr lang="en-US" dirty="0"/>
              <a:t>Celebrification</a:t>
            </a:r>
          </a:p>
        </p:txBody>
      </p:sp>
      <p:sp>
        <p:nvSpPr>
          <p:cNvPr id="3" name="Content Placeholder 2">
            <a:extLst>
              <a:ext uri="{FF2B5EF4-FFF2-40B4-BE49-F238E27FC236}">
                <a16:creationId xmlns:a16="http://schemas.microsoft.com/office/drawing/2014/main" id="{C1A1D4BA-0974-11F9-D63D-159C8AAC222A}"/>
              </a:ext>
            </a:extLst>
          </p:cNvPr>
          <p:cNvSpPr>
            <a:spLocks noGrp="1"/>
          </p:cNvSpPr>
          <p:nvPr>
            <p:ph idx="1"/>
          </p:nvPr>
        </p:nvSpPr>
        <p:spPr/>
        <p:txBody>
          <a:bodyPr>
            <a:normAutofit fontScale="92500" lnSpcReduction="20000"/>
          </a:bodyPr>
          <a:lstStyle/>
          <a:p>
            <a:r>
              <a:rPr lang="en-US" dirty="0"/>
              <a:t>The mediated process of </a:t>
            </a:r>
            <a:r>
              <a:rPr lang="en-US" dirty="0">
                <a:solidFill>
                  <a:srgbClr val="212529"/>
                </a:solidFill>
              </a:rPr>
              <a:t>interplays and negotiations between celebrities and various media platforms to reach fans/followers can help bridge the location barrier.</a:t>
            </a:r>
          </a:p>
          <a:p>
            <a:r>
              <a:rPr lang="en-US" dirty="0">
                <a:solidFill>
                  <a:srgbClr val="212529"/>
                </a:solidFill>
              </a:rPr>
              <a:t>Develops out of generative practices that initiate the acquisition of celebrity capital, which are inherently based on authenticity</a:t>
            </a:r>
          </a:p>
          <a:p>
            <a:r>
              <a:rPr lang="en-US" dirty="0">
                <a:solidFill>
                  <a:srgbClr val="212529"/>
                </a:solidFill>
              </a:rPr>
              <a:t>From a conceptual perspective, individual athletes operate as sub-brands that are visibly connected to their teams.</a:t>
            </a:r>
          </a:p>
          <a:p>
            <a:r>
              <a:rPr lang="en-US" dirty="0">
                <a:solidFill>
                  <a:srgbClr val="212529"/>
                </a:solidFill>
              </a:rPr>
              <a:t>With teams and players becoming social media influencers, physical location is less important. Gen Z and Alpha can be reached through social media platforms and these medias can be used to build celebrity capital that translates to reach and commodification.</a:t>
            </a:r>
          </a:p>
          <a:p>
            <a:r>
              <a:rPr lang="en-US" dirty="0">
                <a:solidFill>
                  <a:srgbClr val="212529"/>
                </a:solidFill>
              </a:rPr>
              <a:t>Celebrification builds the parasocial relationship beyond what we have seen in the past-- personalities and personal brands develop online</a:t>
            </a:r>
            <a:endParaRPr lang="en-US" dirty="0"/>
          </a:p>
        </p:txBody>
      </p:sp>
    </p:spTree>
    <p:extLst>
      <p:ext uri="{BB962C8B-B14F-4D97-AF65-F5344CB8AC3E}">
        <p14:creationId xmlns:p14="http://schemas.microsoft.com/office/powerpoint/2010/main" val="42688227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ngels good.mp4">
            <a:hlinkClick r:id="" action="ppaction://media"/>
            <a:extLst>
              <a:ext uri="{FF2B5EF4-FFF2-40B4-BE49-F238E27FC236}">
                <a16:creationId xmlns:a16="http://schemas.microsoft.com/office/drawing/2014/main" id="{E3935DBF-68F6-FED4-A299-7B115B1394AC}"/>
              </a:ext>
            </a:extLst>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7"/>
          <a:stretch>
            <a:fillRect/>
          </a:stretch>
        </p:blipFill>
        <p:spPr>
          <a:xfrm>
            <a:off x="1803400" y="366713"/>
            <a:ext cx="3454400" cy="6142037"/>
          </a:xfrm>
        </p:spPr>
      </p:pic>
      <p:pic>
        <p:nvPicPr>
          <p:cNvPr id="7" name="Yankees Taylor Swift.mp4">
            <a:hlinkClick r:id="" action="ppaction://media"/>
            <a:extLst>
              <a:ext uri="{FF2B5EF4-FFF2-40B4-BE49-F238E27FC236}">
                <a16:creationId xmlns:a16="http://schemas.microsoft.com/office/drawing/2014/main" id="{30D9C4E1-9CD5-1DA2-AC08-EEDD0B6F7F15}"/>
              </a:ext>
            </a:extLst>
          </p:cNvPr>
          <p:cNvPicPr>
            <a:picLocks noGrp="1" noChangeAspect="1"/>
          </p:cNvPicPr>
          <p:nvPr>
            <p:ph sz="half" idx="2"/>
            <a:videoFile r:link="rId4"/>
            <p:extLst>
              <p:ext uri="{DAA4B4D4-6D71-4841-9C94-3DE7FCFB9230}">
                <p14:media xmlns:p14="http://schemas.microsoft.com/office/powerpoint/2010/main" r:embed="rId3"/>
              </p:ext>
            </p:extLst>
          </p:nvPr>
        </p:nvPicPr>
        <p:blipFill>
          <a:blip r:embed="rId8"/>
          <a:stretch>
            <a:fillRect/>
          </a:stretch>
        </p:blipFill>
        <p:spPr>
          <a:xfrm>
            <a:off x="6934200" y="366713"/>
            <a:ext cx="3454400" cy="6142037"/>
          </a:xfrm>
        </p:spPr>
      </p:pic>
    </p:spTree>
    <p:extLst>
      <p:ext uri="{BB962C8B-B14F-4D97-AF65-F5344CB8AC3E}">
        <p14:creationId xmlns:p14="http://schemas.microsoft.com/office/powerpoint/2010/main" val="3113998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900"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106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6"/>
                </p:tgtEl>
              </p:cMediaNode>
            </p:video>
            <p:video>
              <p:cMediaNode vol="80000">
                <p:cTn id="12" fill="hold" display="0">
                  <p:stCondLst>
                    <p:cond delay="indefinite"/>
                  </p:stCondLst>
                </p:cTn>
                <p:tgtEl>
                  <p:spTgt spid="7"/>
                </p:tgtEl>
              </p:cMediaNode>
            </p:video>
          </p:childTnLst>
        </p:cTn>
      </p:par>
    </p:tnLst>
  </p:timing>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Crop</Template>
  <TotalTime>16011</TotalTime>
  <Words>1535</Words>
  <Application>Microsoft Macintosh PowerPoint</Application>
  <PresentationFormat>Widescreen</PresentationFormat>
  <Paragraphs>108</Paragraphs>
  <Slides>11</Slides>
  <Notes>11</Notes>
  <HiddenSlides>0</HiddenSlides>
  <MMClips>5</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Calibri</vt:lpstr>
      <vt:lpstr>Franklin Gothic Book</vt:lpstr>
      <vt:lpstr>Times New Roman</vt:lpstr>
      <vt:lpstr>Crop</vt:lpstr>
      <vt:lpstr>The Celebrification of the Game:  Examining Player Media Personas from 'What's My Line' to 'Late Night with Jimmy Fallon'</vt:lpstr>
      <vt:lpstr>Key Definitions</vt:lpstr>
      <vt:lpstr>What’s My Line Era</vt:lpstr>
      <vt:lpstr>PowerPoint Presentation</vt:lpstr>
      <vt:lpstr>PowerPoint Presentation</vt:lpstr>
      <vt:lpstr>Idea of location</vt:lpstr>
      <vt:lpstr>PowerPoint Presentation</vt:lpstr>
      <vt:lpstr>Celebrification</vt:lpstr>
      <vt:lpstr>PowerPoint Presentation</vt:lpstr>
      <vt:lpstr>What does this all mean</vt:lpstr>
      <vt:lpstr>Articles Used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Celebrification of the Game:  Examining Player Media Personas from 'What's My Line' to 'Late Night with Jimmy Fallon'</dc:title>
  <dc:creator>Allison Levin</dc:creator>
  <cp:lastModifiedBy>Allison Levin</cp:lastModifiedBy>
  <cp:revision>29</cp:revision>
  <cp:lastPrinted>2023-06-27T18:02:18Z</cp:lastPrinted>
  <dcterms:created xsi:type="dcterms:W3CDTF">2023-06-22T18:38:51Z</dcterms:created>
  <dcterms:modified xsi:type="dcterms:W3CDTF">2023-07-04T15:59:52Z</dcterms:modified>
</cp:coreProperties>
</file>