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313" r:id="rId4"/>
    <p:sldId id="314" r:id="rId5"/>
    <p:sldId id="336" r:id="rId6"/>
    <p:sldId id="258" r:id="rId7"/>
    <p:sldId id="259" r:id="rId8"/>
    <p:sldId id="262" r:id="rId9"/>
    <p:sldId id="317" r:id="rId10"/>
    <p:sldId id="323" r:id="rId11"/>
    <p:sldId id="338" r:id="rId12"/>
    <p:sldId id="343" r:id="rId13"/>
    <p:sldId id="339" r:id="rId14"/>
    <p:sldId id="344" r:id="rId15"/>
    <p:sldId id="345" r:id="rId16"/>
    <p:sldId id="346" r:id="rId17"/>
    <p:sldId id="322" r:id="rId18"/>
    <p:sldId id="324" r:id="rId19"/>
    <p:sldId id="333" r:id="rId20"/>
    <p:sldId id="34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19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377" tIns="46186" rIns="92377" bIns="4618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377" tIns="46186" rIns="92377" bIns="46186" rtlCol="0"/>
          <a:lstStyle>
            <a:lvl1pPr algn="r">
              <a:defRPr sz="1100"/>
            </a:lvl1pPr>
          </a:lstStyle>
          <a:p>
            <a:fld id="{7ECFBE7D-7698-4FA6-B865-6EC4EB19B65F}" type="datetimeFigureOut">
              <a:rPr lang="en-US" smtClean="0"/>
              <a:pPr/>
              <a:t>03/01/2024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2377" tIns="46186" rIns="92377" bIns="4618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2377" tIns="46186" rIns="92377" bIns="46186" rtlCol="0" anchor="b"/>
          <a:lstStyle>
            <a:lvl1pPr algn="r">
              <a:defRPr sz="1100"/>
            </a:lvl1pPr>
          </a:lstStyle>
          <a:p>
            <a:fld id="{439EBD30-5C1C-45F6-BC72-8E0A0793E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377" tIns="46186" rIns="92377" bIns="4618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377" tIns="46186" rIns="92377" bIns="46186" rtlCol="0"/>
          <a:lstStyle>
            <a:lvl1pPr algn="r">
              <a:defRPr sz="1100"/>
            </a:lvl1pPr>
          </a:lstStyle>
          <a:p>
            <a:fld id="{2E633F27-5528-4EE2-8485-127D14BD8DED}" type="datetimeFigureOut">
              <a:rPr lang="en-US" smtClean="0"/>
              <a:pPr/>
              <a:t>03/01/2024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6" rIns="92377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377" tIns="46186" rIns="92377" bIns="461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2377" tIns="46186" rIns="92377" bIns="4618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2377" tIns="46186" rIns="92377" bIns="46186" rtlCol="0" anchor="b"/>
          <a:lstStyle>
            <a:lvl1pPr algn="r">
              <a:defRPr sz="1100"/>
            </a:lvl1pPr>
          </a:lstStyle>
          <a:p>
            <a:fld id="{D566CE59-B55E-4E6F-B0EB-322EE6EAF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4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7C01-52F8-881F-06D4-13A680E49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3C6DA-EF23-83F5-CF2E-B0AF2A57D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798E2-C741-5621-501E-C6E9518BD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E5F66-919B-CB71-DBD1-9930DCB63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6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D8B8-D02B-2AA6-9222-A0A8FF2C8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A7734-AB7E-A7C1-DDCC-1E862EA57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17038-12E4-4BE2-3A19-A45028DD3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1836D-D221-EE0F-FCA7-2F86308E8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4EFAC-C32C-CACC-3E7F-A18567757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FD0BD-94E2-7292-B188-DCCC924F4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9149B-9C79-217F-176B-47BA72CED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2B9CC-1BD6-CCBD-E487-97983398D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0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2E9C8-BB92-2400-6AEE-D87E04790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0CEE6-6317-D62B-6EFE-11276AD07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E6CC3-D9E2-1ED2-7C93-A9D81572D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5A574-987D-0F6F-2A09-9BDE0731A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8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17767-52B8-104C-2E8E-EEA83E78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9B576-9FC5-D379-20B4-72F2E76D6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059B5-BDA8-EEBC-9DDB-66A438184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E59EC-1C31-614B-C046-C2C2B6A4A9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6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755E8-7A2B-5C9E-5A49-D3A4F7AB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FBB83-D472-E42D-2AF4-6E65D03A3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4317F-E7C4-63EC-4669-94FDD552E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C723B-ACED-FB79-2230-2707B52AF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00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9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4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815D-28F5-7A99-1B0A-A6E3DA787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7AC5F-A295-A855-00A0-C056B853F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B5E1F-A1B1-E73F-A9D9-EA1D36459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D2E07-33BE-C245-A7FA-FE3E1AE25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7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8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4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3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CE59-B55E-4E6F-B0EB-322EE6EAFB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5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9ADD-EDAD-475E-B8C3-83F77E93B7C9}" type="datetime1">
              <a:rPr lang="en-US" smtClean="0"/>
              <a:t>03/01/2024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5FDF-8B62-431D-84EF-A142DEEF32B7}" type="datetime1">
              <a:rPr lang="en-US" smtClean="0"/>
              <a:t>03/01/2024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B56A-D0B6-4EC0-B078-ABDB0BC93EDA}" type="datetime1">
              <a:rPr lang="en-US" smtClean="0"/>
              <a:t>03/01/2024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5F4B-437C-42FB-BEA0-715D51695256}" type="datetime1">
              <a:rPr lang="en-US" smtClean="0"/>
              <a:t>03/01/2024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05B8-39A9-44E2-A122-71DFEB6A846A}" type="datetime1">
              <a:rPr lang="en-US" smtClean="0"/>
              <a:t>03/01/2024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6DBC-CE8E-4C90-A673-E193FEF4532B}" type="datetime1">
              <a:rPr lang="en-US" smtClean="0"/>
              <a:t>03/01/2024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110D-CBD9-46A7-9BA8-5C70521B6027}" type="datetime1">
              <a:rPr lang="en-US" smtClean="0"/>
              <a:t>03/01/2024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09C-7410-40F3-A9D3-D5C49F2C8DD0}" type="datetime1">
              <a:rPr lang="en-US" smtClean="0"/>
              <a:t>03/01/2024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480E-BE91-4C1B-BCD7-E8FC2C825DBD}" type="datetime1">
              <a:rPr lang="en-US" smtClean="0"/>
              <a:t>03/01/2024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ED61-D1C8-4B56-B222-73BD2B0BA6A7}" type="datetime1">
              <a:rPr lang="en-US" smtClean="0"/>
              <a:t>03/01/2024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33FC-F23D-499E-8001-95C04EBA64C3}" type="datetime1">
              <a:rPr lang="en-US" smtClean="0"/>
              <a:t>03/01/2024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048A-3BFB-4106-8614-938747EC7344}" type="datetime1">
              <a:rPr lang="en-US" smtClean="0"/>
              <a:t>03/01/2024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                                                                          rmains@baseballprospectus.com                                                 @Cran_Boy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9DA0-A1A2-48C7-9BB2-6CEDAB2DB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1"/>
            <a:ext cx="8534400" cy="26860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Do Pitchers Learn How to Avoid the Third-Time-Through-the-Order Penalty?</a:t>
            </a:r>
            <a:br>
              <a:rPr lang="en-US" sz="3200" b="1" dirty="0">
                <a:latin typeface="Trebuchet MS" pitchFamily="34" charset="0"/>
              </a:rPr>
            </a:br>
            <a:br>
              <a:rPr lang="en-US" sz="3600" b="1" dirty="0">
                <a:latin typeface="Trebuchet MS" pitchFamily="34" charset="0"/>
              </a:rPr>
            </a:br>
            <a:r>
              <a:rPr lang="en-US" sz="2800" b="1" dirty="0">
                <a:latin typeface="Trebuchet MS" pitchFamily="34" charset="0"/>
              </a:rPr>
              <a:t>Rob Mains</a:t>
            </a:r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rebuchet MS" pitchFamily="34" charset="0"/>
              </a:rPr>
              <a:t>SABR Analytics Conference</a:t>
            </a:r>
          </a:p>
          <a:p>
            <a:r>
              <a:rPr lang="en-US" b="1" dirty="0">
                <a:solidFill>
                  <a:schemeClr val="tx1"/>
                </a:solidFill>
                <a:latin typeface="Trebuchet MS" pitchFamily="34" charset="0"/>
              </a:rPr>
              <a:t>March 9,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35F61-E995-4709-BA69-21211B56E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19849"/>
            <a:ext cx="1447800" cy="238125"/>
          </a:xfrm>
          <a:prstGeom prst="rect">
            <a:avLst/>
          </a:prstGeom>
          <a:blipFill>
            <a:blip r:embed="rId4">
              <a:alphaModFix amt="14000"/>
            </a:blip>
            <a:tile tx="0" ty="0" sx="100000" sy="100000" flip="none" algn="tl"/>
          </a:blip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685800"/>
            <a:ext cx="7388352" cy="304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Can Pitchers “Learn” to Face the Order a Third Time?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301B4-6326-4BF0-B643-B244FF11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42973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rebuchet MS" panose="020B0603020202020204" pitchFamily="34" charset="0"/>
              </a:rPr>
              <a:t>All starting pitchers from 1969-2014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Minimum 10-year career, 200 starts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Yielded 253 MLB pitchers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Split career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First five years: Learning to pitch a third time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Next five years: Learned to pitch a third time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Years 6-end of career</a:t>
            </a:r>
          </a:p>
          <a:p>
            <a:endParaRPr lang="en-US" sz="3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73D09-54AF-4443-8E4B-B20D7E81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963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E4116E-9DFF-558D-B9C1-4D75B5E34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1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F7387-5CF1-D3B6-CFCC-AEE1266A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BC10-BB7B-B31C-B6B3-8F4DFC30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85800"/>
            <a:ext cx="7388352" cy="304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Parsing the Data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B544E-E926-78B0-E43C-E91A93F5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66C07-C583-3DCF-5D46-1B6C4965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6021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rebuchet MS" panose="020B0603020202020204" pitchFamily="34" charset="0"/>
              </a:rPr>
              <a:t>Pitchers facing the order a third time fewer than 50 times in first or second five years (27 pitchers, discarded)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Pitchers facing the order a third time 50-99 times in first and/or second five years (122 pitchers)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Pitchers facing the order a third time 100+ times in first and second five years (104 pitchers)</a:t>
            </a:r>
          </a:p>
          <a:p>
            <a:endParaRPr lang="en-US" sz="3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69D8-4AD0-83F2-275E-2FD6B8B00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963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EAB7E6-90CF-98B5-3101-2D1A41009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E8638-6BD1-7F0A-1A2A-EFE2E9EB3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B06C-EB54-3F74-E03B-AB337437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85800"/>
            <a:ext cx="7388352" cy="304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Limitations of Data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7533A-9270-CCEA-8029-4EFA8FEB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322DB-8675-5CB1-6C28-FBFBDD67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6021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rebuchet MS" panose="020B0603020202020204" pitchFamily="34" charset="0"/>
              </a:rPr>
              <a:t>Selection bias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Arbitrary choice of five-year periods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No adjustment for pitcher’s team or opponents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No adjustment for run environment</a:t>
            </a:r>
            <a:endParaRPr lang="en-US" sz="2600" dirty="0">
              <a:latin typeface="Trebuchet MS" panose="020B0603020202020204" pitchFamily="34" charset="0"/>
            </a:endParaRPr>
          </a:p>
          <a:p>
            <a:endParaRPr lang="en-US" sz="3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35532-0F05-59CA-9DF5-45432211C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963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E46CD9-2C4A-76D7-8AC5-46BC45F7C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3BAF6-0A5C-8901-24A1-6216CF508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D26E-8B13-0B93-74D2-5D65D03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85800"/>
            <a:ext cx="7388352" cy="304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Example: John Smoltz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64C7B-54C4-14B5-D5EE-17897348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31D83-FA25-E406-20C0-D7E380E8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4297363"/>
          </a:xfrm>
        </p:spPr>
        <p:txBody>
          <a:bodyPr>
            <a:normAutofit/>
          </a:bodyPr>
          <a:lstStyle/>
          <a:p>
            <a:endParaRPr lang="en-US" sz="3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4EB57-E98D-A19C-D461-D6396B8DD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963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5F9084-365D-1E87-C2A9-155D26DB2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60CE40-B9FD-EE41-3703-1019F2EF9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17537"/>
              </p:ext>
            </p:extLst>
          </p:nvPr>
        </p:nvGraphicFramePr>
        <p:xfrm>
          <a:off x="493450" y="1220787"/>
          <a:ext cx="826955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150">
                  <a:extLst>
                    <a:ext uri="{9D8B030D-6E8A-4147-A177-3AD203B41FA5}">
                      <a16:colId xmlns:a16="http://schemas.microsoft.com/office/drawing/2014/main" val="401818219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047742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750595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615492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58552878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42391451"/>
                    </a:ext>
                  </a:extLst>
                </a:gridCol>
                <a:gridCol w="1176107">
                  <a:extLst>
                    <a:ext uri="{9D8B030D-6E8A-4147-A177-3AD203B41FA5}">
                      <a16:colId xmlns:a16="http://schemas.microsoft.com/office/drawing/2014/main" val="3885321950"/>
                    </a:ext>
                  </a:extLst>
                </a:gridCol>
                <a:gridCol w="1033694">
                  <a:extLst>
                    <a:ext uri="{9D8B030D-6E8A-4147-A177-3AD203B41FA5}">
                      <a16:colId xmlns:a16="http://schemas.microsoft.com/office/drawing/2014/main" val="4164229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Five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Next Five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2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2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r>
                        <a:rPr lang="en-US" b="1" baseline="30000" dirty="0"/>
                        <a:t>rd</a:t>
                      </a:r>
                      <a:r>
                        <a:rPr lang="en-US" b="1" dirty="0"/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2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r>
                        <a:rPr lang="en-US" b="1" baseline="30000" dirty="0"/>
                        <a:t>rd</a:t>
                      </a:r>
                      <a:r>
                        <a:rPr lang="en-US" b="1" dirty="0"/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5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.631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.833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+31.9%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.582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.574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-1.4%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421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.652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.572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-12.2%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.669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.708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+5.8%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423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.687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1.032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+50.1%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.739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.756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+2.3%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004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.668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.870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+30.1%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.610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.853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+39.8%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00493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.718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.568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-20.8%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.601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.620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+3.2%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954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.572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.611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+6.8%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.661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.749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+13.3%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824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.659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.518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-21.4%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.569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.829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+45.8%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094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.571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.592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+3.6%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.540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.679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+25.9%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00175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Weighted Average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+16.3%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6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09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12416-3CBD-C20B-336C-361D0F33C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CC82-A297-1271-52DD-662D6C44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85800"/>
            <a:ext cx="7388352" cy="304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Results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8E495-CF7B-1181-2149-C8601C88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E47BA-9C63-B846-0549-6BD452A4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4297363"/>
          </a:xfrm>
        </p:spPr>
        <p:txBody>
          <a:bodyPr>
            <a:normAutofit/>
          </a:bodyPr>
          <a:lstStyle/>
          <a:p>
            <a:endParaRPr lang="en-US" sz="3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E0B1F-C277-4EDE-7BC8-1EBBDD14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963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E3236-5318-CA14-096C-2B7D7CE0F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  <p:sp>
        <p:nvSpPr>
          <p:cNvPr id="76" name="AutoShape 63">
            <a:extLst>
              <a:ext uri="{FF2B5EF4-FFF2-40B4-BE49-F238E27FC236}">
                <a16:creationId xmlns:a16="http://schemas.microsoft.com/office/drawing/2014/main" id="{E85980C6-59E4-4375-0F0C-565B570FA89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4038" y="2400300"/>
            <a:ext cx="8035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65">
            <a:extLst>
              <a:ext uri="{FF2B5EF4-FFF2-40B4-BE49-F238E27FC236}">
                <a16:creationId xmlns:a16="http://schemas.microsoft.com/office/drawing/2014/main" id="{5AA8B591-E2AE-B02F-604B-508C394B2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2425700"/>
            <a:ext cx="8002588" cy="3937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66">
            <a:extLst>
              <a:ext uri="{FF2B5EF4-FFF2-40B4-BE49-F238E27FC236}">
                <a16:creationId xmlns:a16="http://schemas.microsoft.com/office/drawing/2014/main" id="{7D1593E1-EA72-50C2-D75C-C856463CD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2819400"/>
            <a:ext cx="854075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67">
            <a:extLst>
              <a:ext uri="{FF2B5EF4-FFF2-40B4-BE49-F238E27FC236}">
                <a16:creationId xmlns:a16="http://schemas.microsoft.com/office/drawing/2014/main" id="{893929E2-A9F6-785A-688E-C1FD803F3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2819400"/>
            <a:ext cx="1011238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68">
            <a:extLst>
              <a:ext uri="{FF2B5EF4-FFF2-40B4-BE49-F238E27FC236}">
                <a16:creationId xmlns:a16="http://schemas.microsoft.com/office/drawing/2014/main" id="{D600EFBD-C39E-207A-4583-9CF72B0E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2819400"/>
            <a:ext cx="1708150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69">
            <a:extLst>
              <a:ext uri="{FF2B5EF4-FFF2-40B4-BE49-F238E27FC236}">
                <a16:creationId xmlns:a16="http://schemas.microsoft.com/office/drawing/2014/main" id="{EC0A2E28-ECA4-CCA3-EFA4-3A910EFB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2819400"/>
            <a:ext cx="1865313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70">
            <a:extLst>
              <a:ext uri="{FF2B5EF4-FFF2-40B4-BE49-F238E27FC236}">
                <a16:creationId xmlns:a16="http://schemas.microsoft.com/office/drawing/2014/main" id="{886043E7-ADB1-2F4C-6071-34463FE9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2819400"/>
            <a:ext cx="2563813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71">
            <a:extLst>
              <a:ext uri="{FF2B5EF4-FFF2-40B4-BE49-F238E27FC236}">
                <a16:creationId xmlns:a16="http://schemas.microsoft.com/office/drawing/2014/main" id="{0BD19D25-2DB6-F23A-0F43-FC0CE0F7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3213100"/>
            <a:ext cx="854075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72">
            <a:extLst>
              <a:ext uri="{FF2B5EF4-FFF2-40B4-BE49-F238E27FC236}">
                <a16:creationId xmlns:a16="http://schemas.microsoft.com/office/drawing/2014/main" id="{8536140C-52C2-A87B-86E6-A3ED99F8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3213100"/>
            <a:ext cx="1011238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73">
            <a:extLst>
              <a:ext uri="{FF2B5EF4-FFF2-40B4-BE49-F238E27FC236}">
                <a16:creationId xmlns:a16="http://schemas.microsoft.com/office/drawing/2014/main" id="{ADDBC4D9-F5B2-EBD5-D7A8-9CE4E809E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3213100"/>
            <a:ext cx="1708150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74">
            <a:extLst>
              <a:ext uri="{FF2B5EF4-FFF2-40B4-BE49-F238E27FC236}">
                <a16:creationId xmlns:a16="http://schemas.microsoft.com/office/drawing/2014/main" id="{1C17B99B-7261-D070-0A54-99E86B52B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3213100"/>
            <a:ext cx="1865313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75">
            <a:extLst>
              <a:ext uri="{FF2B5EF4-FFF2-40B4-BE49-F238E27FC236}">
                <a16:creationId xmlns:a16="http://schemas.microsoft.com/office/drawing/2014/main" id="{A80CF032-BD4C-AF54-48B2-1C1FB605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3213100"/>
            <a:ext cx="2563813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76">
            <a:extLst>
              <a:ext uri="{FF2B5EF4-FFF2-40B4-BE49-F238E27FC236}">
                <a16:creationId xmlns:a16="http://schemas.microsoft.com/office/drawing/2014/main" id="{F0A04FE6-101C-F159-8640-9422D1EC2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3608388"/>
            <a:ext cx="854075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77">
            <a:extLst>
              <a:ext uri="{FF2B5EF4-FFF2-40B4-BE49-F238E27FC236}">
                <a16:creationId xmlns:a16="http://schemas.microsoft.com/office/drawing/2014/main" id="{347BF1B9-4D2C-81DC-31E9-E5DEB3544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3608388"/>
            <a:ext cx="1011238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78">
            <a:extLst>
              <a:ext uri="{FF2B5EF4-FFF2-40B4-BE49-F238E27FC236}">
                <a16:creationId xmlns:a16="http://schemas.microsoft.com/office/drawing/2014/main" id="{CA60093D-0042-30DA-5E5D-5D54164E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3608388"/>
            <a:ext cx="1708150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79">
            <a:extLst>
              <a:ext uri="{FF2B5EF4-FFF2-40B4-BE49-F238E27FC236}">
                <a16:creationId xmlns:a16="http://schemas.microsoft.com/office/drawing/2014/main" id="{CE01D97B-3495-2553-0F4C-DB15E6E0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3608388"/>
            <a:ext cx="1865313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80">
            <a:extLst>
              <a:ext uri="{FF2B5EF4-FFF2-40B4-BE49-F238E27FC236}">
                <a16:creationId xmlns:a16="http://schemas.microsoft.com/office/drawing/2014/main" id="{EF0284FA-FE76-15A2-1D71-B677986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3608388"/>
            <a:ext cx="2563813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81">
            <a:extLst>
              <a:ext uri="{FF2B5EF4-FFF2-40B4-BE49-F238E27FC236}">
                <a16:creationId xmlns:a16="http://schemas.microsoft.com/office/drawing/2014/main" id="{B8416D0A-F097-E75C-AEE6-17CD63C8B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4002088"/>
            <a:ext cx="854075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82">
            <a:extLst>
              <a:ext uri="{FF2B5EF4-FFF2-40B4-BE49-F238E27FC236}">
                <a16:creationId xmlns:a16="http://schemas.microsoft.com/office/drawing/2014/main" id="{7DA57005-E93C-4F0C-9942-F99C0898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4002088"/>
            <a:ext cx="1011238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83">
            <a:extLst>
              <a:ext uri="{FF2B5EF4-FFF2-40B4-BE49-F238E27FC236}">
                <a16:creationId xmlns:a16="http://schemas.microsoft.com/office/drawing/2014/main" id="{32A14B11-E1C1-9AC2-0E09-E2D0C965B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4002088"/>
            <a:ext cx="1708150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84">
            <a:extLst>
              <a:ext uri="{FF2B5EF4-FFF2-40B4-BE49-F238E27FC236}">
                <a16:creationId xmlns:a16="http://schemas.microsoft.com/office/drawing/2014/main" id="{DED9D3FB-C094-1B98-6E6E-7DD2408D1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4002088"/>
            <a:ext cx="1865313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85">
            <a:extLst>
              <a:ext uri="{FF2B5EF4-FFF2-40B4-BE49-F238E27FC236}">
                <a16:creationId xmlns:a16="http://schemas.microsoft.com/office/drawing/2014/main" id="{C6394AF7-434E-9DC8-3CD2-0DEBC97E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4002088"/>
            <a:ext cx="2563813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86">
            <a:extLst>
              <a:ext uri="{FF2B5EF4-FFF2-40B4-BE49-F238E27FC236}">
                <a16:creationId xmlns:a16="http://schemas.microsoft.com/office/drawing/2014/main" id="{A2B838DD-72BA-6333-0B1E-10EF60EE5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6051" y="2800350"/>
            <a:ext cx="0" cy="1601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87">
            <a:extLst>
              <a:ext uri="{FF2B5EF4-FFF2-40B4-BE49-F238E27FC236}">
                <a16:creationId xmlns:a16="http://schemas.microsoft.com/office/drawing/2014/main" id="{7E5146D3-3405-23B2-7F1A-6F2634D93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8" y="2800350"/>
            <a:ext cx="0" cy="1601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88">
            <a:extLst>
              <a:ext uri="{FF2B5EF4-FFF2-40B4-BE49-F238E27FC236}">
                <a16:creationId xmlns:a16="http://schemas.microsoft.com/office/drawing/2014/main" id="{2B604A45-4ACB-B1B6-4A2E-D6323A2BF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438" y="2800350"/>
            <a:ext cx="0" cy="1601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89">
            <a:extLst>
              <a:ext uri="{FF2B5EF4-FFF2-40B4-BE49-F238E27FC236}">
                <a16:creationId xmlns:a16="http://schemas.microsoft.com/office/drawing/2014/main" id="{A89C1046-423D-CEFA-0912-DB2FFC203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1" y="2800350"/>
            <a:ext cx="0" cy="1601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90">
            <a:extLst>
              <a:ext uri="{FF2B5EF4-FFF2-40B4-BE49-F238E27FC236}">
                <a16:creationId xmlns:a16="http://schemas.microsoft.com/office/drawing/2014/main" id="{03921C25-92A4-4938-DF6D-6694816D6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2819400"/>
            <a:ext cx="801528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91">
            <a:extLst>
              <a:ext uri="{FF2B5EF4-FFF2-40B4-BE49-F238E27FC236}">
                <a16:creationId xmlns:a16="http://schemas.microsoft.com/office/drawing/2014/main" id="{BCE4C6C7-4AC1-83BC-1C0D-D1AF5B2A2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3213100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9DCB3BB7-0125-1505-A235-BD4620034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3608388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93">
            <a:extLst>
              <a:ext uri="{FF2B5EF4-FFF2-40B4-BE49-F238E27FC236}">
                <a16:creationId xmlns:a16="http://schemas.microsoft.com/office/drawing/2014/main" id="{0B28E149-E290-D8C7-8838-C27443B01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4002088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94">
            <a:extLst>
              <a:ext uri="{FF2B5EF4-FFF2-40B4-BE49-F238E27FC236}">
                <a16:creationId xmlns:a16="http://schemas.microsoft.com/office/drawing/2014/main" id="{5FEF7501-5923-1B93-B13E-4FE474A6A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6" y="2419350"/>
            <a:ext cx="0" cy="1982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95">
            <a:extLst>
              <a:ext uri="{FF2B5EF4-FFF2-40B4-BE49-F238E27FC236}">
                <a16:creationId xmlns:a16="http://schemas.microsoft.com/office/drawing/2014/main" id="{3A9F2D7C-F68E-0082-7D1D-002BF44BB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563" y="2419350"/>
            <a:ext cx="0" cy="1982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96">
            <a:extLst>
              <a:ext uri="{FF2B5EF4-FFF2-40B4-BE49-F238E27FC236}">
                <a16:creationId xmlns:a16="http://schemas.microsoft.com/office/drawing/2014/main" id="{65ECC800-B1A7-665C-48AA-EDCB9B65E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2425700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97">
            <a:extLst>
              <a:ext uri="{FF2B5EF4-FFF2-40B4-BE49-F238E27FC236}">
                <a16:creationId xmlns:a16="http://schemas.microsoft.com/office/drawing/2014/main" id="{A694463C-8B76-F2C9-1D3B-5BC248BB6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4395788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98">
            <a:extLst>
              <a:ext uri="{FF2B5EF4-FFF2-40B4-BE49-F238E27FC236}">
                <a16:creationId xmlns:a16="http://schemas.microsoft.com/office/drawing/2014/main" id="{A22F71AE-5E2E-881C-1AC9-602ECAFC8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2468563"/>
            <a:ext cx="6958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Pitchers facing the order a third time 100+ times in first and second five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99">
            <a:extLst>
              <a:ext uri="{FF2B5EF4-FFF2-40B4-BE49-F238E27FC236}">
                <a16:creationId xmlns:a16="http://schemas.microsoft.com/office/drawing/2014/main" id="{39DAE016-F0E7-A9A8-08E4-67E1A0A6B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488" y="2468563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0">
            <a:extLst>
              <a:ext uri="{FF2B5EF4-FFF2-40B4-BE49-F238E27FC236}">
                <a16:creationId xmlns:a16="http://schemas.microsoft.com/office/drawing/2014/main" id="{F5314D20-F58A-9DB4-D880-74D18C55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1" y="2468563"/>
            <a:ext cx="212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01">
            <a:extLst>
              <a:ext uri="{FF2B5EF4-FFF2-40B4-BE49-F238E27FC236}">
                <a16:creationId xmlns:a16="http://schemas.microsoft.com/office/drawing/2014/main" id="{0F1F3D5E-6B6A-067C-3693-2B1343EA6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1" y="2862263"/>
            <a:ext cx="2112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rest of career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02">
            <a:extLst>
              <a:ext uri="{FF2B5EF4-FFF2-40B4-BE49-F238E27FC236}">
                <a16:creationId xmlns:a16="http://schemas.microsoft.com/office/drawing/2014/main" id="{CD8DC922-CFE0-ECE9-0F31-D75B68761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6" y="2862263"/>
            <a:ext cx="981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03">
            <a:extLst>
              <a:ext uri="{FF2B5EF4-FFF2-40B4-BE49-F238E27FC236}">
                <a16:creationId xmlns:a16="http://schemas.microsoft.com/office/drawing/2014/main" id="{F001E0FA-FF04-D64E-13D3-0897DCD2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6" y="2867025"/>
            <a:ext cx="2381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04">
            <a:extLst>
              <a:ext uri="{FF2B5EF4-FFF2-40B4-BE49-F238E27FC236}">
                <a16:creationId xmlns:a16="http://schemas.microsoft.com/office/drawing/2014/main" id="{941574C7-D0A2-4DA5-BF67-BDA33D35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2862263"/>
            <a:ext cx="458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05">
            <a:extLst>
              <a:ext uri="{FF2B5EF4-FFF2-40B4-BE49-F238E27FC236}">
                <a16:creationId xmlns:a16="http://schemas.microsoft.com/office/drawing/2014/main" id="{934EDC9A-54AE-4500-D0C8-DB9536FD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1" y="2862263"/>
            <a:ext cx="981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06">
            <a:extLst>
              <a:ext uri="{FF2B5EF4-FFF2-40B4-BE49-F238E27FC236}">
                <a16:creationId xmlns:a16="http://schemas.microsoft.com/office/drawing/2014/main" id="{8EEADBC6-8595-AA3B-0539-6BAD19B45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1" y="2867025"/>
            <a:ext cx="190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07">
            <a:extLst>
              <a:ext uri="{FF2B5EF4-FFF2-40B4-BE49-F238E27FC236}">
                <a16:creationId xmlns:a16="http://schemas.microsoft.com/office/drawing/2014/main" id="{EA9915DA-99ED-33BC-54BA-435F480B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6" y="2862263"/>
            <a:ext cx="458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08">
            <a:extLst>
              <a:ext uri="{FF2B5EF4-FFF2-40B4-BE49-F238E27FC236}">
                <a16:creationId xmlns:a16="http://schemas.microsoft.com/office/drawing/2014/main" id="{5DF5AA76-FCB6-18C4-A81D-424862D5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2862263"/>
            <a:ext cx="865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Pitchers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09">
            <a:extLst>
              <a:ext uri="{FF2B5EF4-FFF2-40B4-BE49-F238E27FC236}">
                <a16:creationId xmlns:a16="http://schemas.microsoft.com/office/drawing/2014/main" id="{AFDB0F52-65F2-9580-77F8-D5BDDF1FB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3255963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5.6%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0">
            <a:extLst>
              <a:ext uri="{FF2B5EF4-FFF2-40B4-BE49-F238E27FC236}">
                <a16:creationId xmlns:a16="http://schemas.microsoft.com/office/drawing/2014/main" id="{6268C6F7-E4B0-EFE4-BE4C-958F404A7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3255963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1">
            <a:extLst>
              <a:ext uri="{FF2B5EF4-FFF2-40B4-BE49-F238E27FC236}">
                <a16:creationId xmlns:a16="http://schemas.microsoft.com/office/drawing/2014/main" id="{5A815B4E-DC3A-0408-4BCD-F5AAA31B8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1" y="3255963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12">
            <a:extLst>
              <a:ext uri="{FF2B5EF4-FFF2-40B4-BE49-F238E27FC236}">
                <a16:creationId xmlns:a16="http://schemas.microsoft.com/office/drawing/2014/main" id="{1F346CA8-18AA-31EB-D49E-A38DD21C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6" y="3255963"/>
            <a:ext cx="35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13">
            <a:extLst>
              <a:ext uri="{FF2B5EF4-FFF2-40B4-BE49-F238E27FC236}">
                <a16:creationId xmlns:a16="http://schemas.microsoft.com/office/drawing/2014/main" id="{54EA6786-72BF-3234-2AB3-B48C5CC2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3255963"/>
            <a:ext cx="703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Better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14">
            <a:extLst>
              <a:ext uri="{FF2B5EF4-FFF2-40B4-BE49-F238E27FC236}">
                <a16:creationId xmlns:a16="http://schemas.microsoft.com/office/drawing/2014/main" id="{D2ED2A29-204A-AC12-1EFC-97A6DAEB6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3649663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9.6%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15">
            <a:extLst>
              <a:ext uri="{FF2B5EF4-FFF2-40B4-BE49-F238E27FC236}">
                <a16:creationId xmlns:a16="http://schemas.microsoft.com/office/drawing/2014/main" id="{C99C55B5-2CF0-4921-6174-D1DB014B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6" y="3649663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12.3%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16">
            <a:extLst>
              <a:ext uri="{FF2B5EF4-FFF2-40B4-BE49-F238E27FC236}">
                <a16:creationId xmlns:a16="http://schemas.microsoft.com/office/drawing/2014/main" id="{26F0C812-06E1-3741-9C32-78ED9F93A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3649663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5.2%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17">
            <a:extLst>
              <a:ext uri="{FF2B5EF4-FFF2-40B4-BE49-F238E27FC236}">
                <a16:creationId xmlns:a16="http://schemas.microsoft.com/office/drawing/2014/main" id="{46F5247C-7AB7-DE84-CAAF-D4BDCB44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6" y="3649663"/>
            <a:ext cx="35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18">
            <a:extLst>
              <a:ext uri="{FF2B5EF4-FFF2-40B4-BE49-F238E27FC236}">
                <a16:creationId xmlns:a16="http://schemas.microsoft.com/office/drawing/2014/main" id="{49B566EA-6BAD-2767-87E6-568FF0C0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3649663"/>
            <a:ext cx="725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19">
            <a:extLst>
              <a:ext uri="{FF2B5EF4-FFF2-40B4-BE49-F238E27FC236}">
                <a16:creationId xmlns:a16="http://schemas.microsoft.com/office/drawing/2014/main" id="{0D75A5CB-CB28-2132-D075-DE1EC237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4041775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20">
            <a:extLst>
              <a:ext uri="{FF2B5EF4-FFF2-40B4-BE49-F238E27FC236}">
                <a16:creationId xmlns:a16="http://schemas.microsoft.com/office/drawing/2014/main" id="{B5A9A462-E318-1494-B1C6-39094A868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4041775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6.8%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21">
            <a:extLst>
              <a:ext uri="{FF2B5EF4-FFF2-40B4-BE49-F238E27FC236}">
                <a16:creationId xmlns:a16="http://schemas.microsoft.com/office/drawing/2014/main" id="{F9B7A233-717C-A380-A2B2-BF2EF8C8F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1" y="4041775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10.3%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22">
            <a:extLst>
              <a:ext uri="{FF2B5EF4-FFF2-40B4-BE49-F238E27FC236}">
                <a16:creationId xmlns:a16="http://schemas.microsoft.com/office/drawing/2014/main" id="{8E540654-3584-F6E6-B266-49FFC505A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6" y="4041775"/>
            <a:ext cx="465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23">
            <a:extLst>
              <a:ext uri="{FF2B5EF4-FFF2-40B4-BE49-F238E27FC236}">
                <a16:creationId xmlns:a16="http://schemas.microsoft.com/office/drawing/2014/main" id="{0916D3C6-0395-29D8-DC46-1BDA7137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4041775"/>
            <a:ext cx="588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12DE03-9D57-9D40-435A-1E48AF83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07E3-D2B1-3A46-D577-431855F9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85800"/>
            <a:ext cx="7388352" cy="304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Results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C59AC-F5EA-4DB1-AEC9-9A029D93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E581E-EDBD-9E45-59F8-3CBFD8FC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4297363"/>
          </a:xfrm>
        </p:spPr>
        <p:txBody>
          <a:bodyPr>
            <a:normAutofit/>
          </a:bodyPr>
          <a:lstStyle/>
          <a:p>
            <a:endParaRPr lang="en-US" sz="3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FBC82-4421-2D29-A2FA-86B3DC6A4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963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C576B8-A1C3-0C9A-61E7-D4CCFFD08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  <p:sp>
        <p:nvSpPr>
          <p:cNvPr id="12" name="AutoShape 3">
            <a:extLst>
              <a:ext uri="{FF2B5EF4-FFF2-40B4-BE49-F238E27FC236}">
                <a16:creationId xmlns:a16="http://schemas.microsoft.com/office/drawing/2014/main" id="{6B9133B0-AC70-AB81-3C04-B80C26CD886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4038" y="2400300"/>
            <a:ext cx="8035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2B5437-A2A7-C395-E5C8-9A003C2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2425700"/>
            <a:ext cx="8002588" cy="3937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A5B88AC-D32B-2B4E-382F-E5C69BC30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2819400"/>
            <a:ext cx="854075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BE0B4740-25E1-EDCA-A1C2-3A17D7C6E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2819400"/>
            <a:ext cx="1011238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62C7979A-B4C0-4827-3440-C3932EEC8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2819400"/>
            <a:ext cx="1708150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911C53F-342D-B3CF-FC75-D9FA350E5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2819400"/>
            <a:ext cx="1865313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75A8B8C-EF14-7B40-B7EA-341A5E54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2819400"/>
            <a:ext cx="2563813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A963F43-0FB6-D9B7-84C5-D4103659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3213100"/>
            <a:ext cx="854075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0A9B9D85-785F-11DE-8CAD-3EABC3F2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3213100"/>
            <a:ext cx="1011238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10A9ED6-D04B-D06F-DC1A-93BAD5CA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3213100"/>
            <a:ext cx="1708150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90C24540-A2DE-4A0C-B48C-76BBC8CF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3213100"/>
            <a:ext cx="1865313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92F5B48-0E9B-A920-4E8F-767244088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3213100"/>
            <a:ext cx="2563813" cy="3952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EA20A66-7503-0241-00A8-C3F7B842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3608388"/>
            <a:ext cx="854075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1CFDF2CE-5031-E948-0200-93729691C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3608388"/>
            <a:ext cx="1011238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C170E05B-E40B-3E41-441C-07BB284C5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3608388"/>
            <a:ext cx="1708150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56609EA6-91EB-AB2C-6508-61F0BF7F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3608388"/>
            <a:ext cx="1865313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1F94DB11-BD94-36BE-228D-23E10BB4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3608388"/>
            <a:ext cx="2563813" cy="39370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23052FBE-BD3B-92BF-9460-A4481CDE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6" y="4002088"/>
            <a:ext cx="854075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83171EB2-D9CE-A8EF-8091-55CC34F1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1" y="4002088"/>
            <a:ext cx="1011238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867A51C9-8055-FC35-F828-F53D40F2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4002088"/>
            <a:ext cx="1708150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6D134EDB-4F98-48B7-14E8-12DB2690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4002088"/>
            <a:ext cx="1865313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879DFF37-3C15-0160-A358-ACA1EF911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1" y="4002088"/>
            <a:ext cx="2563813" cy="393700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6">
            <a:extLst>
              <a:ext uri="{FF2B5EF4-FFF2-40B4-BE49-F238E27FC236}">
                <a16:creationId xmlns:a16="http://schemas.microsoft.com/office/drawing/2014/main" id="{9C2C0D8A-0FBF-9984-45A4-ADC9A7D00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6051" y="2800350"/>
            <a:ext cx="0" cy="1601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7">
            <a:extLst>
              <a:ext uri="{FF2B5EF4-FFF2-40B4-BE49-F238E27FC236}">
                <a16:creationId xmlns:a16="http://schemas.microsoft.com/office/drawing/2014/main" id="{8CFBA41E-57A5-E736-2CA5-BB48701EB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8" y="2800350"/>
            <a:ext cx="0" cy="1601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8">
            <a:extLst>
              <a:ext uri="{FF2B5EF4-FFF2-40B4-BE49-F238E27FC236}">
                <a16:creationId xmlns:a16="http://schemas.microsoft.com/office/drawing/2014/main" id="{BFBE6394-622A-C9F3-9E79-6C7107516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438" y="2800350"/>
            <a:ext cx="0" cy="1601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9">
            <a:extLst>
              <a:ext uri="{FF2B5EF4-FFF2-40B4-BE49-F238E27FC236}">
                <a16:creationId xmlns:a16="http://schemas.microsoft.com/office/drawing/2014/main" id="{DA263FEB-46F7-25C8-5906-833F526FC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1" y="2800350"/>
            <a:ext cx="0" cy="1601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0">
            <a:extLst>
              <a:ext uri="{FF2B5EF4-FFF2-40B4-BE49-F238E27FC236}">
                <a16:creationId xmlns:a16="http://schemas.microsoft.com/office/drawing/2014/main" id="{14366403-3C41-C6A8-8FEA-E01F405F7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2819400"/>
            <a:ext cx="801528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1">
            <a:extLst>
              <a:ext uri="{FF2B5EF4-FFF2-40B4-BE49-F238E27FC236}">
                <a16:creationId xmlns:a16="http://schemas.microsoft.com/office/drawing/2014/main" id="{579D899C-A9FC-AE2F-C0EA-EB0622C62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3213100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2">
            <a:extLst>
              <a:ext uri="{FF2B5EF4-FFF2-40B4-BE49-F238E27FC236}">
                <a16:creationId xmlns:a16="http://schemas.microsoft.com/office/drawing/2014/main" id="{14AF621E-03D5-11DA-2C5A-12F8E5F00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3608388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3">
            <a:extLst>
              <a:ext uri="{FF2B5EF4-FFF2-40B4-BE49-F238E27FC236}">
                <a16:creationId xmlns:a16="http://schemas.microsoft.com/office/drawing/2014/main" id="{2C09D497-B309-692B-E6C2-C8A89D366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4002088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4">
            <a:extLst>
              <a:ext uri="{FF2B5EF4-FFF2-40B4-BE49-F238E27FC236}">
                <a16:creationId xmlns:a16="http://schemas.microsoft.com/office/drawing/2014/main" id="{22701197-CD06-D188-3008-9D49B6199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6" y="2419350"/>
            <a:ext cx="0" cy="1982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A215BE7A-A54E-9966-3C0D-A6C5714CA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563" y="2419350"/>
            <a:ext cx="0" cy="1982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6">
            <a:extLst>
              <a:ext uri="{FF2B5EF4-FFF2-40B4-BE49-F238E27FC236}">
                <a16:creationId xmlns:a16="http://schemas.microsoft.com/office/drawing/2014/main" id="{DF0D0B50-23E5-BF76-4466-B8D39793E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2425700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7">
            <a:extLst>
              <a:ext uri="{FF2B5EF4-FFF2-40B4-BE49-F238E27FC236}">
                <a16:creationId xmlns:a16="http://schemas.microsoft.com/office/drawing/2014/main" id="{35BF85D6-5410-6493-0633-AE9C0CE5B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6" y="4395788"/>
            <a:ext cx="80152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321DA735-E702-5D5D-4BD0-5F73FD34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2468563"/>
            <a:ext cx="3898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Pitchers facing the order a third time 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26FD7B2D-165B-A5E9-FB5C-95F4441A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6" y="2468563"/>
            <a:ext cx="192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6D5BA749-5476-734E-5377-CA48586CA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6" y="2468563"/>
            <a:ext cx="3992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99 times in first and/or second five years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C90859C2-F85E-B3F5-0C75-11060A3F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1" y="2862263"/>
            <a:ext cx="2112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rest of career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2C1CFE7C-57E0-FC84-02ED-434C9C4C5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6" y="2862263"/>
            <a:ext cx="981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095F9903-FB6D-4530-045B-D74EB77D2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6" y="2867025"/>
            <a:ext cx="2381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6F960764-BD89-B23B-B567-12F4B1A3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2862263"/>
            <a:ext cx="458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B75D68C6-CEB9-8782-4D4F-5C2462B7D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1" y="2862263"/>
            <a:ext cx="981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id="{6293DB4D-57DF-343D-AFC5-2D2E4B0B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1" y="2867025"/>
            <a:ext cx="190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83A67B4A-9C69-C984-6CF1-A6F1B685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6" y="2862263"/>
            <a:ext cx="458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F3FDAA45-3DBA-1F10-B7D6-06483C157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2862263"/>
            <a:ext cx="865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Pitchers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58D1B22E-A43F-CD18-4BDC-AC45490B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3255963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4.6%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745A42C1-277B-F28B-7516-5D817EBA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3255963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3.6%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31C963CB-89A6-F4E3-DD81-74DB1AD17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1" y="3255963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14.3%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4C61D6D8-41B3-425B-EB9F-426ABC31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6" y="3255963"/>
            <a:ext cx="35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3">
            <a:extLst>
              <a:ext uri="{FF2B5EF4-FFF2-40B4-BE49-F238E27FC236}">
                <a16:creationId xmlns:a16="http://schemas.microsoft.com/office/drawing/2014/main" id="{DDED53A7-F132-0FB5-9D29-E54F175D2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3255963"/>
            <a:ext cx="703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Better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B254D1E0-F97B-9670-F19D-EF43AE5A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288" y="3649663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A75FFEC3-67FD-B5D9-7042-3C4BE2A77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6" y="3649663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16.9%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D983A3C2-D0DE-99C7-CA40-3808F067D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3649663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6.9%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7">
            <a:extLst>
              <a:ext uri="{FF2B5EF4-FFF2-40B4-BE49-F238E27FC236}">
                <a16:creationId xmlns:a16="http://schemas.microsoft.com/office/drawing/2014/main" id="{094E7CEC-EDDE-8ED2-9726-61869790E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6" y="3649663"/>
            <a:ext cx="35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8">
            <a:extLst>
              <a:ext uri="{FF2B5EF4-FFF2-40B4-BE49-F238E27FC236}">
                <a16:creationId xmlns:a16="http://schemas.microsoft.com/office/drawing/2014/main" id="{4263ED9E-2B97-F948-2EDE-CF9546BF1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3649663"/>
            <a:ext cx="725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59">
            <a:extLst>
              <a:ext uri="{FF2B5EF4-FFF2-40B4-BE49-F238E27FC236}">
                <a16:creationId xmlns:a16="http://schemas.microsoft.com/office/drawing/2014/main" id="{6E6E0CA4-FE1A-011A-F82B-28B9A723F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4041775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9.7%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0">
            <a:extLst>
              <a:ext uri="{FF2B5EF4-FFF2-40B4-BE49-F238E27FC236}">
                <a16:creationId xmlns:a16="http://schemas.microsoft.com/office/drawing/2014/main" id="{95287762-72E3-4EEE-D14A-76C14C08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6" y="4041775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1">
            <a:extLst>
              <a:ext uri="{FF2B5EF4-FFF2-40B4-BE49-F238E27FC236}">
                <a16:creationId xmlns:a16="http://schemas.microsoft.com/office/drawing/2014/main" id="{B39C6D4C-0447-FDAA-3C37-50BE64196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1" y="4041775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10.5%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2">
            <a:extLst>
              <a:ext uri="{FF2B5EF4-FFF2-40B4-BE49-F238E27FC236}">
                <a16:creationId xmlns:a16="http://schemas.microsoft.com/office/drawing/2014/main" id="{37F30193-317D-B9A8-5274-B9E4B4E86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6" y="4041775"/>
            <a:ext cx="465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3">
            <a:extLst>
              <a:ext uri="{FF2B5EF4-FFF2-40B4-BE49-F238E27FC236}">
                <a16:creationId xmlns:a16="http://schemas.microsoft.com/office/drawing/2014/main" id="{6A71B578-8AB7-77D4-C5E6-2149B5D85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1" y="4041775"/>
            <a:ext cx="588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70FEF-999F-50BF-36B9-435C0B1FC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8AA1-C4D1-97CA-842E-FEB2238A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85800"/>
            <a:ext cx="7388352" cy="304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Results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56764-31BC-9274-D870-65049A0E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26BC7-DCA0-8C57-3B86-2CE88C6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4297363"/>
          </a:xfrm>
        </p:spPr>
        <p:txBody>
          <a:bodyPr>
            <a:normAutofit/>
          </a:bodyPr>
          <a:lstStyle/>
          <a:p>
            <a:endParaRPr lang="en-US" sz="3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D71D5-09F3-9E50-77EA-A05392551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0963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E232B7-0F45-2D8D-D8E6-EEB3EF7BC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8A04D0CF-2CAC-F534-0C77-0DE2924647B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2363788"/>
            <a:ext cx="78073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EDB7D6E-37D7-4BF3-5FAF-0635A340B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6" y="2390776"/>
            <a:ext cx="7773988" cy="41116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8543DC8-F59F-3497-AD00-926F3F75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6" y="2801938"/>
            <a:ext cx="830263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1C9258C-C8D1-A7B9-F23D-1ED51AF9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2801938"/>
            <a:ext cx="981075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00B5594-44D9-56B8-C05C-60671D213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2801938"/>
            <a:ext cx="1660525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C8ABC9E-9CE6-E897-08E2-8C155211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2801938"/>
            <a:ext cx="1811338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FE6F948-DAE3-BF53-BA9E-988E3E66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6" y="2801938"/>
            <a:ext cx="2490788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C6D3A66-6B79-1E6C-1005-D68EFC0BC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6" y="3214688"/>
            <a:ext cx="830263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E3E2F48-7A78-7CBF-998A-491E364A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214688"/>
            <a:ext cx="981075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7A6E62C-2411-56D5-5131-72FD45B8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214688"/>
            <a:ext cx="1660525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1538B984-FD8A-377A-DE6D-2F6C3FC4B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3214688"/>
            <a:ext cx="1811338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EC78BE0D-3B5F-EA1A-6CC1-0F87C869D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6" y="3214688"/>
            <a:ext cx="2490788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9CE1A24D-8E79-FEF9-079D-20B5D139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0" y="3625851"/>
            <a:ext cx="830263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4901D4D9-0748-90C5-1C0C-DB1A26056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25851"/>
            <a:ext cx="981075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C156A4C-406C-F71B-A4DD-E500C522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3625851"/>
            <a:ext cx="1660525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D8BB3FB1-30D2-6302-F4CF-AAFC1B64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3625851"/>
            <a:ext cx="1811338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2EEC8D46-175A-3D60-C850-4DEAF50C0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6" y="3625851"/>
            <a:ext cx="2490788" cy="412750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2ADE3F19-D900-906D-D6DB-66E7BBC85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6" y="4038601"/>
            <a:ext cx="830263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282F5D66-CA6B-8F33-D446-E2E59439A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038601"/>
            <a:ext cx="981075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66BE483-C5E8-8DA2-895C-256FD102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4038601"/>
            <a:ext cx="1660525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1B0A974F-B2FD-B790-23EE-AC538BC6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4038601"/>
            <a:ext cx="1811338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080D773-3DC9-6954-C800-D0DACF2E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6" y="4038601"/>
            <a:ext cx="2490788" cy="4111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17DE242B-C9F1-F066-ECB7-6D55ABD6E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6538" y="2782888"/>
            <a:ext cx="0" cy="16732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7">
            <a:extLst>
              <a:ext uri="{FF2B5EF4-FFF2-40B4-BE49-F238E27FC236}">
                <a16:creationId xmlns:a16="http://schemas.microsoft.com/office/drawing/2014/main" id="{07A1FEAF-9598-25E7-7644-85734ABFA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7613" y="2782888"/>
            <a:ext cx="0" cy="16732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1BF7E616-A391-7BE3-C3F4-8F035FF08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2782888"/>
            <a:ext cx="0" cy="16732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9">
            <a:extLst>
              <a:ext uri="{FF2B5EF4-FFF2-40B4-BE49-F238E27FC236}">
                <a16:creationId xmlns:a16="http://schemas.microsoft.com/office/drawing/2014/main" id="{CDA4DA5D-A851-9957-98C4-7B5EDDF94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9476" y="2782888"/>
            <a:ext cx="0" cy="16732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096931B7-0845-CE89-C3D0-C70ABD356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2801938"/>
            <a:ext cx="778668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1">
            <a:extLst>
              <a:ext uri="{FF2B5EF4-FFF2-40B4-BE49-F238E27FC236}">
                <a16:creationId xmlns:a16="http://schemas.microsoft.com/office/drawing/2014/main" id="{D9EB2E23-25B3-3131-E86D-E5C6212D9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214688"/>
            <a:ext cx="7786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2">
            <a:extLst>
              <a:ext uri="{FF2B5EF4-FFF2-40B4-BE49-F238E27FC236}">
                <a16:creationId xmlns:a16="http://schemas.microsoft.com/office/drawing/2014/main" id="{66B7C972-4DD8-EF89-7274-EF9D1D8EA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625851"/>
            <a:ext cx="7786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FF903014-EB9B-7C3B-DA52-F714FC8C9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4038601"/>
            <a:ext cx="7786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4">
            <a:extLst>
              <a:ext uri="{FF2B5EF4-FFF2-40B4-BE49-F238E27FC236}">
                <a16:creationId xmlns:a16="http://schemas.microsoft.com/office/drawing/2014/main" id="{5A880347-9764-7C2D-BFF9-E1C123BFD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6" y="2384426"/>
            <a:ext cx="0" cy="20716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5678DF4C-51C0-4CBB-29E2-6AFAF8673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0263" y="2384426"/>
            <a:ext cx="0" cy="20716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id="{26A75436-2E17-9972-DE46-B7604F6EA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2390776"/>
            <a:ext cx="7786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7">
            <a:extLst>
              <a:ext uri="{FF2B5EF4-FFF2-40B4-BE49-F238E27FC236}">
                <a16:creationId xmlns:a16="http://schemas.microsoft.com/office/drawing/2014/main" id="{31BBF95E-BFD5-941F-59E4-0A78B2124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4449763"/>
            <a:ext cx="77866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DE75604D-74F4-FB8B-B45E-0F43476EA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1" y="2430463"/>
            <a:ext cx="7350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Pitchers facing the order a third time 50+ times in first and second five years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3CE763DD-8A0B-F7D9-D458-F8E8B06D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1" y="2844801"/>
            <a:ext cx="2112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rest of career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D5A6C602-6F4B-BF4C-3DF1-955797B6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2844801"/>
            <a:ext cx="982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95E07836-3F43-9432-9796-26FE6FF8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2849563"/>
            <a:ext cx="2381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044998B3-58FC-1219-E7A9-4D53E294B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2844801"/>
            <a:ext cx="458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69742161-3FAC-2453-EDD7-92F689E2B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844801"/>
            <a:ext cx="981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Penalty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6E7529AC-C44F-C704-8864-1FB9E758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2849563"/>
            <a:ext cx="190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7BE7CDE7-05D1-3D16-488D-F576C78B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2844801"/>
            <a:ext cx="458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5CB7A6EC-3751-AA1B-CBB3-6124552A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6" y="2844801"/>
            <a:ext cx="865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Pitchers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3BA51B7A-1D68-608A-77EB-84A669E7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3254376"/>
            <a:ext cx="571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5.1%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1E8BA1FF-702C-1D24-8AD4-0865E4B9E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254376"/>
            <a:ext cx="571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3.8%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2D450330-8D6C-8A70-958D-976DC5D7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254376"/>
            <a:ext cx="687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13.7%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31E78BE2-732F-292D-5EFB-6C256D27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3254376"/>
            <a:ext cx="4651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1">
            <a:extLst>
              <a:ext uri="{FF2B5EF4-FFF2-40B4-BE49-F238E27FC236}">
                <a16:creationId xmlns:a16="http://schemas.microsoft.com/office/drawing/2014/main" id="{58D2FF96-B05A-6B4E-3BA0-F2EA66D6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1" y="3254376"/>
            <a:ext cx="7032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Better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8130993D-C06A-A886-2D86-3F90BDB6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3" y="3668713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12.7%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8B043EE8-FA09-80DE-0DA4-713C4330C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1" y="3668713"/>
            <a:ext cx="68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15.2%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FE1812B1-B2E9-027B-FDA9-01A5B135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1" y="3668713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6.3%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E967E0EA-A73C-FBDC-E47B-35EBF355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3668713"/>
            <a:ext cx="35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10EF43B5-5AE1-C671-767D-F398877B7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1" y="3668713"/>
            <a:ext cx="725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64F914E6-A06F-2D6B-6956-BEE39CB7E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078288"/>
            <a:ext cx="600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8.4%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7236A426-DDC4-E703-600F-82601FC84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4078288"/>
            <a:ext cx="600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8.8%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F20DD86B-E781-59B1-C9FB-C7BC6617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4078288"/>
            <a:ext cx="7254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10.4%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0A1D7E41-3548-D91A-6508-8FE749A30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4078288"/>
            <a:ext cx="492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79679758-8793-055D-88BA-FF7A6C6C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1" y="4078288"/>
            <a:ext cx="622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rebuchet MS" pitchFamily="34" charset="0"/>
              </a:rPr>
              <a:t>Difficulty of “Learning”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301B4-6326-4BF0-B643-B244FF11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anose="020B0603020202020204" pitchFamily="34" charset="0"/>
              </a:rPr>
              <a:t>Only 20 pitchers had no third-time penalty after five seasons</a:t>
            </a:r>
          </a:p>
          <a:p>
            <a:pPr lvl="2"/>
            <a:r>
              <a:rPr lang="en-US" sz="2200" dirty="0">
                <a:latin typeface="Trebuchet MS" panose="020B0603020202020204" pitchFamily="34" charset="0"/>
              </a:rPr>
              <a:t>Welch, </a:t>
            </a:r>
            <a:r>
              <a:rPr lang="en-US" sz="2200" dirty="0" err="1">
                <a:latin typeface="Trebuchet MS" panose="020B0603020202020204" pitchFamily="34" charset="0"/>
              </a:rPr>
              <a:t>Drabek</a:t>
            </a:r>
            <a:r>
              <a:rPr lang="en-US" sz="2200" dirty="0">
                <a:latin typeface="Trebuchet MS" panose="020B0603020202020204" pitchFamily="34" charset="0"/>
              </a:rPr>
              <a:t>, Hooton only three with 150+ career wins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Nine Hall of Famers</a:t>
            </a:r>
          </a:p>
          <a:p>
            <a:pPr lvl="2"/>
            <a:r>
              <a:rPr lang="en-US" sz="2200" dirty="0">
                <a:latin typeface="Trebuchet MS" panose="020B0603020202020204" pitchFamily="34" charset="0"/>
              </a:rPr>
              <a:t>Four better after five years (Blyleven, Maddux, Smoltz, Halladay); average improvement 14.9% to 5.3%</a:t>
            </a:r>
          </a:p>
          <a:p>
            <a:pPr lvl="2"/>
            <a:r>
              <a:rPr lang="en-US" sz="2200" dirty="0">
                <a:latin typeface="Trebuchet MS" panose="020B0603020202020204" pitchFamily="34" charset="0"/>
              </a:rPr>
              <a:t>Five worse (Glavine, Martinez, Johnson, Morris, Mussina); average decline from 4.3% to 6.9%</a:t>
            </a:r>
          </a:p>
          <a:p>
            <a:pPr lvl="1"/>
            <a:endParaRPr lang="en-US" sz="2600" dirty="0">
              <a:latin typeface="Trebuchet MS" panose="020B0603020202020204" pitchFamily="34" charset="0"/>
            </a:endParaRPr>
          </a:p>
          <a:p>
            <a:pPr lvl="2"/>
            <a:endParaRPr lang="en-US" sz="2200" dirty="0"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A8022-9AF7-4F68-B999-3D0796D2D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9" y="136525"/>
            <a:ext cx="993648" cy="987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3EC27-1637-4F1B-9229-21ADB1759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3" y="6419849"/>
            <a:ext cx="14478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rebuchet MS" pitchFamily="34" charset="0"/>
              </a:rPr>
              <a:t>Conclusions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301B4-6326-4BF0-B643-B244FF11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48307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rebuchet MS" panose="020B0603020202020204" pitchFamily="34" charset="0"/>
              </a:rPr>
              <a:t>Evidence that pitchers do “learn” to face the opposing order a third time</a:t>
            </a:r>
            <a:endParaRPr lang="en-US" sz="2600" dirty="0">
              <a:latin typeface="Trebuchet MS" panose="020B0603020202020204" pitchFamily="34" charset="0"/>
            </a:endParaRPr>
          </a:p>
          <a:p>
            <a:r>
              <a:rPr lang="en-US" sz="3000" dirty="0">
                <a:latin typeface="Trebuchet MS" panose="020B0603020202020204" pitchFamily="34" charset="0"/>
              </a:rPr>
              <a:t>Improvement is limited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Third time through the order penalty remains after “learning”</a:t>
            </a: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7BF6C-E210-478E-8AC2-9D062624B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8061"/>
            <a:ext cx="993648" cy="987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6D29C-34B6-417E-9164-9470FDF3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8" y="6415427"/>
            <a:ext cx="14478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rebuchet MS" pitchFamily="34" charset="0"/>
              </a:rPr>
              <a:t>Acknowledgements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301B4-6326-4BF0-B643-B244FF11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48307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rebuchet MS" panose="020B0603020202020204" pitchFamily="34" charset="0"/>
              </a:rPr>
              <a:t>Shawn Brody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Derek Rhoads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SABR and SIS</a:t>
            </a:r>
          </a:p>
          <a:p>
            <a:pPr marL="457200" lvl="1" indent="0">
              <a:buNone/>
            </a:pPr>
            <a:endParaRPr lang="en-US" sz="2200" dirty="0">
              <a:latin typeface="Trebuchet MS" panose="020B0603020202020204" pitchFamily="34" charset="0"/>
            </a:endParaRPr>
          </a:p>
          <a:p>
            <a:pPr lvl="1"/>
            <a:endParaRPr lang="en-US" sz="2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EC68C-164E-458B-B03D-36784A9A4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97672"/>
            <a:ext cx="14478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rebuchet MS" pitchFamily="34" charset="0"/>
              </a:rPr>
              <a:t>The Third Time Through the Order Penalty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301B4-6326-4BF0-B643-B244FF11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Trebuchet MS" panose="020B0603020202020204" pitchFamily="34" charset="0"/>
              </a:rPr>
              <a:t>Tango, Lichtman, and Dolphin, </a:t>
            </a:r>
            <a:r>
              <a:rPr lang="en-US" sz="3000" i="1" dirty="0">
                <a:latin typeface="Trebuchet MS" panose="020B0603020202020204" pitchFamily="34" charset="0"/>
              </a:rPr>
              <a:t>The Book</a:t>
            </a:r>
            <a:r>
              <a:rPr lang="en-US" sz="3000" dirty="0">
                <a:latin typeface="Trebuchet MS" panose="020B0603020202020204" pitchFamily="34" charset="0"/>
              </a:rPr>
              <a:t>, 2007</a:t>
            </a:r>
          </a:p>
          <a:p>
            <a:pPr marL="457200" lvl="1" indent="0">
              <a:buNone/>
            </a:pPr>
            <a:r>
              <a:rPr lang="en-US" sz="2600" dirty="0">
                <a:latin typeface="Trebuchet MS" panose="020B0603020202020204" pitchFamily="34" charset="0"/>
              </a:rPr>
              <a:t>“As the game goes on, the hitter has a progressively greater advantage over the starting pitcher”</a:t>
            </a: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r>
              <a:rPr lang="en-US" sz="2600" dirty="0">
                <a:latin typeface="Trebuchet MS" panose="020B0603020202020204" pitchFamily="34" charset="0"/>
              </a:rPr>
              <a:t>Minimal disadvantage the second time through the order, much greater the third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9A4312-2CFE-41E5-8FAF-1C281DBDA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9" y="6419849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60506-4A9B-C400-620A-147834595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38E79-8258-07E1-EBCD-40817017A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5EAF-248B-ABA7-B894-939009613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914401"/>
            <a:ext cx="8534400" cy="26860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Do Pitchers Learn How to Avoid the Third-Time-Through-the-Order Penalty?</a:t>
            </a:r>
            <a:br>
              <a:rPr lang="en-US" sz="3200" b="1" dirty="0">
                <a:latin typeface="Trebuchet MS" pitchFamily="34" charset="0"/>
              </a:rPr>
            </a:br>
            <a:br>
              <a:rPr lang="en-US" sz="3600" b="1" dirty="0">
                <a:latin typeface="Trebuchet MS" pitchFamily="34" charset="0"/>
              </a:rPr>
            </a:br>
            <a:r>
              <a:rPr lang="en-US" sz="2800" b="1" dirty="0">
                <a:latin typeface="Trebuchet MS" pitchFamily="34" charset="0"/>
              </a:rPr>
              <a:t>Rob Mains</a:t>
            </a:r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3AB9C-A565-CD3A-6E1E-C3DEC07A3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rebuchet MS" pitchFamily="34" charset="0"/>
              </a:rPr>
              <a:t>SABR Analytics Conference</a:t>
            </a:r>
          </a:p>
          <a:p>
            <a:r>
              <a:rPr lang="en-US" b="1" dirty="0">
                <a:solidFill>
                  <a:schemeClr val="tx1"/>
                </a:solidFill>
                <a:latin typeface="Trebuchet MS" pitchFamily="34" charset="0"/>
              </a:rPr>
              <a:t>March 9,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25883-3DF2-88F7-5118-5273CAB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B6C4B-9ECD-E52A-2B69-37EECFE12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19849"/>
            <a:ext cx="1447800" cy="238125"/>
          </a:xfrm>
          <a:prstGeom prst="rect">
            <a:avLst/>
          </a:prstGeom>
          <a:blipFill>
            <a:blip r:embed="rId4">
              <a:alphaModFix amt="14000"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73309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rebuchet MS" pitchFamily="34" charset="0"/>
              </a:rPr>
              <a:t>Easily Available Today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301B4-6326-4BF0-B643-B244FF11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4297363"/>
          </a:xfrm>
        </p:spPr>
        <p:txBody>
          <a:bodyPr>
            <a:normAutofit/>
          </a:bodyPr>
          <a:lstStyle/>
          <a:p>
            <a:endParaRPr lang="en-US" sz="3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r>
              <a:rPr lang="en-US" sz="3000" dirty="0">
                <a:latin typeface="Trebuchet MS" panose="020B0603020202020204" pitchFamily="34" charset="0"/>
              </a:rPr>
              <a:t>First time through the order: .727 OPS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Second time: .748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Third time: .782</a:t>
            </a: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Trebuchet MS" panose="020B0603020202020204" pitchFamily="34" charset="0"/>
              </a:rPr>
              <a:t>Source: Baseball-Reference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2E01D-5C8B-40FA-BED7-A59C975F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40487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81ECDA-F341-4968-CBDA-99E7A5C4C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FC686-BC10-9DAF-F0F2-A9EF62A1F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86468"/>
            <a:ext cx="8610601" cy="12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7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rebuchet MS" pitchFamily="34" charset="0"/>
              </a:rPr>
              <a:t>Two Limitations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301B4-6326-4BF0-B643-B244FF11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95400"/>
            <a:ext cx="7467600" cy="4830763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Trebuchet MS" panose="020B0603020202020204" pitchFamily="34" charset="0"/>
              </a:rPr>
              <a:t>Pitchers who face 18 or fewer batters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Don’t face opponents a third time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Typically because of ineffectiveness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Overstates OPS allowed first and second times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May understate third time penalty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Lineup position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Best hitters at top of lineup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Pitcher facing 22 batters faces only top four third time vs. 1-9 the first two</a:t>
            </a:r>
          </a:p>
          <a:p>
            <a:pPr lvl="1"/>
            <a:r>
              <a:rPr lang="en-US" sz="2600" dirty="0">
                <a:latin typeface="Trebuchet MS" panose="020B0603020202020204" pitchFamily="34" charset="0"/>
              </a:rPr>
              <a:t>May overstate third time penalty</a:t>
            </a:r>
          </a:p>
          <a:p>
            <a:pPr lvl="1"/>
            <a:endParaRPr lang="en-US" sz="2600" dirty="0">
              <a:latin typeface="Trebuchet MS" panose="020B0603020202020204" pitchFamily="34" charset="0"/>
            </a:endParaRPr>
          </a:p>
          <a:p>
            <a:pPr lvl="1"/>
            <a:endParaRPr lang="en-US" sz="26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93211-4952-4E79-8358-A5F1F685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19849"/>
            <a:ext cx="14478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7EC4D0-2812-EB68-C0A9-F78F086B0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1F3790-BB76-4D19-88CD-225F80F57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6" y="949360"/>
            <a:ext cx="9042869" cy="4959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16E58-922E-4839-8028-563580F94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" y="949359"/>
            <a:ext cx="9031253" cy="4952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E4F0C-E62B-4A20-9F43-CD5E0BCD6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4" y="949358"/>
            <a:ext cx="9031254" cy="4952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6150C-CEC2-4B98-8885-3742693DF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7672"/>
            <a:ext cx="1447800" cy="2381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DB8991-FCDA-40DD-942D-8C8BDFB6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054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rmains@baseballprospectus.com                                                 @Cran_Boy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1C346-63DD-4AD7-BC5F-CEB113E2C37E}"/>
              </a:ext>
            </a:extLst>
          </p:cNvPr>
          <p:cNvSpPr txBox="1"/>
          <p:nvPr/>
        </p:nvSpPr>
        <p:spPr>
          <a:xfrm>
            <a:off x="1905000" y="275661"/>
            <a:ext cx="571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rebuchet MS" pitchFamily="34" charset="0"/>
              </a:rPr>
              <a:t>Cumulative Totals, 2017-21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71BE7-C695-BDAF-5D41-BE426CB1B8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95D3267-429F-456F-9B1F-BE7B123E9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" y="947094"/>
            <a:ext cx="9051131" cy="49638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2F5F5-94DC-4029-A024-D4BD433D7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19" y="2275366"/>
            <a:ext cx="7514760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D1323-5065-43D7-A758-5D2BFCFACADC}"/>
              </a:ext>
            </a:extLst>
          </p:cNvPr>
          <p:cNvSpPr txBox="1"/>
          <p:nvPr/>
        </p:nvSpPr>
        <p:spPr>
          <a:xfrm>
            <a:off x="2133600" y="279892"/>
            <a:ext cx="563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rebuchet MS" pitchFamily="34" charset="0"/>
              </a:rPr>
              <a:t>Divisional Era, 1969-2021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73A76-B416-49EE-A744-56EE3EBE7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88794"/>
            <a:ext cx="1447800" cy="238125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92640B5-B56B-4D6F-A053-FEAD13C7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dirty="0">
                <a:solidFill>
                  <a:schemeClr val="tx1"/>
                </a:solidFill>
              </a:rPr>
              <a:t>rmains@baseballprospectus.com                                                 @Cran_Boy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ED17EB-216F-B66C-BD10-F14DDD154E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0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5D3267-429F-456F-9B1F-BE7B123E9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" y="947094"/>
            <a:ext cx="9051131" cy="49638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2F5F5-94DC-4029-A024-D4BD433D7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788" y="2275366"/>
            <a:ext cx="7484425" cy="33047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F9E75-AEC6-4694-82A0-3F25B4161837}"/>
              </a:ext>
            </a:extLst>
          </p:cNvPr>
          <p:cNvSpPr txBox="1"/>
          <p:nvPr/>
        </p:nvSpPr>
        <p:spPr>
          <a:xfrm>
            <a:off x="2133600" y="279892"/>
            <a:ext cx="563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rebuchet MS" pitchFamily="34" charset="0"/>
              </a:rPr>
              <a:t>Divisional Era, 1969-2021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D9051-8812-4CD8-B219-3BFB3FD49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88794"/>
            <a:ext cx="1447800" cy="2381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D525D-7EB9-4F83-A722-B55A2957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190013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rmains@baseballprospectus.com                                                 @Cran_Boy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6B1501-E24E-7350-595C-11F25143B9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0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5D3267-429F-456F-9B1F-BE7B123E9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" y="947095"/>
            <a:ext cx="9051131" cy="496381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2F5F5-94DC-4029-A024-D4BD433D7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930" y="2305374"/>
            <a:ext cx="7278935" cy="33047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35EF0-C396-46C9-AA66-009F77AD05D1}"/>
              </a:ext>
            </a:extLst>
          </p:cNvPr>
          <p:cNvSpPr txBox="1"/>
          <p:nvPr/>
        </p:nvSpPr>
        <p:spPr>
          <a:xfrm>
            <a:off x="2133600" y="279892"/>
            <a:ext cx="563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rebuchet MS" pitchFamily="34" charset="0"/>
              </a:rPr>
              <a:t>Divisional Era, 1969-2021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08380-2CCE-4F2E-A930-E2391402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88794"/>
            <a:ext cx="1447800" cy="2381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A04B-AFAE-4D0D-A7EF-2608F9F4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86400" cy="365125"/>
          </a:xfrm>
        </p:spPr>
        <p:txBody>
          <a:bodyPr/>
          <a:lstStyle/>
          <a:p>
            <a:r>
              <a:rPr lang="en-US" dirty="0"/>
              <a:t>                      </a:t>
            </a:r>
            <a:r>
              <a:rPr lang="en-US" dirty="0">
                <a:solidFill>
                  <a:schemeClr val="tx1"/>
                </a:solidFill>
              </a:rPr>
              <a:t>rmains@baseballprospectus.com                                                 @Cran_Boy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438654-6EFF-6398-E843-6CC5E8E87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4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                                         rmains@baseballprospectus.com                                                 @Cran_Boy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301B4-6326-4BF0-B643-B244FF11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7924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45056-6399-4512-BAC6-1DA867B01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5" y="6419849"/>
            <a:ext cx="1447800" cy="238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E1FF1-835B-4D98-3371-E56B9444E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9" y="92076"/>
            <a:ext cx="986161" cy="986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B666E1-A0D1-7B40-76A4-F81900098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574" y="485364"/>
            <a:ext cx="6096851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0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15131</TotalTime>
  <Words>987</Words>
  <Application>Microsoft Office PowerPoint</Application>
  <PresentationFormat>On-screen Show (4:3)</PresentationFormat>
  <Paragraphs>266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Office Theme</vt:lpstr>
      <vt:lpstr>Do Pitchers Learn How to Avoid the Third-Time-Through-the-Order Penalty?  Rob Mains</vt:lpstr>
      <vt:lpstr>The Third Time Through the Order Penalty</vt:lpstr>
      <vt:lpstr>Easily Available Today</vt:lpstr>
      <vt:lpstr>Two Limitations</vt:lpstr>
      <vt:lpstr>PowerPoint Presentation</vt:lpstr>
      <vt:lpstr>PowerPoint Presentation</vt:lpstr>
      <vt:lpstr>PowerPoint Presentation</vt:lpstr>
      <vt:lpstr>PowerPoint Presentation</vt:lpstr>
      <vt:lpstr> </vt:lpstr>
      <vt:lpstr>Can Pitchers “Learn” to Face the Order a Third Time?</vt:lpstr>
      <vt:lpstr>Parsing the Data</vt:lpstr>
      <vt:lpstr>Limitations of Data</vt:lpstr>
      <vt:lpstr>Example: John Smoltz</vt:lpstr>
      <vt:lpstr>Results</vt:lpstr>
      <vt:lpstr>Results</vt:lpstr>
      <vt:lpstr>Results</vt:lpstr>
      <vt:lpstr>Difficulty of “Learning”</vt:lpstr>
      <vt:lpstr>Conclusions</vt:lpstr>
      <vt:lpstr>Acknowledgements</vt:lpstr>
      <vt:lpstr>Do Pitchers Learn How to Avoid the Third-Time-Through-the-Order Penalty?  Rob Mains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Old Cran</dc:creator>
  <cp:lastModifiedBy>Rob Mains</cp:lastModifiedBy>
  <cp:revision>239</cp:revision>
  <cp:lastPrinted>2022-03-04T23:43:18Z</cp:lastPrinted>
  <dcterms:created xsi:type="dcterms:W3CDTF">2016-02-17T15:48:35Z</dcterms:created>
  <dcterms:modified xsi:type="dcterms:W3CDTF">2024-03-02T00:05:55Z</dcterms:modified>
</cp:coreProperties>
</file>