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83" r:id="rId4"/>
    <p:sldId id="272" r:id="rId5"/>
    <p:sldId id="284" r:id="rId6"/>
    <p:sldId id="287" r:id="rId7"/>
    <p:sldId id="290" r:id="rId8"/>
    <p:sldId id="282" r:id="rId9"/>
    <p:sldId id="285" r:id="rId10"/>
    <p:sldId id="286" r:id="rId11"/>
    <p:sldId id="291" r:id="rId12"/>
    <p:sldId id="278" r:id="rId13"/>
    <p:sldId id="279" r:id="rId14"/>
    <p:sldId id="292" r:id="rId15"/>
    <p:sldId id="288" r:id="rId16"/>
    <p:sldId id="281" r:id="rId17"/>
    <p:sldId id="289" r:id="rId18"/>
    <p:sldId id="273" r:id="rId19"/>
    <p:sldId id="263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638001-DE52-418B-9C91-E7C24084BAB1}">
          <p14:sldIdLst>
            <p14:sldId id="256"/>
            <p14:sldId id="275"/>
            <p14:sldId id="283"/>
            <p14:sldId id="272"/>
            <p14:sldId id="284"/>
            <p14:sldId id="287"/>
            <p14:sldId id="290"/>
            <p14:sldId id="282"/>
            <p14:sldId id="285"/>
            <p14:sldId id="286"/>
            <p14:sldId id="291"/>
            <p14:sldId id="278"/>
            <p14:sldId id="279"/>
            <p14:sldId id="292"/>
            <p14:sldId id="288"/>
            <p14:sldId id="281"/>
            <p14:sldId id="289"/>
            <p14:sldId id="27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9694" autoAdjust="0"/>
  </p:normalViewPr>
  <p:slideViewPr>
    <p:cSldViewPr snapToGrid="0" snapToObjects="1">
      <p:cViewPr varScale="1">
        <p:scale>
          <a:sx n="109" d="100"/>
          <a:sy n="109" d="100"/>
        </p:scale>
        <p:origin x="73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D591F-8A98-4BE8-93B9-EC4B8B36F3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1782C4-23DF-45D9-A91B-7AE1C3ED6F84}">
      <dgm:prSet/>
      <dgm:spPr>
        <a:solidFill>
          <a:srgbClr val="4E2A84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Target Variable:</a:t>
          </a:r>
        </a:p>
      </dgm:t>
    </dgm:pt>
    <dgm:pt modelId="{868FDC9E-A4D9-4BE9-919C-11564D5AFE59}" type="parTrans" cxnId="{2E5C5136-8179-4C7A-BFF5-7042F7B41D1F}">
      <dgm:prSet/>
      <dgm:spPr/>
      <dgm:t>
        <a:bodyPr/>
        <a:lstStyle/>
        <a:p>
          <a:endParaRPr lang="en-US"/>
        </a:p>
      </dgm:t>
    </dgm:pt>
    <dgm:pt modelId="{1038244D-8CD8-4EC1-ACEA-DDC756CFB8DB}" type="sibTrans" cxnId="{2E5C5136-8179-4C7A-BFF5-7042F7B41D1F}">
      <dgm:prSet/>
      <dgm:spPr/>
      <dgm:t>
        <a:bodyPr/>
        <a:lstStyle/>
        <a:p>
          <a:endParaRPr lang="en-US"/>
        </a:p>
      </dgm:t>
    </dgm:pt>
    <dgm:pt modelId="{EB2ACF71-ADB8-450A-BFF1-8904241F99F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Pitch Velocity</a:t>
          </a:r>
        </a:p>
      </dgm:t>
    </dgm:pt>
    <dgm:pt modelId="{685BD3F2-A96C-4339-854D-9AEBF658B11E}" type="parTrans" cxnId="{CCF558EE-5954-46EB-9601-6A7A9093F3A2}">
      <dgm:prSet/>
      <dgm:spPr/>
      <dgm:t>
        <a:bodyPr/>
        <a:lstStyle/>
        <a:p>
          <a:endParaRPr lang="en-US"/>
        </a:p>
      </dgm:t>
    </dgm:pt>
    <dgm:pt modelId="{76D05102-639F-41B4-A128-9F51FD4C9A6F}" type="sibTrans" cxnId="{CCF558EE-5954-46EB-9601-6A7A9093F3A2}">
      <dgm:prSet/>
      <dgm:spPr/>
      <dgm:t>
        <a:bodyPr/>
        <a:lstStyle/>
        <a:p>
          <a:endParaRPr lang="en-US"/>
        </a:p>
      </dgm:t>
    </dgm:pt>
    <dgm:pt modelId="{859D0C2A-8AB5-46CE-828D-F68A59AD0286}">
      <dgm:prSet/>
      <dgm:spPr>
        <a:solidFill>
          <a:srgbClr val="4E2A84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Pitch Types Considered:</a:t>
          </a:r>
        </a:p>
      </dgm:t>
    </dgm:pt>
    <dgm:pt modelId="{2EDEE7CE-BBF2-42DF-BA9E-179C5F7DADBB}" type="parTrans" cxnId="{04818E2C-68A5-43B8-8646-2048603B3B2D}">
      <dgm:prSet/>
      <dgm:spPr/>
      <dgm:t>
        <a:bodyPr/>
        <a:lstStyle/>
        <a:p>
          <a:endParaRPr lang="en-US"/>
        </a:p>
      </dgm:t>
    </dgm:pt>
    <dgm:pt modelId="{665C1EE0-E916-4E5A-83DE-615D9553B62C}" type="sibTrans" cxnId="{04818E2C-68A5-43B8-8646-2048603B3B2D}">
      <dgm:prSet/>
      <dgm:spPr/>
      <dgm:t>
        <a:bodyPr/>
        <a:lstStyle/>
        <a:p>
          <a:endParaRPr lang="en-US"/>
        </a:p>
      </dgm:t>
    </dgm:pt>
    <dgm:pt modelId="{FC9E0E13-A6B9-405B-8B28-F6FF8F5F83FE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Four-Seam Fastball</a:t>
          </a:r>
        </a:p>
      </dgm:t>
    </dgm:pt>
    <dgm:pt modelId="{A4F0BD76-FA46-4057-A164-D56CCE148481}" type="parTrans" cxnId="{A8E2C72D-E6C3-494E-B269-F45F697AB63D}">
      <dgm:prSet/>
      <dgm:spPr/>
      <dgm:t>
        <a:bodyPr/>
        <a:lstStyle/>
        <a:p>
          <a:endParaRPr lang="en-US"/>
        </a:p>
      </dgm:t>
    </dgm:pt>
    <dgm:pt modelId="{AFB8B7B1-523F-4F9F-AF92-C9918DF30029}" type="sibTrans" cxnId="{A8E2C72D-E6C3-494E-B269-F45F697AB63D}">
      <dgm:prSet/>
      <dgm:spPr/>
      <dgm:t>
        <a:bodyPr/>
        <a:lstStyle/>
        <a:p>
          <a:endParaRPr lang="en-US"/>
        </a:p>
      </dgm:t>
    </dgm:pt>
    <dgm:pt modelId="{DE035AA7-B715-4D36-A81C-641157C6C8B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Sinker</a:t>
          </a:r>
        </a:p>
      </dgm:t>
    </dgm:pt>
    <dgm:pt modelId="{3FC639F2-D337-4761-8D55-44CFFBBB7FD2}" type="parTrans" cxnId="{8237C1E4-FFE9-4742-86FE-6C1747E51CD4}">
      <dgm:prSet/>
      <dgm:spPr/>
      <dgm:t>
        <a:bodyPr/>
        <a:lstStyle/>
        <a:p>
          <a:endParaRPr lang="en-US"/>
        </a:p>
      </dgm:t>
    </dgm:pt>
    <dgm:pt modelId="{CFD9189B-7FB1-42AC-9A75-9F4227EF13C9}" type="sibTrans" cxnId="{8237C1E4-FFE9-4742-86FE-6C1747E51CD4}">
      <dgm:prSet/>
      <dgm:spPr/>
      <dgm:t>
        <a:bodyPr/>
        <a:lstStyle/>
        <a:p>
          <a:endParaRPr lang="en-US"/>
        </a:p>
      </dgm:t>
    </dgm:pt>
    <dgm:pt modelId="{0CE1AA6A-86C3-4E3A-B0CB-D7E1843EC917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Cutter</a:t>
          </a:r>
        </a:p>
      </dgm:t>
    </dgm:pt>
    <dgm:pt modelId="{52E33274-E811-47CD-84F3-CAA573CD29C5}" type="parTrans" cxnId="{7505CF4E-756D-4D0A-8249-023FA62745C7}">
      <dgm:prSet/>
      <dgm:spPr/>
      <dgm:t>
        <a:bodyPr/>
        <a:lstStyle/>
        <a:p>
          <a:endParaRPr lang="en-US"/>
        </a:p>
      </dgm:t>
    </dgm:pt>
    <dgm:pt modelId="{322C995E-BCF7-46D7-B542-E41368AD0E94}" type="sibTrans" cxnId="{7505CF4E-756D-4D0A-8249-023FA62745C7}">
      <dgm:prSet/>
      <dgm:spPr/>
      <dgm:t>
        <a:bodyPr/>
        <a:lstStyle/>
        <a:p>
          <a:endParaRPr lang="en-US"/>
        </a:p>
      </dgm:t>
    </dgm:pt>
    <dgm:pt modelId="{439AD3A2-5843-4729-9E1A-5787716F1B7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Splitter</a:t>
          </a:r>
        </a:p>
      </dgm:t>
    </dgm:pt>
    <dgm:pt modelId="{3FEE3F9E-671D-488D-A0E2-801504759CDF}" type="parTrans" cxnId="{2A2A636A-7A4D-41F7-BA4C-F6E94F0CD133}">
      <dgm:prSet/>
      <dgm:spPr/>
      <dgm:t>
        <a:bodyPr/>
        <a:lstStyle/>
        <a:p>
          <a:endParaRPr lang="en-US"/>
        </a:p>
      </dgm:t>
    </dgm:pt>
    <dgm:pt modelId="{33109CE6-B669-43CD-974C-1AC8DFADFE26}" type="sibTrans" cxnId="{2A2A636A-7A4D-41F7-BA4C-F6E94F0CD133}">
      <dgm:prSet/>
      <dgm:spPr/>
      <dgm:t>
        <a:bodyPr/>
        <a:lstStyle/>
        <a:p>
          <a:endParaRPr lang="en-US"/>
        </a:p>
      </dgm:t>
    </dgm:pt>
    <dgm:pt modelId="{EAA61C62-9FC7-48EB-9471-7F30248C3FB8}" type="pres">
      <dgm:prSet presAssocID="{645D591F-8A98-4BE8-93B9-EC4B8B36F3F8}" presName="linear" presStyleCnt="0">
        <dgm:presLayoutVars>
          <dgm:animLvl val="lvl"/>
          <dgm:resizeHandles val="exact"/>
        </dgm:presLayoutVars>
      </dgm:prSet>
      <dgm:spPr/>
    </dgm:pt>
    <dgm:pt modelId="{38AA49E6-CC67-4FE4-9C10-68F143B5188D}" type="pres">
      <dgm:prSet presAssocID="{991782C4-23DF-45D9-A91B-7AE1C3ED6F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B4E1EA-1FA4-4941-BFD6-9370F58149BE}" type="pres">
      <dgm:prSet presAssocID="{991782C4-23DF-45D9-A91B-7AE1C3ED6F84}" presName="childText" presStyleLbl="revTx" presStyleIdx="0" presStyleCnt="2">
        <dgm:presLayoutVars>
          <dgm:bulletEnabled val="1"/>
        </dgm:presLayoutVars>
      </dgm:prSet>
      <dgm:spPr/>
    </dgm:pt>
    <dgm:pt modelId="{F38E4C61-1960-46A0-B692-A907B88BA2AB}" type="pres">
      <dgm:prSet presAssocID="{859D0C2A-8AB5-46CE-828D-F68A59AD02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6715BE5-6B9F-47AF-9F1F-6631BCF712BF}" type="pres">
      <dgm:prSet presAssocID="{859D0C2A-8AB5-46CE-828D-F68A59AD028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76F8925-32EB-4FB0-A9BA-29163986AD23}" type="presOf" srcId="{645D591F-8A98-4BE8-93B9-EC4B8B36F3F8}" destId="{EAA61C62-9FC7-48EB-9471-7F30248C3FB8}" srcOrd="0" destOrd="0" presId="urn:microsoft.com/office/officeart/2005/8/layout/vList2"/>
    <dgm:cxn modelId="{946E1426-2A1A-4028-BA5D-E1D066FFBF1D}" type="presOf" srcId="{439AD3A2-5843-4729-9E1A-5787716F1B71}" destId="{66715BE5-6B9F-47AF-9F1F-6631BCF712BF}" srcOrd="0" destOrd="3" presId="urn:microsoft.com/office/officeart/2005/8/layout/vList2"/>
    <dgm:cxn modelId="{04818E2C-68A5-43B8-8646-2048603B3B2D}" srcId="{645D591F-8A98-4BE8-93B9-EC4B8B36F3F8}" destId="{859D0C2A-8AB5-46CE-828D-F68A59AD0286}" srcOrd="1" destOrd="0" parTransId="{2EDEE7CE-BBF2-42DF-BA9E-179C5F7DADBB}" sibTransId="{665C1EE0-E916-4E5A-83DE-615D9553B62C}"/>
    <dgm:cxn modelId="{A8E2C72D-E6C3-494E-B269-F45F697AB63D}" srcId="{859D0C2A-8AB5-46CE-828D-F68A59AD0286}" destId="{FC9E0E13-A6B9-405B-8B28-F6FF8F5F83FE}" srcOrd="0" destOrd="0" parTransId="{A4F0BD76-FA46-4057-A164-D56CCE148481}" sibTransId="{AFB8B7B1-523F-4F9F-AF92-C9918DF30029}"/>
    <dgm:cxn modelId="{2E5C5136-8179-4C7A-BFF5-7042F7B41D1F}" srcId="{645D591F-8A98-4BE8-93B9-EC4B8B36F3F8}" destId="{991782C4-23DF-45D9-A91B-7AE1C3ED6F84}" srcOrd="0" destOrd="0" parTransId="{868FDC9E-A4D9-4BE9-919C-11564D5AFE59}" sibTransId="{1038244D-8CD8-4EC1-ACEA-DDC756CFB8DB}"/>
    <dgm:cxn modelId="{2A2A636A-7A4D-41F7-BA4C-F6E94F0CD133}" srcId="{859D0C2A-8AB5-46CE-828D-F68A59AD0286}" destId="{439AD3A2-5843-4729-9E1A-5787716F1B71}" srcOrd="3" destOrd="0" parTransId="{3FEE3F9E-671D-488D-A0E2-801504759CDF}" sibTransId="{33109CE6-B669-43CD-974C-1AC8DFADFE26}"/>
    <dgm:cxn modelId="{7505CF4E-756D-4D0A-8249-023FA62745C7}" srcId="{859D0C2A-8AB5-46CE-828D-F68A59AD0286}" destId="{0CE1AA6A-86C3-4E3A-B0CB-D7E1843EC917}" srcOrd="2" destOrd="0" parTransId="{52E33274-E811-47CD-84F3-CAA573CD29C5}" sibTransId="{322C995E-BCF7-46D7-B542-E41368AD0E94}"/>
    <dgm:cxn modelId="{D69E568D-0794-4F1D-8FC1-E4C3AEE5ACF5}" type="presOf" srcId="{0CE1AA6A-86C3-4E3A-B0CB-D7E1843EC917}" destId="{66715BE5-6B9F-47AF-9F1F-6631BCF712BF}" srcOrd="0" destOrd="2" presId="urn:microsoft.com/office/officeart/2005/8/layout/vList2"/>
    <dgm:cxn modelId="{06D4069F-3DB6-4B0F-B29B-E27A44F50053}" type="presOf" srcId="{DE035AA7-B715-4D36-A81C-641157C6C8BB}" destId="{66715BE5-6B9F-47AF-9F1F-6631BCF712BF}" srcOrd="0" destOrd="1" presId="urn:microsoft.com/office/officeart/2005/8/layout/vList2"/>
    <dgm:cxn modelId="{6AF663AB-53B3-4551-AEC5-0973B76F16F5}" type="presOf" srcId="{859D0C2A-8AB5-46CE-828D-F68A59AD0286}" destId="{F38E4C61-1960-46A0-B692-A907B88BA2AB}" srcOrd="0" destOrd="0" presId="urn:microsoft.com/office/officeart/2005/8/layout/vList2"/>
    <dgm:cxn modelId="{44679CCA-888D-4A3B-AB58-E02FD9FF031C}" type="presOf" srcId="{991782C4-23DF-45D9-A91B-7AE1C3ED6F84}" destId="{38AA49E6-CC67-4FE4-9C10-68F143B5188D}" srcOrd="0" destOrd="0" presId="urn:microsoft.com/office/officeart/2005/8/layout/vList2"/>
    <dgm:cxn modelId="{8237C1E4-FFE9-4742-86FE-6C1747E51CD4}" srcId="{859D0C2A-8AB5-46CE-828D-F68A59AD0286}" destId="{DE035AA7-B715-4D36-A81C-641157C6C8BB}" srcOrd="1" destOrd="0" parTransId="{3FC639F2-D337-4761-8D55-44CFFBBB7FD2}" sibTransId="{CFD9189B-7FB1-42AC-9A75-9F4227EF13C9}"/>
    <dgm:cxn modelId="{A864A6ED-B805-49EC-835F-0E6431DF775E}" type="presOf" srcId="{FC9E0E13-A6B9-405B-8B28-F6FF8F5F83FE}" destId="{66715BE5-6B9F-47AF-9F1F-6631BCF712BF}" srcOrd="0" destOrd="0" presId="urn:microsoft.com/office/officeart/2005/8/layout/vList2"/>
    <dgm:cxn modelId="{CCF558EE-5954-46EB-9601-6A7A9093F3A2}" srcId="{991782C4-23DF-45D9-A91B-7AE1C3ED6F84}" destId="{EB2ACF71-ADB8-450A-BFF1-8904241F99F2}" srcOrd="0" destOrd="0" parTransId="{685BD3F2-A96C-4339-854D-9AEBF658B11E}" sibTransId="{76D05102-639F-41B4-A128-9F51FD4C9A6F}"/>
    <dgm:cxn modelId="{BE3C3DF9-8311-4ADC-A7F8-B5BC76FE1A29}" type="presOf" srcId="{EB2ACF71-ADB8-450A-BFF1-8904241F99F2}" destId="{8CB4E1EA-1FA4-4941-BFD6-9370F58149BE}" srcOrd="0" destOrd="0" presId="urn:microsoft.com/office/officeart/2005/8/layout/vList2"/>
    <dgm:cxn modelId="{41EEA1A5-B728-453C-B5FC-1A14A2FBB5A6}" type="presParOf" srcId="{EAA61C62-9FC7-48EB-9471-7F30248C3FB8}" destId="{38AA49E6-CC67-4FE4-9C10-68F143B5188D}" srcOrd="0" destOrd="0" presId="urn:microsoft.com/office/officeart/2005/8/layout/vList2"/>
    <dgm:cxn modelId="{B571C54B-F7DC-42B5-B515-45A93DD95175}" type="presParOf" srcId="{EAA61C62-9FC7-48EB-9471-7F30248C3FB8}" destId="{8CB4E1EA-1FA4-4941-BFD6-9370F58149BE}" srcOrd="1" destOrd="0" presId="urn:microsoft.com/office/officeart/2005/8/layout/vList2"/>
    <dgm:cxn modelId="{74CF065D-CC5A-49B7-B555-8C6B92031F78}" type="presParOf" srcId="{EAA61C62-9FC7-48EB-9471-7F30248C3FB8}" destId="{F38E4C61-1960-46A0-B692-A907B88BA2AB}" srcOrd="2" destOrd="0" presId="urn:microsoft.com/office/officeart/2005/8/layout/vList2"/>
    <dgm:cxn modelId="{B956AB2A-3F67-4D0E-A0D6-403DE55C5DC1}" type="presParOf" srcId="{EAA61C62-9FC7-48EB-9471-7F30248C3FB8}" destId="{66715BE5-6B9F-47AF-9F1F-6631BCF712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A49E6-CC67-4FE4-9C10-68F143B5188D}">
      <dsp:nvSpPr>
        <dsp:cNvPr id="0" name=""/>
        <dsp:cNvSpPr/>
      </dsp:nvSpPr>
      <dsp:spPr>
        <a:xfrm>
          <a:off x="0" y="157223"/>
          <a:ext cx="4038600" cy="631800"/>
        </a:xfrm>
        <a:prstGeom prst="roundRect">
          <a:avLst/>
        </a:prstGeom>
        <a:solidFill>
          <a:srgbClr val="4E2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Target Variable:</a:t>
          </a:r>
        </a:p>
      </dsp:txBody>
      <dsp:txXfrm>
        <a:off x="30842" y="188065"/>
        <a:ext cx="3976916" cy="570116"/>
      </dsp:txXfrm>
    </dsp:sp>
    <dsp:sp modelId="{8CB4E1EA-1FA4-4941-BFD6-9370F58149BE}">
      <dsp:nvSpPr>
        <dsp:cNvPr id="0" name=""/>
        <dsp:cNvSpPr/>
      </dsp:nvSpPr>
      <dsp:spPr>
        <a:xfrm>
          <a:off x="0" y="789023"/>
          <a:ext cx="4038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Pitch Velocity</a:t>
          </a:r>
        </a:p>
      </dsp:txBody>
      <dsp:txXfrm>
        <a:off x="0" y="789023"/>
        <a:ext cx="4038600" cy="447120"/>
      </dsp:txXfrm>
    </dsp:sp>
    <dsp:sp modelId="{F38E4C61-1960-46A0-B692-A907B88BA2AB}">
      <dsp:nvSpPr>
        <dsp:cNvPr id="0" name=""/>
        <dsp:cNvSpPr/>
      </dsp:nvSpPr>
      <dsp:spPr>
        <a:xfrm>
          <a:off x="0" y="1236143"/>
          <a:ext cx="4038600" cy="631800"/>
        </a:xfrm>
        <a:prstGeom prst="roundRect">
          <a:avLst/>
        </a:prstGeom>
        <a:solidFill>
          <a:srgbClr val="4E2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Pitch Types Considered:</a:t>
          </a:r>
        </a:p>
      </dsp:txBody>
      <dsp:txXfrm>
        <a:off x="30842" y="1266985"/>
        <a:ext cx="3976916" cy="570116"/>
      </dsp:txXfrm>
    </dsp:sp>
    <dsp:sp modelId="{66715BE5-6B9F-47AF-9F1F-6631BCF712BF}">
      <dsp:nvSpPr>
        <dsp:cNvPr id="0" name=""/>
        <dsp:cNvSpPr/>
      </dsp:nvSpPr>
      <dsp:spPr>
        <a:xfrm>
          <a:off x="0" y="1867943"/>
          <a:ext cx="40386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latin typeface="Arial" panose="020B0604020202020204" pitchFamily="34" charset="0"/>
              <a:cs typeface="Arial" panose="020B0604020202020204" pitchFamily="34" charset="0"/>
            </a:rPr>
            <a:t>Four-Seam Fastball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Sinker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latin typeface="Arial" panose="020B0604020202020204" pitchFamily="34" charset="0"/>
              <a:cs typeface="Arial" panose="020B0604020202020204" pitchFamily="34" charset="0"/>
            </a:rPr>
            <a:t>Cutter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Splitter</a:t>
          </a:r>
        </a:p>
      </dsp:txBody>
      <dsp:txXfrm>
        <a:off x="0" y="1867943"/>
        <a:ext cx="4038600" cy="136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57571" y="-916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WU PPT Wide Opt 2 - No Wordmark_Separator 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30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42060"/>
            <a:ext cx="9144000" cy="20541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  <p:pic>
        <p:nvPicPr>
          <p:cNvPr id="4" name="Picture 3" descr="NWU PPT Wide Opt 2 - No Wordmark_Separator 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6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WU PPT Wide Opt 2_Master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WU PPT Wide Opt 2_Cove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645" y="1775860"/>
            <a:ext cx="6395356" cy="79589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0000"/>
                </a:solidFill>
              </a:rPr>
              <a:t>How Did the Pitch Clock Affect Pitcher Performance?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646" y="3287979"/>
            <a:ext cx="6395355" cy="94887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dirty="0">
                <a:solidFill>
                  <a:srgbClr val="000000"/>
                </a:solidFill>
              </a:rPr>
              <a:t>Thomas Stanton</a:t>
            </a:r>
          </a:p>
          <a:p>
            <a:pPr algn="l"/>
            <a:r>
              <a:rPr lang="en-US" sz="2600" dirty="0">
                <a:solidFill>
                  <a:srgbClr val="000000"/>
                </a:solidFill>
              </a:rPr>
              <a:t>Northwestern University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2E65-01EB-A174-0B80-48C0BFF0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Szymborski’s</a:t>
            </a:r>
            <a:r>
              <a:rPr lang="en-US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4338-C9DC-71BA-ABE2-3CA0B223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722914" cy="339447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Instead of FIP or ERA miss, this model regresses the change in average fastball velocity of each pitcher on his pace change</a:t>
            </a:r>
          </a:p>
          <a:p>
            <a:r>
              <a:rPr lang="en-US" sz="2000" b="1" dirty="0"/>
              <a:t>No significant results </a:t>
            </a:r>
            <a:r>
              <a:rPr lang="en-US" sz="2000" dirty="0"/>
              <a:t>found for any pitch type</a:t>
            </a:r>
          </a:p>
          <a:p>
            <a:r>
              <a:rPr lang="en-US" sz="2000" dirty="0"/>
              <a:t>Limitations:</a:t>
            </a:r>
          </a:p>
          <a:p>
            <a:pPr lvl="1"/>
            <a:r>
              <a:rPr lang="en-US" sz="1600" dirty="0"/>
              <a:t>Each player represents one data point</a:t>
            </a:r>
          </a:p>
          <a:p>
            <a:pPr lvl="1"/>
            <a:r>
              <a:rPr lang="en-US" sz="1600" dirty="0"/>
              <a:t>Small sample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D45A4-DCDD-19FA-E995-2FB70E33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71144-DFCC-8F68-F301-90FC861BB2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34994" y="1200151"/>
            <a:ext cx="3836412" cy="32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A67B-18A8-0948-53A0-456906BD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6DED-5C11-00CA-EDBA-AE88175F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Fixed Effects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D660-1700-BBA9-7DEA-48A6AC21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7302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Every pitch is its own data point</a:t>
            </a:r>
          </a:p>
          <a:p>
            <a:r>
              <a:rPr lang="en-US" sz="2400" dirty="0"/>
              <a:t>Controls for unobserved qualities of each pitcher</a:t>
            </a:r>
          </a:p>
          <a:p>
            <a:r>
              <a:rPr lang="en-US" sz="2400" dirty="0"/>
              <a:t>Measures </a:t>
            </a:r>
            <a:r>
              <a:rPr lang="en-US" sz="2400" b="1" dirty="0"/>
              <a:t>deviation</a:t>
            </a:r>
            <a:r>
              <a:rPr lang="en-US" sz="2400" dirty="0"/>
              <a:t> from the pitcher’s average velocity instead of raw velocity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BEFE9-E162-E121-B129-B6AEAACD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32CB30-DF26-A57E-35F6-1E94728111E9}"/>
              </a:ext>
            </a:extLst>
          </p:cNvPr>
          <p:cNvGrpSpPr/>
          <p:nvPr/>
        </p:nvGrpSpPr>
        <p:grpSpPr>
          <a:xfrm>
            <a:off x="1505239" y="2855632"/>
            <a:ext cx="6050151" cy="1918660"/>
            <a:chOff x="1158717" y="2599572"/>
            <a:chExt cx="7004908" cy="2187814"/>
          </a:xfrm>
        </p:grpSpPr>
        <p:pic>
          <p:nvPicPr>
            <p:cNvPr id="1026" name="Picture 2" descr="Kansas City Royals Zack Greinke Joins Incredible Club in Baseball History -  Fastball">
              <a:extLst>
                <a:ext uri="{FF2B5EF4-FFF2-40B4-BE49-F238E27FC236}">
                  <a16:creationId xmlns:a16="http://schemas.microsoft.com/office/drawing/2014/main" id="{9CEAB4EC-5DF3-9269-6462-6C767F121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682" y="2599572"/>
              <a:ext cx="1839465" cy="166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altimore's Félix Bautista and Milwaukee's Devin Williams win MLB's  Reliever of the Year Awards | KRQE News 13">
              <a:extLst>
                <a:ext uri="{FF2B5EF4-FFF2-40B4-BE49-F238E27FC236}">
                  <a16:creationId xmlns:a16="http://schemas.microsoft.com/office/drawing/2014/main" id="{661CB4A0-00AE-8536-1750-D85D9DC20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7" r="26619"/>
            <a:stretch/>
          </p:blipFill>
          <p:spPr bwMode="auto">
            <a:xfrm>
              <a:off x="6290722" y="2603231"/>
              <a:ext cx="1839465" cy="166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DB3186-2205-FD18-54F2-3722CBE20DCF}"/>
                </a:ext>
              </a:extLst>
            </p:cNvPr>
            <p:cNvSpPr txBox="1"/>
            <p:nvPr/>
          </p:nvSpPr>
          <p:spPr>
            <a:xfrm>
              <a:off x="3741563" y="2818293"/>
              <a:ext cx="1936987" cy="122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Allows us to use both of these pitchers in our analysis!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1C303C-B66A-1FDE-BB85-A1924D051A73}"/>
                </a:ext>
              </a:extLst>
            </p:cNvPr>
            <p:cNvSpPr txBox="1"/>
            <p:nvPr/>
          </p:nvSpPr>
          <p:spPr>
            <a:xfrm>
              <a:off x="1158717" y="4260956"/>
              <a:ext cx="2099393" cy="52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Average Four-Seam Fastball: 89.4 mph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5D9FE5-4757-22F3-15AE-A310D81AD59E}"/>
                </a:ext>
              </a:extLst>
            </p:cNvPr>
            <p:cNvSpPr txBox="1"/>
            <p:nvPr/>
          </p:nvSpPr>
          <p:spPr>
            <a:xfrm>
              <a:off x="6179485" y="4260958"/>
              <a:ext cx="1984140" cy="52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Average Four-Seam Fastball: 99.4 mph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7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23F3-31B3-9B0E-B366-9A59EF0B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1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4E956-1C99-400D-C14A-C6AFD98A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2065"/>
            <a:ext cx="8229600" cy="2579172"/>
          </a:xfrm>
        </p:spPr>
        <p:txBody>
          <a:bodyPr>
            <a:normAutofit/>
          </a:bodyPr>
          <a:lstStyle/>
          <a:p>
            <a:r>
              <a:rPr lang="en-US" sz="2400" dirty="0"/>
              <a:t>Question</a:t>
            </a:r>
          </a:p>
          <a:p>
            <a:pPr lvl="1"/>
            <a:r>
              <a:rPr lang="en-US" sz="1800" dirty="0"/>
              <a:t>Did pitchers tire more in 2023 due to the pitch clock?</a:t>
            </a:r>
          </a:p>
          <a:p>
            <a:r>
              <a:rPr lang="en-US" sz="2400" dirty="0"/>
              <a:t>Regressors</a:t>
            </a:r>
          </a:p>
          <a:p>
            <a:pPr lvl="1"/>
            <a:r>
              <a:rPr lang="en-US" sz="1800" dirty="0"/>
              <a:t>In-game pitch count</a:t>
            </a:r>
          </a:p>
          <a:p>
            <a:pPr lvl="1"/>
            <a:r>
              <a:rPr lang="en-US" sz="1800" dirty="0"/>
              <a:t>Binary year variable (0 if 2022, 1 if 2023)</a:t>
            </a:r>
          </a:p>
          <a:p>
            <a:pPr lvl="1"/>
            <a:r>
              <a:rPr lang="en-US" sz="1800" dirty="0"/>
              <a:t>Interaction term between year and pitch count</a:t>
            </a:r>
          </a:p>
          <a:p>
            <a:pPr lvl="1"/>
            <a:r>
              <a:rPr lang="en-US" sz="1800" dirty="0"/>
              <a:t>Pitcher fixed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4B86D-5052-A91B-81F3-FA56680D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5DC8B8-C08A-E557-5C3E-C926198B8C11}"/>
                  </a:ext>
                </a:extLst>
              </p:cNvPr>
              <p:cNvSpPr txBox="1"/>
              <p:nvPr/>
            </p:nvSpPr>
            <p:spPr>
              <a:xfrm>
                <a:off x="457200" y="1131262"/>
                <a:ext cx="8229600" cy="851297"/>
              </a:xfrm>
              <a:prstGeom prst="roundRect">
                <a:avLst>
                  <a:gd name="adj" fmla="val 40628"/>
                </a:avLst>
              </a:prstGeom>
              <a:ln>
                <a:solidFill>
                  <a:srgbClr val="4E2A8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𝑝𝑖𝑡𝑐h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𝑐𝑜𝑢𝑛𝑡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𝑝𝑖𝑡𝑐h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𝑐𝑜𝑢𝑛𝑡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𝑝𝑖𝑡𝑐h𝑒𝑟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:endParaRPr lang="en-US" sz="1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5DC8B8-C08A-E557-5C3E-C926198B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1262"/>
                <a:ext cx="8229600" cy="851297"/>
              </a:xfrm>
              <a:prstGeom prst="roundRect">
                <a:avLst>
                  <a:gd name="adj" fmla="val 40628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4E2A8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6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6631-39A3-BF54-2C89-E162CB9A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1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5B79ECB9-405D-5CFE-3175-448B5EECEE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56536510"/>
                  </p:ext>
                </p:extLst>
              </p:nvPr>
            </p:nvGraphicFramePr>
            <p:xfrm>
              <a:off x="457200" y="1713100"/>
              <a:ext cx="8229600" cy="18552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272929717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167713173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249606269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3571681297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15926521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Pitch Type</a:t>
                          </a:r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5530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Four-Seam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-0.1965***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-0.014***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-0.0010*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0.9964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671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Sinker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-0.2366***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-0.0138***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0.9967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168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-0.1449***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-0.0153***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0.9965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8757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Splitter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0.1946**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-0.0072***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0.9967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11990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5B79ECB9-405D-5CFE-3175-448B5EECEE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56536510"/>
                  </p:ext>
                </p:extLst>
              </p:nvPr>
            </p:nvGraphicFramePr>
            <p:xfrm>
              <a:off x="457200" y="1713100"/>
              <a:ext cx="8229600" cy="18552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272929717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167713173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249606269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3571681297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1592652166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Pitch Type</a:t>
                          </a:r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8197" r="-3018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8197" r="-2018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8197" r="-1018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8197" r="-1852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5530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Four-Seam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-0.1965***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-0.014***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-0.0010*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0.9964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671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Sinker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-0.2366***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-0.0138***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0.9967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168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-0.1449***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-0.0153***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0.9965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8757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Splitter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0.1946**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-0.0072***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0.9967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11990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166B6-E8DF-C7A7-7EFD-D2C7BF63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C132DA-C88C-D721-23E9-D1AA6BCCB8D1}"/>
                  </a:ext>
                </a:extLst>
              </p:cNvPr>
              <p:cNvSpPr txBox="1"/>
              <p:nvPr/>
            </p:nvSpPr>
            <p:spPr>
              <a:xfrm>
                <a:off x="457200" y="1131709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𝑝𝑖𝑡𝑐h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𝑐𝑜𝑢𝑛𝑡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𝑒𝑎𝑟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𝑝𝑖𝑡𝑐h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𝑐𝑜𝑢𝑛𝑡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𝑝𝑖𝑡𝑐h𝑒𝑟</m:t>
                      </m:r>
                    </m:oMath>
                  </m:oMathPara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C132DA-C88C-D721-23E9-D1AA6BCCB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1709"/>
                <a:ext cx="82296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3C290D8-2F21-EA0F-F950-DE8AB47551B9}"/>
              </a:ext>
            </a:extLst>
          </p:cNvPr>
          <p:cNvGrpSpPr/>
          <p:nvPr/>
        </p:nvGrpSpPr>
        <p:grpSpPr>
          <a:xfrm>
            <a:off x="4454433" y="1567543"/>
            <a:ext cx="3325001" cy="3215862"/>
            <a:chOff x="4454433" y="1567543"/>
            <a:chExt cx="3325001" cy="321586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B60227-CEE6-01A4-FF89-33ADB3B17C79}"/>
                </a:ext>
              </a:extLst>
            </p:cNvPr>
            <p:cNvSpPr>
              <a:spLocks/>
            </p:cNvSpPr>
            <p:nvPr/>
          </p:nvSpPr>
          <p:spPr>
            <a:xfrm>
              <a:off x="5207726" y="1567543"/>
              <a:ext cx="1493520" cy="2292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5030B1-7AC1-C7D7-F322-D44164F2FA10}"/>
                </a:ext>
              </a:extLst>
            </p:cNvPr>
            <p:cNvSpPr txBox="1">
              <a:spLocks/>
            </p:cNvSpPr>
            <p:nvPr/>
          </p:nvSpPr>
          <p:spPr>
            <a:xfrm>
              <a:off x="4454433" y="3860075"/>
              <a:ext cx="3325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Limited evidence that the effect of pitch count on velocity became more negative in 2023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5ECB9E4-BD19-E03B-7C78-723E7F1F3736}"/>
              </a:ext>
            </a:extLst>
          </p:cNvPr>
          <p:cNvSpPr txBox="1"/>
          <p:nvPr/>
        </p:nvSpPr>
        <p:spPr>
          <a:xfrm>
            <a:off x="529046" y="3797415"/>
            <a:ext cx="291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Significance levels:</a:t>
            </a:r>
          </a:p>
          <a:p>
            <a:r>
              <a:rPr lang="en-US" sz="1400" dirty="0"/>
              <a:t>p &lt; 0.05 = *</a:t>
            </a:r>
          </a:p>
          <a:p>
            <a:r>
              <a:rPr lang="en-US" sz="1400" dirty="0"/>
              <a:t>p &lt; 0.01 = **</a:t>
            </a:r>
          </a:p>
          <a:p>
            <a:r>
              <a:rPr lang="en-US" sz="1400" dirty="0"/>
              <a:t>p &lt; 0.001 = ***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34358E-0DD8-C807-521D-B50BE4AFEEA7}"/>
              </a:ext>
            </a:extLst>
          </p:cNvPr>
          <p:cNvGrpSpPr/>
          <p:nvPr/>
        </p:nvGrpSpPr>
        <p:grpSpPr>
          <a:xfrm>
            <a:off x="1959765" y="1567543"/>
            <a:ext cx="1534047" cy="3199921"/>
            <a:chOff x="5167199" y="1567543"/>
            <a:chExt cx="1534047" cy="319992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2996DA-0C39-CCD6-9CE3-DF5484EA373C}"/>
                </a:ext>
              </a:extLst>
            </p:cNvPr>
            <p:cNvSpPr>
              <a:spLocks/>
            </p:cNvSpPr>
            <p:nvPr/>
          </p:nvSpPr>
          <p:spPr>
            <a:xfrm>
              <a:off x="5207726" y="1567543"/>
              <a:ext cx="1493520" cy="2292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73FC70-358C-5CD7-A0EB-AA2DA8D44EEF}"/>
                </a:ext>
              </a:extLst>
            </p:cNvPr>
            <p:cNvSpPr txBox="1">
              <a:spLocks/>
            </p:cNvSpPr>
            <p:nvPr/>
          </p:nvSpPr>
          <p:spPr>
            <a:xfrm>
              <a:off x="5167199" y="3844134"/>
              <a:ext cx="12624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Velocity decreased in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0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4D1CD-E52C-6160-1118-B4F789FEF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6388-8ACE-AACC-564A-01F55720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2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10B3-5FE7-3A85-F04B-74E372D8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2065"/>
            <a:ext cx="8229600" cy="2579172"/>
          </a:xfrm>
        </p:spPr>
        <p:txBody>
          <a:bodyPr>
            <a:normAutofit/>
          </a:bodyPr>
          <a:lstStyle/>
          <a:p>
            <a:r>
              <a:rPr lang="en-US" sz="2400" dirty="0"/>
              <a:t>Question</a:t>
            </a:r>
          </a:p>
          <a:p>
            <a:pPr lvl="1"/>
            <a:r>
              <a:rPr lang="en-US" sz="1800" dirty="0"/>
              <a:t>How did the effect of pitch tempo on fastball velocity change between 2022 and 2023?</a:t>
            </a:r>
          </a:p>
          <a:p>
            <a:r>
              <a:rPr lang="en-US" sz="2400" dirty="0"/>
              <a:t>Regressors</a:t>
            </a:r>
          </a:p>
          <a:p>
            <a:pPr lvl="1"/>
            <a:r>
              <a:rPr lang="en-US" sz="1800" dirty="0"/>
              <a:t>Log of pitch tempo</a:t>
            </a:r>
          </a:p>
          <a:p>
            <a:pPr lvl="1"/>
            <a:r>
              <a:rPr lang="en-US" sz="1800" dirty="0"/>
              <a:t>Pitcher fixed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51E11-0C68-E74E-E960-5378D1AD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F395F1-983C-8AC4-8F1D-210A1DD11FBF}"/>
                  </a:ext>
                </a:extLst>
              </p:cNvPr>
              <p:cNvSpPr txBox="1"/>
              <p:nvPr/>
            </p:nvSpPr>
            <p:spPr>
              <a:xfrm>
                <a:off x="1832317" y="1151952"/>
                <a:ext cx="5479366" cy="780098"/>
              </a:xfrm>
              <a:prstGeom prst="roundRect">
                <a:avLst>
                  <a:gd name="adj" fmla="val 40628"/>
                </a:avLst>
              </a:prstGeom>
              <a:ln>
                <a:solidFill>
                  <a:srgbClr val="4E2A8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:endParaRPr lang="en-US" sz="6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𝑝𝑖𝑡𝑐h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𝑡𝑒𝑚𝑝𝑜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𝑝𝑖𝑡𝑐h𝑒𝑟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:endParaRPr lang="en-US" sz="600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F395F1-983C-8AC4-8F1D-210A1DD1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17" y="1151952"/>
                <a:ext cx="5479366" cy="780098"/>
              </a:xfrm>
              <a:prstGeom prst="roundRect">
                <a:avLst>
                  <a:gd name="adj" fmla="val 40628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4E2A8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13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6631-39A3-BF54-2C89-E162CB9A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2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5B79ECB9-405D-5CFE-3175-448B5EECEE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94694158"/>
                  </p:ext>
                </p:extLst>
              </p:nvPr>
            </p:nvGraphicFramePr>
            <p:xfrm>
              <a:off x="1405890" y="1647160"/>
              <a:ext cx="6332220" cy="1854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583055">
                      <a:extLst>
                        <a:ext uri="{9D8B030D-6E8A-4147-A177-3AD203B41FA5}">
                          <a16:colId xmlns:a16="http://schemas.microsoft.com/office/drawing/2014/main" val="2272929717"/>
                        </a:ext>
                      </a:extLst>
                    </a:gridCol>
                    <a:gridCol w="1583055">
                      <a:extLst>
                        <a:ext uri="{9D8B030D-6E8A-4147-A177-3AD203B41FA5}">
                          <a16:colId xmlns:a16="http://schemas.microsoft.com/office/drawing/2014/main" val="1677131730"/>
                        </a:ext>
                      </a:extLst>
                    </a:gridCol>
                    <a:gridCol w="1583055">
                      <a:extLst>
                        <a:ext uri="{9D8B030D-6E8A-4147-A177-3AD203B41FA5}">
                          <a16:colId xmlns:a16="http://schemas.microsoft.com/office/drawing/2014/main" val="320460650"/>
                        </a:ext>
                      </a:extLst>
                    </a:gridCol>
                    <a:gridCol w="1583055">
                      <a:extLst>
                        <a:ext uri="{9D8B030D-6E8A-4147-A177-3AD203B41FA5}">
                          <a16:colId xmlns:a16="http://schemas.microsoft.com/office/drawing/2014/main" val="27297283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Pitch Type</a:t>
                          </a:r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(2022)</a:t>
                          </a:r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(2023)</a:t>
                          </a:r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Change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5530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Four-Seam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0.0910***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0.4083***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0.3173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671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Sinker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0.2695***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0.4652***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0.1957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168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0.2871***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0.4722***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0.1851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8757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Splitter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0.1243***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0.2392***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0.1150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11990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5B79ECB9-405D-5CFE-3175-448B5EECEE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94694158"/>
                  </p:ext>
                </p:extLst>
              </p:nvPr>
            </p:nvGraphicFramePr>
            <p:xfrm>
              <a:off x="1405890" y="1647160"/>
              <a:ext cx="6332220" cy="1854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583055">
                      <a:extLst>
                        <a:ext uri="{9D8B030D-6E8A-4147-A177-3AD203B41FA5}">
                          <a16:colId xmlns:a16="http://schemas.microsoft.com/office/drawing/2014/main" val="2272929717"/>
                        </a:ext>
                      </a:extLst>
                    </a:gridCol>
                    <a:gridCol w="1583055">
                      <a:extLst>
                        <a:ext uri="{9D8B030D-6E8A-4147-A177-3AD203B41FA5}">
                          <a16:colId xmlns:a16="http://schemas.microsoft.com/office/drawing/2014/main" val="1677131730"/>
                        </a:ext>
                      </a:extLst>
                    </a:gridCol>
                    <a:gridCol w="1583055">
                      <a:extLst>
                        <a:ext uri="{9D8B030D-6E8A-4147-A177-3AD203B41FA5}">
                          <a16:colId xmlns:a16="http://schemas.microsoft.com/office/drawing/2014/main" val="320460650"/>
                        </a:ext>
                      </a:extLst>
                    </a:gridCol>
                    <a:gridCol w="1583055">
                      <a:extLst>
                        <a:ext uri="{9D8B030D-6E8A-4147-A177-3AD203B41FA5}">
                          <a16:colId xmlns:a16="http://schemas.microsoft.com/office/drawing/2014/main" val="27297283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Pitch Type</a:t>
                          </a:r>
                        </a:p>
                      </a:txBody>
                      <a:tcPr>
                        <a:solidFill>
                          <a:srgbClr val="4E2A8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5" t="-8197" r="-20153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5" t="-8197" r="-10153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385" t="-8197" r="-153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5530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Four-Seam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0.0910***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0.4083***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0.3173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671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Sinker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0.2695***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0.4652***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0.1957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168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0.2871***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0.4722***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0.1851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8757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Splitter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0.1243***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0.2392***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0.1150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11990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166B6-E8DF-C7A7-7EFD-D2C7BF63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C132DA-C88C-D721-23E9-D1AA6BCCB8D1}"/>
                  </a:ext>
                </a:extLst>
              </p:cNvPr>
              <p:cNvSpPr txBox="1"/>
              <p:nvPr/>
            </p:nvSpPr>
            <p:spPr>
              <a:xfrm>
                <a:off x="457200" y="1131709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𝑝𝑖𝑡𝑐h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𝑡𝑒𝑚𝑝𝑜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𝑝𝑖𝑡𝑐h𝑒𝑟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C132DA-C88C-D721-23E9-D1AA6BCCB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1709"/>
                <a:ext cx="82296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2323573-D316-4D0A-8C5B-9D5E0EEB49CC}"/>
              </a:ext>
            </a:extLst>
          </p:cNvPr>
          <p:cNvSpPr txBox="1"/>
          <p:nvPr/>
        </p:nvSpPr>
        <p:spPr>
          <a:xfrm>
            <a:off x="529046" y="3797415"/>
            <a:ext cx="291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Significance levels:</a:t>
            </a:r>
          </a:p>
          <a:p>
            <a:r>
              <a:rPr lang="en-US" sz="1400" dirty="0"/>
              <a:t>p &lt; 0.05 = *</a:t>
            </a:r>
          </a:p>
          <a:p>
            <a:r>
              <a:rPr lang="en-US" sz="1400" dirty="0"/>
              <a:t>p &lt; 0.01 = **</a:t>
            </a:r>
          </a:p>
          <a:p>
            <a:r>
              <a:rPr lang="en-US" sz="1400" dirty="0"/>
              <a:t>p &lt; 0.001 = ***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36071-23FC-1427-8D70-96D077943556}"/>
              </a:ext>
            </a:extLst>
          </p:cNvPr>
          <p:cNvSpPr txBox="1">
            <a:spLocks/>
          </p:cNvSpPr>
          <p:nvPr/>
        </p:nvSpPr>
        <p:spPr>
          <a:xfrm>
            <a:off x="3256813" y="3534147"/>
            <a:ext cx="2512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Every 10% increase in rest between pitches is related to a 0.01-0.05 mph increase in velocity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9AB7FD-BEFA-A331-9DBF-1E420FEE903A}"/>
              </a:ext>
            </a:extLst>
          </p:cNvPr>
          <p:cNvGrpSpPr/>
          <p:nvPr/>
        </p:nvGrpSpPr>
        <p:grpSpPr>
          <a:xfrm>
            <a:off x="5999953" y="531544"/>
            <a:ext cx="2830245" cy="3315405"/>
            <a:chOff x="5961019" y="512787"/>
            <a:chExt cx="2830245" cy="331540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DEC3C2-B8A5-5C8A-A3CE-0B0818379CE7}"/>
                </a:ext>
              </a:extLst>
            </p:cNvPr>
            <p:cNvSpPr>
              <a:spLocks/>
            </p:cNvSpPr>
            <p:nvPr/>
          </p:nvSpPr>
          <p:spPr>
            <a:xfrm>
              <a:off x="5961019" y="1535660"/>
              <a:ext cx="1493520" cy="22925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8C9559-3770-B44E-256D-5A6393FA19F0}"/>
                </a:ext>
              </a:extLst>
            </p:cNvPr>
            <p:cNvSpPr txBox="1">
              <a:spLocks/>
            </p:cNvSpPr>
            <p:nvPr/>
          </p:nvSpPr>
          <p:spPr>
            <a:xfrm>
              <a:off x="6607087" y="512787"/>
              <a:ext cx="2184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velocity gained with additional rest increased in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9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E494-FC88-1099-1C27-260420B4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1A72-7B64-4791-D004-3CED1D3D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The pitch clock had a statistically significant effect on pitch velocity during the 2023 season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Limited evidence that pitchers became fatigued quicker due to the reduced rest time between pitches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value of additional rest on pitch velocity increased between 2022 and 2023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22DF0-1793-27BE-F3BE-BE6BDFBA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3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506E-5431-16DE-C651-C57C65CE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Further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55312-9992-9881-0204-63D4C49E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7EB31A-F7C1-D06D-4250-76B962C1FA08}"/>
              </a:ext>
            </a:extLst>
          </p:cNvPr>
          <p:cNvGrpSpPr/>
          <p:nvPr/>
        </p:nvGrpSpPr>
        <p:grpSpPr>
          <a:xfrm>
            <a:off x="457200" y="1200565"/>
            <a:ext cx="8229600" cy="3393643"/>
            <a:chOff x="457200" y="1200565"/>
            <a:chExt cx="8229600" cy="33936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16E7B9-3220-6403-B26C-BA7A3B5B77ED}"/>
                </a:ext>
              </a:extLst>
            </p:cNvPr>
            <p:cNvSpPr/>
            <p:nvPr/>
          </p:nvSpPr>
          <p:spPr>
            <a:xfrm>
              <a:off x="457200" y="1200565"/>
              <a:ext cx="8229600" cy="969612"/>
            </a:xfrm>
            <a:prstGeom prst="roundRect">
              <a:avLst>
                <a:gd name="adj" fmla="val 34664"/>
              </a:avLst>
            </a:prstGeom>
            <a:solidFill>
              <a:srgbClr val="4E2A84"/>
            </a:solidFill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7" descr="Stopwatch">
              <a:extLst>
                <a:ext uri="{FF2B5EF4-FFF2-40B4-BE49-F238E27FC236}">
                  <a16:creationId xmlns:a16="http://schemas.microsoft.com/office/drawing/2014/main" id="{1783DC6C-95D1-4483-0CEF-EE37A7CD1262}"/>
                </a:ext>
              </a:extLst>
            </p:cNvPr>
            <p:cNvSpPr/>
            <p:nvPr/>
          </p:nvSpPr>
          <p:spPr>
            <a:xfrm>
              <a:off x="750507" y="1418728"/>
              <a:ext cx="533286" cy="533286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B2C4FEC-3060-8E12-E7BF-AE2ABE6682C5}"/>
                </a:ext>
              </a:extLst>
            </p:cNvPr>
            <p:cNvSpPr/>
            <p:nvPr/>
          </p:nvSpPr>
          <p:spPr>
            <a:xfrm>
              <a:off x="1577102" y="1200565"/>
              <a:ext cx="7109697" cy="969612"/>
            </a:xfrm>
            <a:custGeom>
              <a:avLst/>
              <a:gdLst>
                <a:gd name="connsiteX0" fmla="*/ 0 w 7109697"/>
                <a:gd name="connsiteY0" fmla="*/ 0 h 969612"/>
                <a:gd name="connsiteX1" fmla="*/ 7109697 w 7109697"/>
                <a:gd name="connsiteY1" fmla="*/ 0 h 969612"/>
                <a:gd name="connsiteX2" fmla="*/ 7109697 w 7109697"/>
                <a:gd name="connsiteY2" fmla="*/ 969612 h 969612"/>
                <a:gd name="connsiteX3" fmla="*/ 0 w 7109697"/>
                <a:gd name="connsiteY3" fmla="*/ 969612 h 969612"/>
                <a:gd name="connsiteX4" fmla="*/ 0 w 7109697"/>
                <a:gd name="connsiteY4" fmla="*/ 0 h 9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9697" h="969612">
                  <a:moveTo>
                    <a:pt x="0" y="0"/>
                  </a:moveTo>
                  <a:lnTo>
                    <a:pt x="7109697" y="0"/>
                  </a:lnTo>
                  <a:lnTo>
                    <a:pt x="7109697" y="969612"/>
                  </a:lnTo>
                  <a:lnTo>
                    <a:pt x="0" y="969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617" tIns="102617" rIns="102617" bIns="10261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Pitch clock’s effect on velocity and spin rate of every pitch type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C16B36C-D0BE-092E-53A4-86248DA8A703}"/>
                </a:ext>
              </a:extLst>
            </p:cNvPr>
            <p:cNvSpPr/>
            <p:nvPr/>
          </p:nvSpPr>
          <p:spPr>
            <a:xfrm>
              <a:off x="457200" y="2412580"/>
              <a:ext cx="8229600" cy="969612"/>
            </a:xfrm>
            <a:prstGeom prst="roundRect">
              <a:avLst>
                <a:gd name="adj" fmla="val 38217"/>
              </a:avLst>
            </a:prstGeom>
            <a:solidFill>
              <a:srgbClr val="4E2A84"/>
            </a:solidFill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10" descr="Statistics">
              <a:extLst>
                <a:ext uri="{FF2B5EF4-FFF2-40B4-BE49-F238E27FC236}">
                  <a16:creationId xmlns:a16="http://schemas.microsoft.com/office/drawing/2014/main" id="{8DB25395-BF17-A72E-68D2-EA1D5253E99C}"/>
                </a:ext>
              </a:extLst>
            </p:cNvPr>
            <p:cNvSpPr/>
            <p:nvPr/>
          </p:nvSpPr>
          <p:spPr>
            <a:xfrm>
              <a:off x="750507" y="2630743"/>
              <a:ext cx="533286" cy="533286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65C05E-680E-93D7-5F0A-F61E730C9CD8}"/>
                </a:ext>
              </a:extLst>
            </p:cNvPr>
            <p:cNvSpPr/>
            <p:nvPr/>
          </p:nvSpPr>
          <p:spPr>
            <a:xfrm>
              <a:off x="1577102" y="2412580"/>
              <a:ext cx="7109698" cy="969612"/>
            </a:xfrm>
            <a:custGeom>
              <a:avLst/>
              <a:gdLst>
                <a:gd name="connsiteX0" fmla="*/ 0 w 3703320"/>
                <a:gd name="connsiteY0" fmla="*/ 0 h 969612"/>
                <a:gd name="connsiteX1" fmla="*/ 3703320 w 3703320"/>
                <a:gd name="connsiteY1" fmla="*/ 0 h 969612"/>
                <a:gd name="connsiteX2" fmla="*/ 3703320 w 3703320"/>
                <a:gd name="connsiteY2" fmla="*/ 969612 h 969612"/>
                <a:gd name="connsiteX3" fmla="*/ 0 w 3703320"/>
                <a:gd name="connsiteY3" fmla="*/ 969612 h 969612"/>
                <a:gd name="connsiteX4" fmla="*/ 0 w 3703320"/>
                <a:gd name="connsiteY4" fmla="*/ 0 h 9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3320" h="969612">
                  <a:moveTo>
                    <a:pt x="0" y="0"/>
                  </a:moveTo>
                  <a:lnTo>
                    <a:pt x="3703320" y="0"/>
                  </a:lnTo>
                  <a:lnTo>
                    <a:pt x="3703320" y="969612"/>
                  </a:lnTo>
                  <a:lnTo>
                    <a:pt x="0" y="969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617" tIns="102617" rIns="102617" bIns="10261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measures of pitch quality: Stuff, Break, Location, etc.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95E3384-954B-C07A-E2DB-C5E842113229}"/>
                </a:ext>
              </a:extLst>
            </p:cNvPr>
            <p:cNvSpPr/>
            <p:nvPr/>
          </p:nvSpPr>
          <p:spPr>
            <a:xfrm>
              <a:off x="457200" y="3624596"/>
              <a:ext cx="8229600" cy="969612"/>
            </a:xfrm>
            <a:prstGeom prst="roundRect">
              <a:avLst>
                <a:gd name="adj" fmla="val 33762"/>
              </a:avLst>
            </a:prstGeom>
            <a:solidFill>
              <a:srgbClr val="4E2A84"/>
            </a:solidFill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Rectangle 14" descr="Baseball hat with solid fill">
              <a:extLst>
                <a:ext uri="{FF2B5EF4-FFF2-40B4-BE49-F238E27FC236}">
                  <a16:creationId xmlns:a16="http://schemas.microsoft.com/office/drawing/2014/main" id="{7AC09948-4B8E-E7A9-053A-AF8345BCF7C6}"/>
                </a:ext>
              </a:extLst>
            </p:cNvPr>
            <p:cNvSpPr/>
            <p:nvPr/>
          </p:nvSpPr>
          <p:spPr>
            <a:xfrm>
              <a:off x="750507" y="3842759"/>
              <a:ext cx="533286" cy="533286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C5B9FB4-B4B6-9EBA-DEA7-5D8CE28F6F01}"/>
                </a:ext>
              </a:extLst>
            </p:cNvPr>
            <p:cNvSpPr/>
            <p:nvPr/>
          </p:nvSpPr>
          <p:spPr>
            <a:xfrm>
              <a:off x="1577102" y="3624596"/>
              <a:ext cx="7109697" cy="969612"/>
            </a:xfrm>
            <a:custGeom>
              <a:avLst/>
              <a:gdLst>
                <a:gd name="connsiteX0" fmla="*/ 0 w 7109697"/>
                <a:gd name="connsiteY0" fmla="*/ 0 h 969612"/>
                <a:gd name="connsiteX1" fmla="*/ 7109697 w 7109697"/>
                <a:gd name="connsiteY1" fmla="*/ 0 h 969612"/>
                <a:gd name="connsiteX2" fmla="*/ 7109697 w 7109697"/>
                <a:gd name="connsiteY2" fmla="*/ 969612 h 969612"/>
                <a:gd name="connsiteX3" fmla="*/ 0 w 7109697"/>
                <a:gd name="connsiteY3" fmla="*/ 969612 h 969612"/>
                <a:gd name="connsiteX4" fmla="*/ 0 w 7109697"/>
                <a:gd name="connsiteY4" fmla="*/ 0 h 9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9697" h="969612">
                  <a:moveTo>
                    <a:pt x="0" y="0"/>
                  </a:moveTo>
                  <a:lnTo>
                    <a:pt x="7109697" y="0"/>
                  </a:lnTo>
                  <a:lnTo>
                    <a:pt x="7109697" y="969612"/>
                  </a:lnTo>
                  <a:lnTo>
                    <a:pt x="0" y="969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617" tIns="102617" rIns="102617" bIns="102617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Interaction with age or position (i.e. starter/reliever)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272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58D41-089A-985B-ED60-0D7B8DBC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Pitch-by-pitch data from MLB Stats API for 2022 and 2023 regular seasons</a:t>
            </a:r>
          </a:p>
          <a:p>
            <a:r>
              <a:rPr lang="en-US" sz="2400" dirty="0"/>
              <a:t>Downloaded using </a:t>
            </a:r>
            <a:r>
              <a:rPr lang="en-US" sz="2400" dirty="0" err="1"/>
              <a:t>BaseballR</a:t>
            </a:r>
            <a:endParaRPr lang="en-US" sz="2400" dirty="0"/>
          </a:p>
          <a:p>
            <a:r>
              <a:rPr lang="en-US" sz="2400" dirty="0"/>
              <a:t>After data cleaning, ~1.3 million pitches in the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3E49054-8016-C23D-652A-69771F0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2050" name="Picture 2" descr="Major League Baseball logo - Wikipedia">
            <a:extLst>
              <a:ext uri="{FF2B5EF4-FFF2-40B4-BE49-F238E27FC236}">
                <a16:creationId xmlns:a16="http://schemas.microsoft.com/office/drawing/2014/main" id="{0AC13F27-77E2-A342-D4F6-7C680D89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15" y="3335231"/>
            <a:ext cx="1468581" cy="7942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cquiring and Analyzing Baseball Data • baseballr">
            <a:extLst>
              <a:ext uri="{FF2B5EF4-FFF2-40B4-BE49-F238E27FC236}">
                <a16:creationId xmlns:a16="http://schemas.microsoft.com/office/drawing/2014/main" id="{87E8AF85-56F0-B804-9574-CCB544D4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06" y="3255243"/>
            <a:ext cx="829805" cy="961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8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315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3FD8CF-A4C3-A0DA-9406-0EF1A91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The Pitch Clock - a Refresher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1FB52-227D-DAFE-DB64-B02B4B514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u="sng" dirty="0"/>
              <a:t>Rules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30 seconds </a:t>
            </a:r>
            <a:r>
              <a:rPr lang="en-US" sz="2400" dirty="0"/>
              <a:t>in between batters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15</a:t>
            </a:r>
            <a:r>
              <a:rPr lang="en-US" sz="2400" dirty="0"/>
              <a:t> </a:t>
            </a:r>
            <a:r>
              <a:rPr lang="en-US" sz="2400" b="1" dirty="0"/>
              <a:t>seconds</a:t>
            </a:r>
            <a:r>
              <a:rPr lang="en-US" sz="2400" dirty="0"/>
              <a:t> in between pitches with bases empty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20</a:t>
            </a:r>
            <a:r>
              <a:rPr lang="en-US" sz="2400" dirty="0"/>
              <a:t> </a:t>
            </a:r>
            <a:r>
              <a:rPr lang="en-US" sz="2400" b="1" dirty="0"/>
              <a:t>seconds</a:t>
            </a:r>
            <a:r>
              <a:rPr lang="en-US" sz="2400" dirty="0"/>
              <a:t> in between pitches with runners on base</a:t>
            </a:r>
          </a:p>
        </p:txBody>
      </p:sp>
      <p:pic>
        <p:nvPicPr>
          <p:cNvPr id="1026" name="Picture 2" descr="Baseball's Pitch Clock Has a Hidden Benefit for Players: More Rest - WSJ">
            <a:extLst>
              <a:ext uri="{FF2B5EF4-FFF2-40B4-BE49-F238E27FC236}">
                <a16:creationId xmlns:a16="http://schemas.microsoft.com/office/drawing/2014/main" id="{D97F0F24-0BBF-BE34-3AC0-444DC885B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4898" b="11055"/>
          <a:stretch/>
        </p:blipFill>
        <p:spPr bwMode="auto">
          <a:xfrm>
            <a:off x="4800727" y="1200151"/>
            <a:ext cx="3504946" cy="29459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D5A11-62EB-5984-0C8D-C7912F57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9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5464-8DA9-42AA-659E-9825E723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Clocks and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912A2-0DB6-2687-D608-5960C4700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0" i="0" dirty="0" err="1"/>
              <a:t>Sonne</a:t>
            </a:r>
            <a:r>
              <a:rPr lang="en-US" sz="2800" b="0" i="0" dirty="0"/>
              <a:t> and Keir (2016)</a:t>
            </a:r>
            <a:endParaRPr lang="en-US" sz="2800" dirty="0"/>
          </a:p>
          <a:p>
            <a:pPr lvl="1"/>
            <a:r>
              <a:rPr lang="en-US" sz="2400" b="0" i="0" dirty="0"/>
              <a:t>The faster game speed caused by pitch clocks increases muscle fatigue in arm muscles, which can lead to injury. </a:t>
            </a:r>
            <a:endParaRPr lang="en-US" sz="2400" dirty="0"/>
          </a:p>
          <a:p>
            <a:pPr lvl="0"/>
            <a:r>
              <a:rPr lang="en-US" sz="2800" b="0" i="0" dirty="0" err="1"/>
              <a:t>Birfer</a:t>
            </a:r>
            <a:r>
              <a:rPr lang="en-US" sz="2800" b="0" i="0" dirty="0"/>
              <a:t>, </a:t>
            </a:r>
            <a:r>
              <a:rPr lang="en-US" sz="2800" b="0" i="0" dirty="0" err="1"/>
              <a:t>Sonne</a:t>
            </a:r>
            <a:r>
              <a:rPr lang="en-US" sz="2800" b="0" i="0" dirty="0"/>
              <a:t>, and Holmes (2019)</a:t>
            </a:r>
            <a:endParaRPr lang="en-US" sz="2800" dirty="0"/>
          </a:p>
          <a:p>
            <a:pPr lvl="1"/>
            <a:r>
              <a:rPr lang="en-US" sz="2400" b="0" i="0" dirty="0"/>
              <a:t>Fatigue can cause a decrease in velocity.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2725F-61E5-2642-1395-2BD95A9A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58D41-089A-985B-ED60-0D7B8DBC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Did Major League Baseball’s implementation of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pitch clock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 to decreased performance in pitchers as measured by 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fastball velocity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The reduced recovery caused by the pitch clock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 to a stronger relationship between fatigue and velocity in 2023 than 2022.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3E49054-8016-C23D-652A-69771F0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312379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1FF4-E98B-FCC4-71D8-35AAFCED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What is Pitch Tempo?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0E017-395F-45C0-C610-6E05A0297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366" y="4204182"/>
            <a:ext cx="7406640" cy="4461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800" dirty="0"/>
              <a:t>Defined by Baseball Savant as the time between the release of each pitch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4FC1C-7289-02D0-0624-01DAA8EA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09" y="1048532"/>
            <a:ext cx="7141182" cy="30240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CC2BF-0888-04C3-0199-92D327EC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C5C4E6-F10E-3894-711A-82770D91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dirty="0"/>
              <a:t>Distribution of Pitch Tempo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B0781-BE92-C506-EC18-0A185C17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14736D2-DB2C-B603-C027-4FD58C9DB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630" y="1063229"/>
            <a:ext cx="4180739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1AA-4F98-C8C5-334F-7E362304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Scope of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79AE75-A1C0-D889-CBA6-68869B179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92493"/>
            <a:ext cx="4038600" cy="268717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have thrown at least 100 pitches of the given pitch type in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2022 and 2023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B9876-5F25-D7B9-EB8A-1308B81F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5F97BA3-3B59-68FB-80CD-6E800A40DC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7019528"/>
              </p:ext>
            </p:extLst>
          </p:nvPr>
        </p:nvGraphicFramePr>
        <p:xfrm>
          <a:off x="457200" y="1200151"/>
          <a:ext cx="4038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0050E7C-C328-0DB7-F92F-C635F0D9DE85}"/>
              </a:ext>
            </a:extLst>
          </p:cNvPr>
          <p:cNvGrpSpPr/>
          <p:nvPr/>
        </p:nvGrpSpPr>
        <p:grpSpPr>
          <a:xfrm>
            <a:off x="4648200" y="1359454"/>
            <a:ext cx="4038600" cy="638796"/>
            <a:chOff x="0" y="40335"/>
            <a:chExt cx="4038600" cy="6715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C83143-E417-70F9-7043-1C6117C0924E}"/>
                </a:ext>
              </a:extLst>
            </p:cNvPr>
            <p:cNvSpPr/>
            <p:nvPr/>
          </p:nvSpPr>
          <p:spPr>
            <a:xfrm>
              <a:off x="0" y="40335"/>
              <a:ext cx="4038600" cy="671580"/>
            </a:xfrm>
            <a:prstGeom prst="roundRect">
              <a:avLst/>
            </a:prstGeom>
            <a:solidFill>
              <a:srgbClr val="4E2A8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76AA3EEF-4FB8-BBFE-E9CC-275E2D967B0F}"/>
                </a:ext>
              </a:extLst>
            </p:cNvPr>
            <p:cNvSpPr txBox="1"/>
            <p:nvPr/>
          </p:nvSpPr>
          <p:spPr>
            <a:xfrm>
              <a:off x="32784" y="73119"/>
              <a:ext cx="3973032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Qualifying Pitchers: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45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3EE070-BA50-2581-5743-12B5D6C50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12" r="-1" b="27103"/>
          <a:stretch/>
        </p:blipFill>
        <p:spPr>
          <a:xfrm>
            <a:off x="1887682" y="106289"/>
            <a:ext cx="5368635" cy="435284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FF305-50BC-85B7-A8CF-682F950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3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BE4AA0C-3C8E-3B4B-AD07-329C5CC2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474086"/>
          </a:xfrm>
        </p:spPr>
        <p:txBody>
          <a:bodyPr>
            <a:noAutofit/>
          </a:bodyPr>
          <a:lstStyle/>
          <a:p>
            <a:r>
              <a:rPr lang="en-US" dirty="0"/>
              <a:t>Szymborski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9F219-E91E-28E2-CCFF-1A56CAF6E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214432"/>
            <a:ext cx="5111750" cy="4370546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D376256-53A2-719A-92AE-590FE276D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678873"/>
            <a:ext cx="2847700" cy="3518297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Calculated </a:t>
            </a:r>
            <a:r>
              <a:rPr lang="en-US" sz="1600" b="1" dirty="0"/>
              <a:t>pace change</a:t>
            </a:r>
            <a:r>
              <a:rPr lang="en-US" sz="1600" dirty="0"/>
              <a:t> as the difference between average pitch tempo in 2022 and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Used to identify who was most/least affected by pitch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Regressed ERA and FIP misses by Steamer and </a:t>
            </a:r>
            <a:r>
              <a:rPr lang="en-US" sz="1600" dirty="0" err="1"/>
              <a:t>ZiPS</a:t>
            </a:r>
            <a:r>
              <a:rPr lang="en-US" sz="1600" dirty="0"/>
              <a:t> on pace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significant results found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AD11A-33AB-6026-F79C-A4B85B43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B001E-4600-F9CB-CFEA-3D9CF5B81748}"/>
              </a:ext>
            </a:extLst>
          </p:cNvPr>
          <p:cNvCxnSpPr/>
          <p:nvPr/>
        </p:nvCxnSpPr>
        <p:spPr>
          <a:xfrm>
            <a:off x="3465514" y="214432"/>
            <a:ext cx="0" cy="4370546"/>
          </a:xfrm>
          <a:prstGeom prst="line">
            <a:avLst/>
          </a:prstGeom>
          <a:ln>
            <a:solidFill>
              <a:srgbClr val="4E2A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790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SABR Sample Presentation</Template>
  <TotalTime>1159</TotalTime>
  <Words>770</Words>
  <Application>Microsoft Office PowerPoint</Application>
  <PresentationFormat>On-screen Show (16:9)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How Did the Pitch Clock Affect Pitcher Performance?</vt:lpstr>
      <vt:lpstr>The Pitch Clock - a Refresher</vt:lpstr>
      <vt:lpstr>Pitch Clocks and Fatigue</vt:lpstr>
      <vt:lpstr>Research Question</vt:lpstr>
      <vt:lpstr>What is Pitch Tempo?</vt:lpstr>
      <vt:lpstr>Distribution of Pitch Tempo</vt:lpstr>
      <vt:lpstr>Scope of Analysis</vt:lpstr>
      <vt:lpstr>PowerPoint Presentation</vt:lpstr>
      <vt:lpstr>Szymborski</vt:lpstr>
      <vt:lpstr>Modifying Szymborski’s Model</vt:lpstr>
      <vt:lpstr>Fixed Effects Linear Regression</vt:lpstr>
      <vt:lpstr>Model 1 Specification</vt:lpstr>
      <vt:lpstr>Model 1 Results</vt:lpstr>
      <vt:lpstr>Model 2 Specification</vt:lpstr>
      <vt:lpstr>Model 2 Results</vt:lpstr>
      <vt:lpstr>Implications</vt:lpstr>
      <vt:lpstr>Further Research</vt:lpstr>
      <vt:lpstr>Data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the Pitch Clock Affect Pitcher Performance?</dc:title>
  <dc:creator>thomaspstanton23@gmail.com</dc:creator>
  <cp:lastModifiedBy>thomaspstanton23@gmail.com</cp:lastModifiedBy>
  <cp:revision>7</cp:revision>
  <dcterms:created xsi:type="dcterms:W3CDTF">2024-02-28T21:37:43Z</dcterms:created>
  <dcterms:modified xsi:type="dcterms:W3CDTF">2024-03-01T23:53:24Z</dcterms:modified>
</cp:coreProperties>
</file>