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9" r:id="rId3"/>
    <p:sldId id="273" r:id="rId4"/>
    <p:sldId id="262" r:id="rId5"/>
    <p:sldId id="268" r:id="rId6"/>
    <p:sldId id="274" r:id="rId7"/>
    <p:sldId id="258" r:id="rId8"/>
    <p:sldId id="259" r:id="rId9"/>
    <p:sldId id="260" r:id="rId10"/>
    <p:sldId id="263" r:id="rId11"/>
    <p:sldId id="264" r:id="rId12"/>
    <p:sldId id="281" r:id="rId13"/>
    <p:sldId id="267" r:id="rId14"/>
    <p:sldId id="266" r:id="rId15"/>
    <p:sldId id="283" r:id="rId16"/>
    <p:sldId id="282" r:id="rId17"/>
    <p:sldId id="265" r:id="rId18"/>
    <p:sldId id="272" r:id="rId19"/>
    <p:sldId id="275" r:id="rId20"/>
    <p:sldId id="276" r:id="rId21"/>
    <p:sldId id="270" r:id="rId22"/>
    <p:sldId id="280" r:id="rId23"/>
    <p:sldId id="271" r:id="rId24"/>
    <p:sldId id="284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105" d="100"/>
          <a:sy n="105" d="100"/>
        </p:scale>
        <p:origin x="19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1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/>
          <a:lstStyle>
            <a:lvl1pPr algn="r">
              <a:defRPr sz="1200"/>
            </a:lvl1pPr>
          </a:lstStyle>
          <a:p>
            <a:fld id="{7ECFBE7D-7698-4FA6-B865-6EC4EB19B65F}" type="datetimeFigureOut">
              <a:rPr lang="en-US" smtClean="0"/>
              <a:pPr/>
              <a:t>02/27/2018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 anchor="b"/>
          <a:lstStyle>
            <a:lvl1pPr algn="r">
              <a:defRPr sz="1200"/>
            </a:lvl1pPr>
          </a:lstStyle>
          <a:p>
            <a:fld id="{439EBD30-5C1C-45F6-BC72-8E0A0793E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/>
          <a:lstStyle>
            <a:lvl1pPr algn="r">
              <a:defRPr sz="1200"/>
            </a:lvl1pPr>
          </a:lstStyle>
          <a:p>
            <a:fld id="{2E633F27-5528-4EE2-8485-127D14BD8DED}" type="datetimeFigureOut">
              <a:rPr lang="en-US" smtClean="0"/>
              <a:pPr/>
              <a:t>02/27/2018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5" rIns="96653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5" rIns="96653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3" tIns="48325" rIns="96653" bIns="48325" rtlCol="0" anchor="b"/>
          <a:lstStyle>
            <a:lvl1pPr algn="r">
              <a:defRPr sz="1200"/>
            </a:lvl1pPr>
          </a:lstStyle>
          <a:p>
            <a:fld id="{D566CE59-B55E-4E6F-B0EB-322EE6EAF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55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96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1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CE59-B55E-4E6F-B0EB-322EE6EAFB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C02-4EB7-4390-9939-2AC3273D06C9}" type="datetime1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5F0C-6808-4150-A9F2-F8FC6C8A6A4A}" type="datetime1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F85-46E1-428D-BFC8-2DB99EE31A08}" type="datetime1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62F4-AE7A-449F-BA4C-0E4EC40F16A9}" type="datetime1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BFBA-5028-4882-805D-447AD1CB06FB}" type="datetime1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21FA-4ADF-44CD-9D0A-E807FE79E118}" type="datetime1">
              <a:rPr lang="en-US" smtClean="0"/>
              <a:t>02/27/2018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FB1D-9F2C-44EA-9AFB-CE8C126FF7A1}" type="datetime1">
              <a:rPr lang="en-US" smtClean="0"/>
              <a:t>02/27/2018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5278-631F-4103-91C1-F3E5126F143A}" type="datetime1">
              <a:rPr lang="en-US" smtClean="0"/>
              <a:t>02/27/2018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5072-DBD4-41B9-BB7D-0854E5220EF6}" type="datetime1">
              <a:rPr lang="en-US" smtClean="0"/>
              <a:t>02/27/2018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2640-7FB1-4751-A88D-94BC115A23C5}" type="datetime1">
              <a:rPr lang="en-US" smtClean="0"/>
              <a:t>02/27/2018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D162-7CF7-4E1D-B73A-03EB3C417551}" type="datetime1">
              <a:rPr lang="en-US" smtClean="0"/>
              <a:t>02/27/2018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5429B-9AED-4F4A-A485-01D9AF4C02A7}" type="datetime1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 Palmer and Rob Mains                                               petepalmr@aol.com                   rmains@baseballprospectus.com  @Cran_Boy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19DA0-A1A2-48C7-9BB2-6CEDAB2DB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rebuchet MS" pitchFamily="34" charset="0"/>
              </a:rPr>
              <a:t>A Revised Look at Clutch Hitting</a:t>
            </a:r>
            <a:br>
              <a:rPr lang="en-US" sz="3600" b="1" dirty="0">
                <a:latin typeface="Trebuchet MS" pitchFamily="34" charset="0"/>
              </a:rPr>
            </a:br>
            <a:br>
              <a:rPr lang="en-US" sz="3600" b="1" dirty="0">
                <a:latin typeface="Trebuchet MS" pitchFamily="34" charset="0"/>
              </a:rPr>
            </a:br>
            <a:r>
              <a:rPr lang="en-US" sz="2800" b="1" dirty="0">
                <a:latin typeface="Trebuchet MS" pitchFamily="34" charset="0"/>
              </a:rPr>
              <a:t>Pete Palmer</a:t>
            </a:r>
            <a:br>
              <a:rPr lang="en-US" sz="2800" b="1" dirty="0">
                <a:latin typeface="Trebuchet MS" pitchFamily="34" charset="0"/>
              </a:rPr>
            </a:br>
            <a:r>
              <a:rPr lang="en-US" sz="2800" b="1" dirty="0">
                <a:latin typeface="Trebuchet MS" pitchFamily="34" charset="0"/>
              </a:rPr>
              <a:t>Rob Mains</a:t>
            </a: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rebuchet MS" pitchFamily="34" charset="0"/>
              </a:rPr>
              <a:t>SABR Analytics Conference</a:t>
            </a:r>
          </a:p>
          <a:p>
            <a:r>
              <a:rPr lang="en-US" b="1" dirty="0">
                <a:solidFill>
                  <a:schemeClr val="tx1"/>
                </a:solidFill>
                <a:latin typeface="Trebuchet MS" pitchFamily="34" charset="0"/>
              </a:rPr>
              <a:t>March 10,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Range of Z-Scores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7D8685F-1191-4D61-8AF4-D93C06632D3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371600"/>
            <a:ext cx="7848599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Four Seasons in Top 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3FF8-28C0-4D5E-A4AF-C400D077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 numCol="2">
            <a:normAutofit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Henry Aaron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Sandy Alomar Jr.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Glenn </a:t>
            </a:r>
            <a:r>
              <a:rPr lang="en-US" sz="3000" dirty="0" err="1">
                <a:latin typeface="Trebuchet MS" panose="020B0603020202020204" pitchFamily="34" charset="0"/>
              </a:rPr>
              <a:t>Beckert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José Cardenal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Vince Coleman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Nellie Fox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Steve Garvey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Ken Griffey Sr.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Dick </a:t>
            </a:r>
            <a:r>
              <a:rPr lang="en-US" sz="3000" dirty="0" err="1">
                <a:latin typeface="Trebuchet MS" panose="020B0603020202020204" pitchFamily="34" charset="0"/>
              </a:rPr>
              <a:t>Groat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Tony Gwynn</a:t>
            </a:r>
          </a:p>
          <a:p>
            <a:r>
              <a:rPr lang="en-US" sz="3000" dirty="0" err="1">
                <a:latin typeface="Trebuchet MS" panose="020B0603020202020204" pitchFamily="34" charset="0"/>
              </a:rPr>
              <a:t>Enos</a:t>
            </a:r>
            <a:r>
              <a:rPr lang="en-US" sz="3000" dirty="0">
                <a:latin typeface="Trebuchet MS" panose="020B0603020202020204" pitchFamily="34" charset="0"/>
              </a:rPr>
              <a:t> Slaughter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Billy Williams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Tony Womack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5B91-EC9C-4E81-9072-271B9E8D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Six Seasons in Top 5%</a:t>
            </a: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6388B-F088-437E-9D7E-9FB614BF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65472-CE40-4C40-A27C-2CD0E004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BERT CAMPANERIS</a:t>
            </a:r>
          </a:p>
        </p:txBody>
      </p:sp>
      <p:pic>
        <p:nvPicPr>
          <p:cNvPr id="1028" name="Picture 4" descr="https://tse3.mm.bing.net/th?id=OIP.3IT4zVnuWZwoWX_mht21HwHaJQ&amp;pid=15.1&amp;P=0&amp;w=300&amp;h=300">
            <a:extLst>
              <a:ext uri="{FF2B5EF4-FFF2-40B4-BE49-F238E27FC236}">
                <a16:creationId xmlns:a16="http://schemas.microsoft.com/office/drawing/2014/main" id="{135FAB9C-4256-49F5-91BD-27C2E82B7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283" y="1012423"/>
            <a:ext cx="3465317" cy="431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08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Three Seasons in Bottom 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4582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Jeff Bagwell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Adrián </a:t>
            </a:r>
            <a:r>
              <a:rPr lang="en-US" sz="3000" dirty="0" err="1">
                <a:latin typeface="Trebuchet MS" panose="020B0603020202020204" pitchFamily="34" charset="0"/>
              </a:rPr>
              <a:t>Beltré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Miguel Cabrera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Jermaine Dye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Damion Easley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Edwin </a:t>
            </a:r>
            <a:r>
              <a:rPr lang="en-US" sz="3000" dirty="0" err="1">
                <a:latin typeface="Trebuchet MS" panose="020B0603020202020204" pitchFamily="34" charset="0"/>
              </a:rPr>
              <a:t>Encarnación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Ken Griffey Jr.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Richard Hidalgo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Edgar Martínez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David Ortiz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Albert </a:t>
            </a:r>
            <a:r>
              <a:rPr lang="en-US" sz="3000" dirty="0" err="1">
                <a:latin typeface="Trebuchet MS" panose="020B0603020202020204" pitchFamily="34" charset="0"/>
              </a:rPr>
              <a:t>Pujols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Iván Rodríguez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Benito Santiago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Sammy Sosa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Bernie Williams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Four Seasons in Bottom 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8CC60-A128-4026-84AA-D94F909B7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 numCol="2">
            <a:normAutofit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Jay Bell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Wade Boggs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Barry Bonds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Robinson </a:t>
            </a:r>
            <a:r>
              <a:rPr lang="en-US" sz="3000" dirty="0" err="1">
                <a:latin typeface="Trebuchet MS" panose="020B0603020202020204" pitchFamily="34" charset="0"/>
              </a:rPr>
              <a:t>Canó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Dwight Evans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Todd Helton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Victor Martinez</a:t>
            </a:r>
          </a:p>
          <a:p>
            <a:r>
              <a:rPr lang="en-US" sz="3000" dirty="0" err="1">
                <a:latin typeface="Trebuchet MS" panose="020B0603020202020204" pitchFamily="34" charset="0"/>
              </a:rPr>
              <a:t>Magglio</a:t>
            </a:r>
            <a:r>
              <a:rPr lang="en-US" sz="3000" dirty="0">
                <a:latin typeface="Trebuchet MS" panose="020B0603020202020204" pitchFamily="34" charset="0"/>
              </a:rPr>
              <a:t> </a:t>
            </a:r>
            <a:r>
              <a:rPr lang="en-US" sz="3000" dirty="0" err="1">
                <a:latin typeface="Trebuchet MS" panose="020B0603020202020204" pitchFamily="34" charset="0"/>
              </a:rPr>
              <a:t>Ordóñez</a:t>
            </a:r>
            <a:endParaRPr lang="en-US" sz="3000" dirty="0">
              <a:latin typeface="Trebuchet MS" panose="020B0603020202020204" pitchFamily="34" charset="0"/>
            </a:endParaRPr>
          </a:p>
          <a:p>
            <a:r>
              <a:rPr lang="en-US" sz="3000" dirty="0">
                <a:latin typeface="Trebuchet MS" panose="020B0603020202020204" pitchFamily="34" charset="0"/>
              </a:rPr>
              <a:t>Frank Robinson</a:t>
            </a:r>
          </a:p>
          <a:p>
            <a:r>
              <a:rPr lang="en-US" sz="3000" dirty="0" err="1">
                <a:latin typeface="Trebuchet MS" panose="020B0603020202020204" pitchFamily="34" charset="0"/>
              </a:rPr>
              <a:t>Álex</a:t>
            </a:r>
            <a:r>
              <a:rPr lang="en-US" sz="3000" dirty="0">
                <a:latin typeface="Trebuchet MS" panose="020B0603020202020204" pitchFamily="34" charset="0"/>
              </a:rPr>
              <a:t> Rodríguez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Five Seasons in Bottom 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8CC60-A128-4026-84AA-D94F909B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000" dirty="0">
                <a:latin typeface="Trebuchet MS" panose="020B0603020202020204" pitchFamily="34" charset="0"/>
              </a:rPr>
              <a:t>Torii Hunter</a:t>
            </a:r>
          </a:p>
          <a:p>
            <a:pPr marL="0" indent="0" algn="ctr">
              <a:spcAft>
                <a:spcPts val="3600"/>
              </a:spcAft>
              <a:buNone/>
            </a:pPr>
            <a:r>
              <a:rPr lang="en-US" sz="3000" dirty="0">
                <a:latin typeface="Trebuchet MS" panose="020B0603020202020204" pitchFamily="34" charset="0"/>
              </a:rPr>
              <a:t>Chet Lemon</a:t>
            </a:r>
          </a:p>
          <a:p>
            <a:pPr marL="0" indent="0" algn="ctr">
              <a:spcAft>
                <a:spcPts val="3600"/>
              </a:spcAft>
              <a:buNone/>
            </a:pPr>
            <a:r>
              <a:rPr lang="en-US" sz="3000" dirty="0">
                <a:latin typeface="Trebuchet MS" panose="020B0603020202020204" pitchFamily="34" charset="0"/>
              </a:rPr>
              <a:t>Frank Thomas</a:t>
            </a:r>
          </a:p>
        </p:txBody>
      </p:sp>
    </p:spTree>
    <p:extLst>
      <p:ext uri="{BB962C8B-B14F-4D97-AF65-F5344CB8AC3E}">
        <p14:creationId xmlns:p14="http://schemas.microsoft.com/office/powerpoint/2010/main" val="2913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Six Seasons in Bottom 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8CC60-A128-4026-84AA-D94F909B7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numCol="1">
            <a:normAutofit lnSpcReduction="10000"/>
          </a:bodyPr>
          <a:lstStyle/>
          <a:p>
            <a:pPr marL="0" indent="0" algn="ctr">
              <a:spcAft>
                <a:spcPts val="3600"/>
              </a:spcAft>
              <a:buNone/>
            </a:pPr>
            <a:endParaRPr lang="en-US" sz="3000" dirty="0">
              <a:latin typeface="Trebuchet MS" panose="020B0603020202020204" pitchFamily="34" charset="0"/>
            </a:endParaRPr>
          </a:p>
          <a:p>
            <a:pPr marL="0" indent="0" algn="ctr">
              <a:spcAft>
                <a:spcPts val="3600"/>
              </a:spcAft>
              <a:buNone/>
            </a:pPr>
            <a:endParaRPr lang="en-US" sz="3000" dirty="0">
              <a:latin typeface="Trebuchet MS" panose="020B0603020202020204" pitchFamily="34" charset="0"/>
            </a:endParaRPr>
          </a:p>
          <a:p>
            <a:pPr marL="0" indent="0" algn="ctr">
              <a:spcAft>
                <a:spcPts val="3600"/>
              </a:spcAft>
              <a:buNone/>
            </a:pPr>
            <a:endParaRPr lang="en-US" sz="3000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US" sz="3000" b="1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US" sz="3000" b="1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3000" b="1" dirty="0">
                <a:latin typeface="Trebuchet MS" panose="020B0603020202020204" pitchFamily="34" charset="0"/>
              </a:rPr>
              <a:t>Manny Ramírez</a:t>
            </a:r>
          </a:p>
          <a:p>
            <a:pPr marL="0" indent="0" algn="ctr">
              <a:buNone/>
            </a:pPr>
            <a:r>
              <a:rPr lang="en-US" sz="2400" b="1" dirty="0">
                <a:latin typeface="Trebuchet MS" panose="020B0603020202020204" pitchFamily="34" charset="0"/>
              </a:rPr>
              <a:t>1.018 OPS in 1,992 PA w/LI&gt;1.5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B25F9E-32F1-4808-A280-D589921FA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64919"/>
            <a:ext cx="7022253" cy="395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04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rebuchet MS" pitchFamily="34" charset="0"/>
              </a:rPr>
              <a:t>Examples of Top 5% Threshold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B13CB-7AE9-4D84-A5D0-C3C74A00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>
                <a:latin typeface="Trebuchet MS" panose="020B0603020202020204" pitchFamily="34" charset="0"/>
              </a:rPr>
              <a:t>Twelve times: Randy Johnson, strikeout rate</a:t>
            </a:r>
          </a:p>
          <a:p>
            <a:r>
              <a:rPr lang="en-US" sz="2900" dirty="0">
                <a:latin typeface="Trebuchet MS" panose="020B0603020202020204" pitchFamily="34" charset="0"/>
              </a:rPr>
              <a:t>Eleven times: Rod Carew, batting average</a:t>
            </a:r>
          </a:p>
          <a:p>
            <a:r>
              <a:rPr lang="en-US" sz="2900" dirty="0">
                <a:latin typeface="Trebuchet MS" panose="020B0603020202020204" pitchFamily="34" charset="0"/>
              </a:rPr>
              <a:t>Nine times: Ted Williams, walk rate</a:t>
            </a:r>
          </a:p>
          <a:p>
            <a:r>
              <a:rPr lang="en-US" sz="2900" dirty="0">
                <a:latin typeface="Trebuchet MS" panose="020B0603020202020204" pitchFamily="34" charset="0"/>
              </a:rPr>
              <a:t>Eight times: Harmon Killebrew, home run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Top 5% </a:t>
            </a:r>
            <a:r>
              <a:rPr lang="en-US" sz="3200" b="1" u="sng" dirty="0">
                <a:latin typeface="Trebuchet MS" pitchFamily="34" charset="0"/>
              </a:rPr>
              <a:t>and</a:t>
            </a:r>
            <a:r>
              <a:rPr lang="en-US" sz="3200" b="1" dirty="0">
                <a:latin typeface="Trebuchet MS" pitchFamily="34" charset="0"/>
              </a:rPr>
              <a:t> Bottom 5%</a:t>
            </a:r>
            <a:br>
              <a:rPr lang="en-US" sz="3200" b="1" dirty="0">
                <a:latin typeface="Trebuchet MS" pitchFamily="34" charset="0"/>
              </a:rPr>
            </a:br>
            <a:r>
              <a:rPr lang="en-US" sz="3200" b="1" dirty="0">
                <a:latin typeface="Trebuchet MS" pitchFamily="34" charset="0"/>
              </a:rPr>
              <a:t> at Least Twice During Career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2389F-9414-4358-BE5F-14E367F8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49"/>
          </a:xfrm>
        </p:spPr>
        <p:txBody>
          <a:bodyPr numCol="2">
            <a:normAutofit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Garrett Anderson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Dwight Evans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Tony Gwynn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Joe Morgan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David Ortiz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Frank Robinson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Pete Rose 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Gary Sheffield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Miguel Tejada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Bobby Thomson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Larry Walker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Carl Yastrzemski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Example: David Ortiz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52AB3B4-9C31-4AE1-AB52-92D5C603D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642208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787325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95278715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8451142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35990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Z-score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High-Leverage (1.5 LI) 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OPS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1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2.66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.928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1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-2.25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48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-2.70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.846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.981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01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-2.07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.867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.983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252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A Controversial Topic in Sabermetric Research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30061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BD1301-D288-4C47-B305-25CB7E5D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rebuchet MS" panose="020B0603020202020204" pitchFamily="34" charset="0"/>
              </a:rPr>
              <a:t>1977: Dick Cramer, </a:t>
            </a:r>
            <a:r>
              <a:rPr lang="en-US" sz="2800" i="1" dirty="0">
                <a:latin typeface="Trebuchet MS" panose="020B0603020202020204" pitchFamily="34" charset="0"/>
              </a:rPr>
              <a:t>Baseball Research Journal</a:t>
            </a:r>
          </a:p>
          <a:p>
            <a:pPr marL="800100" lvl="2" indent="0">
              <a:buNone/>
            </a:pPr>
            <a:r>
              <a:rPr lang="en-US" sz="2800" i="1" dirty="0">
                <a:latin typeface="Trebuchet MS" panose="020B0603020202020204" pitchFamily="34" charset="0"/>
              </a:rPr>
              <a:t>“Clutch hitting cannot be an important or a general phenomenon.”</a:t>
            </a:r>
          </a:p>
          <a:p>
            <a:pPr marL="800100" lvl="2" indent="0">
              <a:buNone/>
            </a:pPr>
            <a:endParaRPr lang="en-US" sz="2800" i="1" dirty="0">
              <a:latin typeface="Trebuchet MS" panose="020B0603020202020204" pitchFamily="34" charset="0"/>
            </a:endParaRPr>
          </a:p>
          <a:p>
            <a:r>
              <a:rPr lang="en-US" sz="2800" dirty="0">
                <a:latin typeface="Trebuchet MS" panose="020B0603020202020204" pitchFamily="34" charset="0"/>
              </a:rPr>
              <a:t>2004: Bill James, </a:t>
            </a:r>
            <a:r>
              <a:rPr lang="en-US" sz="2800" i="1" dirty="0">
                <a:latin typeface="Trebuchet MS" panose="020B0603020202020204" pitchFamily="34" charset="0"/>
              </a:rPr>
              <a:t>Baseball Research Journal</a:t>
            </a:r>
          </a:p>
          <a:p>
            <a:pPr marL="800100" lvl="2" indent="0">
              <a:buNone/>
            </a:pPr>
            <a:r>
              <a:rPr lang="en-US" sz="2800" i="1" dirty="0">
                <a:latin typeface="Trebuchet MS" panose="020B0603020202020204" pitchFamily="34" charset="0"/>
              </a:rPr>
              <a:t>“Cramer’s study…may have failed to identify clutch hitters because the method doesn’t work.”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Example: David Ortiz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7124CB-9CD8-4DDE-B67A-01BDD7B490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623161"/>
              </p:ext>
            </p:extLst>
          </p:nvPr>
        </p:nvGraphicFramePr>
        <p:xfrm>
          <a:off x="2362200" y="1205230"/>
          <a:ext cx="4495800" cy="515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2684183512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3799010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Z-Score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43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+0.04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53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2004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-1.34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408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+2.66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0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+1.81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0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2007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-2.25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686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+0.14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694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2010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-0.67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58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2011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-2.70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139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2013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-2.07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025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+0.94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481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2015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-1.38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976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2016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-1.40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284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There are, in each season, clutch (and un-clutch) hitters (e.g. 2017: Dansby Swanson, Aaron Judge)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Data are significantly at odds with perception; enough so to question validity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Lack of consistency impugns replicability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Perhaps other clutch measures exist which would support existence of clutch hitters. But this doesn’t.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@Cran_Boy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Special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rebuchet MS" pitchFamily="34" charset="0"/>
              </a:rPr>
              <a:t>Pete Palmer</a:t>
            </a:r>
          </a:p>
          <a:p>
            <a:endParaRPr lang="en-US" sz="2800" dirty="0">
              <a:latin typeface="Trebuchet MS" pitchFamily="34" charset="0"/>
            </a:endParaRPr>
          </a:p>
          <a:p>
            <a:r>
              <a:rPr lang="en-US" sz="2800" dirty="0">
                <a:latin typeface="Trebuchet MS" pitchFamily="34" charset="0"/>
              </a:rPr>
              <a:t>This conference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rebuchet MS" pitchFamily="34" charset="0"/>
              </a:rPr>
              <a:t>Has the Modern Bullpen</a:t>
            </a:r>
            <a:br>
              <a:rPr lang="en-US" sz="3600" b="1" dirty="0">
                <a:latin typeface="Trebuchet MS" pitchFamily="34" charset="0"/>
              </a:rPr>
            </a:br>
            <a:r>
              <a:rPr lang="en-US" sz="3600" b="1" dirty="0">
                <a:latin typeface="Trebuchet MS" pitchFamily="34" charset="0"/>
              </a:rPr>
              <a:t> Destroyed Late-Inning Comebacks?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rebuchet MS" pitchFamily="34" charset="0"/>
              </a:rPr>
              <a:t>SABR Analytics Conference</a:t>
            </a:r>
          </a:p>
          <a:p>
            <a:r>
              <a:rPr lang="en-US" b="1" dirty="0">
                <a:latin typeface="Trebuchet MS" pitchFamily="34" charset="0"/>
              </a:rPr>
              <a:t>March 11,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6106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@Cran_Boy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rebuchet MS" pitchFamily="34" charset="0"/>
              </a:rPr>
              <a:t>A Revised Look at Clutch Hitting</a:t>
            </a:r>
            <a:br>
              <a:rPr lang="en-US" sz="3600" b="1" dirty="0">
                <a:latin typeface="Trebuchet MS" pitchFamily="34" charset="0"/>
              </a:rPr>
            </a:br>
            <a:br>
              <a:rPr lang="en-US" sz="3600" b="1" dirty="0">
                <a:latin typeface="Trebuchet MS" pitchFamily="34" charset="0"/>
              </a:rPr>
            </a:br>
            <a:r>
              <a:rPr lang="en-US" sz="2800" b="1" dirty="0">
                <a:latin typeface="Trebuchet MS" pitchFamily="34" charset="0"/>
              </a:rPr>
              <a:t>Pete Palmer</a:t>
            </a:r>
            <a:br>
              <a:rPr lang="en-US" sz="2800" b="1" dirty="0">
                <a:latin typeface="Trebuchet MS" pitchFamily="34" charset="0"/>
              </a:rPr>
            </a:br>
            <a:r>
              <a:rPr lang="en-US" sz="2800" b="1" dirty="0">
                <a:latin typeface="Trebuchet MS" pitchFamily="34" charset="0"/>
              </a:rPr>
              <a:t>Rob Mains</a:t>
            </a: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rebuchet MS" pitchFamily="34" charset="0"/>
              </a:rPr>
              <a:t>SABR Analytics Conference</a:t>
            </a:r>
          </a:p>
          <a:p>
            <a:r>
              <a:rPr lang="en-US" b="1" dirty="0">
                <a:solidFill>
                  <a:schemeClr val="tx1"/>
                </a:solidFill>
                <a:latin typeface="Trebuchet MS" pitchFamily="34" charset="0"/>
              </a:rPr>
              <a:t>March 10,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Do Clutch Hitters Exist?</a:t>
            </a:r>
            <a:br>
              <a:rPr lang="en-US" sz="3200" b="1" dirty="0">
                <a:latin typeface="Trebuchet MS" pitchFamily="34" charset="0"/>
              </a:rPr>
            </a:br>
            <a:r>
              <a:rPr lang="en-US" sz="3200" b="1" dirty="0">
                <a:latin typeface="Trebuchet MS" pitchFamily="34" charset="0"/>
              </a:rPr>
              <a:t>Typical Sabermetric Response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7301B4-6326-4BF0-B643-B244FF11A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YES, some hitters are better in clutch situations than other hitters…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…but they’re hitters who are better, period.</a:t>
            </a:r>
          </a:p>
          <a:p>
            <a:pPr marL="0" indent="0">
              <a:buNone/>
            </a:pPr>
            <a:r>
              <a:rPr lang="en-US" sz="2800" dirty="0">
                <a:latin typeface="Trebuchet MS" panose="020B0603020202020204" pitchFamily="34" charset="0"/>
              </a:rPr>
              <a:t>           </a:t>
            </a:r>
            <a:r>
              <a:rPr lang="en-US" sz="2100" b="1" dirty="0">
                <a:latin typeface="Trebuchet MS" panose="020B0603020202020204" pitchFamily="34" charset="0"/>
              </a:rPr>
              <a:t>Best OPS since 1988, 1.5+ Leverage Index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A36BDF-BE1A-4D64-A47A-724641FBB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30205"/>
              </p:ext>
            </p:extLst>
          </p:nvPr>
        </p:nvGraphicFramePr>
        <p:xfrm>
          <a:off x="1752600" y="3657600"/>
          <a:ext cx="5257800" cy="236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8735787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98892077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r>
                        <a:rPr lang="en-US" dirty="0">
                          <a:latin typeface="Trebuchet MS" panose="020B0603020202020204" pitchFamily="34" charset="0"/>
                        </a:rPr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OPS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91927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>
                          <a:latin typeface="Trebuchet MS" panose="020B0603020202020204" pitchFamily="34" charset="0"/>
                        </a:rPr>
                        <a:t>Barry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28379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>
                          <a:latin typeface="Trebuchet MS" panose="020B0603020202020204" pitchFamily="34" charset="0"/>
                        </a:rPr>
                        <a:t>Joey </a:t>
                      </a:r>
                      <a:r>
                        <a:rPr lang="en-US" dirty="0" err="1">
                          <a:latin typeface="Trebuchet MS" panose="020B0603020202020204" pitchFamily="34" charset="0"/>
                        </a:rPr>
                        <a:t>Votto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5333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>
                          <a:latin typeface="Trebuchet MS" panose="020B0603020202020204" pitchFamily="34" charset="0"/>
                        </a:rPr>
                        <a:t>Mark McGwire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5606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>
                          <a:latin typeface="Trebuchet MS" panose="020B0603020202020204" pitchFamily="34" charset="0"/>
                        </a:rPr>
                        <a:t>Manny Ramírez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52768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>
                          <a:latin typeface="Trebuchet MS" panose="020B0603020202020204" pitchFamily="34" charset="0"/>
                        </a:rPr>
                        <a:t>Albert </a:t>
                      </a:r>
                      <a:r>
                        <a:rPr lang="en-US" dirty="0" err="1">
                          <a:latin typeface="Trebuchet MS" panose="020B0603020202020204" pitchFamily="34" charset="0"/>
                        </a:rPr>
                        <a:t>Pujols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rebuchet MS" panose="020B0603020202020204" pitchFamily="34" charset="0"/>
                        </a:rPr>
                        <a:t>1.001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903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Do Clutch Hitters Exit?</a:t>
            </a:r>
            <a:br>
              <a:rPr lang="en-US" sz="3200" b="1" dirty="0">
                <a:latin typeface="Trebuchet MS" pitchFamily="34" charset="0"/>
              </a:rPr>
            </a:br>
            <a:r>
              <a:rPr lang="en-US" sz="3200" b="1" dirty="0">
                <a:latin typeface="Trebuchet MS" pitchFamily="34" charset="0"/>
              </a:rPr>
              <a:t>Typical Sabermetric Response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5DD91-4049-4C67-AEF8-7AC3C0093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Trebuchet MS" panose="020B0603020202020204" pitchFamily="34" charset="0"/>
              </a:rPr>
              <a:t>Not a repeatable skill</a:t>
            </a:r>
          </a:p>
          <a:p>
            <a:pPr marL="0" indent="0">
              <a:buNone/>
            </a:pPr>
            <a:endParaRPr lang="en-US" sz="3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latin typeface="Trebuchet MS" panose="020B0603020202020204" pitchFamily="34" charset="0"/>
              </a:rPr>
              <a:t>Allen Craig, RISP, 2013: .454/.500/.638</a:t>
            </a:r>
          </a:p>
          <a:p>
            <a:pPr marL="0" indent="0">
              <a:buNone/>
            </a:pPr>
            <a:r>
              <a:rPr lang="en-US" sz="3000" dirty="0">
                <a:latin typeface="Trebuchet MS" panose="020B0603020202020204" pitchFamily="34" charset="0"/>
              </a:rPr>
              <a:t>Allen Craig, RISP, 2014: .216/.306/.319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David Ortiz, Batting Average with Leverage Index &gt; 2.0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Trebuchet MS" panose="020B0603020202020204" pitchFamily="34" charset="0"/>
              </a:rPr>
              <a:t>2011: 48 at bats, .229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2012: 19 at bats, .316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2013: 46 at bats, .196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2014: 63 at bats, .397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2015: 48 at bats, .208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2016: 66 at bats, .273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b="1" dirty="0">
                <a:latin typeface="Trebuchet MS" panose="020B0603020202020204" pitchFamily="34" charset="0"/>
              </a:rPr>
              <a:t>Defining Clutch Hitting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EDE59F-244F-429B-8A0C-9AE9801A5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Trebuchet MS" panose="020B0603020202020204" pitchFamily="34" charset="0"/>
              </a:rPr>
              <a:t>Not simply hitting well in high leverage situations (Bonds, </a:t>
            </a:r>
            <a:r>
              <a:rPr lang="en-US" sz="3000" dirty="0" err="1">
                <a:latin typeface="Trebuchet MS" panose="020B0603020202020204" pitchFamily="34" charset="0"/>
              </a:rPr>
              <a:t>Votto</a:t>
            </a:r>
            <a:r>
              <a:rPr lang="en-US" sz="3000" dirty="0">
                <a:latin typeface="Trebuchet MS" panose="020B0603020202020204" pitchFamily="34" charset="0"/>
              </a:rPr>
              <a:t>, </a:t>
            </a:r>
            <a:r>
              <a:rPr lang="en-US" sz="3000" i="1" dirty="0">
                <a:latin typeface="Trebuchet MS" panose="020B0603020202020204" pitchFamily="34" charset="0"/>
              </a:rPr>
              <a:t>et al</a:t>
            </a:r>
            <a:r>
              <a:rPr lang="en-US" sz="3000" dirty="0">
                <a:latin typeface="Trebuchet MS" panose="020B0603020202020204" pitchFamily="34" charset="0"/>
              </a:rPr>
              <a:t>)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“Rising to the occasion,” “stepping up,” “bearing down”</a:t>
            </a:r>
          </a:p>
          <a:p>
            <a:r>
              <a:rPr lang="en-US" sz="3000" i="1" dirty="0">
                <a:latin typeface="Trebuchet MS" panose="020B0603020202020204" pitchFamily="34" charset="0"/>
              </a:rPr>
              <a:t>One who does </a:t>
            </a:r>
            <a:r>
              <a:rPr lang="en-US" sz="3000" i="1" u="sng" dirty="0">
                <a:latin typeface="Trebuchet MS" panose="020B0603020202020204" pitchFamily="34" charset="0"/>
              </a:rPr>
              <a:t>better</a:t>
            </a:r>
            <a:r>
              <a:rPr lang="en-US" sz="3000" i="1" dirty="0">
                <a:latin typeface="Trebuchet MS" panose="020B0603020202020204" pitchFamily="34" charset="0"/>
              </a:rPr>
              <a:t> in higher-leverage situations than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Running our Simulation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4582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6BC7C5-8E92-475A-9243-B59640120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18 equal players over an entire season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Calculate runs produced two ways</a:t>
            </a:r>
          </a:p>
          <a:p>
            <a:pPr lvl="1"/>
            <a:r>
              <a:rPr lang="en-US" sz="3000" dirty="0">
                <a:latin typeface="Trebuchet MS" panose="020B0603020202020204" pitchFamily="34" charset="0"/>
              </a:rPr>
              <a:t>Win probability before and after each plate appearance: situation-dependent hitting</a:t>
            </a:r>
          </a:p>
          <a:p>
            <a:pPr lvl="1"/>
            <a:r>
              <a:rPr lang="en-US" sz="3000" dirty="0">
                <a:latin typeface="Trebuchet MS" panose="020B0603020202020204" pitchFamily="34" charset="0"/>
              </a:rPr>
              <a:t>Linear weights batting runs: situation-independent hitting</a:t>
            </a:r>
          </a:p>
          <a:p>
            <a:pPr lvl="1"/>
            <a:r>
              <a:rPr lang="en-US" sz="3000" dirty="0">
                <a:latin typeface="Trebuchet MS" panose="020B0603020202020204" pitchFamily="34" charset="0"/>
              </a:rPr>
              <a:t>Calculate difference, expressed as runs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Ran 1,000 simulations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Average standard deviation ~10 runs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rebuchet MS" pitchFamily="34" charset="0"/>
              </a:rPr>
              <a:t>Using Simulation to Determine Clutch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8382000" cy="3651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@Cran_Boy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rebuchet MS" panose="020B0603020202020204" pitchFamily="34" charset="0"/>
              </a:rPr>
              <a:t>Every postwar player-season w/500+ PAs (8,963 players in sample) </a:t>
            </a:r>
          </a:p>
          <a:p>
            <a:r>
              <a:rPr lang="en-US" sz="3000" dirty="0">
                <a:latin typeface="Trebuchet MS" panose="020B0603020202020204" pitchFamily="34" charset="0"/>
              </a:rPr>
              <a:t>Calculated a z-score equal to the difference between situation-dependent and situation-independent batting performance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Example: Robin Ventura, 1998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85800" y="6324600"/>
            <a:ext cx="792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600200"/>
            <a:ext cx="7239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.785 OPS, .267 </a:t>
            </a:r>
            <a:r>
              <a:rPr lang="en-US" sz="3000" dirty="0" err="1">
                <a:latin typeface="Trebuchet MS" panose="020B0603020202020204" pitchFamily="34" charset="0"/>
              </a:rPr>
              <a:t>TAv</a:t>
            </a:r>
            <a:r>
              <a:rPr lang="en-US" sz="3000" dirty="0">
                <a:latin typeface="Trebuchet MS" panose="020B0603020202020204" pitchFamily="34" charset="0"/>
              </a:rPr>
              <a:t> in 674 PAs</a:t>
            </a: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High-leverage PAs: 1.099 OPS</a:t>
            </a: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Other PAs: .713 OPS</a:t>
            </a: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19 situation-dependent runs</a:t>
            </a: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3 situation-independent runs</a:t>
            </a: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Z-score = (19 – 3) / (0.4 x 674</a:t>
            </a:r>
            <a:r>
              <a:rPr lang="en-US" sz="3000" baseline="30000" dirty="0">
                <a:latin typeface="Trebuchet MS" panose="020B0603020202020204" pitchFamily="34" charset="0"/>
              </a:rPr>
              <a:t>1/2</a:t>
            </a:r>
            <a:r>
              <a:rPr lang="en-US" sz="3000" dirty="0">
                <a:latin typeface="Trebuchet MS" panose="020B0603020202020204" pitchFamily="34" charset="0"/>
              </a:rPr>
              <a:t>)</a:t>
            </a:r>
          </a:p>
          <a:p>
            <a:pPr marL="342900" indent="-34290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rebuchet MS" panose="020B0603020202020204" pitchFamily="34" charset="0"/>
              </a:rPr>
              <a:t>Equal to 1.5 (which is pretty good!)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Pete Palmer and Rob Mains                                               petepalmr@aol.com                   rmains@baseballprospectus.com  @</a:t>
            </a:r>
            <a:r>
              <a:rPr lang="en-US" dirty="0" err="1">
                <a:solidFill>
                  <a:schemeClr val="tx1"/>
                </a:solidFill>
              </a:rPr>
              <a:t>Cran_Boy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7885</TotalTime>
  <Words>1259</Words>
  <Application>Microsoft Office PowerPoint</Application>
  <PresentationFormat>On-screen Show (4:3)</PresentationFormat>
  <Paragraphs>257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Office Theme</vt:lpstr>
      <vt:lpstr>A Revised Look at Clutch Hitting  Pete Palmer Rob Mains</vt:lpstr>
      <vt:lpstr>A Controversial Topic in Sabermetric Research</vt:lpstr>
      <vt:lpstr>Do Clutch Hitters Exist? Typical Sabermetric Response</vt:lpstr>
      <vt:lpstr>Do Clutch Hitters Exit? Typical Sabermetric Response</vt:lpstr>
      <vt:lpstr>David Ortiz, Batting Average with Leverage Index &gt; 2.0</vt:lpstr>
      <vt:lpstr> Defining Clutch Hitting</vt:lpstr>
      <vt:lpstr>Running our Simulation</vt:lpstr>
      <vt:lpstr>Using Simulation to Determine Clutch Performance</vt:lpstr>
      <vt:lpstr>  </vt:lpstr>
      <vt:lpstr>Range of Z-Scores</vt:lpstr>
      <vt:lpstr>Four Seasons in Top 5%</vt:lpstr>
      <vt:lpstr>Six Seasons in Top 5%</vt:lpstr>
      <vt:lpstr>Three Seasons in Bottom 5%</vt:lpstr>
      <vt:lpstr>Four Seasons in Bottom 5%</vt:lpstr>
      <vt:lpstr>Five Seasons in Bottom 5%</vt:lpstr>
      <vt:lpstr>Six Seasons in Bottom 5%</vt:lpstr>
      <vt:lpstr>Examples of Top 5% Threshold</vt:lpstr>
      <vt:lpstr>Top 5% and Bottom 5%  at Least Twice During Career</vt:lpstr>
      <vt:lpstr>Example: David Ortiz</vt:lpstr>
      <vt:lpstr>Example: David Ortiz</vt:lpstr>
      <vt:lpstr>Conclusions</vt:lpstr>
      <vt:lpstr>Special Thanks</vt:lpstr>
      <vt:lpstr>Has the Modern Bullpen  Destroyed Late-Inning Comebacks?</vt:lpstr>
      <vt:lpstr>A Revised Look at Clutch Hitting  Pete Palmer Rob Mains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Old Cran</dc:creator>
  <cp:lastModifiedBy>Cran Boy</cp:lastModifiedBy>
  <cp:revision>95</cp:revision>
  <dcterms:created xsi:type="dcterms:W3CDTF">2016-02-17T15:48:35Z</dcterms:created>
  <dcterms:modified xsi:type="dcterms:W3CDTF">2018-02-27T09:17:36Z</dcterms:modified>
</cp:coreProperties>
</file>