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9" r:id="rId2"/>
    <p:sldId id="316" r:id="rId3"/>
    <p:sldId id="318" r:id="rId4"/>
    <p:sldId id="320" r:id="rId5"/>
    <p:sldId id="317" r:id="rId6"/>
    <p:sldId id="319" r:id="rId7"/>
    <p:sldId id="290" r:id="rId8"/>
    <p:sldId id="285" r:id="rId9"/>
    <p:sldId id="264" r:id="rId10"/>
    <p:sldId id="286" r:id="rId11"/>
    <p:sldId id="267" r:id="rId12"/>
    <p:sldId id="268" r:id="rId13"/>
    <p:sldId id="292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26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F6BB36"/>
    <a:srgbClr val="D84A38"/>
    <a:srgbClr val="EBC911"/>
    <a:srgbClr val="4F7BCD"/>
    <a:srgbClr val="A73E3B"/>
    <a:srgbClr val="E49F0B"/>
    <a:srgbClr val="687124"/>
    <a:srgbClr val="B1C13D"/>
    <a:srgbClr val="6085D6"/>
    <a:srgbClr val="C48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2" autoAdjust="0"/>
    <p:restoredTop sz="99642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Umpire Judgment, Aaron Baggett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7/28/11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D0254-8526-A846-9C8F-7C9ECF8326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052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Umpire Judgment, Aaron Baggett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7/28/11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ED89F-BC7C-A543-9653-85969115E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669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this relate to umpiring?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same critical skills are involved in sport competition and performance</a:t>
            </a:r>
          </a:p>
          <a:p>
            <a:r>
              <a:rPr lang="en-US" baseline="0" dirty="0" smtClean="0"/>
              <a:t>Critical skills are called: PERCEPTUAL-COGNITIVE SKILLS</a:t>
            </a:r>
          </a:p>
          <a:p>
            <a:r>
              <a:rPr lang="en-US" baseline="0" dirty="0" smtClean="0"/>
              <a:t>There are three important ones we’ll talk about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Procedural Knowledge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Advance Cue Utilization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Knowledge of Situational </a:t>
            </a:r>
            <a:r>
              <a:rPr lang="en-US" baseline="0" dirty="0" err="1" smtClean="0"/>
              <a:t>Probabilites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Umpire Judgment, Aaron Baggett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7/28/11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D89F-BC7C-A543-9653-85969115E3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this relate to umpiring?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same critical skills are involved in sport competition and performance</a:t>
            </a:r>
          </a:p>
          <a:p>
            <a:r>
              <a:rPr lang="en-US" baseline="0" dirty="0" smtClean="0"/>
              <a:t>Critical skills are called: PERCEPTUAL-COGNITIVE SKILLS</a:t>
            </a:r>
          </a:p>
          <a:p>
            <a:r>
              <a:rPr lang="en-US" baseline="0" dirty="0" smtClean="0"/>
              <a:t>There are three important ones we’ll talk about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Procedural Knowledge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Advance Cue Utilization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Knowledge of Situational </a:t>
            </a:r>
            <a:r>
              <a:rPr lang="en-US" baseline="0" dirty="0" err="1" smtClean="0"/>
              <a:t>Probabilites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Umpire Judgment, Aaron Baggett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7/28/11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D89F-BC7C-A543-9653-85969115E3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this relate to umpiring?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same critical skills are involved in sport competition and performance</a:t>
            </a:r>
          </a:p>
          <a:p>
            <a:r>
              <a:rPr lang="en-US" baseline="0" dirty="0" smtClean="0"/>
              <a:t>Critical skills are called: PERCEPTUAL-COGNITIVE SKILLS</a:t>
            </a:r>
          </a:p>
          <a:p>
            <a:r>
              <a:rPr lang="en-US" baseline="0" dirty="0" smtClean="0"/>
              <a:t>There are three important ones we’ll talk about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Procedural Knowledge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Advance Cue Utilization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Knowledge of Situational </a:t>
            </a:r>
            <a:r>
              <a:rPr lang="en-US" baseline="0" dirty="0" err="1" smtClean="0"/>
              <a:t>Probabilites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Umpire Judgment, Aaron Baggett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7/28/11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D89F-BC7C-A543-9653-85969115E3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this relate to umpiring?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same critical skills are involved in sport competition and performance</a:t>
            </a:r>
          </a:p>
          <a:p>
            <a:r>
              <a:rPr lang="en-US" baseline="0" dirty="0" smtClean="0"/>
              <a:t>Critical skills are called: PERCEPTUAL-COGNITIVE SKILLS</a:t>
            </a:r>
          </a:p>
          <a:p>
            <a:r>
              <a:rPr lang="en-US" baseline="0" dirty="0" smtClean="0"/>
              <a:t>There are three important ones we’ll talk about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Procedural Knowledge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Advance Cue Utilization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Knowledge of Situational </a:t>
            </a:r>
            <a:r>
              <a:rPr lang="en-US" baseline="0" dirty="0" err="1" smtClean="0"/>
              <a:t>Probabilites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Umpire Judgment, Aaron Baggett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7/28/11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D89F-BC7C-A543-9653-85969115E3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1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b="1" dirty="0" smtClean="0">
                <a:latin typeface="Times New Roman"/>
                <a:cs typeface="Times New Roman"/>
              </a:rPr>
              <a:t>The Concept of Expertise</a:t>
            </a:r>
          </a:p>
          <a:p>
            <a:pPr marL="0" indent="0" algn="l">
              <a:buFontTx/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l">
              <a:buFontTx/>
              <a:buNone/>
            </a:pP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baseline="0" dirty="0" smtClean="0">
                <a:latin typeface="Times New Roman"/>
                <a:cs typeface="Times New Roman"/>
              </a:rPr>
              <a:t> lot of what we know about the concept of expertise comes from early cognitive psychology experiments looking at chess experts</a:t>
            </a:r>
          </a:p>
          <a:p>
            <a:pPr marL="0" indent="0" algn="l">
              <a:buFontTx/>
              <a:buNone/>
            </a:pPr>
            <a:r>
              <a:rPr lang="en-US" baseline="0" dirty="0" smtClean="0">
                <a:latin typeface="Times New Roman"/>
                <a:cs typeface="Times New Roman"/>
              </a:rPr>
              <a:t>Researchers wanted to know:</a:t>
            </a:r>
          </a:p>
          <a:p>
            <a:pPr marL="0" indent="0" algn="l">
              <a:buFontTx/>
              <a:buNone/>
            </a:pPr>
            <a:r>
              <a:rPr lang="en-US" baseline="0" dirty="0" smtClean="0">
                <a:latin typeface="Times New Roman"/>
                <a:cs typeface="Times New Roman"/>
              </a:rPr>
              <a:t>	What factors do expert players exhibit over novice players?</a:t>
            </a:r>
          </a:p>
          <a:p>
            <a:pPr marL="0" indent="0" algn="l">
              <a:buFontTx/>
              <a:buNone/>
            </a:pPr>
            <a:r>
              <a:rPr lang="en-US" baseline="0" dirty="0" smtClean="0">
                <a:latin typeface="Times New Roman"/>
                <a:cs typeface="Times New Roman"/>
              </a:rPr>
              <a:t>	</a:t>
            </a:r>
          </a:p>
          <a:p>
            <a:pPr marL="0" indent="0" algn="l">
              <a:buFontTx/>
              <a:buNone/>
            </a:pPr>
            <a:r>
              <a:rPr lang="en-US" baseline="0" dirty="0" smtClean="0">
                <a:latin typeface="Times New Roman"/>
                <a:cs typeface="Times New Roman"/>
              </a:rPr>
              <a:t>Experts were able to:</a:t>
            </a:r>
          </a:p>
          <a:p>
            <a:pPr marL="0" indent="0" algn="l">
              <a:buFontTx/>
              <a:buNone/>
            </a:pPr>
            <a:r>
              <a:rPr lang="en-US" baseline="0" dirty="0" smtClean="0">
                <a:latin typeface="Times New Roman"/>
                <a:cs typeface="Times New Roman"/>
              </a:rPr>
              <a:t>	Remember board arrangement better</a:t>
            </a:r>
          </a:p>
          <a:p>
            <a:pPr marL="0" indent="0" algn="l">
              <a:buFontTx/>
              <a:buNone/>
            </a:pPr>
            <a:r>
              <a:rPr lang="en-US" baseline="0" dirty="0" smtClean="0">
                <a:latin typeface="Times New Roman"/>
                <a:cs typeface="Times New Roman"/>
              </a:rPr>
              <a:t>	More quickly describe all available moves</a:t>
            </a:r>
          </a:p>
          <a:p>
            <a:pPr marL="0" indent="0" algn="l">
              <a:buFontTx/>
              <a:buNone/>
            </a:pPr>
            <a:r>
              <a:rPr lang="en-US" baseline="0" dirty="0" smtClean="0">
                <a:latin typeface="Times New Roman"/>
                <a:cs typeface="Times New Roman"/>
              </a:rPr>
              <a:t>	List the most strategic move</a:t>
            </a:r>
          </a:p>
          <a:p>
            <a:pPr marL="0" indent="0" algn="l">
              <a:buFontTx/>
              <a:buNone/>
            </a:pPr>
            <a:r>
              <a:rPr lang="en-US" baseline="0" dirty="0" smtClean="0">
                <a:latin typeface="Times New Roman"/>
                <a:cs typeface="Times New Roman"/>
              </a:rPr>
              <a:t>	And predict subsequent action more accurately</a:t>
            </a:r>
          </a:p>
          <a:p>
            <a:pPr marL="0" indent="0" algn="l">
              <a:buFontTx/>
              <a:buNone/>
            </a:pPr>
            <a:endParaRPr lang="en-US" baseline="0" dirty="0" smtClean="0">
              <a:latin typeface="Times New Roman"/>
              <a:cs typeface="Times New Roman"/>
            </a:endParaRPr>
          </a:p>
          <a:p>
            <a:pPr marL="0" indent="0" algn="l">
              <a:buFontTx/>
              <a:buNone/>
            </a:pPr>
            <a:r>
              <a:rPr lang="en-US" baseline="0" dirty="0" smtClean="0">
                <a:latin typeface="Times New Roman"/>
                <a:cs typeface="Times New Roman"/>
              </a:rPr>
              <a:t>What’s interesting is that there were no differences between experts and novices when the board arrangement was arbitrary or random</a:t>
            </a:r>
          </a:p>
          <a:p>
            <a:pPr marL="0" indent="0" algn="l">
              <a:buFontTx/>
              <a:buNone/>
            </a:pPr>
            <a:r>
              <a:rPr lang="en-US" baseline="0" dirty="0" smtClean="0">
                <a:latin typeface="Times New Roman"/>
                <a:cs typeface="Times New Roman"/>
              </a:rPr>
              <a:t>This suggests prior knowledge, previous experience were essential</a:t>
            </a:r>
          </a:p>
          <a:p>
            <a:pPr marL="0" indent="0" algn="l">
              <a:buFontTx/>
              <a:buNone/>
            </a:pPr>
            <a:r>
              <a:rPr lang="en-US" baseline="0" dirty="0" smtClean="0">
                <a:latin typeface="Times New Roman"/>
                <a:cs typeface="Times New Roman"/>
              </a:rPr>
              <a:t>	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Umpire Judgment, Aaron Baggett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7/28/11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D89F-BC7C-A543-9653-85969115E3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4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F8B0-018C-0244-A0CC-5E6639EE12D9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FB83-34CE-418A-84B6-07FE163A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6FB3-7CC7-E24D-BDD9-996EB5632385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FB83-34CE-418A-84B6-07FE163A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A9B2-5C86-BB40-977D-8F8237150DD8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FB83-34CE-418A-84B6-07FE163A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20F7-6B67-8245-A7A5-80AD1B9F409D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FB83-34CE-418A-84B6-07FE163A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F84B-5458-9C40-B89A-24CD672A4770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FB83-34CE-418A-84B6-07FE163A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4B-4484-9C4D-9B2B-F06E7B12CCC3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FB83-34CE-418A-84B6-07FE163A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79C5-64D3-4D4D-AF44-8B4F7DFBAA22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FB83-34CE-418A-84B6-07FE163A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D74-1488-4449-AC7D-8B72C2E7B4ED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FB83-34CE-418A-84B6-07FE163A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B572-FBCC-7649-A9D8-374F6631C5E7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FB83-34CE-418A-84B6-07FE163A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B1E3-BBB0-694E-AA7D-CDE5F73DD0DA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FB83-34CE-418A-84B6-07FE163A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DDB7-7F99-AE42-BFA0-E95C9ED69F8D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FB83-34CE-418A-84B6-07FE163A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3B4C"/>
            </a:gs>
            <a:gs pos="100000">
              <a:schemeClr val="tx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5797B-4194-5642-9F2C-834972D29158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FB83-34CE-418A-84B6-07FE163A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3048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An Empirical Study of</a:t>
            </a:r>
            <a:b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2011 World Series Plate Umpires’ Ball-Strike Judgment and Decision-Making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__________________________________________________________________________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Aaron Baggett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 smtClean="0">
                <a:solidFill>
                  <a:schemeClr val="bg1"/>
                </a:solidFill>
                <a:latin typeface="Baskerville Old Face"/>
                <a:ea typeface="Verdana" pitchFamily="34" charset="0"/>
                <a:cs typeface="Baskerville Old Face"/>
              </a:rPr>
              <a:t>BAYLOR</a:t>
            </a:r>
            <a:r>
              <a:rPr lang="en-US" sz="1500" b="1" dirty="0">
                <a:solidFill>
                  <a:schemeClr val="bg1"/>
                </a:solidFill>
                <a:latin typeface="Baskerville Old Face"/>
                <a:ea typeface="Verdana" pitchFamily="34" charset="0"/>
                <a:cs typeface="Baskerville Old Face"/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  <a:latin typeface="Baskerville Old Face"/>
                <a:ea typeface="Verdana" pitchFamily="34" charset="0"/>
                <a:cs typeface="Baskerville Old Face"/>
              </a:rPr>
              <a:t> UNIVERSITY</a:t>
            </a:r>
          </a:p>
        </p:txBody>
      </p:sp>
      <p:pic>
        <p:nvPicPr>
          <p:cNvPr id="5" name="Picture 4" descr="WS11_Wordmarks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19865" r="55835" b="63300"/>
          <a:stretch/>
        </p:blipFill>
        <p:spPr>
          <a:xfrm>
            <a:off x="1689356" y="3886200"/>
            <a:ext cx="576528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pol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886200"/>
            <a:ext cx="4114800" cy="27432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Snip Diagonal Corner Rectangle 3"/>
          <p:cNvSpPr/>
          <p:nvPr/>
        </p:nvSpPr>
        <p:spPr>
          <a:xfrm rot="16200000">
            <a:off x="4953000" y="-3276600"/>
            <a:ext cx="533400" cy="7848600"/>
          </a:xfrm>
          <a:prstGeom prst="snip2DiagRect">
            <a:avLst/>
          </a:prstGeom>
          <a:solidFill>
            <a:srgbClr val="D84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63976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latin typeface="Rockwell Extra Bold" pitchFamily="18" charset="0"/>
                <a:cs typeface="Aharoni" pitchFamily="2" charset="-79"/>
              </a:rPr>
              <a:t>Procedural Knowledge</a:t>
            </a:r>
            <a:endParaRPr lang="en-US" sz="30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35000"/>
                  </a:srgbClr>
                </a:outerShdw>
              </a:effectLst>
              <a:latin typeface="Rockwell Extra Bold" pitchFamily="18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248400" cy="46021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Most important distinguisher between experts and 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novices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Think of it as selective attention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Combining separate task-related items to form an output motor response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Complex organization of units of knowledge</a:t>
            </a:r>
          </a:p>
        </p:txBody>
      </p:sp>
    </p:spTree>
    <p:extLst>
      <p:ext uri="{BB962C8B-B14F-4D97-AF65-F5344CB8AC3E}">
        <p14:creationId xmlns:p14="http://schemas.microsoft.com/office/powerpoint/2010/main" val="40643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rot="16200000">
            <a:off x="4953000" y="-3276600"/>
            <a:ext cx="533400" cy="7848600"/>
          </a:xfrm>
          <a:prstGeom prst="snip2DiagRect">
            <a:avLst/>
          </a:prstGeom>
          <a:solidFill>
            <a:srgbClr val="D84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Enhanced pattern recognition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Ability to anticipate potential contextual action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Involves:</a:t>
            </a:r>
            <a:endParaRPr lang="en-US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57300" lvl="2" indent="-457200"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75000"/>
              <a:buFont typeface="+mj-lt"/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Identifying and acquiring environmental information</a:t>
            </a:r>
          </a:p>
          <a:p>
            <a:pPr marL="1257300" lvl="2" indent="-457200"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75000"/>
              <a:buFont typeface="+mj-lt"/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Integrating information with what’s already there</a:t>
            </a:r>
          </a:p>
          <a:p>
            <a:pPr marL="1257300" lvl="2" indent="-457200"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75000"/>
              <a:buFont typeface="+mj-lt"/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Responding accordingly</a:t>
            </a:r>
          </a:p>
          <a:p>
            <a:pPr marL="857250" lvl="1" indent="-457200">
              <a:spcBef>
                <a:spcPts val="300"/>
              </a:spcBef>
              <a:spcAft>
                <a:spcPts val="600"/>
              </a:spcAft>
              <a:buSzPct val="75000"/>
              <a:buFont typeface="+mj-lt"/>
              <a:buAutoNum type="arabicPeriod"/>
            </a:pPr>
            <a:endParaRPr lang="en-US" sz="2000" b="1" dirty="0" smtClean="0">
              <a:solidFill>
                <a:srgbClr val="1C242F"/>
              </a:solidFill>
              <a:latin typeface="Helvetica Neue Medium"/>
              <a:ea typeface="Verdana" pitchFamily="34" charset="0"/>
              <a:cs typeface="Helvetica Neue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534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Rockwell Extra Bold" pitchFamily="18" charset="0"/>
                <a:ea typeface="+mj-ea"/>
                <a:cs typeface="Aharoni" pitchFamily="2" charset="-79"/>
              </a:rPr>
              <a:t>Advance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Rockwell Extra Bold" pitchFamily="18" charset="0"/>
                <a:ea typeface="+mj-ea"/>
                <a:cs typeface="Aharoni" pitchFamily="2" charset="-79"/>
              </a:rPr>
              <a:t> Cue Utilization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35000"/>
                  </a:srgbClr>
                </a:outerShdw>
              </a:effectLst>
              <a:uLnTx/>
              <a:uFillTx/>
              <a:latin typeface="Rockwell Extra Bold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6" name="Picture 5" descr="Furc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14800"/>
            <a:ext cx="3643154" cy="25623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rot="16200000">
            <a:off x="4953000" y="-3276600"/>
            <a:ext cx="533400" cy="7848600"/>
          </a:xfrm>
          <a:prstGeom prst="snip2DiagRect">
            <a:avLst/>
          </a:prstGeom>
          <a:solidFill>
            <a:srgbClr val="D84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Complex cognitive arrangement of potential outcomes requiring a variety of motor responses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Relevant action often requires flash-bulb 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judgment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8534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Rockwell Extra Bold" pitchFamily="18" charset="0"/>
                <a:ea typeface="+mj-ea"/>
                <a:cs typeface="Aharoni" pitchFamily="2" charset="-79"/>
              </a:rPr>
              <a:t>Situational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Rockwell Extra Bold" pitchFamily="18" charset="0"/>
                <a:ea typeface="+mj-ea"/>
                <a:cs typeface="Aharoni" pitchFamily="2" charset="-79"/>
              </a:rPr>
              <a:t> Probabilities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35000"/>
                  </a:srgbClr>
                </a:outerShdw>
              </a:effectLst>
              <a:uLnTx/>
              <a:uFillTx/>
              <a:latin typeface="Rockwell Extra Bold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6" name="Picture 5" descr="Kinsl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61" y="3581400"/>
            <a:ext cx="5904239" cy="2971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1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12" name="Picture 11" descr="Lay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7990" cy="1562099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5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1_R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10" name="Picture 9" descr="Lay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7990" cy="1562099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1_L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4" name="Picture 3" descr="Lay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7990" cy="1562099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2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10" name="Picture 9" descr="GibsonHe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8962" cy="1562932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2_R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10" name="Picture 9" descr="GibsonHe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8962" cy="1562932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_L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5" name="Picture 4" descr="GibsonHe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8962" cy="1562932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3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9" name="Picture 8" descr="Marque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8963" cy="1562932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rot="16200000">
            <a:off x="4953000" y="-3276600"/>
            <a:ext cx="533400" cy="7848600"/>
          </a:xfrm>
          <a:prstGeom prst="snip2DiagRect">
            <a:avLst/>
          </a:prstGeom>
          <a:solidFill>
            <a:srgbClr val="D84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Strike zone as principal parameter of judgment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Perceptual interaction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Bias </a:t>
            </a:r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Larson, et al., 1991; MacMahon, et al., 2008)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Perceived and experienced stress </a:t>
            </a:r>
            <a:r>
              <a:rPr lang="en-US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(Rainey, 1994; Stewart, et al., 2004</a:t>
            </a:r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534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Rockwell Extra Bold" pitchFamily="18" charset="0"/>
                <a:ea typeface="+mj-ea"/>
                <a:cs typeface="Aharoni" pitchFamily="2" charset="-79"/>
              </a:rPr>
              <a:t>Judgment of Strike Zone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35000"/>
                  </a:srgbClr>
                </a:outerShdw>
              </a:effectLst>
              <a:uLnTx/>
              <a:uFillTx/>
              <a:latin typeface="Rockwell Extra Bold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8" name="Picture 7" descr="Hamilt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78402"/>
            <a:ext cx="4002277" cy="25747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4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3_R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9" name="Picture 8" descr="Marque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8963" cy="1562932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3_L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7" name="Picture 6" descr="Marque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8963" cy="1562932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4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9" name="Picture 8" descr="KulpaHe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7990" cy="1562100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4_R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9" name="Picture 8" descr="KulpaHe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7990" cy="1562100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4_L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8" name="Picture 7" descr="KulpaHe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7990" cy="1562100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5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9" name="Picture 8" descr="Barret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8963" cy="1562932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5_R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9" name="Picture 8" descr="Barret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8963" cy="1562932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5_L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4" name="Picture 3" descr="Barret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8963" cy="1562932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6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9" name="Picture 8" descr="Cederstro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804"/>
            <a:ext cx="1823420" cy="1558196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6_R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9" name="Picture 8" descr="Cederstro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804"/>
            <a:ext cx="1823420" cy="1558196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rot="16200000">
            <a:off x="4953000" y="-3276600"/>
            <a:ext cx="533400" cy="7848600"/>
          </a:xfrm>
          <a:prstGeom prst="snip2DiagRect">
            <a:avLst/>
          </a:prstGeom>
          <a:solidFill>
            <a:srgbClr val="D84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Upper limit: Horizontal line falling just under the uniform letters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Lower limit</a:t>
            </a:r>
            <a:r>
              <a:rPr lang="en-US" sz="2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Horizontal 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 falling at the hollow beneath the knee cap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Determined as batter is prepared to swing </a:t>
            </a:r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(Selig, 2012)</a:t>
            </a:r>
            <a:endParaRPr lang="en-US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534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Rockwell Extra Bold" pitchFamily="18" charset="0"/>
                <a:ea typeface="+mj-ea"/>
                <a:cs typeface="Aharoni" pitchFamily="2" charset="-79"/>
              </a:rPr>
              <a:t>Parameters of the Strike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Rockwell Extra Bold" pitchFamily="18" charset="0"/>
                <a:ea typeface="+mj-ea"/>
                <a:cs typeface="Aharoni" pitchFamily="2" charset="-79"/>
              </a:rPr>
              <a:t> Zone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35000"/>
                  </a:srgbClr>
                </a:outerShdw>
              </a:effectLst>
              <a:uLnTx/>
              <a:uFillTx/>
              <a:latin typeface="Rockwell Extra Bold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7" name="Picture 6" descr="2012_Official_Baseball_Rules 27.png"/>
          <p:cNvPicPr>
            <a:picLocks noChangeAspect="1"/>
          </p:cNvPicPr>
          <p:nvPr/>
        </p:nvPicPr>
        <p:blipFill>
          <a:blip r:embed="rId3" cstate="print"/>
          <a:srcRect l="8330" t="16664" r="4996" b="12817"/>
          <a:stretch>
            <a:fillRect/>
          </a:stretch>
        </p:blipFill>
        <p:spPr>
          <a:xfrm>
            <a:off x="2362200" y="3409949"/>
            <a:ext cx="2971800" cy="314325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539" r="11923"/>
          <a:stretch/>
        </p:blipFill>
        <p:spPr>
          <a:xfrm rot="747347">
            <a:off x="5825827" y="4020123"/>
            <a:ext cx="1448337" cy="18923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6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6_L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6" name="Picture 5" descr="Cederstro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804"/>
            <a:ext cx="1823420" cy="1558196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7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9" name="Picture 8" descr="Lay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7990" cy="1562099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7_R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9" name="Picture 8" descr="Lay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7990" cy="1562099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7_LH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3" name="Picture 2" descr="Lay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27990" cy="1562099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rot="16200000">
            <a:off x="4953000" y="-3276600"/>
            <a:ext cx="533400" cy="7848600"/>
          </a:xfrm>
          <a:prstGeom prst="snip2DiagRect">
            <a:avLst/>
          </a:prstGeom>
          <a:solidFill>
            <a:srgbClr val="D84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Abernethy, B., Maxwell, J.P., Masters, R.S.W., van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Kamp, J., &amp; Jackson, R.C. (2007).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Attentional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processes in skill learning and expert performance. In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Tenenbaum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G. &amp;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Eklund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R.C. (Eds.). </a:t>
            </a:r>
            <a:r>
              <a:rPr lang="en-US" sz="9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Handbook of sport psychology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San Francisco: John Wiley &amp; Sons, Inc.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Chase</a:t>
            </a:r>
            <a:r>
              <a:rPr lang="en-US" sz="9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W.G. &amp; Simon, H.A. (1973; 1988). The mind’s eye in chess. In Collins, A. &amp; Smith, E.E.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(</a:t>
            </a:r>
            <a:r>
              <a:rPr lang="en-US" sz="9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Eds.). Readings in cognitive science: A perspective from psychology and artificial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intelligence</a:t>
            </a:r>
            <a:r>
              <a:rPr lang="en-US" sz="9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Waltham, MA: Morgan Kaufmann Publishers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Ericsson, K.A. (2006). The influence of experience and deliberate practice on the development of superior expert performance. In K. A. Ericsson, N.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Charness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P.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Feltovich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and R. R. Hoffman, R. R. (Eds.). </a:t>
            </a:r>
            <a:r>
              <a:rPr lang="en-US" sz="9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Cambridge handbook of expertise and expert performance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(pp. 685-706). Cambridge, UK: Cambridge University Press. 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Fadde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P.J. (2006). Interactive video training of perceptual decision-making in the sport of baseball. </a:t>
            </a:r>
            <a:r>
              <a:rPr lang="en-US" sz="9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Technology, Instruction, Cognition, and Learning, 4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237-255.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Ghasemi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A.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Momeni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M.,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Jafarzadehpur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E.,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Rezaee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M., &amp;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Taheri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H. (2011). Visual skills involved in decision making by expert referees. </a:t>
            </a:r>
            <a:r>
              <a:rPr lang="en-US" sz="9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Perceptual and Motor Skills, 112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(1), 161-171.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Moran, A. (2009). Cognitive psychology in sport: Progress and prospects (In press). </a:t>
            </a:r>
            <a:r>
              <a:rPr lang="en-US" sz="9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Psychology of Sport and Exercise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1-7.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Paull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G. &amp;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Glencross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D. (1997). Expert perception and decision making in baseball. </a:t>
            </a:r>
            <a:r>
              <a:rPr lang="en-US" sz="9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 Journal of Sport Psychology, 28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(1), 35-56.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Takeuchi, T. &amp; Inomata, K. (2009). Visual search strategies and decision making in baseball batting. </a:t>
            </a:r>
            <a:r>
              <a:rPr lang="en-US" sz="9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Perceptual and Motor Skills, 108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(3), 971-980.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Williams, A.M. &amp; Ward, P. (2007). Anticipation and decision making: Exploring new horizons. In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Tenenbaum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G. &amp;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Eklund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R.C. (Eds.). </a:t>
            </a:r>
            <a:r>
              <a:rPr lang="en-US" sz="9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Handbook of sport psychology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San Francisco: John Wiley &amp; Sons, Inc.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Williams, A.M., Ward, P., &amp;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Smeeton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N.J. (2004). Perceptual and cognitive expertise in sport: Implications for skill acquisition and performance enhancement. In Williams, A.M. &amp; Hodges, N.J. (Eds.). </a:t>
            </a:r>
            <a:r>
              <a:rPr lang="en-US" sz="9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Skill acquisition in sport: research, theory and practice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Routledge: London.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SzPct val="75000"/>
              <a:buNone/>
            </a:pPr>
            <a:endParaRPr lang="en-US" sz="9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534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latin typeface="Rockwell Extra Bold" pitchFamily="18" charset="0"/>
                <a:ea typeface="+mj-ea"/>
                <a:cs typeface="Aharoni" pitchFamily="2" charset="-79"/>
              </a:rPr>
              <a:t>References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35000"/>
                  </a:srgbClr>
                </a:outerShdw>
              </a:effectLst>
              <a:uLnTx/>
              <a:uFillTx/>
              <a:latin typeface="Rockwell Extra Bold" pitchFamily="18" charset="0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rot="16200000">
            <a:off x="4953000" y="-3276600"/>
            <a:ext cx="533400" cy="7848600"/>
          </a:xfrm>
          <a:prstGeom prst="snip2DiagRect">
            <a:avLst/>
          </a:prstGeom>
          <a:solidFill>
            <a:srgbClr val="D84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534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Rockwell Extra Bold" pitchFamily="18" charset="0"/>
                <a:ea typeface="+mj-ea"/>
                <a:cs typeface="Aharoni" pitchFamily="2" charset="-79"/>
              </a:rPr>
              <a:t>Judgment of Strike Zone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35000"/>
                  </a:srgbClr>
                </a:outerShdw>
              </a:effectLst>
              <a:uLnTx/>
              <a:uFillTx/>
              <a:latin typeface="Rockwell Extra Bold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2" name="Picture 1" descr="Strike Zone Paramete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lla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06087"/>
            <a:ext cx="3356681" cy="20867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Snip Diagonal Corner Rectangle 5"/>
          <p:cNvSpPr/>
          <p:nvPr/>
        </p:nvSpPr>
        <p:spPr>
          <a:xfrm rot="16200000">
            <a:off x="4953000" y="-3276600"/>
            <a:ext cx="533400" cy="7848600"/>
          </a:xfrm>
          <a:prstGeom prst="snip2DiagRect">
            <a:avLst/>
          </a:prstGeom>
          <a:solidFill>
            <a:srgbClr val="D84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Judgment: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Biased observation and consideration of necessary information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Balls/strikes, safes/outs, balks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Fair/foul?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Decision making: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 of evaluating judgments toward committed actions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(Yates &amp; Tschirhart, 2006)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Born out of early experiments with chess masters </a:t>
            </a:r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(Chase &amp; Simon, 1973)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534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Rockwell Extra Bold" pitchFamily="18" charset="0"/>
                <a:ea typeface="+mj-ea"/>
                <a:cs typeface="Aharoni" pitchFamily="2" charset="-79"/>
              </a:rPr>
              <a:t>Expert Judgment &amp; Decision Making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35000"/>
                  </a:srgbClr>
                </a:outerShdw>
              </a:effectLst>
              <a:uLnTx/>
              <a:uFillTx/>
              <a:latin typeface="Rockwell Extra Bold" pitchFamily="18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91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aimeGarc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200"/>
            <a:ext cx="3829534" cy="276364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Snip Diagonal Corner Rectangle 3"/>
          <p:cNvSpPr/>
          <p:nvPr/>
        </p:nvSpPr>
        <p:spPr>
          <a:xfrm rot="16200000">
            <a:off x="4953000" y="-3276600"/>
            <a:ext cx="533400" cy="7848600"/>
          </a:xfrm>
          <a:prstGeom prst="snip2DiagRect">
            <a:avLst/>
          </a:prstGeom>
          <a:solidFill>
            <a:srgbClr val="D84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Lack of research related to the perceptual-cognitive skills of officials in fast-ball sports</a:t>
            </a:r>
          </a:p>
          <a:p>
            <a:pPr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complex integration of visual and mental variables used in judgment and decision 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making</a:t>
            </a:r>
          </a:p>
          <a:p>
            <a:pPr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 MLB World Series umpires as a sample</a:t>
            </a:r>
          </a:p>
          <a:p>
            <a:pPr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Umpire expertise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MLB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Postseason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endParaRPr lang="en-US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534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Rockwell Extra Bold" pitchFamily="18" charset="0"/>
                <a:ea typeface="+mj-ea"/>
                <a:cs typeface="Aharoni" pitchFamily="2" charset="-79"/>
              </a:rPr>
              <a:t>Expertise in MLB Umpires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35000"/>
                  </a:srgbClr>
                </a:outerShdw>
              </a:effectLst>
              <a:uLnTx/>
              <a:uFillTx/>
              <a:latin typeface="Rockwell Extra Bold" pitchFamily="18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2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219200"/>
            <a:ext cx="8077200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Jerry Layne (CC)</a:t>
            </a:r>
            <a:endParaRPr lang="en-US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DS (1995, 98, 2001-02, 05, 10-11); 4 LCS (1997, 99, 06, 09); </a:t>
            </a:r>
            <a:endParaRPr lang="en-US" sz="1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(2005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n-US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Greg Gibson</a:t>
            </a:r>
          </a:p>
          <a:p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DS (2001, 03-04, 06-07, 09-11); 1 LCS (2005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n-US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Alfonso Marquez</a:t>
            </a:r>
          </a:p>
          <a:p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DS (2001-02, 05-06, 11); 2 LCS (2003, 08); 1 WS (2006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n-US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Ron Kulpa</a:t>
            </a:r>
          </a:p>
          <a:p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DS (2001-02, 06-09, 11); 1 LCS (2005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n-US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Ted Barrett</a:t>
            </a:r>
          </a:p>
          <a:p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DS (2000-03, 06-07, 11); 4 LCS (2005, 08-10); 1 WS (2007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n-US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Gary </a:t>
            </a:r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Cederstrom</a:t>
            </a:r>
            <a:endParaRPr lang="en-US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DS (2000, 03-05, 10-11); 5 LCS (2001, 06-09); 1 WS (2005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Lay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38" y="1408868"/>
            <a:ext cx="1827990" cy="1562099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  <p:pic>
        <p:nvPicPr>
          <p:cNvPr id="9" name="Picture 8" descr="Barret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38" y="4609268"/>
            <a:ext cx="1828963" cy="1562932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  <p:pic>
        <p:nvPicPr>
          <p:cNvPr id="10" name="Picture 9" descr="GibsonHea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38" y="1408868"/>
            <a:ext cx="1828962" cy="1562932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  <p:sp>
        <p:nvSpPr>
          <p:cNvPr id="11" name="Snip Diagonal Corner Rectangle 10"/>
          <p:cNvSpPr/>
          <p:nvPr/>
        </p:nvSpPr>
        <p:spPr>
          <a:xfrm rot="16200000">
            <a:off x="4953000" y="-3276600"/>
            <a:ext cx="533400" cy="7848600"/>
          </a:xfrm>
          <a:prstGeom prst="snip2DiagRect">
            <a:avLst/>
          </a:prstGeom>
          <a:solidFill>
            <a:srgbClr val="D84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04800"/>
            <a:ext cx="8534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Rockwell Extra Bold" pitchFamily="18" charset="0"/>
                <a:ea typeface="+mj-ea"/>
                <a:cs typeface="Aharoni" pitchFamily="2" charset="-79"/>
              </a:rPr>
              <a:t>Umpiring Crew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35000"/>
                  </a:srgbClr>
                </a:outerShdw>
              </a:effectLst>
              <a:uLnTx/>
              <a:uFillTx/>
              <a:latin typeface="Rockwell Extra Bold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8" name="Picture 7" descr="Cederstro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38" y="4609268"/>
            <a:ext cx="1823420" cy="1558196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  <p:pic>
        <p:nvPicPr>
          <p:cNvPr id="7" name="Picture 6" descr="Marquez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38" y="3009068"/>
            <a:ext cx="1828963" cy="1562932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  <p:pic>
        <p:nvPicPr>
          <p:cNvPr id="4" name="Picture 3" descr="KulpaHead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38" y="3009068"/>
            <a:ext cx="1827990" cy="1562100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4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rot="16200000">
            <a:off x="4953000" y="-3276600"/>
            <a:ext cx="533400" cy="7848600"/>
          </a:xfrm>
          <a:prstGeom prst="snip2DiagRect">
            <a:avLst/>
          </a:prstGeom>
          <a:solidFill>
            <a:srgbClr val="D84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Game 1: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Jerry Layne, 37/92 (9 inn.)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Game 2: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Greg Gibson, 41/84 (9 inn.)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Game 3: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Alfonso Marquez, 64/132 (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inn.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Game 4: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Ron Kulpa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52/103 (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inn.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Game 5: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Ted Barrett, 53/98 (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inn.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Game 6: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Gary Cederstrom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52/136 (11 inn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85000"/>
              <a:buFont typeface="Verdana" pitchFamily="34" charset="0"/>
              <a:buChar char="+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Game 7: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Jerry Layne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58/96 (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inn.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534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latin typeface="Rockwell Extra Bold" pitchFamily="18" charset="0"/>
                <a:ea typeface="+mj-ea"/>
                <a:cs typeface="Aharoni" pitchFamily="2" charset="-79"/>
              </a:rPr>
              <a:t>Ball-Strike Decisions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35000"/>
                  </a:srgbClr>
                </a:outerShdw>
              </a:effectLst>
              <a:uLnTx/>
              <a:uFillTx/>
              <a:latin typeface="Rockwell Extra Bold" pitchFamily="18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 rot="16200000">
            <a:off x="4953000" y="-3276600"/>
            <a:ext cx="533400" cy="7848600"/>
          </a:xfrm>
          <a:prstGeom prst="snip2DiagRect">
            <a:avLst/>
          </a:prstGeom>
          <a:solidFill>
            <a:srgbClr val="D84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7500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Three most important: </a:t>
            </a:r>
            <a:b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75000"/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Procedural Knowledge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75000"/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 Cue Utilization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D84A38"/>
              </a:buClr>
              <a:buSzPct val="75000"/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Knowledge of Situational Probabilities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534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Rockwell Extra Bold" pitchFamily="18" charset="0"/>
                <a:ea typeface="+mj-ea"/>
                <a:cs typeface="Aharoni" pitchFamily="2" charset="-79"/>
              </a:rPr>
              <a:t>Perceptual Cognitive Skills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35000"/>
                  </a:srgbClr>
                </a:outerShdw>
              </a:effectLst>
              <a:uLnTx/>
              <a:uFillTx/>
              <a:latin typeface="Rockwell Extra Bold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9" name="Picture 8" descr="Berkm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9692"/>
            <a:ext cx="2609696" cy="301350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820</Words>
  <Application>Microsoft Office PowerPoint</Application>
  <PresentationFormat>On-screen Show (4:3)</PresentationFormat>
  <Paragraphs>169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Procedural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Baylor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Concentration and Attention Among Elite Baseball Umpires</dc:title>
  <dc:creator>aaron_baggett</dc:creator>
  <cp:lastModifiedBy>Neal Traven</cp:lastModifiedBy>
  <cp:revision>223</cp:revision>
  <cp:lastPrinted>2011-07-28T04:47:21Z</cp:lastPrinted>
  <dcterms:created xsi:type="dcterms:W3CDTF">2011-07-14T15:55:24Z</dcterms:created>
  <dcterms:modified xsi:type="dcterms:W3CDTF">2012-06-29T19:44:22Z</dcterms:modified>
</cp:coreProperties>
</file>