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78" r:id="rId4"/>
    <p:sldId id="258" r:id="rId5"/>
    <p:sldId id="260" r:id="rId6"/>
    <p:sldId id="265" r:id="rId7"/>
    <p:sldId id="285" r:id="rId8"/>
    <p:sldId id="274" r:id="rId9"/>
    <p:sldId id="272" r:id="rId10"/>
    <p:sldId id="279" r:id="rId11"/>
    <p:sldId id="261" r:id="rId12"/>
    <p:sldId id="264" r:id="rId13"/>
    <p:sldId id="269" r:id="rId14"/>
    <p:sldId id="280" r:id="rId15"/>
    <p:sldId id="266" r:id="rId16"/>
    <p:sldId id="281" r:id="rId17"/>
    <p:sldId id="267" r:id="rId18"/>
    <p:sldId id="283" r:id="rId19"/>
    <p:sldId id="268" r:id="rId20"/>
    <p:sldId id="284" r:id="rId21"/>
    <p:sldId id="262" r:id="rId22"/>
    <p:sldId id="276" r:id="rId23"/>
    <p:sldId id="275" r:id="rId24"/>
    <p:sldId id="286" r:id="rId25"/>
    <p:sldId id="259" r:id="rId26"/>
    <p:sldId id="277" r:id="rId27"/>
    <p:sldId id="287" r:id="rId28"/>
  </p:sldIdLst>
  <p:sldSz cx="12192000" cy="6858000"/>
  <p:notesSz cx="7077075" cy="8520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618" y="90"/>
      </p:cViewPr>
      <p:guideLst/>
    </p:cSldViewPr>
  </p:slideViewPr>
  <p:notesTextViewPr>
    <p:cViewPr>
      <p:scale>
        <a:sx n="1" d="1"/>
        <a:sy n="1" d="1"/>
      </p:scale>
      <p:origin x="0" y="0"/>
    </p:cViewPr>
  </p:notesTextViewPr>
  <p:notesViewPr>
    <p:cSldViewPr snapToGrid="0">
      <p:cViewPr varScale="1">
        <p:scale>
          <a:sx n="66" d="100"/>
          <a:sy n="66" d="100"/>
        </p:scale>
        <p:origin x="328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66733" cy="427485"/>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8" y="1"/>
            <a:ext cx="3066733" cy="427485"/>
          </a:xfrm>
          <a:prstGeom prst="rect">
            <a:avLst/>
          </a:prstGeom>
        </p:spPr>
        <p:txBody>
          <a:bodyPr vert="horz" lIns="93936" tIns="46968" rIns="93936" bIns="46968" rtlCol="0"/>
          <a:lstStyle>
            <a:lvl1pPr algn="r">
              <a:defRPr sz="1200"/>
            </a:lvl1pPr>
          </a:lstStyle>
          <a:p>
            <a:fld id="{23752144-27CF-4267-90BE-89105BAEDCA1}" type="datetimeFigureOut">
              <a:rPr lang="en-US" smtClean="0"/>
              <a:t>7/6/2023</a:t>
            </a:fld>
            <a:endParaRPr lang="en-US"/>
          </a:p>
        </p:txBody>
      </p:sp>
      <p:sp>
        <p:nvSpPr>
          <p:cNvPr id="4" name="Slide Image Placeholder 3"/>
          <p:cNvSpPr>
            <a:spLocks noGrp="1" noRot="1" noChangeAspect="1"/>
          </p:cNvSpPr>
          <p:nvPr>
            <p:ph type="sldImg" idx="2"/>
          </p:nvPr>
        </p:nvSpPr>
        <p:spPr>
          <a:xfrm>
            <a:off x="982663" y="1065213"/>
            <a:ext cx="5111750" cy="287496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100306"/>
            <a:ext cx="5661660" cy="3354795"/>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092631"/>
            <a:ext cx="3066733" cy="427485"/>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8" y="8092631"/>
            <a:ext cx="3066733" cy="427485"/>
          </a:xfrm>
          <a:prstGeom prst="rect">
            <a:avLst/>
          </a:prstGeom>
        </p:spPr>
        <p:txBody>
          <a:bodyPr vert="horz" lIns="93936" tIns="46968" rIns="93936" bIns="46968" rtlCol="0" anchor="b"/>
          <a:lstStyle>
            <a:lvl1pPr algn="r">
              <a:defRPr sz="1200"/>
            </a:lvl1pPr>
          </a:lstStyle>
          <a:p>
            <a:fld id="{F6C2A6D2-C57F-48B6-A705-70D2501B1897}" type="slidenum">
              <a:rPr lang="en-US" smtClean="0"/>
              <a:t>‹#›</a:t>
            </a:fld>
            <a:endParaRPr lang="en-US"/>
          </a:p>
        </p:txBody>
      </p:sp>
    </p:spTree>
    <p:extLst>
      <p:ext uri="{BB962C8B-B14F-4D97-AF65-F5344CB8AC3E}">
        <p14:creationId xmlns:p14="http://schemas.microsoft.com/office/powerpoint/2010/main" val="3586735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abr.org/bioproj/person/bfbe1e87"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abr.org/bioproj/person/d8d43e83"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100305"/>
            <a:ext cx="5661660" cy="3853070"/>
          </a:xfrm>
        </p:spPr>
        <p:txBody>
          <a:bodyPr/>
          <a:lstStyle/>
          <a:p>
            <a:r>
              <a:rPr lang="en-US" sz="1800" dirty="0"/>
              <a:t>I’d like to thank __ for his introduction.</a:t>
            </a:r>
          </a:p>
          <a:p>
            <a:r>
              <a:rPr lang="en-US" sz="1800" dirty="0"/>
              <a:t>I grew up as a Sox fan—on the north side of Chicago, surrounded  by Cub fans. I’ve lived, and died—mostly, died—with the Sox my entire life. So in a sense it pains me to talk about a low point in Sox history.</a:t>
            </a:r>
          </a:p>
          <a:p>
            <a:r>
              <a:rPr lang="en-US" sz="1800" dirty="0"/>
              <a:t>The title of the talk is the ULTIMATE tear-down and rebuild. The themes of this talk is that in the aftermath of the Black Sox scandal, the Chicago White Sox faced a tear-down that was unique in baseball history, a tear-down of a championship team because of actions outside the club’s control. Imagine a club where half of its players die in a plane crash. That’s what White Sox management faced in the 1920s. </a:t>
            </a:r>
          </a:p>
        </p:txBody>
      </p:sp>
      <p:sp>
        <p:nvSpPr>
          <p:cNvPr id="4" name="Slide Number Placeholder 3"/>
          <p:cNvSpPr>
            <a:spLocks noGrp="1"/>
          </p:cNvSpPr>
          <p:nvPr>
            <p:ph type="sldNum" sz="quarter" idx="5"/>
          </p:nvPr>
        </p:nvSpPr>
        <p:spPr/>
        <p:txBody>
          <a:bodyPr/>
          <a:lstStyle/>
          <a:p>
            <a:fld id="{F6C2A6D2-C57F-48B6-A705-70D2501B1897}" type="slidenum">
              <a:rPr lang="en-US" smtClean="0"/>
              <a:t>1</a:t>
            </a:fld>
            <a:endParaRPr lang="en-US"/>
          </a:p>
        </p:txBody>
      </p:sp>
    </p:spTree>
    <p:extLst>
      <p:ext uri="{BB962C8B-B14F-4D97-AF65-F5344CB8AC3E}">
        <p14:creationId xmlns:p14="http://schemas.microsoft.com/office/powerpoint/2010/main" val="531817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Here’s the won-loss chart, in visual (graph) form.</a:t>
            </a:r>
          </a:p>
        </p:txBody>
      </p:sp>
      <p:sp>
        <p:nvSpPr>
          <p:cNvPr id="4" name="Slide Number Placeholder 3"/>
          <p:cNvSpPr>
            <a:spLocks noGrp="1"/>
          </p:cNvSpPr>
          <p:nvPr>
            <p:ph type="sldNum" sz="quarter" idx="5"/>
          </p:nvPr>
        </p:nvSpPr>
        <p:spPr/>
        <p:txBody>
          <a:bodyPr/>
          <a:lstStyle/>
          <a:p>
            <a:fld id="{F6C2A6D2-C57F-48B6-A705-70D2501B1897}" type="slidenum">
              <a:rPr lang="en-US" smtClean="0"/>
              <a:t>10</a:t>
            </a:fld>
            <a:endParaRPr lang="en-US"/>
          </a:p>
        </p:txBody>
      </p:sp>
    </p:spTree>
    <p:extLst>
      <p:ext uri="{BB962C8B-B14F-4D97-AF65-F5344CB8AC3E}">
        <p14:creationId xmlns:p14="http://schemas.microsoft.com/office/powerpoint/2010/main" val="985243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7" y="4131062"/>
            <a:ext cx="5661660" cy="3354795"/>
          </a:xfrm>
        </p:spPr>
        <p:txBody>
          <a:bodyPr/>
          <a:lstStyle/>
          <a:p>
            <a:r>
              <a:rPr lang="en-US" sz="1800" dirty="0"/>
              <a:t>Basically, uncertainty surrounded the Sox in 1921. Comiskey couldn’t know if the trial or the Commissioner would re-instate the players, or that the players would at a minimum get their salaries paid or successfully sue to be reinstated.</a:t>
            </a:r>
          </a:p>
          <a:p>
            <a:endParaRPr lang="en-US" sz="1800" dirty="0"/>
          </a:p>
          <a:p>
            <a:r>
              <a:rPr lang="en-US" sz="1800" dirty="0"/>
              <a:t>He was hamstrung. But after the trial and after Commissioner Landis banned the Black Sox for life, in Aug. 1921, Comiskey could start the rebuild in earnest.</a:t>
            </a:r>
          </a:p>
          <a:p>
            <a:endParaRPr lang="en-US" dirty="0"/>
          </a:p>
        </p:txBody>
      </p:sp>
      <p:sp>
        <p:nvSpPr>
          <p:cNvPr id="4" name="Slide Number Placeholder 3"/>
          <p:cNvSpPr>
            <a:spLocks noGrp="1"/>
          </p:cNvSpPr>
          <p:nvPr>
            <p:ph type="sldNum" sz="quarter" idx="5"/>
          </p:nvPr>
        </p:nvSpPr>
        <p:spPr/>
        <p:txBody>
          <a:bodyPr/>
          <a:lstStyle/>
          <a:p>
            <a:fld id="{F6C2A6D2-C57F-48B6-A705-70D2501B1897}" type="slidenum">
              <a:rPr lang="en-US" smtClean="0"/>
              <a:t>11</a:t>
            </a:fld>
            <a:endParaRPr lang="en-US"/>
          </a:p>
        </p:txBody>
      </p:sp>
    </p:spTree>
    <p:extLst>
      <p:ext uri="{BB962C8B-B14F-4D97-AF65-F5344CB8AC3E}">
        <p14:creationId xmlns:p14="http://schemas.microsoft.com/office/powerpoint/2010/main" val="3754110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One of the things I’ve discovered in my research is that Swede </a:t>
            </a:r>
            <a:r>
              <a:rPr lang="en-US" sz="1800" dirty="0" err="1"/>
              <a:t>Risberg</a:t>
            </a:r>
            <a:r>
              <a:rPr lang="en-US" sz="1800" dirty="0"/>
              <a:t> and Chick </a:t>
            </a:r>
            <a:r>
              <a:rPr lang="en-US" sz="1800" dirty="0" err="1"/>
              <a:t>Gandil</a:t>
            </a:r>
            <a:r>
              <a:rPr lang="en-US" sz="1800" dirty="0"/>
              <a:t> of the 1919 team simply weren’t that good.</a:t>
            </a:r>
          </a:p>
          <a:p>
            <a:r>
              <a:rPr lang="en-US" sz="1800" dirty="0"/>
              <a:t>I do a comparison here of </a:t>
            </a:r>
            <a:r>
              <a:rPr lang="en-US" sz="1800" dirty="0" err="1"/>
              <a:t>Gandil</a:t>
            </a:r>
            <a:r>
              <a:rPr lang="en-US" sz="1800" dirty="0"/>
              <a:t>, </a:t>
            </a:r>
            <a:r>
              <a:rPr lang="en-US" sz="1800" dirty="0" err="1"/>
              <a:t>Risberg</a:t>
            </a:r>
            <a:r>
              <a:rPr lang="en-US" sz="1800" dirty="0"/>
              <a:t>, Weaver and their replacements—and as you can see, the Sox replaced them,</a:t>
            </a:r>
          </a:p>
          <a:p>
            <a:r>
              <a:rPr lang="en-US" sz="1800" dirty="0"/>
              <a:t>It wasn’t until 1925-26 that the White Sox developed outfielders that performed anywhere near the Jackson-Felsch level.</a:t>
            </a:r>
          </a:p>
        </p:txBody>
      </p:sp>
      <p:sp>
        <p:nvSpPr>
          <p:cNvPr id="4" name="Slide Number Placeholder 3"/>
          <p:cNvSpPr>
            <a:spLocks noGrp="1"/>
          </p:cNvSpPr>
          <p:nvPr>
            <p:ph type="sldNum" sz="quarter" idx="5"/>
          </p:nvPr>
        </p:nvSpPr>
        <p:spPr/>
        <p:txBody>
          <a:bodyPr/>
          <a:lstStyle/>
          <a:p>
            <a:fld id="{F6C2A6D2-C57F-48B6-A705-70D2501B1897}" type="slidenum">
              <a:rPr lang="en-US" smtClean="0"/>
              <a:t>12</a:t>
            </a:fld>
            <a:endParaRPr lang="en-US"/>
          </a:p>
        </p:txBody>
      </p:sp>
    </p:spTree>
    <p:extLst>
      <p:ext uri="{BB962C8B-B14F-4D97-AF65-F5344CB8AC3E}">
        <p14:creationId xmlns:p14="http://schemas.microsoft.com/office/powerpoint/2010/main" val="1200220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Note that the 1926 Sox WAR and WAA are pretty close to the 1919-20 glory years</a:t>
            </a:r>
            <a:r>
              <a:rPr lang="en-US" dirty="0"/>
              <a:t>.</a:t>
            </a:r>
          </a:p>
        </p:txBody>
      </p:sp>
      <p:sp>
        <p:nvSpPr>
          <p:cNvPr id="4" name="Slide Number Placeholder 3"/>
          <p:cNvSpPr>
            <a:spLocks noGrp="1"/>
          </p:cNvSpPr>
          <p:nvPr>
            <p:ph type="sldNum" sz="quarter" idx="5"/>
          </p:nvPr>
        </p:nvSpPr>
        <p:spPr/>
        <p:txBody>
          <a:bodyPr/>
          <a:lstStyle/>
          <a:p>
            <a:fld id="{F6C2A6D2-C57F-48B6-A705-70D2501B1897}" type="slidenum">
              <a:rPr lang="en-US" smtClean="0"/>
              <a:t>13</a:t>
            </a:fld>
            <a:endParaRPr lang="en-US"/>
          </a:p>
        </p:txBody>
      </p:sp>
    </p:spTree>
    <p:extLst>
      <p:ext uri="{BB962C8B-B14F-4D97-AF65-F5344CB8AC3E}">
        <p14:creationId xmlns:p14="http://schemas.microsoft.com/office/powerpoint/2010/main" val="2273821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As can be seen, by 1926 team WAR approached the 1920 level.</a:t>
            </a:r>
          </a:p>
        </p:txBody>
      </p:sp>
      <p:sp>
        <p:nvSpPr>
          <p:cNvPr id="4" name="Slide Number Placeholder 3"/>
          <p:cNvSpPr>
            <a:spLocks noGrp="1"/>
          </p:cNvSpPr>
          <p:nvPr>
            <p:ph type="sldNum" sz="quarter" idx="5"/>
          </p:nvPr>
        </p:nvSpPr>
        <p:spPr/>
        <p:txBody>
          <a:bodyPr/>
          <a:lstStyle/>
          <a:p>
            <a:fld id="{F6C2A6D2-C57F-48B6-A705-70D2501B1897}" type="slidenum">
              <a:rPr lang="en-US" smtClean="0"/>
              <a:t>14</a:t>
            </a:fld>
            <a:endParaRPr lang="en-US"/>
          </a:p>
        </p:txBody>
      </p:sp>
    </p:spTree>
    <p:extLst>
      <p:ext uri="{BB962C8B-B14F-4D97-AF65-F5344CB8AC3E}">
        <p14:creationId xmlns:p14="http://schemas.microsoft.com/office/powerpoint/2010/main" val="1457135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Note that the Field Team combined WAR for 1925 and 1926 are similar to the 1919-20 WAR</a:t>
            </a:r>
          </a:p>
        </p:txBody>
      </p:sp>
      <p:sp>
        <p:nvSpPr>
          <p:cNvPr id="4" name="Slide Number Placeholder 3"/>
          <p:cNvSpPr>
            <a:spLocks noGrp="1"/>
          </p:cNvSpPr>
          <p:nvPr>
            <p:ph type="sldNum" sz="quarter" idx="5"/>
          </p:nvPr>
        </p:nvSpPr>
        <p:spPr/>
        <p:txBody>
          <a:bodyPr/>
          <a:lstStyle/>
          <a:p>
            <a:fld id="{F6C2A6D2-C57F-48B6-A705-70D2501B1897}" type="slidenum">
              <a:rPr lang="en-US" smtClean="0"/>
              <a:t>15</a:t>
            </a:fld>
            <a:endParaRPr lang="en-US"/>
          </a:p>
        </p:txBody>
      </p:sp>
    </p:spTree>
    <p:extLst>
      <p:ext uri="{BB962C8B-B14F-4D97-AF65-F5344CB8AC3E}">
        <p14:creationId xmlns:p14="http://schemas.microsoft.com/office/powerpoint/2010/main" val="2321174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Again, here’s the chart in Graph form.</a:t>
            </a:r>
          </a:p>
        </p:txBody>
      </p:sp>
      <p:sp>
        <p:nvSpPr>
          <p:cNvPr id="4" name="Slide Number Placeholder 3"/>
          <p:cNvSpPr>
            <a:spLocks noGrp="1"/>
          </p:cNvSpPr>
          <p:nvPr>
            <p:ph type="sldNum" sz="quarter" idx="5"/>
          </p:nvPr>
        </p:nvSpPr>
        <p:spPr/>
        <p:txBody>
          <a:bodyPr/>
          <a:lstStyle/>
          <a:p>
            <a:fld id="{F6C2A6D2-C57F-48B6-A705-70D2501B1897}" type="slidenum">
              <a:rPr lang="en-US" smtClean="0"/>
              <a:t>16</a:t>
            </a:fld>
            <a:endParaRPr lang="en-US"/>
          </a:p>
        </p:txBody>
      </p:sp>
    </p:spTree>
    <p:extLst>
      <p:ext uri="{BB962C8B-B14F-4D97-AF65-F5344CB8AC3E}">
        <p14:creationId xmlns:p14="http://schemas.microsoft.com/office/powerpoint/2010/main" val="1152370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Note that by 1922 the pitching WAR equaled that of 1920. And the 25-26 pitching WAR was similar to 1919-20</a:t>
            </a:r>
            <a:r>
              <a:rPr lang="en-US" dirty="0"/>
              <a:t>.</a:t>
            </a:r>
          </a:p>
        </p:txBody>
      </p:sp>
      <p:sp>
        <p:nvSpPr>
          <p:cNvPr id="4" name="Slide Number Placeholder 3"/>
          <p:cNvSpPr>
            <a:spLocks noGrp="1"/>
          </p:cNvSpPr>
          <p:nvPr>
            <p:ph type="sldNum" sz="quarter" idx="5"/>
          </p:nvPr>
        </p:nvSpPr>
        <p:spPr/>
        <p:txBody>
          <a:bodyPr/>
          <a:lstStyle/>
          <a:p>
            <a:fld id="{F6C2A6D2-C57F-48B6-A705-70D2501B1897}" type="slidenum">
              <a:rPr lang="en-US" smtClean="0"/>
              <a:t>17</a:t>
            </a:fld>
            <a:endParaRPr lang="en-US"/>
          </a:p>
        </p:txBody>
      </p:sp>
    </p:spTree>
    <p:extLst>
      <p:ext uri="{BB962C8B-B14F-4D97-AF65-F5344CB8AC3E}">
        <p14:creationId xmlns:p14="http://schemas.microsoft.com/office/powerpoint/2010/main" val="1068968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C2A6D2-C57F-48B6-A705-70D2501B1897}" type="slidenum">
              <a:rPr lang="en-US" smtClean="0"/>
              <a:t>18</a:t>
            </a:fld>
            <a:endParaRPr lang="en-US"/>
          </a:p>
        </p:txBody>
      </p:sp>
    </p:spTree>
    <p:extLst>
      <p:ext uri="{BB962C8B-B14F-4D97-AF65-F5344CB8AC3E}">
        <p14:creationId xmlns:p14="http://schemas.microsoft.com/office/powerpoint/2010/main" val="1031273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1921-23 teams, with all their problems, played as good a defense as the 1919-20 teams.</a:t>
            </a:r>
          </a:p>
          <a:p>
            <a:r>
              <a:rPr lang="en-US" sz="1800" dirty="0"/>
              <a:t>Overall, with the exception of 1924, the Sox were very good on defense this decade.</a:t>
            </a:r>
          </a:p>
        </p:txBody>
      </p:sp>
      <p:sp>
        <p:nvSpPr>
          <p:cNvPr id="4" name="Slide Number Placeholder 3"/>
          <p:cNvSpPr>
            <a:spLocks noGrp="1"/>
          </p:cNvSpPr>
          <p:nvPr>
            <p:ph type="sldNum" sz="quarter" idx="5"/>
          </p:nvPr>
        </p:nvSpPr>
        <p:spPr/>
        <p:txBody>
          <a:bodyPr/>
          <a:lstStyle/>
          <a:p>
            <a:fld id="{F6C2A6D2-C57F-48B6-A705-70D2501B1897}" type="slidenum">
              <a:rPr lang="en-US" smtClean="0"/>
              <a:t>19</a:t>
            </a:fld>
            <a:endParaRPr lang="en-US"/>
          </a:p>
        </p:txBody>
      </p:sp>
    </p:spTree>
    <p:extLst>
      <p:ext uri="{BB962C8B-B14F-4D97-AF65-F5344CB8AC3E}">
        <p14:creationId xmlns:p14="http://schemas.microsoft.com/office/powerpoint/2010/main" val="2468975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terms “tear down” and “rebuild” has in recent years become a staple of MLB commentary. The modern popularity of the term is perhaps inspired by the Houston Astros, who in 2010 deliberately tore down their team, traded their best players for minor leaguers of other teams, finished in the cellar, stocked higher draft choices and soon emerged as a dominant team.</a:t>
            </a:r>
          </a:p>
          <a:p>
            <a:endParaRPr lang="en-US" dirty="0"/>
          </a:p>
        </p:txBody>
      </p:sp>
      <p:sp>
        <p:nvSpPr>
          <p:cNvPr id="4" name="Slide Number Placeholder 3"/>
          <p:cNvSpPr>
            <a:spLocks noGrp="1"/>
          </p:cNvSpPr>
          <p:nvPr>
            <p:ph type="sldNum" sz="quarter" idx="5"/>
          </p:nvPr>
        </p:nvSpPr>
        <p:spPr/>
        <p:txBody>
          <a:bodyPr/>
          <a:lstStyle/>
          <a:p>
            <a:fld id="{F6C2A6D2-C57F-48B6-A705-70D2501B1897}" type="slidenum">
              <a:rPr lang="en-US" smtClean="0"/>
              <a:t>2</a:t>
            </a:fld>
            <a:endParaRPr lang="en-US"/>
          </a:p>
        </p:txBody>
      </p:sp>
    </p:spTree>
    <p:extLst>
      <p:ext uri="{BB962C8B-B14F-4D97-AF65-F5344CB8AC3E}">
        <p14:creationId xmlns:p14="http://schemas.microsoft.com/office/powerpoint/2010/main" val="1603582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C2A6D2-C57F-48B6-A705-70D2501B1897}" type="slidenum">
              <a:rPr lang="en-US" smtClean="0"/>
              <a:t>20</a:t>
            </a:fld>
            <a:endParaRPr lang="en-US"/>
          </a:p>
        </p:txBody>
      </p:sp>
    </p:spTree>
    <p:extLst>
      <p:ext uri="{BB962C8B-B14F-4D97-AF65-F5344CB8AC3E}">
        <p14:creationId xmlns:p14="http://schemas.microsoft.com/office/powerpoint/2010/main" val="730594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666666"/>
                </a:solidFill>
                <a:effectLst/>
                <a:latin typeface="Open Sans" panose="020B0606030504020204" pitchFamily="34" charset="0"/>
              </a:rPr>
              <a:t>Hall-of-Fame pitcher, Chief Bender: “Willie </a:t>
            </a:r>
            <a:r>
              <a:rPr lang="en-US" sz="1800" b="1" i="0" dirty="0" err="1">
                <a:solidFill>
                  <a:srgbClr val="666666"/>
                </a:solidFill>
                <a:effectLst/>
                <a:latin typeface="Open Sans" panose="020B0606030504020204" pitchFamily="34" charset="0"/>
              </a:rPr>
              <a:t>Kamm</a:t>
            </a:r>
            <a:r>
              <a:rPr lang="en-US" sz="1800" b="1" i="0" dirty="0">
                <a:solidFill>
                  <a:srgbClr val="666666"/>
                </a:solidFill>
                <a:effectLst/>
                <a:latin typeface="Open Sans" panose="020B0606030504020204" pitchFamily="34" charset="0"/>
              </a:rPr>
              <a:t> was the best third baseman I ever saw.”</a:t>
            </a:r>
          </a:p>
          <a:p>
            <a:r>
              <a:rPr lang="en-US" sz="1800" b="1" dirty="0">
                <a:solidFill>
                  <a:srgbClr val="666666"/>
                </a:solidFill>
                <a:latin typeface="Open Sans" panose="020B0606030504020204" pitchFamily="34" charset="0"/>
              </a:rPr>
              <a:t>Bleacher Report—30</a:t>
            </a:r>
            <a:r>
              <a:rPr lang="en-US" sz="1800" b="1" baseline="30000" dirty="0">
                <a:solidFill>
                  <a:srgbClr val="666666"/>
                </a:solidFill>
                <a:latin typeface="Open Sans" panose="020B0606030504020204" pitchFamily="34" charset="0"/>
              </a:rPr>
              <a:t>th</a:t>
            </a:r>
            <a:r>
              <a:rPr lang="en-US" sz="1800" b="1" dirty="0">
                <a:solidFill>
                  <a:srgbClr val="666666"/>
                </a:solidFill>
                <a:latin typeface="Open Sans" panose="020B0606030504020204" pitchFamily="34" charset="0"/>
              </a:rPr>
              <a:t> best 3b of all time. Ahead of Weaver.</a:t>
            </a:r>
          </a:p>
          <a:p>
            <a:pPr algn="l" fontAlgn="base"/>
            <a:r>
              <a:rPr lang="en-US" sz="1800" b="1" i="0" dirty="0">
                <a:solidFill>
                  <a:srgbClr val="666666"/>
                </a:solidFill>
                <a:effectLst/>
                <a:latin typeface="inherit"/>
              </a:rPr>
              <a:t>He still holds the American League single-season record for putouts by a third baseman (243).</a:t>
            </a:r>
            <a:endParaRPr lang="en-US" sz="1800" b="0" i="0" dirty="0">
              <a:solidFill>
                <a:srgbClr val="666666"/>
              </a:solidFill>
              <a:effectLst/>
              <a:latin typeface="Open Sans" panose="020B0606030504020204" pitchFamily="34" charset="0"/>
            </a:endParaRPr>
          </a:p>
          <a:p>
            <a:pPr algn="l" fontAlgn="base"/>
            <a:r>
              <a:rPr lang="en-US" sz="1800" b="1" i="0" dirty="0">
                <a:solidFill>
                  <a:srgbClr val="666666"/>
                </a:solidFill>
                <a:effectLst/>
                <a:latin typeface="inherit"/>
              </a:rPr>
              <a:t>-</a:t>
            </a:r>
            <a:r>
              <a:rPr lang="en-US" sz="1800" b="1" i="0" dirty="0" err="1">
                <a:solidFill>
                  <a:srgbClr val="666666"/>
                </a:solidFill>
                <a:effectLst/>
                <a:latin typeface="inherit"/>
              </a:rPr>
              <a:t>Kamm</a:t>
            </a:r>
            <a:r>
              <a:rPr lang="en-US" sz="1800" b="1" i="0" dirty="0">
                <a:solidFill>
                  <a:srgbClr val="666666"/>
                </a:solidFill>
                <a:effectLst/>
                <a:latin typeface="inherit"/>
              </a:rPr>
              <a:t> led the league in fielding percentage eight times, including six times in a row; and led the league in putouts seven times. </a:t>
            </a:r>
          </a:p>
          <a:p>
            <a:pPr algn="l" fontAlgn="base"/>
            <a:r>
              <a:rPr lang="en-US" sz="1800" b="1" dirty="0">
                <a:solidFill>
                  <a:srgbClr val="666666"/>
                </a:solidFill>
                <a:latin typeface="inherit"/>
              </a:rPr>
              <a:t>First minor league player bought for 6 figures--$100,000.</a:t>
            </a:r>
          </a:p>
          <a:p>
            <a:pPr algn="l" fontAlgn="base"/>
            <a:r>
              <a:rPr lang="en-US" sz="1800" b="1" i="0" dirty="0">
                <a:solidFill>
                  <a:srgbClr val="666666"/>
                </a:solidFill>
                <a:effectLst/>
                <a:latin typeface="inherit"/>
              </a:rPr>
              <a:t>27.1 career WS WA</a:t>
            </a:r>
            <a:r>
              <a:rPr lang="en-US" sz="1800" b="1" dirty="0">
                <a:solidFill>
                  <a:srgbClr val="666666"/>
                </a:solidFill>
                <a:latin typeface="inherit"/>
              </a:rPr>
              <a:t>R—14</a:t>
            </a:r>
            <a:r>
              <a:rPr lang="en-US" sz="1800" b="1" baseline="30000" dirty="0">
                <a:solidFill>
                  <a:srgbClr val="666666"/>
                </a:solidFill>
                <a:latin typeface="inherit"/>
              </a:rPr>
              <a:t>th</a:t>
            </a:r>
            <a:r>
              <a:rPr lang="en-US" sz="1800" b="1" dirty="0">
                <a:solidFill>
                  <a:srgbClr val="666666"/>
                </a:solidFill>
                <a:latin typeface="inherit"/>
              </a:rPr>
              <a:t> highest among WS position players. Just behind Joe Jackson (27.8) and well ahead of Buck Weaver (21.2). His peak WAR was also higher than Weaver’s</a:t>
            </a:r>
            <a:r>
              <a:rPr lang="en-US" b="1" dirty="0">
                <a:solidFill>
                  <a:srgbClr val="666666"/>
                </a:solidFill>
                <a:latin typeface="inherit"/>
              </a:rPr>
              <a:t>.</a:t>
            </a:r>
            <a:endParaRPr lang="en-US" b="0" i="0" dirty="0">
              <a:solidFill>
                <a:srgbClr val="666666"/>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F6C2A6D2-C57F-48B6-A705-70D2501B1897}" type="slidenum">
              <a:rPr lang="en-US" smtClean="0"/>
              <a:t>21</a:t>
            </a:fld>
            <a:endParaRPr lang="en-US"/>
          </a:p>
        </p:txBody>
      </p:sp>
      <p:pic>
        <p:nvPicPr>
          <p:cNvPr id="6" name="Picture 5">
            <a:extLst>
              <a:ext uri="{FF2B5EF4-FFF2-40B4-BE49-F238E27FC236}">
                <a16:creationId xmlns:a16="http://schemas.microsoft.com/office/drawing/2014/main" id="{AC4CF3F1-127C-DC20-2F2A-D92ECBE0C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255" y="2746346"/>
            <a:ext cx="2520450" cy="1035194"/>
          </a:xfrm>
          <a:prstGeom prst="rect">
            <a:avLst/>
          </a:prstGeom>
        </p:spPr>
      </p:pic>
    </p:spTree>
    <p:extLst>
      <p:ext uri="{BB962C8B-B14F-4D97-AF65-F5344CB8AC3E}">
        <p14:creationId xmlns:p14="http://schemas.microsoft.com/office/powerpoint/2010/main" val="1617949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31A3A"/>
                </a:solidFill>
                <a:effectLst/>
                <a:latin typeface="lato" panose="020F0502020204030203" pitchFamily="34" charset="0"/>
              </a:rPr>
              <a:t>Infielder. His big PCL season set the stage for him to become “baseball’s costliest player” in 1927 when the Chicago White Sox sent $75,000 to $100,000 in cash to Portland and two players as well (</a:t>
            </a:r>
            <a:r>
              <a:rPr lang="en-US" sz="1800" b="0" i="0" u="none" strike="noStrike" dirty="0">
                <a:solidFill>
                  <a:srgbClr val="BA3434"/>
                </a:solidFill>
                <a:effectLst/>
                <a:latin typeface="lato" panose="020F0502020204030203" pitchFamily="34" charset="0"/>
                <a:hlinkClick r:id="rId3"/>
              </a:rPr>
              <a:t>Ike Boone</a:t>
            </a:r>
            <a:r>
              <a:rPr lang="en-US" sz="1800" b="0" i="0" dirty="0">
                <a:solidFill>
                  <a:srgbClr val="031A3A"/>
                </a:solidFill>
                <a:effectLst/>
                <a:latin typeface="lato" panose="020F0502020204030203" pitchFamily="34" charset="0"/>
              </a:rPr>
              <a:t> and </a:t>
            </a:r>
            <a:r>
              <a:rPr lang="en-US" sz="1800" b="0" i="0" u="none" strike="noStrike" dirty="0">
                <a:solidFill>
                  <a:srgbClr val="BA3434"/>
                </a:solidFill>
                <a:effectLst/>
                <a:latin typeface="lato" panose="020F0502020204030203" pitchFamily="34" charset="0"/>
                <a:hlinkClick r:id="rId4"/>
              </a:rPr>
              <a:t>Bert Cole</a:t>
            </a:r>
            <a:r>
              <a:rPr lang="en-US" sz="1800" b="0" i="0" dirty="0">
                <a:solidFill>
                  <a:srgbClr val="031A3A"/>
                </a:solidFill>
                <a:effectLst/>
                <a:latin typeface="lato" panose="020F0502020204030203" pitchFamily="34" charset="0"/>
              </a:rPr>
              <a:t>). </a:t>
            </a:r>
            <a:r>
              <a:rPr lang="en-US" sz="1800" dirty="0">
                <a:solidFill>
                  <a:srgbClr val="031A3A"/>
                </a:solidFill>
                <a:latin typeface="lato" panose="020F0502020204030203" pitchFamily="34" charset="0"/>
              </a:rPr>
              <a:t>W</a:t>
            </a:r>
            <a:r>
              <a:rPr lang="en-US" sz="1800" b="0" i="0" dirty="0">
                <a:solidFill>
                  <a:srgbClr val="031A3A"/>
                </a:solidFill>
                <a:effectLst/>
                <a:latin typeface="lato" panose="020F0502020204030203" pitchFamily="34" charset="0"/>
              </a:rPr>
              <a:t>hen the value of Boone and Cole (Cole’s contract had cost the White Sox $35,000) was added to the cash sent to Portland, the total the Beavers reaped for their investment was also said to have been a record.</a:t>
            </a:r>
          </a:p>
          <a:p>
            <a:r>
              <a:rPr lang="en-US" sz="1800" dirty="0">
                <a:solidFill>
                  <a:srgbClr val="031A3A"/>
                </a:solidFill>
                <a:latin typeface="lato" panose="020F0502020204030203" pitchFamily="34" charset="0"/>
              </a:rPr>
              <a:t>Played in parts of 9 undistinguished seasons 1928-38.</a:t>
            </a:r>
            <a:endParaRPr lang="en-US" sz="1800" dirty="0"/>
          </a:p>
        </p:txBody>
      </p:sp>
      <p:sp>
        <p:nvSpPr>
          <p:cNvPr id="4" name="Slide Number Placeholder 3"/>
          <p:cNvSpPr>
            <a:spLocks noGrp="1"/>
          </p:cNvSpPr>
          <p:nvPr>
            <p:ph type="sldNum" sz="quarter" idx="5"/>
          </p:nvPr>
        </p:nvSpPr>
        <p:spPr/>
        <p:txBody>
          <a:bodyPr/>
          <a:lstStyle/>
          <a:p>
            <a:fld id="{F6C2A6D2-C57F-48B6-A705-70D2501B1897}" type="slidenum">
              <a:rPr lang="en-US" smtClean="0"/>
              <a:t>22</a:t>
            </a:fld>
            <a:endParaRPr lang="en-US"/>
          </a:p>
        </p:txBody>
      </p:sp>
    </p:spTree>
    <p:extLst>
      <p:ext uri="{BB962C8B-B14F-4D97-AF65-F5344CB8AC3E}">
        <p14:creationId xmlns:p14="http://schemas.microsoft.com/office/powerpoint/2010/main" val="4083801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Despite the criticisms then and today, it appears that the White Sox did a solid job rebuilding this team, considering all the circumstances. In the 4</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year of the rebuild, the Sox were again a winning team. This rebuild is light-years better than the 1914-15 A’s, and comparable to the 2010-15 Astros, and the Sox were rebuilding under much more difficult circumstances (due to the rules of the time). </a:t>
            </a:r>
          </a:p>
          <a:p>
            <a:r>
              <a:rPr lang="en-US" sz="1800" dirty="0"/>
              <a:t>The Sox’s decline started in 1927, in part by the ill-health of Comiskey, and the aging or retirement of Comiskey’s network of old friends and scouting bird dogs</a:t>
            </a:r>
            <a:r>
              <a:rPr lang="en-US" sz="1800" dirty="0">
                <a:effectLst/>
                <a:latin typeface="Calibri" panose="020F0502020204030204" pitchFamily="34" charset="0"/>
                <a:ea typeface="Calibri" panose="020F0502020204030204" pitchFamily="34" charset="0"/>
                <a:cs typeface="Times New Roman" panose="02020603050405020304" pitchFamily="18" charset="0"/>
              </a:rPr>
              <a:t>. As Comiskey biographer Tim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Hornbaker</a:t>
            </a:r>
            <a:r>
              <a:rPr lang="en-US" sz="1800" dirty="0">
                <a:effectLst/>
                <a:latin typeface="Calibri" panose="020F0502020204030204" pitchFamily="34" charset="0"/>
                <a:ea typeface="Calibri" panose="020F0502020204030204" pitchFamily="34" charset="0"/>
                <a:cs typeface="Times New Roman" panose="02020603050405020304" pitchFamily="18" charset="0"/>
              </a:rPr>
              <a:t> writes “Throughout 1920, Comiskey suffered from increased health concerns, and it grew in severity to the point in which his doctors advised him to completely refrain from watching any ballgames.” Increasingly, “he relied upon his lawyer Alfred Austrian and team secretary Harry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Grabiner</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 essentially manage the team in his absence.” While it is perhaps overstating things to blame the Sox’s downturn in the late 1920s solely on Comiskey’s absence, the illness certainly played a part.</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One final point--The Sox’s lean years of 1927-35 (perhaps the low point in the club’s history) cannot be blamed on the Black Sox scandal losses, as by then the 1920 Black Sox stars would not (given the normal aging process) have been stars any more.</a:t>
            </a:r>
          </a:p>
          <a:p>
            <a:r>
              <a:rPr lang="en-US" sz="1800">
                <a:latin typeface="Calibri" panose="020F0502020204030204" pitchFamily="34" charset="0"/>
                <a:cs typeface="Times New Roman" panose="02020603050405020304" pitchFamily="18" charset="0"/>
              </a:rPr>
              <a:t>Thank YOU.</a:t>
            </a:r>
            <a:endParaRPr lang="en-US" dirty="0"/>
          </a:p>
        </p:txBody>
      </p:sp>
      <p:sp>
        <p:nvSpPr>
          <p:cNvPr id="4" name="Slide Number Placeholder 3"/>
          <p:cNvSpPr>
            <a:spLocks noGrp="1"/>
          </p:cNvSpPr>
          <p:nvPr>
            <p:ph type="sldNum" sz="quarter" idx="5"/>
          </p:nvPr>
        </p:nvSpPr>
        <p:spPr/>
        <p:txBody>
          <a:bodyPr/>
          <a:lstStyle/>
          <a:p>
            <a:fld id="{F6C2A6D2-C57F-48B6-A705-70D2501B1897}" type="slidenum">
              <a:rPr lang="en-US" smtClean="0"/>
              <a:t>23</a:t>
            </a:fld>
            <a:endParaRPr lang="en-US"/>
          </a:p>
        </p:txBody>
      </p:sp>
    </p:spTree>
    <p:extLst>
      <p:ext uri="{BB962C8B-B14F-4D97-AF65-F5344CB8AC3E}">
        <p14:creationId xmlns:p14="http://schemas.microsoft.com/office/powerpoint/2010/main" val="3578111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C2A6D2-C57F-48B6-A705-70D2501B1897}" type="slidenum">
              <a:rPr lang="en-US" smtClean="0"/>
              <a:t>24</a:t>
            </a:fld>
            <a:endParaRPr lang="en-US"/>
          </a:p>
        </p:txBody>
      </p:sp>
    </p:spTree>
    <p:extLst>
      <p:ext uri="{BB962C8B-B14F-4D97-AF65-F5344CB8AC3E}">
        <p14:creationId xmlns:p14="http://schemas.microsoft.com/office/powerpoint/2010/main" val="177868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C2A6D2-C57F-48B6-A705-70D2501B1897}" type="slidenum">
              <a:rPr lang="en-US" smtClean="0"/>
              <a:t>25</a:t>
            </a:fld>
            <a:endParaRPr lang="en-US"/>
          </a:p>
        </p:txBody>
      </p:sp>
    </p:spTree>
    <p:extLst>
      <p:ext uri="{BB962C8B-B14F-4D97-AF65-F5344CB8AC3E}">
        <p14:creationId xmlns:p14="http://schemas.microsoft.com/office/powerpoint/2010/main" val="1581693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C2A6D2-C57F-48B6-A705-70D2501B1897}" type="slidenum">
              <a:rPr lang="en-US" smtClean="0"/>
              <a:t>26</a:t>
            </a:fld>
            <a:endParaRPr lang="en-US"/>
          </a:p>
        </p:txBody>
      </p:sp>
    </p:spTree>
    <p:extLst>
      <p:ext uri="{BB962C8B-B14F-4D97-AF65-F5344CB8AC3E}">
        <p14:creationId xmlns:p14="http://schemas.microsoft.com/office/powerpoint/2010/main" val="4240756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C2A6D2-C57F-48B6-A705-70D2501B1897}" type="slidenum">
              <a:rPr lang="en-US" smtClean="0"/>
              <a:t>27</a:t>
            </a:fld>
            <a:endParaRPr lang="en-US"/>
          </a:p>
        </p:txBody>
      </p:sp>
    </p:spTree>
    <p:extLst>
      <p:ext uri="{BB962C8B-B14F-4D97-AF65-F5344CB8AC3E}">
        <p14:creationId xmlns:p14="http://schemas.microsoft.com/office/powerpoint/2010/main" val="3352212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For this presentation I’ll use baseball reference’s Wins Above Replacement (WAR) and Wins Above Average (WAA), unless I specify otherwise. </a:t>
            </a:r>
          </a:p>
        </p:txBody>
      </p:sp>
      <p:sp>
        <p:nvSpPr>
          <p:cNvPr id="4" name="Slide Number Placeholder 3"/>
          <p:cNvSpPr>
            <a:spLocks noGrp="1"/>
          </p:cNvSpPr>
          <p:nvPr>
            <p:ph type="sldNum" sz="quarter" idx="5"/>
          </p:nvPr>
        </p:nvSpPr>
        <p:spPr/>
        <p:txBody>
          <a:bodyPr/>
          <a:lstStyle/>
          <a:p>
            <a:fld id="{F6C2A6D2-C57F-48B6-A705-70D2501B1897}" type="slidenum">
              <a:rPr lang="en-US" smtClean="0"/>
              <a:t>3</a:t>
            </a:fld>
            <a:endParaRPr lang="en-US"/>
          </a:p>
        </p:txBody>
      </p:sp>
    </p:spTree>
    <p:extLst>
      <p:ext uri="{BB962C8B-B14F-4D97-AF65-F5344CB8AC3E}">
        <p14:creationId xmlns:p14="http://schemas.microsoft.com/office/powerpoint/2010/main" val="2476548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Unlike present day, where a last-place team can at least be assured of a high draft pick that could improve their club over time, there was no baseball draft in that era. Today there is also free agency and international signings, allowing cash-rich clubs to purchase known talent. This should make rebuilding easier today than in the past. The one advantage compared to today that 1910s and 1920s rebuilding had, was that the minor leagues were largely independent and MLB clubs could purchase young talent like Lefty Grove on the more-or-less open market.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With that as context, we can view the White Sox in 1922 and subsequent years as a tear-down and rebuild, albeit a unique, special kind of </a:t>
            </a:r>
            <a:r>
              <a:rPr lang="en-US" sz="18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involuntary</a:t>
            </a:r>
            <a:r>
              <a:rPr lang="en-US"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 tear-down. </a:t>
            </a:r>
          </a:p>
          <a:p>
            <a:pPr marL="0" marR="0">
              <a:lnSpc>
                <a:spcPct val="107000"/>
              </a:lnSpc>
              <a:spcBef>
                <a:spcPts val="0"/>
              </a:spcBef>
              <a:spcAft>
                <a:spcPts val="800"/>
              </a:spcAft>
            </a:pPr>
            <a:r>
              <a:rPr lang="en-US" sz="1800" dirty="0">
                <a:solidFill>
                  <a:srgbClr val="202122"/>
                </a:solidFill>
                <a:latin typeface="Calibri" panose="020F0502020204030204" pitchFamily="34" charset="0"/>
                <a:ea typeface="Calibri" panose="020F0502020204030204" pitchFamily="34" charset="0"/>
                <a:cs typeface="Calibri" panose="020F0502020204030204" pitchFamily="34" charset="0"/>
              </a:rPr>
              <a:t>During modern tear-downs and rebuilds t</a:t>
            </a:r>
            <a:r>
              <a:rPr lang="en-US"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he Astros and other modern teams were able to acquire young talent in trades for their veterans. Not so the White Sox. From the 1920 team that finished 96-58 (2nd place), even with the Black Sox players arguably tossing games that year as well, the club lost the seven suspended players (including four starting field players and two starting pitchers) and gained no compensation for the loss. Unlike the A’s or Astros, the Sox couldn’t even plan who they let go. This can be considered the ultimate tear-down.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So how well did team owner Charles Comiskey rebuild the 1917-20 White Sox dynasty?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a:xfrm>
            <a:off x="6162675" y="8077201"/>
            <a:ext cx="912764" cy="442915"/>
          </a:xfrm>
        </p:spPr>
        <p:txBody>
          <a:bodyPr/>
          <a:lstStyle/>
          <a:p>
            <a:fld id="{F6C2A6D2-C57F-48B6-A705-70D2501B1897}" type="slidenum">
              <a:rPr lang="en-US" smtClean="0"/>
              <a:t>4</a:t>
            </a:fld>
            <a:endParaRPr lang="en-US" dirty="0"/>
          </a:p>
        </p:txBody>
      </p:sp>
    </p:spTree>
    <p:extLst>
      <p:ext uri="{BB962C8B-B14F-4D97-AF65-F5344CB8AC3E}">
        <p14:creationId xmlns:p14="http://schemas.microsoft.com/office/powerpoint/2010/main" val="1537283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100305"/>
            <a:ext cx="5635942" cy="4081670"/>
          </a:xfrm>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I’m not going to compare the Sox’s rebuild to that of teams torn-down in the 19</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century because of dual ownership or similar ownership hijinks, </a:t>
            </a:r>
            <a:r>
              <a:rPr lang="en-US" sz="1800" dirty="0">
                <a:latin typeface="Calibri" panose="020F0502020204030204" pitchFamily="34" charset="0"/>
                <a:ea typeface="Calibri" panose="020F0502020204030204" pitchFamily="34" charset="0"/>
                <a:cs typeface="Times New Roman" panose="02020603050405020304" pitchFamily="18" charset="0"/>
              </a:rPr>
              <a:t>such as the 1898-99 Cleveland Spiders.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Perhaps the earliest famous example of a “tear-down and rebuild” was when a cash-starved Connie Mack, faced with aging pitchers and the threat of the new Federal League luring his stars away, dismantled his 1914 pennant winning Philadelphia Athletics. The club shed about the same WAR as did the 1920-21 White Sox. </a:t>
            </a:r>
            <a:r>
              <a:rPr lang="en-US"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The result was a swift and near-total collapse. The Athletics went from 99–53 and a pennant in 1914 to 43–109 (56 games worse) and last place in 1915, and then to 36–117 (.235, a major league low winning percentage) in 1916. They finished in last place through 1922 and did not achieve a winning record until 1925.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t>And at least Mack got $50,000 for Collins.</a:t>
            </a:r>
          </a:p>
          <a:p>
            <a:r>
              <a:rPr lang="en-US" sz="1800" dirty="0"/>
              <a:t>The Sox got nothing in return.</a:t>
            </a:r>
          </a:p>
        </p:txBody>
      </p:sp>
      <p:sp>
        <p:nvSpPr>
          <p:cNvPr id="4" name="Slide Number Placeholder 3"/>
          <p:cNvSpPr>
            <a:spLocks noGrp="1"/>
          </p:cNvSpPr>
          <p:nvPr>
            <p:ph type="sldNum" sz="quarter" idx="5"/>
          </p:nvPr>
        </p:nvSpPr>
        <p:spPr/>
        <p:txBody>
          <a:bodyPr/>
          <a:lstStyle/>
          <a:p>
            <a:fld id="{F6C2A6D2-C57F-48B6-A705-70D2501B1897}" type="slidenum">
              <a:rPr lang="en-US" smtClean="0"/>
              <a:t>5</a:t>
            </a:fld>
            <a:endParaRPr lang="en-US"/>
          </a:p>
        </p:txBody>
      </p:sp>
    </p:spTree>
    <p:extLst>
      <p:ext uri="{BB962C8B-B14F-4D97-AF65-F5344CB8AC3E}">
        <p14:creationId xmlns:p14="http://schemas.microsoft.com/office/powerpoint/2010/main" val="3948027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As we’ll see, Comiskey’s rebuild didn’t lack for money anyway. The Sox has been a very profitable franchise throughout the 1910s, annually finishing at or near the top of the American League in attendance.</a:t>
            </a:r>
          </a:p>
          <a:p>
            <a:r>
              <a:rPr lang="en-US" sz="1800" dirty="0"/>
              <a:t>He paid $100,000 for Willie </a:t>
            </a:r>
            <a:r>
              <a:rPr lang="en-US" sz="1800" dirty="0" err="1"/>
              <a:t>Kamm</a:t>
            </a:r>
            <a:r>
              <a:rPr lang="en-US" sz="1800" dirty="0"/>
              <a:t>, for example, and a record amount for ss Bill </a:t>
            </a:r>
            <a:r>
              <a:rPr lang="en-US" sz="1800" dirty="0" err="1"/>
              <a:t>Cissell</a:t>
            </a:r>
            <a:r>
              <a:rPr lang="en-US" sz="1800" dirty="0"/>
              <a:t>.</a:t>
            </a:r>
          </a:p>
          <a:p>
            <a:r>
              <a:rPr lang="en-US" sz="1800" dirty="0"/>
              <a:t>And $15,000 for star Baltimore hurler Tommy Thomas</a:t>
            </a:r>
          </a:p>
          <a:p>
            <a:r>
              <a:rPr lang="en-US" sz="1800" dirty="0"/>
              <a:t>Comiskey had—and spent– money, belying the myth that he was some sort of tightwad. I’m not saying he always spent wisely, but he spent. </a:t>
            </a:r>
          </a:p>
          <a:p>
            <a:r>
              <a:rPr lang="en-US" sz="1800" dirty="0"/>
              <a:t>Of course, “spending, but not wisely” could also be said about the 2023 White Sox.</a:t>
            </a:r>
          </a:p>
          <a:p>
            <a:endParaRPr lang="en-US" sz="1800" dirty="0"/>
          </a:p>
        </p:txBody>
      </p:sp>
      <p:sp>
        <p:nvSpPr>
          <p:cNvPr id="4" name="Slide Number Placeholder 3"/>
          <p:cNvSpPr>
            <a:spLocks noGrp="1"/>
          </p:cNvSpPr>
          <p:nvPr>
            <p:ph type="sldNum" sz="quarter" idx="5"/>
          </p:nvPr>
        </p:nvSpPr>
        <p:spPr/>
        <p:txBody>
          <a:bodyPr/>
          <a:lstStyle/>
          <a:p>
            <a:fld id="{F6C2A6D2-C57F-48B6-A705-70D2501B1897}" type="slidenum">
              <a:rPr lang="en-US" smtClean="0"/>
              <a:t>6</a:t>
            </a:fld>
            <a:endParaRPr lang="en-US"/>
          </a:p>
        </p:txBody>
      </p:sp>
    </p:spTree>
    <p:extLst>
      <p:ext uri="{BB962C8B-B14F-4D97-AF65-F5344CB8AC3E}">
        <p14:creationId xmlns:p14="http://schemas.microsoft.com/office/powerpoint/2010/main" val="737394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I’ll</a:t>
            </a:r>
            <a:r>
              <a:rPr lang="en-US" sz="1800" dirty="0">
                <a:effectLst/>
                <a:latin typeface="Calibri" panose="020F0502020204030204" pitchFamily="34" charset="0"/>
                <a:ea typeface="Calibri" panose="020F0502020204030204" pitchFamily="34" charset="0"/>
                <a:cs typeface="Times New Roman" panose="02020603050405020304" pitchFamily="18" charset="0"/>
              </a:rPr>
              <a:t> briefly summarize the rebuild: for 1921 the Sox brought up some young players they had options on such as outfielders Bib Falk and Johnny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Mostil</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basically purchased the Salt Lake City trio of infielders (Earl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Sheely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1b, Ernie Johnson at SS and Eddie Mulligan at 3b). There was a fall-off in the field with these young players</a:t>
            </a:r>
            <a:r>
              <a:rPr lang="en-US" sz="1800" dirty="0">
                <a:latin typeface="Calibri" panose="020F0502020204030204" pitchFamily="34" charset="0"/>
                <a:ea typeface="Calibri" panose="020F0502020204030204" pitchFamily="34" charset="0"/>
                <a:cs typeface="Times New Roman" panose="02020603050405020304" pitchFamily="18" charset="0"/>
              </a:rPr>
              <a:t>. T</a:t>
            </a:r>
            <a:r>
              <a:rPr lang="en-US" sz="1800" dirty="0">
                <a:effectLst/>
                <a:latin typeface="Calibri" panose="020F0502020204030204" pitchFamily="34" charset="0"/>
                <a:ea typeface="Calibri" panose="020F0502020204030204" pitchFamily="34" charset="0"/>
                <a:cs typeface="Times New Roman" panose="02020603050405020304" pitchFamily="18" charset="0"/>
              </a:rPr>
              <a:t>he Sox weren’t able to replace starting pitchers Eddie Cicotte and Lefty Williams.</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Of the minor league pitchers brought into camp for 1921, one newspaper acidly asked: “Know any of them? Neither do we.” Salt Lake City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Tribune</a:t>
            </a:r>
            <a:r>
              <a:rPr lang="en-US" sz="1800" dirty="0">
                <a:effectLst/>
                <a:latin typeface="Calibri" panose="020F0502020204030204" pitchFamily="34" charset="0"/>
                <a:ea typeface="Calibri" panose="020F0502020204030204" pitchFamily="34" charset="0"/>
                <a:cs typeface="Times New Roman" panose="02020603050405020304" pitchFamily="18" charset="0"/>
              </a:rPr>
              <a:t>, March 30, 1921.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However, 1922 showed improvement—to .500. That was due to the new field players maturing (almost 6 more WAR from basically the same field lineup) plus a marked improvement (11.2 WAR) in the pitching. New starters Dixie Leverett, Charlie Robertson and Ted Blankenship replaced the gaggle of 1921 unknowns, all that Comiskey was able to find for that year. However, the Sox lost World Series hero Dickie Kerr in a contract dispute.</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1923 saw the Sox purchase, for a then-record </a:t>
            </a:r>
            <a:r>
              <a:rPr lang="en-US" sz="1800" dirty="0">
                <a:latin typeface="Calibri" panose="020F0502020204030204" pitchFamily="34" charset="0"/>
                <a:ea typeface="Calibri" panose="020F0502020204030204" pitchFamily="34" charset="0"/>
                <a:cs typeface="Times New Roman" panose="02020603050405020304" pitchFamily="18" charset="0"/>
              </a:rPr>
              <a:t>$100,000</a:t>
            </a:r>
            <a:r>
              <a:rPr lang="en-US" sz="1800" dirty="0">
                <a:effectLst/>
                <a:latin typeface="Calibri" panose="020F0502020204030204" pitchFamily="34" charset="0"/>
                <a:ea typeface="Calibri" panose="020F0502020204030204" pitchFamily="34" charset="0"/>
                <a:cs typeface="Times New Roman" panose="02020603050405020304" pitchFamily="18" charset="0"/>
              </a:rPr>
              <a:t>, Willie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Kamm</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star 3</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800" dirty="0">
                <a:effectLst/>
                <a:latin typeface="Calibri" panose="020F0502020204030204" pitchFamily="34" charset="0"/>
                <a:ea typeface="Calibri" panose="020F0502020204030204" pitchFamily="34" charset="0"/>
                <a:cs typeface="Times New Roman" panose="02020603050405020304" pitchFamily="18" charset="0"/>
              </a:rPr>
              <a:t> baseman of the PCL.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Kamm</a:t>
            </a:r>
            <a:r>
              <a:rPr lang="en-US" sz="1800" dirty="0">
                <a:effectLst/>
                <a:latin typeface="Calibri" panose="020F0502020204030204" pitchFamily="34" charset="0"/>
                <a:ea typeface="Calibri" panose="020F0502020204030204" pitchFamily="34" charset="0"/>
                <a:cs typeface="Times New Roman" panose="02020603050405020304" pitchFamily="18" charset="0"/>
              </a:rPr>
              <a:t> went on to have a solid, though not spectacular, Sox career. The field team improved by one WAR, but the pitchers regressed a little, as ace Red Faber started to show his age. 1923 also saw the cup-of-coffee debut of Hall of Famer Ted Lyons.</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pitching staff regressed further in 1924. Young starters Lyons, Ted Blankenship and Sloppy Thurston showed promise, but Faber aged further and none of the other pitchers did much. One suspects that the poor defense (last in the league) contributed to the pitcher’s woes</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1925 saw the first fruits of the rebuild, as the Sox posted their first winning record since 1920. The field team players were remarkably healthy, and Lyons emerged as a star hurler. The fielding also improved dramatically. The only fly in the ointment was that their best field players (2b Eddie Collins and c Ray Schalk) were close to retirement.</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club improved more in 1926. OF Johnny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Mostil</a:t>
            </a:r>
            <a:r>
              <a:rPr lang="en-US" sz="1800" dirty="0">
                <a:effectLst/>
                <a:latin typeface="Calibri" panose="020F0502020204030204" pitchFamily="34" charset="0"/>
                <a:ea typeface="Calibri" panose="020F0502020204030204" pitchFamily="34" charset="0"/>
                <a:cs typeface="Times New Roman" panose="02020603050405020304" pitchFamily="18" charset="0"/>
              </a:rPr>
              <a:t> finished 2</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the MVP voting,</a:t>
            </a:r>
            <a:r>
              <a:rPr lang="en-US" sz="1800" dirty="0">
                <a:latin typeface="Calibri" panose="020F0502020204030204" pitchFamily="34" charset="0"/>
                <a:ea typeface="Calibri" panose="020F0502020204030204" pitchFamily="34" charset="0"/>
                <a:cs typeface="Times New Roman" panose="02020603050405020304" pitchFamily="18" charset="0"/>
              </a:rPr>
              <a:t> and Bib Falk hit a solid .327.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fielding improved even more, and new starter Tommy Thomas (a minor league star purchased from the Baltimore Orioles) solidified the staff (the team ERA was 3</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the league). The good young starters led at least one newspaper expert to predict that the Sox would be pennant contenders that year. One note of worry was that longtime but aging stars Collins and Schalk played fewer games that year.</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1927 and 1928 marked a letdown—not in the pitching staff, so much as in the field team. In 1927 Collins left for Philadelphia, Schalk only played in 16 games,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Sheely</a:t>
            </a:r>
            <a:r>
              <a:rPr lang="en-US" sz="1800" dirty="0">
                <a:effectLst/>
                <a:latin typeface="Calibri" panose="020F0502020204030204" pitchFamily="34" charset="0"/>
                <a:ea typeface="Calibri" panose="020F0502020204030204" pitchFamily="34" charset="0"/>
                <a:cs typeface="Times New Roman" panose="02020603050405020304" pitchFamily="18" charset="0"/>
              </a:rPr>
              <a:t> was benched for not hitting. The team was not able to find suitable replacements. Even worse, star outfielder Johnny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Mostil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attempted suicide during Spring Training, for reasons that are obscure even today. He recovered from this tragedy, but was never the same player. 1928 continued this trend, as the Sox simply didn’t replace their aging or slumping players with players of equal value. Schalk retired to become manager, then quit in disgust halfway through the 1928 season.</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6C2A6D2-C57F-48B6-A705-70D2501B1897}" type="slidenum">
              <a:rPr lang="en-US" smtClean="0"/>
              <a:t>7</a:t>
            </a:fld>
            <a:endParaRPr lang="en-US"/>
          </a:p>
        </p:txBody>
      </p:sp>
    </p:spTree>
    <p:extLst>
      <p:ext uri="{BB962C8B-B14F-4D97-AF65-F5344CB8AC3E}">
        <p14:creationId xmlns:p14="http://schemas.microsoft.com/office/powerpoint/2010/main" val="2936429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Throughout the rebuild, the Sox continued to draw well. They were never first in attendance, but even when the steam was bad, they drew better than average. And since in those days, team revenue was mostly ticket sales, the Sox had enough of a revenue stream to stay competitive.</a:t>
            </a:r>
          </a:p>
        </p:txBody>
      </p:sp>
      <p:sp>
        <p:nvSpPr>
          <p:cNvPr id="4" name="Slide Number Placeholder 3"/>
          <p:cNvSpPr>
            <a:spLocks noGrp="1"/>
          </p:cNvSpPr>
          <p:nvPr>
            <p:ph type="sldNum" sz="quarter" idx="5"/>
          </p:nvPr>
        </p:nvSpPr>
        <p:spPr/>
        <p:txBody>
          <a:bodyPr/>
          <a:lstStyle/>
          <a:p>
            <a:fld id="{F6C2A6D2-C57F-48B6-A705-70D2501B1897}" type="slidenum">
              <a:rPr lang="en-US" smtClean="0"/>
              <a:t>8</a:t>
            </a:fld>
            <a:endParaRPr lang="en-US"/>
          </a:p>
        </p:txBody>
      </p:sp>
    </p:spTree>
    <p:extLst>
      <p:ext uri="{BB962C8B-B14F-4D97-AF65-F5344CB8AC3E}">
        <p14:creationId xmlns:p14="http://schemas.microsoft.com/office/powerpoint/2010/main" val="1125613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Note that I’ve highlighted 1921.</a:t>
            </a:r>
          </a:p>
          <a:p>
            <a:r>
              <a:rPr lang="en-US" sz="1800" dirty="0"/>
              <a:t>Basically, uncertainty surrounded the 1921 season. Sox management couldn’t know if the trail of the Black Sox players would even occur that year, given the delays and legal maneuvering.  The Sox couldn’t know the verdict of the trial, couldn’t know if the Commissioner would ban or re-instate the players, couldn’t now if the players (if banned) would sue to get reinstated or at a minimum collect their back play.</a:t>
            </a:r>
          </a:p>
          <a:p>
            <a:r>
              <a:rPr lang="en-US" sz="1800" dirty="0"/>
              <a:t>Comiskey was hamstrung. But once the trial was over, in Aug. 1921, he had more certainty. Comiskey could then start the rebuild in earnest. </a:t>
            </a:r>
          </a:p>
        </p:txBody>
      </p:sp>
      <p:sp>
        <p:nvSpPr>
          <p:cNvPr id="4" name="Slide Number Placeholder 3"/>
          <p:cNvSpPr>
            <a:spLocks noGrp="1"/>
          </p:cNvSpPr>
          <p:nvPr>
            <p:ph type="sldNum" sz="quarter" idx="5"/>
          </p:nvPr>
        </p:nvSpPr>
        <p:spPr/>
        <p:txBody>
          <a:bodyPr/>
          <a:lstStyle/>
          <a:p>
            <a:fld id="{F6C2A6D2-C57F-48B6-A705-70D2501B1897}" type="slidenum">
              <a:rPr lang="en-US" smtClean="0"/>
              <a:t>9</a:t>
            </a:fld>
            <a:endParaRPr lang="en-US"/>
          </a:p>
        </p:txBody>
      </p:sp>
    </p:spTree>
    <p:extLst>
      <p:ext uri="{BB962C8B-B14F-4D97-AF65-F5344CB8AC3E}">
        <p14:creationId xmlns:p14="http://schemas.microsoft.com/office/powerpoint/2010/main" val="3276287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03535-06D4-45FB-8D43-390B7DD81E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010562-0B7A-4A3A-BD1A-76FB440495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0ECDDC-BA97-4BEC-9501-D78A66D61C7E}"/>
              </a:ext>
            </a:extLst>
          </p:cNvPr>
          <p:cNvSpPr>
            <a:spLocks noGrp="1"/>
          </p:cNvSpPr>
          <p:nvPr>
            <p:ph type="dt" sz="half" idx="10"/>
          </p:nvPr>
        </p:nvSpPr>
        <p:spPr/>
        <p:txBody>
          <a:bodyPr/>
          <a:lstStyle/>
          <a:p>
            <a:fld id="{BB78F419-4533-45ED-A3A3-F2E38D30EB4A}" type="datetimeFigureOut">
              <a:rPr lang="en-US" smtClean="0"/>
              <a:t>7/6/2023</a:t>
            </a:fld>
            <a:endParaRPr lang="en-US"/>
          </a:p>
        </p:txBody>
      </p:sp>
      <p:sp>
        <p:nvSpPr>
          <p:cNvPr id="5" name="Footer Placeholder 4">
            <a:extLst>
              <a:ext uri="{FF2B5EF4-FFF2-40B4-BE49-F238E27FC236}">
                <a16:creationId xmlns:a16="http://schemas.microsoft.com/office/drawing/2014/main" id="{F12B8944-33A9-413A-ADB1-930C29FD4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1697A-F3C5-4FCB-9B28-26027A207367}"/>
              </a:ext>
            </a:extLst>
          </p:cNvPr>
          <p:cNvSpPr>
            <a:spLocks noGrp="1"/>
          </p:cNvSpPr>
          <p:nvPr>
            <p:ph type="sldNum" sz="quarter" idx="12"/>
          </p:nvPr>
        </p:nvSpPr>
        <p:spPr/>
        <p:txBody>
          <a:bodyPr/>
          <a:lstStyle/>
          <a:p>
            <a:fld id="{4681D72E-5E4D-4E86-8248-12BFCFB505D6}" type="slidenum">
              <a:rPr lang="en-US" smtClean="0"/>
              <a:t>‹#›</a:t>
            </a:fld>
            <a:endParaRPr lang="en-US"/>
          </a:p>
        </p:txBody>
      </p:sp>
    </p:spTree>
    <p:extLst>
      <p:ext uri="{BB962C8B-B14F-4D97-AF65-F5344CB8AC3E}">
        <p14:creationId xmlns:p14="http://schemas.microsoft.com/office/powerpoint/2010/main" val="415597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70252-6BD5-4CD4-A88C-7C74A554C0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09D106-5222-4E07-B7D7-ACE4F85324A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BBDAFF-4DBF-4368-9A41-E133B62043A9}"/>
              </a:ext>
            </a:extLst>
          </p:cNvPr>
          <p:cNvSpPr>
            <a:spLocks noGrp="1"/>
          </p:cNvSpPr>
          <p:nvPr>
            <p:ph type="dt" sz="half" idx="10"/>
          </p:nvPr>
        </p:nvSpPr>
        <p:spPr/>
        <p:txBody>
          <a:bodyPr/>
          <a:lstStyle/>
          <a:p>
            <a:fld id="{BB78F419-4533-45ED-A3A3-F2E38D30EB4A}" type="datetimeFigureOut">
              <a:rPr lang="en-US" smtClean="0"/>
              <a:t>7/6/2023</a:t>
            </a:fld>
            <a:endParaRPr lang="en-US"/>
          </a:p>
        </p:txBody>
      </p:sp>
      <p:sp>
        <p:nvSpPr>
          <p:cNvPr id="5" name="Footer Placeholder 4">
            <a:extLst>
              <a:ext uri="{FF2B5EF4-FFF2-40B4-BE49-F238E27FC236}">
                <a16:creationId xmlns:a16="http://schemas.microsoft.com/office/drawing/2014/main" id="{30C82CC1-03BF-477F-8B4C-663641082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70FC8-697D-49EE-BACC-577AD6ECCDAE}"/>
              </a:ext>
            </a:extLst>
          </p:cNvPr>
          <p:cNvSpPr>
            <a:spLocks noGrp="1"/>
          </p:cNvSpPr>
          <p:nvPr>
            <p:ph type="sldNum" sz="quarter" idx="12"/>
          </p:nvPr>
        </p:nvSpPr>
        <p:spPr/>
        <p:txBody>
          <a:bodyPr/>
          <a:lstStyle/>
          <a:p>
            <a:fld id="{4681D72E-5E4D-4E86-8248-12BFCFB505D6}" type="slidenum">
              <a:rPr lang="en-US" smtClean="0"/>
              <a:t>‹#›</a:t>
            </a:fld>
            <a:endParaRPr lang="en-US"/>
          </a:p>
        </p:txBody>
      </p:sp>
    </p:spTree>
    <p:extLst>
      <p:ext uri="{BB962C8B-B14F-4D97-AF65-F5344CB8AC3E}">
        <p14:creationId xmlns:p14="http://schemas.microsoft.com/office/powerpoint/2010/main" val="3259839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0823E3-462B-4574-8142-34881545FD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7BB1FA-BF2A-490D-AE94-43AFEF6D916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6EAEA0-2F65-4874-9944-DD04D698A5FD}"/>
              </a:ext>
            </a:extLst>
          </p:cNvPr>
          <p:cNvSpPr>
            <a:spLocks noGrp="1"/>
          </p:cNvSpPr>
          <p:nvPr>
            <p:ph type="dt" sz="half" idx="10"/>
          </p:nvPr>
        </p:nvSpPr>
        <p:spPr/>
        <p:txBody>
          <a:bodyPr/>
          <a:lstStyle/>
          <a:p>
            <a:fld id="{BB78F419-4533-45ED-A3A3-F2E38D30EB4A}" type="datetimeFigureOut">
              <a:rPr lang="en-US" smtClean="0"/>
              <a:t>7/6/2023</a:t>
            </a:fld>
            <a:endParaRPr lang="en-US"/>
          </a:p>
        </p:txBody>
      </p:sp>
      <p:sp>
        <p:nvSpPr>
          <p:cNvPr id="5" name="Footer Placeholder 4">
            <a:extLst>
              <a:ext uri="{FF2B5EF4-FFF2-40B4-BE49-F238E27FC236}">
                <a16:creationId xmlns:a16="http://schemas.microsoft.com/office/drawing/2014/main" id="{9BD86687-08DF-42E1-9D27-AF8930BE2A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40E44-B741-4B09-9E15-838C3CADB310}"/>
              </a:ext>
            </a:extLst>
          </p:cNvPr>
          <p:cNvSpPr>
            <a:spLocks noGrp="1"/>
          </p:cNvSpPr>
          <p:nvPr>
            <p:ph type="sldNum" sz="quarter" idx="12"/>
          </p:nvPr>
        </p:nvSpPr>
        <p:spPr/>
        <p:txBody>
          <a:bodyPr/>
          <a:lstStyle/>
          <a:p>
            <a:fld id="{4681D72E-5E4D-4E86-8248-12BFCFB505D6}" type="slidenum">
              <a:rPr lang="en-US" smtClean="0"/>
              <a:t>‹#›</a:t>
            </a:fld>
            <a:endParaRPr lang="en-US"/>
          </a:p>
        </p:txBody>
      </p:sp>
    </p:spTree>
    <p:extLst>
      <p:ext uri="{BB962C8B-B14F-4D97-AF65-F5344CB8AC3E}">
        <p14:creationId xmlns:p14="http://schemas.microsoft.com/office/powerpoint/2010/main" val="3536419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EB3A2-6658-40DC-9D8D-B614165D15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A28320-6D9E-42C6-96AA-6C80DDF382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CFE95-E8CA-4319-84B8-978C2C7E5561}"/>
              </a:ext>
            </a:extLst>
          </p:cNvPr>
          <p:cNvSpPr>
            <a:spLocks noGrp="1"/>
          </p:cNvSpPr>
          <p:nvPr>
            <p:ph type="dt" sz="half" idx="10"/>
          </p:nvPr>
        </p:nvSpPr>
        <p:spPr/>
        <p:txBody>
          <a:bodyPr/>
          <a:lstStyle/>
          <a:p>
            <a:fld id="{BB78F419-4533-45ED-A3A3-F2E38D30EB4A}" type="datetimeFigureOut">
              <a:rPr lang="en-US" smtClean="0"/>
              <a:t>7/6/2023</a:t>
            </a:fld>
            <a:endParaRPr lang="en-US"/>
          </a:p>
        </p:txBody>
      </p:sp>
      <p:sp>
        <p:nvSpPr>
          <p:cNvPr id="5" name="Footer Placeholder 4">
            <a:extLst>
              <a:ext uri="{FF2B5EF4-FFF2-40B4-BE49-F238E27FC236}">
                <a16:creationId xmlns:a16="http://schemas.microsoft.com/office/drawing/2014/main" id="{3A92A211-6A82-423F-BB42-648F42ADD7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4193C-1A04-4D66-9C03-D65A206B81E1}"/>
              </a:ext>
            </a:extLst>
          </p:cNvPr>
          <p:cNvSpPr>
            <a:spLocks noGrp="1"/>
          </p:cNvSpPr>
          <p:nvPr>
            <p:ph type="sldNum" sz="quarter" idx="12"/>
          </p:nvPr>
        </p:nvSpPr>
        <p:spPr/>
        <p:txBody>
          <a:bodyPr/>
          <a:lstStyle/>
          <a:p>
            <a:fld id="{4681D72E-5E4D-4E86-8248-12BFCFB505D6}" type="slidenum">
              <a:rPr lang="en-US" smtClean="0"/>
              <a:t>‹#›</a:t>
            </a:fld>
            <a:endParaRPr lang="en-US"/>
          </a:p>
        </p:txBody>
      </p:sp>
    </p:spTree>
    <p:extLst>
      <p:ext uri="{BB962C8B-B14F-4D97-AF65-F5344CB8AC3E}">
        <p14:creationId xmlns:p14="http://schemas.microsoft.com/office/powerpoint/2010/main" val="347600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3F4AC-EDA6-4054-99C8-6FB55ADF71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D2C7AC-317C-4F62-8B8C-9EE26EB06E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BE55E5-0E90-43A1-8B28-D70AEE04A4D6}"/>
              </a:ext>
            </a:extLst>
          </p:cNvPr>
          <p:cNvSpPr>
            <a:spLocks noGrp="1"/>
          </p:cNvSpPr>
          <p:nvPr>
            <p:ph type="dt" sz="half" idx="10"/>
          </p:nvPr>
        </p:nvSpPr>
        <p:spPr/>
        <p:txBody>
          <a:bodyPr/>
          <a:lstStyle/>
          <a:p>
            <a:fld id="{BB78F419-4533-45ED-A3A3-F2E38D30EB4A}" type="datetimeFigureOut">
              <a:rPr lang="en-US" smtClean="0"/>
              <a:t>7/6/2023</a:t>
            </a:fld>
            <a:endParaRPr lang="en-US"/>
          </a:p>
        </p:txBody>
      </p:sp>
      <p:sp>
        <p:nvSpPr>
          <p:cNvPr id="5" name="Footer Placeholder 4">
            <a:extLst>
              <a:ext uri="{FF2B5EF4-FFF2-40B4-BE49-F238E27FC236}">
                <a16:creationId xmlns:a16="http://schemas.microsoft.com/office/drawing/2014/main" id="{BCC2CD29-89F6-4009-9F1E-5CB0977A8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793B6-1AA6-4E4C-8058-14B4AB37E343}"/>
              </a:ext>
            </a:extLst>
          </p:cNvPr>
          <p:cNvSpPr>
            <a:spLocks noGrp="1"/>
          </p:cNvSpPr>
          <p:nvPr>
            <p:ph type="sldNum" sz="quarter" idx="12"/>
          </p:nvPr>
        </p:nvSpPr>
        <p:spPr/>
        <p:txBody>
          <a:bodyPr/>
          <a:lstStyle/>
          <a:p>
            <a:fld id="{4681D72E-5E4D-4E86-8248-12BFCFB505D6}" type="slidenum">
              <a:rPr lang="en-US" smtClean="0"/>
              <a:t>‹#›</a:t>
            </a:fld>
            <a:endParaRPr lang="en-US"/>
          </a:p>
        </p:txBody>
      </p:sp>
    </p:spTree>
    <p:extLst>
      <p:ext uri="{BB962C8B-B14F-4D97-AF65-F5344CB8AC3E}">
        <p14:creationId xmlns:p14="http://schemas.microsoft.com/office/powerpoint/2010/main" val="223503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A6A4B-309F-4A0C-984A-101FCB20E1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51E4A6-9266-4448-94BA-51D80CC049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B6D506-91A0-4E12-8F4C-B14DDBE3B0D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3FF637-FE8D-4AFC-A36A-E69D9C99F0CC}"/>
              </a:ext>
            </a:extLst>
          </p:cNvPr>
          <p:cNvSpPr>
            <a:spLocks noGrp="1"/>
          </p:cNvSpPr>
          <p:nvPr>
            <p:ph type="dt" sz="half" idx="10"/>
          </p:nvPr>
        </p:nvSpPr>
        <p:spPr/>
        <p:txBody>
          <a:bodyPr/>
          <a:lstStyle/>
          <a:p>
            <a:fld id="{BB78F419-4533-45ED-A3A3-F2E38D30EB4A}" type="datetimeFigureOut">
              <a:rPr lang="en-US" smtClean="0"/>
              <a:t>7/6/2023</a:t>
            </a:fld>
            <a:endParaRPr lang="en-US"/>
          </a:p>
        </p:txBody>
      </p:sp>
      <p:sp>
        <p:nvSpPr>
          <p:cNvPr id="6" name="Footer Placeholder 5">
            <a:extLst>
              <a:ext uri="{FF2B5EF4-FFF2-40B4-BE49-F238E27FC236}">
                <a16:creationId xmlns:a16="http://schemas.microsoft.com/office/drawing/2014/main" id="{6064C9E2-57AF-47B9-93AC-103BF2496A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AA018E-21AC-4671-893B-05B42DDE2420}"/>
              </a:ext>
            </a:extLst>
          </p:cNvPr>
          <p:cNvSpPr>
            <a:spLocks noGrp="1"/>
          </p:cNvSpPr>
          <p:nvPr>
            <p:ph type="sldNum" sz="quarter" idx="12"/>
          </p:nvPr>
        </p:nvSpPr>
        <p:spPr/>
        <p:txBody>
          <a:bodyPr/>
          <a:lstStyle/>
          <a:p>
            <a:fld id="{4681D72E-5E4D-4E86-8248-12BFCFB505D6}" type="slidenum">
              <a:rPr lang="en-US" smtClean="0"/>
              <a:t>‹#›</a:t>
            </a:fld>
            <a:endParaRPr lang="en-US"/>
          </a:p>
        </p:txBody>
      </p:sp>
    </p:spTree>
    <p:extLst>
      <p:ext uri="{BB962C8B-B14F-4D97-AF65-F5344CB8AC3E}">
        <p14:creationId xmlns:p14="http://schemas.microsoft.com/office/powerpoint/2010/main" val="1161442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EAA50-A24E-4CBB-8B2F-DC39933BE4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1F0F99-7649-4BB6-B664-0F41059262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7FA5917-F7BA-46A3-94A5-BCC3770187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5BC49F-45B9-489F-A2AC-9261F04AC5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02A6336-F85C-4862-947F-E94403C7A5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F2B5D-7925-45E9-AD4B-29B3D3360E98}"/>
              </a:ext>
            </a:extLst>
          </p:cNvPr>
          <p:cNvSpPr>
            <a:spLocks noGrp="1"/>
          </p:cNvSpPr>
          <p:nvPr>
            <p:ph type="dt" sz="half" idx="10"/>
          </p:nvPr>
        </p:nvSpPr>
        <p:spPr/>
        <p:txBody>
          <a:bodyPr/>
          <a:lstStyle/>
          <a:p>
            <a:fld id="{BB78F419-4533-45ED-A3A3-F2E38D30EB4A}" type="datetimeFigureOut">
              <a:rPr lang="en-US" smtClean="0"/>
              <a:t>7/6/2023</a:t>
            </a:fld>
            <a:endParaRPr lang="en-US"/>
          </a:p>
        </p:txBody>
      </p:sp>
      <p:sp>
        <p:nvSpPr>
          <p:cNvPr id="8" name="Footer Placeholder 7">
            <a:extLst>
              <a:ext uri="{FF2B5EF4-FFF2-40B4-BE49-F238E27FC236}">
                <a16:creationId xmlns:a16="http://schemas.microsoft.com/office/drawing/2014/main" id="{DF52645B-C004-4295-9749-AFE3CE35BE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8FD2F6-0644-47B1-A53A-EE5225AB9E5A}"/>
              </a:ext>
            </a:extLst>
          </p:cNvPr>
          <p:cNvSpPr>
            <a:spLocks noGrp="1"/>
          </p:cNvSpPr>
          <p:nvPr>
            <p:ph type="sldNum" sz="quarter" idx="12"/>
          </p:nvPr>
        </p:nvSpPr>
        <p:spPr/>
        <p:txBody>
          <a:bodyPr/>
          <a:lstStyle/>
          <a:p>
            <a:fld id="{4681D72E-5E4D-4E86-8248-12BFCFB505D6}" type="slidenum">
              <a:rPr lang="en-US" smtClean="0"/>
              <a:t>‹#›</a:t>
            </a:fld>
            <a:endParaRPr lang="en-US"/>
          </a:p>
        </p:txBody>
      </p:sp>
    </p:spTree>
    <p:extLst>
      <p:ext uri="{BB962C8B-B14F-4D97-AF65-F5344CB8AC3E}">
        <p14:creationId xmlns:p14="http://schemas.microsoft.com/office/powerpoint/2010/main" val="263928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3A054-82A4-4D8C-A6E5-C4DC564354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585867-E963-4401-9DC6-13ACF053C144}"/>
              </a:ext>
            </a:extLst>
          </p:cNvPr>
          <p:cNvSpPr>
            <a:spLocks noGrp="1"/>
          </p:cNvSpPr>
          <p:nvPr>
            <p:ph type="dt" sz="half" idx="10"/>
          </p:nvPr>
        </p:nvSpPr>
        <p:spPr/>
        <p:txBody>
          <a:bodyPr/>
          <a:lstStyle/>
          <a:p>
            <a:fld id="{BB78F419-4533-45ED-A3A3-F2E38D30EB4A}" type="datetimeFigureOut">
              <a:rPr lang="en-US" smtClean="0"/>
              <a:t>7/6/2023</a:t>
            </a:fld>
            <a:endParaRPr lang="en-US"/>
          </a:p>
        </p:txBody>
      </p:sp>
      <p:sp>
        <p:nvSpPr>
          <p:cNvPr id="4" name="Footer Placeholder 3">
            <a:extLst>
              <a:ext uri="{FF2B5EF4-FFF2-40B4-BE49-F238E27FC236}">
                <a16:creationId xmlns:a16="http://schemas.microsoft.com/office/drawing/2014/main" id="{35E385FB-8760-41C1-BF33-EF9A8C08EA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B9528-568F-49E2-BED6-19CB6C245801}"/>
              </a:ext>
            </a:extLst>
          </p:cNvPr>
          <p:cNvSpPr>
            <a:spLocks noGrp="1"/>
          </p:cNvSpPr>
          <p:nvPr>
            <p:ph type="sldNum" sz="quarter" idx="12"/>
          </p:nvPr>
        </p:nvSpPr>
        <p:spPr/>
        <p:txBody>
          <a:bodyPr/>
          <a:lstStyle/>
          <a:p>
            <a:fld id="{4681D72E-5E4D-4E86-8248-12BFCFB505D6}" type="slidenum">
              <a:rPr lang="en-US" smtClean="0"/>
              <a:t>‹#›</a:t>
            </a:fld>
            <a:endParaRPr lang="en-US"/>
          </a:p>
        </p:txBody>
      </p:sp>
    </p:spTree>
    <p:extLst>
      <p:ext uri="{BB962C8B-B14F-4D97-AF65-F5344CB8AC3E}">
        <p14:creationId xmlns:p14="http://schemas.microsoft.com/office/powerpoint/2010/main" val="1138491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667C16-D090-44EA-B9AF-737D83933A50}"/>
              </a:ext>
            </a:extLst>
          </p:cNvPr>
          <p:cNvSpPr>
            <a:spLocks noGrp="1"/>
          </p:cNvSpPr>
          <p:nvPr>
            <p:ph type="dt" sz="half" idx="10"/>
          </p:nvPr>
        </p:nvSpPr>
        <p:spPr/>
        <p:txBody>
          <a:bodyPr/>
          <a:lstStyle/>
          <a:p>
            <a:fld id="{BB78F419-4533-45ED-A3A3-F2E38D30EB4A}" type="datetimeFigureOut">
              <a:rPr lang="en-US" smtClean="0"/>
              <a:t>7/6/2023</a:t>
            </a:fld>
            <a:endParaRPr lang="en-US"/>
          </a:p>
        </p:txBody>
      </p:sp>
      <p:sp>
        <p:nvSpPr>
          <p:cNvPr id="3" name="Footer Placeholder 2">
            <a:extLst>
              <a:ext uri="{FF2B5EF4-FFF2-40B4-BE49-F238E27FC236}">
                <a16:creationId xmlns:a16="http://schemas.microsoft.com/office/drawing/2014/main" id="{CAC095CB-1FDF-488D-8992-317346F19E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77C8AC-6B62-434B-B8CC-CFEC9D90F6D9}"/>
              </a:ext>
            </a:extLst>
          </p:cNvPr>
          <p:cNvSpPr>
            <a:spLocks noGrp="1"/>
          </p:cNvSpPr>
          <p:nvPr>
            <p:ph type="sldNum" sz="quarter" idx="12"/>
          </p:nvPr>
        </p:nvSpPr>
        <p:spPr/>
        <p:txBody>
          <a:bodyPr/>
          <a:lstStyle/>
          <a:p>
            <a:fld id="{4681D72E-5E4D-4E86-8248-12BFCFB505D6}" type="slidenum">
              <a:rPr lang="en-US" smtClean="0"/>
              <a:t>‹#›</a:t>
            </a:fld>
            <a:endParaRPr lang="en-US"/>
          </a:p>
        </p:txBody>
      </p:sp>
    </p:spTree>
    <p:extLst>
      <p:ext uri="{BB962C8B-B14F-4D97-AF65-F5344CB8AC3E}">
        <p14:creationId xmlns:p14="http://schemas.microsoft.com/office/powerpoint/2010/main" val="3931207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FE456-7220-4AEC-9560-346F0B2737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AC313F-D2B7-4AA6-BDBE-DBE4067BCB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201242-C75F-4CDF-BEAD-F3268DEFC8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DD12E4-E595-4100-A07D-5B1F2B372B8F}"/>
              </a:ext>
            </a:extLst>
          </p:cNvPr>
          <p:cNvSpPr>
            <a:spLocks noGrp="1"/>
          </p:cNvSpPr>
          <p:nvPr>
            <p:ph type="dt" sz="half" idx="10"/>
          </p:nvPr>
        </p:nvSpPr>
        <p:spPr/>
        <p:txBody>
          <a:bodyPr/>
          <a:lstStyle/>
          <a:p>
            <a:fld id="{BB78F419-4533-45ED-A3A3-F2E38D30EB4A}" type="datetimeFigureOut">
              <a:rPr lang="en-US" smtClean="0"/>
              <a:t>7/6/2023</a:t>
            </a:fld>
            <a:endParaRPr lang="en-US"/>
          </a:p>
        </p:txBody>
      </p:sp>
      <p:sp>
        <p:nvSpPr>
          <p:cNvPr id="6" name="Footer Placeholder 5">
            <a:extLst>
              <a:ext uri="{FF2B5EF4-FFF2-40B4-BE49-F238E27FC236}">
                <a16:creationId xmlns:a16="http://schemas.microsoft.com/office/drawing/2014/main" id="{2FFE653C-44F5-4AE3-BC0C-E4DCBB0C5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238D51-53A4-46EC-933F-15F6A79F3E21}"/>
              </a:ext>
            </a:extLst>
          </p:cNvPr>
          <p:cNvSpPr>
            <a:spLocks noGrp="1"/>
          </p:cNvSpPr>
          <p:nvPr>
            <p:ph type="sldNum" sz="quarter" idx="12"/>
          </p:nvPr>
        </p:nvSpPr>
        <p:spPr/>
        <p:txBody>
          <a:bodyPr/>
          <a:lstStyle/>
          <a:p>
            <a:fld id="{4681D72E-5E4D-4E86-8248-12BFCFB505D6}" type="slidenum">
              <a:rPr lang="en-US" smtClean="0"/>
              <a:t>‹#›</a:t>
            </a:fld>
            <a:endParaRPr lang="en-US"/>
          </a:p>
        </p:txBody>
      </p:sp>
    </p:spTree>
    <p:extLst>
      <p:ext uri="{BB962C8B-B14F-4D97-AF65-F5344CB8AC3E}">
        <p14:creationId xmlns:p14="http://schemas.microsoft.com/office/powerpoint/2010/main" val="99868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468AE-D0F3-4092-BF31-C03690AB06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9EDD29-85D2-47A9-94BB-0EBCAF6FFF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883014-8495-4507-850C-B8F811C25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362602-CBE1-425A-85AE-5DB0580423AE}"/>
              </a:ext>
            </a:extLst>
          </p:cNvPr>
          <p:cNvSpPr>
            <a:spLocks noGrp="1"/>
          </p:cNvSpPr>
          <p:nvPr>
            <p:ph type="dt" sz="half" idx="10"/>
          </p:nvPr>
        </p:nvSpPr>
        <p:spPr/>
        <p:txBody>
          <a:bodyPr/>
          <a:lstStyle/>
          <a:p>
            <a:fld id="{BB78F419-4533-45ED-A3A3-F2E38D30EB4A}" type="datetimeFigureOut">
              <a:rPr lang="en-US" smtClean="0"/>
              <a:t>7/6/2023</a:t>
            </a:fld>
            <a:endParaRPr lang="en-US"/>
          </a:p>
        </p:txBody>
      </p:sp>
      <p:sp>
        <p:nvSpPr>
          <p:cNvPr id="6" name="Footer Placeholder 5">
            <a:extLst>
              <a:ext uri="{FF2B5EF4-FFF2-40B4-BE49-F238E27FC236}">
                <a16:creationId xmlns:a16="http://schemas.microsoft.com/office/drawing/2014/main" id="{FD50A181-09AB-431D-9F30-2F072B4BE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F62444-25F6-4476-94FF-F591A0FD6921}"/>
              </a:ext>
            </a:extLst>
          </p:cNvPr>
          <p:cNvSpPr>
            <a:spLocks noGrp="1"/>
          </p:cNvSpPr>
          <p:nvPr>
            <p:ph type="sldNum" sz="quarter" idx="12"/>
          </p:nvPr>
        </p:nvSpPr>
        <p:spPr/>
        <p:txBody>
          <a:bodyPr/>
          <a:lstStyle/>
          <a:p>
            <a:fld id="{4681D72E-5E4D-4E86-8248-12BFCFB505D6}" type="slidenum">
              <a:rPr lang="en-US" smtClean="0"/>
              <a:t>‹#›</a:t>
            </a:fld>
            <a:endParaRPr lang="en-US"/>
          </a:p>
        </p:txBody>
      </p:sp>
    </p:spTree>
    <p:extLst>
      <p:ext uri="{BB962C8B-B14F-4D97-AF65-F5344CB8AC3E}">
        <p14:creationId xmlns:p14="http://schemas.microsoft.com/office/powerpoint/2010/main" val="3086201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FD690-CD22-49C2-B314-C52C0DF24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154478-97EB-4B07-83BF-C4C78565C7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6FEAD-42D0-4FCE-8C2D-E3A6543DE3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8F419-4533-45ED-A3A3-F2E38D30EB4A}" type="datetimeFigureOut">
              <a:rPr lang="en-US" smtClean="0"/>
              <a:t>7/6/2023</a:t>
            </a:fld>
            <a:endParaRPr lang="en-US"/>
          </a:p>
        </p:txBody>
      </p:sp>
      <p:sp>
        <p:nvSpPr>
          <p:cNvPr id="5" name="Footer Placeholder 4">
            <a:extLst>
              <a:ext uri="{FF2B5EF4-FFF2-40B4-BE49-F238E27FC236}">
                <a16:creationId xmlns:a16="http://schemas.microsoft.com/office/drawing/2014/main" id="{1A394AE4-5DA1-4EB1-996B-413CE5D394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4AFF29-3CD7-4309-91D8-68175C52A5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1D72E-5E4D-4E86-8248-12BFCFB505D6}" type="slidenum">
              <a:rPr lang="en-US" smtClean="0"/>
              <a:t>‹#›</a:t>
            </a:fld>
            <a:endParaRPr lang="en-US"/>
          </a:p>
        </p:txBody>
      </p:sp>
    </p:spTree>
    <p:extLst>
      <p:ext uri="{BB962C8B-B14F-4D97-AF65-F5344CB8AC3E}">
        <p14:creationId xmlns:p14="http://schemas.microsoft.com/office/powerpoint/2010/main" val="2833623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85EDE-3239-47F1-A50E-8C2DC2011014}"/>
              </a:ext>
            </a:extLst>
          </p:cNvPr>
          <p:cNvSpPr>
            <a:spLocks noGrp="1"/>
          </p:cNvSpPr>
          <p:nvPr>
            <p:ph type="ctrTitle"/>
          </p:nvPr>
        </p:nvSpPr>
        <p:spPr>
          <a:xfrm>
            <a:off x="930031" y="362107"/>
            <a:ext cx="10331938" cy="2939439"/>
          </a:xfrm>
        </p:spPr>
        <p:txBody>
          <a:bodyPr>
            <a:normAutofit/>
          </a:bodyPr>
          <a:lstStyle/>
          <a:p>
            <a:r>
              <a:rPr lang="en-US" b="1" dirty="0"/>
              <a:t>The Ultimate Tear-Down and Rebuild</a:t>
            </a:r>
            <a:br>
              <a:rPr lang="en-US" b="1" dirty="0"/>
            </a:br>
            <a:r>
              <a:rPr lang="en-US" b="1" dirty="0"/>
              <a:t>The White Sox 1922-26</a:t>
            </a:r>
          </a:p>
        </p:txBody>
      </p:sp>
      <p:sp>
        <p:nvSpPr>
          <p:cNvPr id="3" name="Subtitle 2">
            <a:extLst>
              <a:ext uri="{FF2B5EF4-FFF2-40B4-BE49-F238E27FC236}">
                <a16:creationId xmlns:a16="http://schemas.microsoft.com/office/drawing/2014/main" id="{6B7AC220-00AB-460F-8815-BE1F35531F61}"/>
              </a:ext>
            </a:extLst>
          </p:cNvPr>
          <p:cNvSpPr>
            <a:spLocks noGrp="1"/>
          </p:cNvSpPr>
          <p:nvPr>
            <p:ph type="subTitle" idx="1"/>
          </p:nvPr>
        </p:nvSpPr>
        <p:spPr>
          <a:xfrm>
            <a:off x="804985" y="3602037"/>
            <a:ext cx="11215077" cy="2939439"/>
          </a:xfrm>
        </p:spPr>
        <p:txBody>
          <a:bodyPr>
            <a:normAutofit/>
          </a:bodyPr>
          <a:lstStyle/>
          <a:p>
            <a:endParaRPr lang="en-US" sz="4400" dirty="0"/>
          </a:p>
          <a:p>
            <a:endParaRPr lang="en-US" sz="4400" dirty="0"/>
          </a:p>
          <a:p>
            <a:r>
              <a:rPr lang="en-US" sz="4400" dirty="0"/>
              <a:t>Bruce Allardice</a:t>
            </a:r>
          </a:p>
          <a:p>
            <a:r>
              <a:rPr lang="en-US" sz="4400" dirty="0"/>
              <a:t>SABR 51</a:t>
            </a:r>
          </a:p>
        </p:txBody>
      </p:sp>
      <p:pic>
        <p:nvPicPr>
          <p:cNvPr id="5" name="Picture 4">
            <a:extLst>
              <a:ext uri="{FF2B5EF4-FFF2-40B4-BE49-F238E27FC236}">
                <a16:creationId xmlns:a16="http://schemas.microsoft.com/office/drawing/2014/main" id="{4E63BB39-4A5B-426E-87A7-C9CD6D7488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031" y="3602037"/>
            <a:ext cx="1968610" cy="2893856"/>
          </a:xfrm>
          <a:prstGeom prst="rect">
            <a:avLst/>
          </a:prstGeom>
        </p:spPr>
      </p:pic>
      <p:pic>
        <p:nvPicPr>
          <p:cNvPr id="6" name="Graphic 5">
            <a:extLst>
              <a:ext uri="{FF2B5EF4-FFF2-40B4-BE49-F238E27FC236}">
                <a16:creationId xmlns:a16="http://schemas.microsoft.com/office/drawing/2014/main" id="{FBBA9106-2EBC-4BAD-92F6-603264CFCE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990" y="3881131"/>
            <a:ext cx="2044456" cy="2823834"/>
          </a:xfrm>
          <a:prstGeom prst="rect">
            <a:avLst/>
          </a:prstGeom>
        </p:spPr>
      </p:pic>
    </p:spTree>
    <p:extLst>
      <p:ext uri="{BB962C8B-B14F-4D97-AF65-F5344CB8AC3E}">
        <p14:creationId xmlns:p14="http://schemas.microsoft.com/office/powerpoint/2010/main" val="3325389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546E2-60DB-94B7-7B8F-CB44E73661D0}"/>
              </a:ext>
            </a:extLst>
          </p:cNvPr>
          <p:cNvSpPr>
            <a:spLocks noGrp="1"/>
          </p:cNvSpPr>
          <p:nvPr>
            <p:ph type="title"/>
          </p:nvPr>
        </p:nvSpPr>
        <p:spPr/>
        <p:txBody>
          <a:bodyPr/>
          <a:lstStyle/>
          <a:p>
            <a:r>
              <a:rPr lang="en-US" dirty="0"/>
              <a:t> </a:t>
            </a:r>
          </a:p>
        </p:txBody>
      </p:sp>
      <p:pic>
        <p:nvPicPr>
          <p:cNvPr id="2050" name="Picture 2" descr="IMAGE OF LINE CHART: To save this image to your hard drive, right-click on the image and select Save Picture As...">
            <a:extLst>
              <a:ext uri="{FF2B5EF4-FFF2-40B4-BE49-F238E27FC236}">
                <a16:creationId xmlns:a16="http://schemas.microsoft.com/office/drawing/2014/main" id="{C93308D2-2EAF-DCC2-94DD-BA818D64D5E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51049" y="817581"/>
            <a:ext cx="7723257" cy="57924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46AF910-F57B-A648-6BC4-FB99E2CD617E}"/>
              </a:ext>
            </a:extLst>
          </p:cNvPr>
          <p:cNvSpPr txBox="1"/>
          <p:nvPr/>
        </p:nvSpPr>
        <p:spPr>
          <a:xfrm>
            <a:off x="9305365" y="3614569"/>
            <a:ext cx="2140771" cy="461665"/>
          </a:xfrm>
          <a:prstGeom prst="rect">
            <a:avLst/>
          </a:prstGeom>
          <a:noFill/>
        </p:spPr>
        <p:txBody>
          <a:bodyPr wrap="square" rtlCol="0">
            <a:spAutoFit/>
          </a:bodyPr>
          <a:lstStyle/>
          <a:p>
            <a:r>
              <a:rPr lang="en-US" sz="2400" b="1" dirty="0"/>
              <a:t>------------  .500</a:t>
            </a:r>
          </a:p>
        </p:txBody>
      </p:sp>
    </p:spTree>
    <p:extLst>
      <p:ext uri="{BB962C8B-B14F-4D97-AF65-F5344CB8AC3E}">
        <p14:creationId xmlns:p14="http://schemas.microsoft.com/office/powerpoint/2010/main" val="1621153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8FCAD-E292-4BBE-9317-D78FFE70DAAB}"/>
              </a:ext>
            </a:extLst>
          </p:cNvPr>
          <p:cNvSpPr>
            <a:spLocks noGrp="1"/>
          </p:cNvSpPr>
          <p:nvPr>
            <p:ph type="title"/>
          </p:nvPr>
        </p:nvSpPr>
        <p:spPr/>
        <p:txBody>
          <a:bodyPr/>
          <a:lstStyle/>
          <a:p>
            <a:pPr algn="ctr"/>
            <a:r>
              <a:rPr lang="en-US" b="1" dirty="0"/>
              <a:t>Statistics</a:t>
            </a:r>
          </a:p>
        </p:txBody>
      </p:sp>
      <p:sp>
        <p:nvSpPr>
          <p:cNvPr id="3" name="Content Placeholder 2">
            <a:extLst>
              <a:ext uri="{FF2B5EF4-FFF2-40B4-BE49-F238E27FC236}">
                <a16:creationId xmlns:a16="http://schemas.microsoft.com/office/drawing/2014/main" id="{C91D3CD6-E27D-4BD9-AE37-15C5D231D6FB}"/>
              </a:ext>
            </a:extLst>
          </p:cNvPr>
          <p:cNvSpPr>
            <a:spLocks noGrp="1"/>
          </p:cNvSpPr>
          <p:nvPr>
            <p:ph idx="1"/>
          </p:nvPr>
        </p:nvSpPr>
        <p:spPr/>
        <p:txBody>
          <a:bodyPr>
            <a:normAutofit/>
          </a:bodyPr>
          <a:lstStyle/>
          <a:p>
            <a:r>
              <a:rPr lang="en-US" sz="3600" dirty="0"/>
              <a:t>Why start 1922 rather than 1921?</a:t>
            </a:r>
          </a:p>
          <a:p>
            <a:r>
              <a:rPr lang="en-US" sz="3600" dirty="0"/>
              <a:t>Runs scored versus Runs given up 22-26</a:t>
            </a:r>
          </a:p>
          <a:p>
            <a:r>
              <a:rPr lang="en-US" sz="3600" dirty="0"/>
              <a:t>Basically, </a:t>
            </a:r>
            <a:r>
              <a:rPr lang="en-US" sz="3600" dirty="0" err="1"/>
              <a:t>Sheely</a:t>
            </a:r>
            <a:r>
              <a:rPr lang="en-US" sz="3600" dirty="0"/>
              <a:t> and Johnson replaced </a:t>
            </a:r>
            <a:r>
              <a:rPr lang="en-US" sz="3600" dirty="0" err="1"/>
              <a:t>Gandil</a:t>
            </a:r>
            <a:r>
              <a:rPr lang="en-US" sz="3600" dirty="0"/>
              <a:t> and </a:t>
            </a:r>
            <a:r>
              <a:rPr lang="en-US" sz="3600" dirty="0" err="1"/>
              <a:t>Risberg</a:t>
            </a:r>
            <a:r>
              <a:rPr lang="en-US" sz="3600" dirty="0"/>
              <a:t>, </a:t>
            </a:r>
            <a:r>
              <a:rPr lang="en-US" sz="3600" dirty="0" err="1"/>
              <a:t>Kamm</a:t>
            </a:r>
            <a:r>
              <a:rPr lang="en-US" sz="3600" dirty="0"/>
              <a:t> replaced Weaver. Lyons and Thomas replaced Cicotte and Williams </a:t>
            </a:r>
          </a:p>
          <a:p>
            <a:r>
              <a:rPr lang="en-US" sz="3600" dirty="0"/>
              <a:t>By 1922—within a year of 1921--they’d replaced the WAA of the Black Sox pitchers and infielders.</a:t>
            </a:r>
          </a:p>
        </p:txBody>
      </p:sp>
    </p:spTree>
    <p:extLst>
      <p:ext uri="{BB962C8B-B14F-4D97-AF65-F5344CB8AC3E}">
        <p14:creationId xmlns:p14="http://schemas.microsoft.com/office/powerpoint/2010/main" val="949269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3493D-0E33-461A-97DC-CE3FB1D6C523}"/>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9244545A-910A-42E3-AA32-2CFB80330281}"/>
              </a:ext>
            </a:extLst>
          </p:cNvPr>
          <p:cNvSpPr>
            <a:spLocks noGrp="1"/>
          </p:cNvSpPr>
          <p:nvPr>
            <p:ph idx="1"/>
          </p:nvPr>
        </p:nvSpPr>
        <p:spPr>
          <a:xfrm>
            <a:off x="838200" y="531447"/>
            <a:ext cx="10515600" cy="5653332"/>
          </a:xfrm>
        </p:spPr>
        <p:txBody>
          <a:bodyPr>
            <a:noAutofit/>
          </a:bodyPr>
          <a:lstStyle/>
          <a:p>
            <a:r>
              <a:rPr lang="en-US" sz="3200" dirty="0" err="1"/>
              <a:t>Gandil</a:t>
            </a:r>
            <a:r>
              <a:rPr lang="en-US" sz="3200" dirty="0"/>
              <a:t> 1919—1.5 WAR, -0.3 WAA; Earl </a:t>
            </a:r>
            <a:r>
              <a:rPr lang="en-US" sz="3200" dirty="0" err="1"/>
              <a:t>Sheely</a:t>
            </a:r>
            <a:r>
              <a:rPr lang="en-US" sz="3200" dirty="0"/>
              <a:t> 1921, 2.6 WAR, 0.2 WAA</a:t>
            </a:r>
          </a:p>
          <a:p>
            <a:r>
              <a:rPr lang="en-US" sz="3200" dirty="0" err="1"/>
              <a:t>Risberg</a:t>
            </a:r>
            <a:r>
              <a:rPr lang="en-US" sz="3200" dirty="0"/>
              <a:t> 1920, 1.5 WAR, -0.4 WAA; Ernie Johnson 1921, 1.7 WAR, -0.7 WAA</a:t>
            </a:r>
          </a:p>
          <a:p>
            <a:r>
              <a:rPr lang="en-US" sz="3200" dirty="0"/>
              <a:t>Weaver 1920, 3.9 WAR, 1.1 WAA; </a:t>
            </a:r>
            <a:r>
              <a:rPr lang="en-US" sz="3200" dirty="0" err="1"/>
              <a:t>Kamm</a:t>
            </a:r>
            <a:r>
              <a:rPr lang="en-US" sz="3200" dirty="0"/>
              <a:t> 1923, 4.6 WAR, 2.2 WAA</a:t>
            </a:r>
          </a:p>
          <a:p>
            <a:pPr marL="0" indent="0">
              <a:buNone/>
            </a:pPr>
            <a:r>
              <a:rPr lang="en-US" sz="3200" dirty="0"/>
              <a:t> </a:t>
            </a:r>
          </a:p>
          <a:p>
            <a:r>
              <a:rPr lang="en-US" sz="3200" dirty="0"/>
              <a:t>Jackson 1920—7.5 WAR, 5.2 WAA---a star like that couldn’t be easily replaced</a:t>
            </a:r>
          </a:p>
          <a:p>
            <a:r>
              <a:rPr lang="en-US" sz="3200" dirty="0"/>
              <a:t>Felsch 1920—5.6 WAR, 3.3 WAA—ditto</a:t>
            </a:r>
          </a:p>
          <a:p>
            <a:pPr marL="0" indent="0">
              <a:buNone/>
            </a:pPr>
            <a:endParaRPr lang="en-US" sz="3200" dirty="0"/>
          </a:p>
        </p:txBody>
      </p:sp>
    </p:spTree>
    <p:extLst>
      <p:ext uri="{BB962C8B-B14F-4D97-AF65-F5344CB8AC3E}">
        <p14:creationId xmlns:p14="http://schemas.microsoft.com/office/powerpoint/2010/main" val="3397018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9012B-9DC1-4A6E-AF93-582AB69CB353}"/>
              </a:ext>
            </a:extLst>
          </p:cNvPr>
          <p:cNvSpPr>
            <a:spLocks noGrp="1"/>
          </p:cNvSpPr>
          <p:nvPr>
            <p:ph type="title"/>
          </p:nvPr>
        </p:nvSpPr>
        <p:spPr/>
        <p:txBody>
          <a:bodyPr/>
          <a:lstStyle/>
          <a:p>
            <a:r>
              <a:rPr lang="en-US" b="1" dirty="0"/>
              <a:t>Chart of Team Total WAR and WAA, 1919-27</a:t>
            </a:r>
          </a:p>
        </p:txBody>
      </p:sp>
      <p:sp>
        <p:nvSpPr>
          <p:cNvPr id="3" name="Content Placeholder 2">
            <a:extLst>
              <a:ext uri="{FF2B5EF4-FFF2-40B4-BE49-F238E27FC236}">
                <a16:creationId xmlns:a16="http://schemas.microsoft.com/office/drawing/2014/main" id="{37E7CE12-D429-480A-971D-BE65B6362B55}"/>
              </a:ext>
            </a:extLst>
          </p:cNvPr>
          <p:cNvSpPr>
            <a:spLocks noGrp="1"/>
          </p:cNvSpPr>
          <p:nvPr>
            <p:ph idx="1"/>
          </p:nvPr>
        </p:nvSpPr>
        <p:spPr>
          <a:xfrm>
            <a:off x="838200" y="1825625"/>
            <a:ext cx="10515600" cy="4667250"/>
          </a:xfrm>
        </p:spPr>
        <p:txBody>
          <a:bodyPr>
            <a:normAutofit fontScale="85000" lnSpcReduction="20000"/>
          </a:bodyPr>
          <a:lstStyle/>
          <a:p>
            <a:pPr marL="0" indent="0">
              <a:lnSpc>
                <a:spcPct val="100000"/>
              </a:lnSpc>
              <a:spcBef>
                <a:spcPts val="0"/>
              </a:spcBef>
              <a:buNone/>
            </a:pPr>
            <a:r>
              <a:rPr lang="en-US" sz="1800" dirty="0"/>
              <a:t>		</a:t>
            </a:r>
            <a:r>
              <a:rPr lang="en-US" sz="3300" b="1" dirty="0"/>
              <a:t>WAR		WAA</a:t>
            </a:r>
          </a:p>
          <a:p>
            <a:r>
              <a:rPr lang="en-US" sz="3300" dirty="0"/>
              <a:t>1919 	41.7		10.3</a:t>
            </a:r>
          </a:p>
          <a:p>
            <a:r>
              <a:rPr lang="en-US" sz="3300" dirty="0"/>
              <a:t>1920 	44.9 		10.8</a:t>
            </a:r>
          </a:p>
          <a:p>
            <a:r>
              <a:rPr lang="en-US" sz="3300" dirty="0">
                <a:highlight>
                  <a:srgbClr val="00FF00"/>
                </a:highlight>
              </a:rPr>
              <a:t>1921 	20.6  		-13.6	     A drop of 24.4 WAA and 24.3 WAR</a:t>
            </a:r>
          </a:p>
          <a:p>
            <a:r>
              <a:rPr lang="en-US" sz="3300" dirty="0"/>
              <a:t>1922 	37.6 		1.5</a:t>
            </a:r>
          </a:p>
          <a:p>
            <a:r>
              <a:rPr lang="en-US" sz="3300" dirty="0"/>
              <a:t>1923 	35.9 		-0.4</a:t>
            </a:r>
          </a:p>
          <a:p>
            <a:r>
              <a:rPr lang="en-US" sz="3300" dirty="0"/>
              <a:t>1924 	26.2 		-9.2</a:t>
            </a:r>
          </a:p>
          <a:p>
            <a:r>
              <a:rPr lang="en-US" sz="3300" dirty="0"/>
              <a:t>1925 	38.2 		2.9</a:t>
            </a:r>
          </a:p>
          <a:p>
            <a:r>
              <a:rPr lang="en-US" sz="3300" dirty="0"/>
              <a:t>1926 	44.2 		8.5</a:t>
            </a:r>
          </a:p>
          <a:p>
            <a:r>
              <a:rPr lang="en-US" sz="3300" dirty="0"/>
              <a:t>1927 	36.0 		1.8</a:t>
            </a:r>
          </a:p>
          <a:p>
            <a:pPr marL="0" indent="0">
              <a:buNone/>
            </a:pPr>
            <a:endParaRPr lang="en-US" dirty="0"/>
          </a:p>
          <a:p>
            <a:pPr marL="0" indent="0">
              <a:buNone/>
            </a:pPr>
            <a:endParaRPr lang="en-US" dirty="0"/>
          </a:p>
        </p:txBody>
      </p:sp>
      <p:sp>
        <p:nvSpPr>
          <p:cNvPr id="4" name="Arrow: Left 3">
            <a:extLst>
              <a:ext uri="{FF2B5EF4-FFF2-40B4-BE49-F238E27FC236}">
                <a16:creationId xmlns:a16="http://schemas.microsoft.com/office/drawing/2014/main" id="{C91D1ED2-C31A-9898-C2E5-4D0176C815FC}"/>
              </a:ext>
            </a:extLst>
          </p:cNvPr>
          <p:cNvSpPr/>
          <p:nvPr/>
        </p:nvSpPr>
        <p:spPr>
          <a:xfrm>
            <a:off x="5841404" y="5238973"/>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2428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OF LINE CHART: To save this image to your hard drive, right-click on the image and select Save Picture As...">
            <a:extLst>
              <a:ext uri="{FF2B5EF4-FFF2-40B4-BE49-F238E27FC236}">
                <a16:creationId xmlns:a16="http://schemas.microsoft.com/office/drawing/2014/main" id="{FF7CAF49-3765-37BD-66FF-6CC908589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769" y="341556"/>
            <a:ext cx="8222427" cy="6166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076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9012B-9DC1-4A6E-AF93-582AB69CB353}"/>
              </a:ext>
            </a:extLst>
          </p:cNvPr>
          <p:cNvSpPr>
            <a:spLocks noGrp="1"/>
          </p:cNvSpPr>
          <p:nvPr>
            <p:ph type="title"/>
          </p:nvPr>
        </p:nvSpPr>
        <p:spPr/>
        <p:txBody>
          <a:bodyPr/>
          <a:lstStyle/>
          <a:p>
            <a:r>
              <a:rPr lang="en-US" b="1" dirty="0"/>
              <a:t>Chart of Field Team WAR, 1919-28</a:t>
            </a:r>
          </a:p>
        </p:txBody>
      </p:sp>
      <p:sp>
        <p:nvSpPr>
          <p:cNvPr id="3" name="Content Placeholder 2">
            <a:extLst>
              <a:ext uri="{FF2B5EF4-FFF2-40B4-BE49-F238E27FC236}">
                <a16:creationId xmlns:a16="http://schemas.microsoft.com/office/drawing/2014/main" id="{37E7CE12-D429-480A-971D-BE65B6362B55}"/>
              </a:ext>
            </a:extLst>
          </p:cNvPr>
          <p:cNvSpPr>
            <a:spLocks noGrp="1"/>
          </p:cNvSpPr>
          <p:nvPr>
            <p:ph idx="1"/>
          </p:nvPr>
        </p:nvSpPr>
        <p:spPr/>
        <p:txBody>
          <a:bodyPr>
            <a:normAutofit fontScale="25000" lnSpcReduction="20000"/>
          </a:bodyPr>
          <a:lstStyle/>
          <a:p>
            <a:r>
              <a:rPr lang="en-US" sz="11200" dirty="0"/>
              <a:t>1919  	27.5</a:t>
            </a:r>
          </a:p>
          <a:p>
            <a:r>
              <a:rPr lang="en-US" sz="11200" dirty="0"/>
              <a:t>1920 	26.9 </a:t>
            </a:r>
          </a:p>
          <a:p>
            <a:r>
              <a:rPr lang="en-US" sz="11200" dirty="0">
                <a:highlight>
                  <a:srgbClr val="00FF00"/>
                </a:highlight>
              </a:rPr>
              <a:t>1921 	13.7</a:t>
            </a:r>
            <a:r>
              <a:rPr lang="en-US" sz="11200" dirty="0"/>
              <a:t> </a:t>
            </a:r>
          </a:p>
          <a:p>
            <a:r>
              <a:rPr lang="en-US" sz="11200" dirty="0"/>
              <a:t>1922 	19.5 </a:t>
            </a:r>
          </a:p>
          <a:p>
            <a:r>
              <a:rPr lang="en-US" sz="11200" dirty="0"/>
              <a:t>1923 	20.5 </a:t>
            </a:r>
          </a:p>
          <a:p>
            <a:r>
              <a:rPr lang="en-US" sz="11200" dirty="0"/>
              <a:t>1924 	20.5 </a:t>
            </a:r>
          </a:p>
          <a:p>
            <a:r>
              <a:rPr lang="en-US" sz="11200" dirty="0"/>
              <a:t>1925 	27.1 </a:t>
            </a:r>
          </a:p>
          <a:p>
            <a:r>
              <a:rPr lang="en-US" sz="11200" dirty="0"/>
              <a:t>1926 	28.3 </a:t>
            </a:r>
          </a:p>
          <a:p>
            <a:r>
              <a:rPr lang="en-US" sz="11200" dirty="0"/>
              <a:t>1927 	19.5 </a:t>
            </a:r>
          </a:p>
          <a:p>
            <a:r>
              <a:rPr lang="en-US" sz="11200" dirty="0"/>
              <a:t>1928 	13.8 </a:t>
            </a:r>
          </a:p>
          <a:p>
            <a:pPr marL="0" indent="0">
              <a:lnSpc>
                <a:spcPct val="100000"/>
              </a:lnSpc>
              <a:spcBef>
                <a:spcPts val="0"/>
              </a:spcBef>
              <a:buNone/>
            </a:pPr>
            <a:endParaRPr lang="en-US" sz="1800" dirty="0"/>
          </a:p>
          <a:p>
            <a:pPr marL="0" indent="0">
              <a:buNone/>
            </a:pPr>
            <a:endParaRPr lang="en-US" dirty="0"/>
          </a:p>
          <a:p>
            <a:pPr marL="0" indent="0">
              <a:buNone/>
            </a:pPr>
            <a:r>
              <a:rPr lang="en-US" dirty="0"/>
              <a:t>                                      </a:t>
            </a:r>
          </a:p>
        </p:txBody>
      </p:sp>
      <p:sp>
        <p:nvSpPr>
          <p:cNvPr id="4" name="Arrow: Left 3">
            <a:extLst>
              <a:ext uri="{FF2B5EF4-FFF2-40B4-BE49-F238E27FC236}">
                <a16:creationId xmlns:a16="http://schemas.microsoft.com/office/drawing/2014/main" id="{7F12C226-07BD-1E7C-B8F5-548CDFAFE875}"/>
              </a:ext>
            </a:extLst>
          </p:cNvPr>
          <p:cNvSpPr/>
          <p:nvPr/>
        </p:nvSpPr>
        <p:spPr>
          <a:xfrm>
            <a:off x="3872753" y="4539727"/>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1169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OF LINE CHART: To save this image to your hard drive, right-click on the image and select Save Picture As...">
            <a:extLst>
              <a:ext uri="{FF2B5EF4-FFF2-40B4-BE49-F238E27FC236}">
                <a16:creationId xmlns:a16="http://schemas.microsoft.com/office/drawing/2014/main" id="{E31AA967-70AA-FAC7-14D2-FEA021928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115" y="473336"/>
            <a:ext cx="7975002" cy="5981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519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9012B-9DC1-4A6E-AF93-582AB69CB353}"/>
              </a:ext>
            </a:extLst>
          </p:cNvPr>
          <p:cNvSpPr>
            <a:spLocks noGrp="1"/>
          </p:cNvSpPr>
          <p:nvPr>
            <p:ph type="title"/>
          </p:nvPr>
        </p:nvSpPr>
        <p:spPr/>
        <p:txBody>
          <a:bodyPr/>
          <a:lstStyle/>
          <a:p>
            <a:r>
              <a:rPr lang="en-US" b="1" dirty="0"/>
              <a:t>Chart of Team Pitching WAR 1919-28</a:t>
            </a:r>
          </a:p>
        </p:txBody>
      </p:sp>
      <p:sp>
        <p:nvSpPr>
          <p:cNvPr id="3" name="Content Placeholder 2">
            <a:extLst>
              <a:ext uri="{FF2B5EF4-FFF2-40B4-BE49-F238E27FC236}">
                <a16:creationId xmlns:a16="http://schemas.microsoft.com/office/drawing/2014/main" id="{37E7CE12-D429-480A-971D-BE65B6362B55}"/>
              </a:ext>
            </a:extLst>
          </p:cNvPr>
          <p:cNvSpPr>
            <a:spLocks noGrp="1"/>
          </p:cNvSpPr>
          <p:nvPr>
            <p:ph idx="1"/>
          </p:nvPr>
        </p:nvSpPr>
        <p:spPr>
          <a:xfrm>
            <a:off x="838200" y="1825624"/>
            <a:ext cx="10515600" cy="4876389"/>
          </a:xfrm>
        </p:spPr>
        <p:txBody>
          <a:bodyPr>
            <a:normAutofit lnSpcReduction="10000"/>
          </a:bodyPr>
          <a:lstStyle/>
          <a:p>
            <a:r>
              <a:rPr lang="en-US" dirty="0"/>
              <a:t>1919 	14.2</a:t>
            </a:r>
          </a:p>
          <a:p>
            <a:r>
              <a:rPr lang="en-US" dirty="0"/>
              <a:t>1920 	18.0 </a:t>
            </a:r>
          </a:p>
          <a:p>
            <a:r>
              <a:rPr lang="en-US" dirty="0">
                <a:highlight>
                  <a:srgbClr val="00FF00"/>
                </a:highlight>
              </a:rPr>
              <a:t>1921 	6.9</a:t>
            </a:r>
            <a:r>
              <a:rPr lang="en-US" dirty="0"/>
              <a:t> </a:t>
            </a:r>
          </a:p>
          <a:p>
            <a:r>
              <a:rPr lang="en-US" dirty="0"/>
              <a:t>1922 	18.1 </a:t>
            </a:r>
          </a:p>
          <a:p>
            <a:r>
              <a:rPr lang="en-US" dirty="0"/>
              <a:t>1923 	15.4 </a:t>
            </a:r>
          </a:p>
          <a:p>
            <a:r>
              <a:rPr lang="en-US" dirty="0"/>
              <a:t>1924 	5.7 </a:t>
            </a:r>
          </a:p>
          <a:p>
            <a:r>
              <a:rPr lang="en-US" dirty="0"/>
              <a:t>1925 	11.1 </a:t>
            </a:r>
          </a:p>
          <a:p>
            <a:r>
              <a:rPr lang="en-US" dirty="0"/>
              <a:t>1926 	15.9 </a:t>
            </a:r>
          </a:p>
          <a:p>
            <a:r>
              <a:rPr lang="en-US" dirty="0"/>
              <a:t>1927 	16.5 </a:t>
            </a:r>
          </a:p>
          <a:p>
            <a:r>
              <a:rPr lang="en-US" dirty="0"/>
              <a:t>1928 	15.5 </a:t>
            </a:r>
          </a:p>
          <a:p>
            <a:pPr marL="0" indent="0">
              <a:buNone/>
            </a:pPr>
            <a:endParaRPr lang="en-US" dirty="0"/>
          </a:p>
        </p:txBody>
      </p:sp>
      <p:sp>
        <p:nvSpPr>
          <p:cNvPr id="4" name="Arrow: Left 3">
            <a:extLst>
              <a:ext uri="{FF2B5EF4-FFF2-40B4-BE49-F238E27FC236}">
                <a16:creationId xmlns:a16="http://schemas.microsoft.com/office/drawing/2014/main" id="{81C26F79-B0E5-164C-65CF-33E8B3F6CAA7}"/>
              </a:ext>
            </a:extLst>
          </p:cNvPr>
          <p:cNvSpPr/>
          <p:nvPr/>
        </p:nvSpPr>
        <p:spPr>
          <a:xfrm>
            <a:off x="3926541" y="3186684"/>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357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OF LINE CHART: To save this image to your hard drive, right-click on the image and select Save Picture As...">
            <a:extLst>
              <a:ext uri="{FF2B5EF4-FFF2-40B4-BE49-F238E27FC236}">
                <a16:creationId xmlns:a16="http://schemas.microsoft.com/office/drawing/2014/main" id="{0F4716D6-FCD0-86B6-97CC-43BF4A33A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695" y="473336"/>
            <a:ext cx="8413890" cy="6310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528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9012B-9DC1-4A6E-AF93-582AB69CB353}"/>
              </a:ext>
            </a:extLst>
          </p:cNvPr>
          <p:cNvSpPr>
            <a:spLocks noGrp="1"/>
          </p:cNvSpPr>
          <p:nvPr>
            <p:ph type="title"/>
          </p:nvPr>
        </p:nvSpPr>
        <p:spPr/>
        <p:txBody>
          <a:bodyPr/>
          <a:lstStyle/>
          <a:p>
            <a:r>
              <a:rPr lang="en-US" b="1" dirty="0"/>
              <a:t>Chart of Team Defensive Efficiency, 1919-28</a:t>
            </a:r>
          </a:p>
        </p:txBody>
      </p:sp>
      <p:sp>
        <p:nvSpPr>
          <p:cNvPr id="3" name="Content Placeholder 2">
            <a:extLst>
              <a:ext uri="{FF2B5EF4-FFF2-40B4-BE49-F238E27FC236}">
                <a16:creationId xmlns:a16="http://schemas.microsoft.com/office/drawing/2014/main" id="{37E7CE12-D429-480A-971D-BE65B6362B55}"/>
              </a:ext>
            </a:extLst>
          </p:cNvPr>
          <p:cNvSpPr>
            <a:spLocks noGrp="1"/>
          </p:cNvSpPr>
          <p:nvPr>
            <p:ph idx="1"/>
          </p:nvPr>
        </p:nvSpPr>
        <p:spPr>
          <a:xfrm>
            <a:off x="838200" y="1825624"/>
            <a:ext cx="10515600" cy="4833359"/>
          </a:xfrm>
        </p:spPr>
        <p:txBody>
          <a:bodyPr>
            <a:normAutofit fontScale="25000" lnSpcReduction="20000"/>
          </a:bodyPr>
          <a:lstStyle/>
          <a:p>
            <a:pPr marL="0" indent="0">
              <a:buNone/>
            </a:pPr>
            <a:r>
              <a:rPr lang="en-US" sz="9600" dirty="0"/>
              <a:t>    </a:t>
            </a:r>
            <a:r>
              <a:rPr lang="en-US" sz="11200" b="1" dirty="0"/>
              <a:t>Year		DER League Rank</a:t>
            </a:r>
          </a:p>
          <a:p>
            <a:r>
              <a:rPr lang="en-US" sz="11200" dirty="0"/>
              <a:t>1919		2</a:t>
            </a:r>
          </a:p>
          <a:p>
            <a:r>
              <a:rPr lang="en-US" sz="11200" dirty="0"/>
              <a:t>1920 		4 </a:t>
            </a:r>
          </a:p>
          <a:p>
            <a:r>
              <a:rPr lang="en-US" sz="11200" dirty="0">
                <a:highlight>
                  <a:srgbClr val="00FF00"/>
                </a:highlight>
              </a:rPr>
              <a:t>1921 		2</a:t>
            </a:r>
            <a:r>
              <a:rPr lang="en-US" sz="11200" dirty="0"/>
              <a:t> </a:t>
            </a:r>
          </a:p>
          <a:p>
            <a:r>
              <a:rPr lang="en-US" sz="11200" dirty="0"/>
              <a:t>1922 		1 </a:t>
            </a:r>
          </a:p>
          <a:p>
            <a:r>
              <a:rPr lang="en-US" sz="11200" dirty="0"/>
              <a:t>1923 		2 </a:t>
            </a:r>
          </a:p>
          <a:p>
            <a:r>
              <a:rPr lang="en-US" sz="11200" dirty="0"/>
              <a:t>1924 		8 </a:t>
            </a:r>
          </a:p>
          <a:p>
            <a:r>
              <a:rPr lang="en-US" sz="11200" dirty="0"/>
              <a:t>1925 		4 </a:t>
            </a:r>
          </a:p>
          <a:p>
            <a:r>
              <a:rPr lang="en-US" sz="11200" dirty="0"/>
              <a:t>1926 		1 </a:t>
            </a:r>
          </a:p>
          <a:p>
            <a:r>
              <a:rPr lang="en-US" sz="11200" dirty="0"/>
              <a:t>1927 		1 </a:t>
            </a:r>
          </a:p>
          <a:p>
            <a:r>
              <a:rPr lang="en-US" sz="11200" dirty="0"/>
              <a:t>1928 		3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58064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BF908-00D5-4069-8F21-67F1F3E737C5}"/>
              </a:ext>
            </a:extLst>
          </p:cNvPr>
          <p:cNvSpPr>
            <a:spLocks noGrp="1"/>
          </p:cNvSpPr>
          <p:nvPr>
            <p:ph type="title"/>
          </p:nvPr>
        </p:nvSpPr>
        <p:spPr/>
        <p:txBody>
          <a:bodyPr/>
          <a:lstStyle/>
          <a:p>
            <a:pPr algn="ctr"/>
            <a:r>
              <a:rPr lang="en-US" b="1" dirty="0"/>
              <a:t>What is a Tear-Down</a:t>
            </a:r>
            <a:r>
              <a:rPr lang="en-US" dirty="0"/>
              <a:t>?</a:t>
            </a:r>
          </a:p>
        </p:txBody>
      </p:sp>
      <p:sp>
        <p:nvSpPr>
          <p:cNvPr id="3" name="Content Placeholder 2">
            <a:extLst>
              <a:ext uri="{FF2B5EF4-FFF2-40B4-BE49-F238E27FC236}">
                <a16:creationId xmlns:a16="http://schemas.microsoft.com/office/drawing/2014/main" id="{5CE54807-AB86-4DE2-9F0B-E90A10FF024E}"/>
              </a:ext>
            </a:extLst>
          </p:cNvPr>
          <p:cNvSpPr>
            <a:spLocks noGrp="1"/>
          </p:cNvSpPr>
          <p:nvPr>
            <p:ph idx="1"/>
          </p:nvPr>
        </p:nvSpPr>
        <p:spPr/>
        <p:txBody>
          <a:bodyPr/>
          <a:lstStyle/>
          <a:p>
            <a:pPr marL="0" indent="0">
              <a:buNone/>
            </a:pPr>
            <a:r>
              <a:rPr lang="en-US" sz="3600" b="1" dirty="0"/>
              <a:t>The phrase tear-down popularized by recent Astros</a:t>
            </a:r>
          </a:p>
          <a:p>
            <a:pPr marL="0" indent="0">
              <a:buNone/>
            </a:pPr>
            <a:r>
              <a:rPr lang="en-US" dirty="0"/>
              <a:t> </a:t>
            </a:r>
          </a:p>
        </p:txBody>
      </p:sp>
      <p:pic>
        <p:nvPicPr>
          <p:cNvPr id="5" name="Picture 4">
            <a:extLst>
              <a:ext uri="{FF2B5EF4-FFF2-40B4-BE49-F238E27FC236}">
                <a16:creationId xmlns:a16="http://schemas.microsoft.com/office/drawing/2014/main" id="{4B7B3AE4-172D-42AB-8BE6-84C4678CF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5539" y="2876452"/>
            <a:ext cx="7315200" cy="3840480"/>
          </a:xfrm>
          <a:prstGeom prst="rect">
            <a:avLst/>
          </a:prstGeom>
        </p:spPr>
      </p:pic>
    </p:spTree>
    <p:extLst>
      <p:ext uri="{BB962C8B-B14F-4D97-AF65-F5344CB8AC3E}">
        <p14:creationId xmlns:p14="http://schemas.microsoft.com/office/powerpoint/2010/main" val="2959343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OF LINE CHART: To save this image to your hard drive, right-click on the image and select Save Picture As...">
            <a:extLst>
              <a:ext uri="{FF2B5EF4-FFF2-40B4-BE49-F238E27FC236}">
                <a16:creationId xmlns:a16="http://schemas.microsoft.com/office/drawing/2014/main" id="{24597D7B-020B-6917-7A55-C86D34A65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913" y="473335"/>
            <a:ext cx="7931972" cy="5948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475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54007-971B-4AF0-AE6A-CA4909EC116E}"/>
              </a:ext>
            </a:extLst>
          </p:cNvPr>
          <p:cNvSpPr>
            <a:spLocks noGrp="1"/>
          </p:cNvSpPr>
          <p:nvPr>
            <p:ph type="title"/>
          </p:nvPr>
        </p:nvSpPr>
        <p:spPr/>
        <p:txBody>
          <a:bodyPr/>
          <a:lstStyle/>
          <a:p>
            <a:pPr algn="ctr"/>
            <a:r>
              <a:rPr lang="en-US" b="1" dirty="0"/>
              <a:t>Big Spender Comiskey?</a:t>
            </a:r>
          </a:p>
        </p:txBody>
      </p:sp>
      <p:sp>
        <p:nvSpPr>
          <p:cNvPr id="3" name="Content Placeholder 2">
            <a:extLst>
              <a:ext uri="{FF2B5EF4-FFF2-40B4-BE49-F238E27FC236}">
                <a16:creationId xmlns:a16="http://schemas.microsoft.com/office/drawing/2014/main" id="{9D5D9408-24BB-4619-A6B8-E6E49F8D61F7}"/>
              </a:ext>
            </a:extLst>
          </p:cNvPr>
          <p:cNvSpPr>
            <a:spLocks noGrp="1"/>
          </p:cNvSpPr>
          <p:nvPr>
            <p:ph idx="1"/>
          </p:nvPr>
        </p:nvSpPr>
        <p:spPr/>
        <p:txBody>
          <a:bodyPr/>
          <a:lstStyle/>
          <a:p>
            <a:r>
              <a:rPr lang="en-US" dirty="0"/>
              <a:t>For the years 1918-26, in all but 2 of those years the Sox player payroll was </a:t>
            </a:r>
            <a:r>
              <a:rPr lang="en-US" b="1" dirty="0"/>
              <a:t>above league average</a:t>
            </a:r>
            <a:r>
              <a:rPr lang="en-US" dirty="0"/>
              <a:t>. And the two years were the talent-shy Sox of 23-24. </a:t>
            </a:r>
          </a:p>
          <a:p>
            <a:r>
              <a:rPr lang="en-US" dirty="0" err="1"/>
              <a:t>Kamm</a:t>
            </a:r>
            <a:r>
              <a:rPr lang="en-US" dirty="0"/>
              <a:t> contract—$100,000 and three players.</a:t>
            </a:r>
          </a:p>
          <a:p>
            <a:pPr marL="0" indent="0">
              <a:buNone/>
            </a:pPr>
            <a:r>
              <a:rPr lang="en-US" dirty="0"/>
              <a:t> </a:t>
            </a:r>
          </a:p>
        </p:txBody>
      </p:sp>
      <p:pic>
        <p:nvPicPr>
          <p:cNvPr id="5" name="Picture 4">
            <a:extLst>
              <a:ext uri="{FF2B5EF4-FFF2-40B4-BE49-F238E27FC236}">
                <a16:creationId xmlns:a16="http://schemas.microsoft.com/office/drawing/2014/main" id="{D8128D78-1DDE-4915-BD0E-AB6A93F41F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7605" y="2782334"/>
            <a:ext cx="2649688" cy="3935180"/>
          </a:xfrm>
          <a:prstGeom prst="rect">
            <a:avLst/>
          </a:prstGeom>
        </p:spPr>
      </p:pic>
      <p:pic>
        <p:nvPicPr>
          <p:cNvPr id="6" name="Picture 5">
            <a:extLst>
              <a:ext uri="{FF2B5EF4-FFF2-40B4-BE49-F238E27FC236}">
                <a16:creationId xmlns:a16="http://schemas.microsoft.com/office/drawing/2014/main" id="{2135D179-A987-864B-CC0C-4A41D419E4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707" y="3850256"/>
            <a:ext cx="5755340" cy="2617953"/>
          </a:xfrm>
          <a:prstGeom prst="rect">
            <a:avLst/>
          </a:prstGeom>
        </p:spPr>
      </p:pic>
    </p:spTree>
    <p:extLst>
      <p:ext uri="{BB962C8B-B14F-4D97-AF65-F5344CB8AC3E}">
        <p14:creationId xmlns:p14="http://schemas.microsoft.com/office/powerpoint/2010/main" val="772523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54007-971B-4AF0-AE6A-CA4909EC116E}"/>
              </a:ext>
            </a:extLst>
          </p:cNvPr>
          <p:cNvSpPr>
            <a:spLocks noGrp="1"/>
          </p:cNvSpPr>
          <p:nvPr>
            <p:ph type="title"/>
          </p:nvPr>
        </p:nvSpPr>
        <p:spPr/>
        <p:txBody>
          <a:bodyPr/>
          <a:lstStyle/>
          <a:p>
            <a:r>
              <a:rPr lang="en-US" b="1" dirty="0"/>
              <a:t>Big Spender Comiskey?</a:t>
            </a:r>
          </a:p>
        </p:txBody>
      </p:sp>
      <p:sp>
        <p:nvSpPr>
          <p:cNvPr id="3" name="Content Placeholder 2">
            <a:extLst>
              <a:ext uri="{FF2B5EF4-FFF2-40B4-BE49-F238E27FC236}">
                <a16:creationId xmlns:a16="http://schemas.microsoft.com/office/drawing/2014/main" id="{9D5D9408-24BB-4619-A6B8-E6E49F8D61F7}"/>
              </a:ext>
            </a:extLst>
          </p:cNvPr>
          <p:cNvSpPr>
            <a:spLocks noGrp="1"/>
          </p:cNvSpPr>
          <p:nvPr>
            <p:ph idx="1"/>
          </p:nvPr>
        </p:nvSpPr>
        <p:spPr/>
        <p:txBody>
          <a:bodyPr>
            <a:normAutofit fontScale="85000" lnSpcReduction="20000"/>
          </a:bodyPr>
          <a:lstStyle/>
          <a:p>
            <a:r>
              <a:rPr lang="en-US" dirty="0"/>
              <a:t> </a:t>
            </a:r>
            <a:r>
              <a:rPr lang="en-US" sz="4400" dirty="0"/>
              <a:t>Big Bill </a:t>
            </a:r>
            <a:r>
              <a:rPr lang="en-US" sz="4400" dirty="0" err="1"/>
              <a:t>Cissell</a:t>
            </a:r>
            <a:r>
              <a:rPr lang="en-US" sz="4400" dirty="0"/>
              <a:t> (who?) purchase. </a:t>
            </a:r>
          </a:p>
          <a:p>
            <a:r>
              <a:rPr lang="en-US" sz="4400" dirty="0"/>
              <a:t>Allegedly,</a:t>
            </a:r>
          </a:p>
          <a:p>
            <a:pPr marL="0" indent="0">
              <a:buNone/>
            </a:pPr>
            <a:endParaRPr lang="en-US" sz="4400" dirty="0"/>
          </a:p>
          <a:p>
            <a:pPr marL="0" indent="0">
              <a:buNone/>
            </a:pPr>
            <a:r>
              <a:rPr lang="en-US" sz="4400" dirty="0"/>
              <a:t>The BIGGEST Purchase EVER</a:t>
            </a:r>
          </a:p>
          <a:p>
            <a:pPr marL="0" indent="0">
              <a:buNone/>
            </a:pPr>
            <a:r>
              <a:rPr lang="en-US" sz="4400" dirty="0"/>
              <a:t>($100,000 plus two players)</a:t>
            </a:r>
          </a:p>
          <a:p>
            <a:pPr marL="0" indent="0">
              <a:buNone/>
            </a:pPr>
            <a:r>
              <a:rPr lang="en-US" sz="4400" dirty="0"/>
              <a:t> </a:t>
            </a:r>
          </a:p>
          <a:p>
            <a:pPr marL="0" indent="0">
              <a:buNone/>
            </a:pPr>
            <a:endParaRPr lang="en-US" dirty="0"/>
          </a:p>
          <a:p>
            <a:pPr marL="0" indent="0">
              <a:buNone/>
            </a:pPr>
            <a:endParaRPr lang="en-US" dirty="0"/>
          </a:p>
          <a:p>
            <a:pPr marL="0" indent="0">
              <a:buNone/>
            </a:pPr>
            <a:r>
              <a:rPr lang="en-US" dirty="0"/>
              <a:t> </a:t>
            </a:r>
          </a:p>
        </p:txBody>
      </p:sp>
      <p:pic>
        <p:nvPicPr>
          <p:cNvPr id="6" name="Picture 5">
            <a:extLst>
              <a:ext uri="{FF2B5EF4-FFF2-40B4-BE49-F238E27FC236}">
                <a16:creationId xmlns:a16="http://schemas.microsoft.com/office/drawing/2014/main" id="{7282C3B5-1D47-4382-B7EE-446E376E6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7847" y="1427529"/>
            <a:ext cx="3221880" cy="4002942"/>
          </a:xfrm>
          <a:prstGeom prst="rect">
            <a:avLst/>
          </a:prstGeom>
        </p:spPr>
      </p:pic>
    </p:spTree>
    <p:extLst>
      <p:ext uri="{BB962C8B-B14F-4D97-AF65-F5344CB8AC3E}">
        <p14:creationId xmlns:p14="http://schemas.microsoft.com/office/powerpoint/2010/main" val="122172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1595D-366E-4D7F-8BB4-BB63A817E50E}"/>
              </a:ext>
            </a:extLst>
          </p:cNvPr>
          <p:cNvSpPr>
            <a:spLocks noGrp="1"/>
          </p:cNvSpPr>
          <p:nvPr>
            <p:ph type="title"/>
          </p:nvPr>
        </p:nvSpPr>
        <p:spPr/>
        <p:txBody>
          <a:bodyPr/>
          <a:lstStyle/>
          <a:p>
            <a:pPr algn="ctr"/>
            <a:r>
              <a:rPr lang="en-US" b="1" dirty="0"/>
              <a:t>Conclusions</a:t>
            </a:r>
          </a:p>
        </p:txBody>
      </p:sp>
      <p:sp>
        <p:nvSpPr>
          <p:cNvPr id="3" name="Content Placeholder 2">
            <a:extLst>
              <a:ext uri="{FF2B5EF4-FFF2-40B4-BE49-F238E27FC236}">
                <a16:creationId xmlns:a16="http://schemas.microsoft.com/office/drawing/2014/main" id="{C4366527-B4EF-4C56-A443-F38D43FCF597}"/>
              </a:ext>
            </a:extLst>
          </p:cNvPr>
          <p:cNvSpPr>
            <a:spLocks noGrp="1"/>
          </p:cNvSpPr>
          <p:nvPr>
            <p:ph idx="1"/>
          </p:nvPr>
        </p:nvSpPr>
        <p:spPr/>
        <p:txBody>
          <a:bodyPr>
            <a:normAutofit fontScale="92500" lnSpcReduction="10000"/>
          </a:bodyPr>
          <a:lstStyle/>
          <a:p>
            <a:r>
              <a:rPr lang="en-US" sz="3200" dirty="0"/>
              <a:t>The White Sox management did a pretty good job of rebuilding the team, to the point that by 1926, the Sox were talked of as pennant contenders.</a:t>
            </a:r>
          </a:p>
          <a:p>
            <a:r>
              <a:rPr lang="en-US" sz="3200" dirty="0"/>
              <a:t>They basically rebuilt the pitching staff and the infield. But they could never replace star outfielders Jackson and Felsch with anyone comparable.</a:t>
            </a:r>
          </a:p>
          <a:p>
            <a:r>
              <a:rPr lang="en-US" sz="3200" dirty="0"/>
              <a:t>Compared to the 1914 A’s, the Sox did a much better job rebuilding. </a:t>
            </a:r>
          </a:p>
          <a:p>
            <a:r>
              <a:rPr lang="en-US" sz="3200" dirty="0"/>
              <a:t>And they rebuilt at least as fast as the Astros—under rules that made rebuilds more difficult.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65648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243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31F49-C0BC-42DB-9CE9-AEBFD94E8C20}"/>
              </a:ext>
            </a:extLst>
          </p:cNvPr>
          <p:cNvSpPr>
            <a:spLocks noGrp="1"/>
          </p:cNvSpPr>
          <p:nvPr>
            <p:ph type="title"/>
          </p:nvPr>
        </p:nvSpPr>
        <p:spPr/>
        <p:txBody>
          <a:bodyPr/>
          <a:lstStyle/>
          <a:p>
            <a:pPr algn="ctr"/>
            <a:r>
              <a:rPr lang="en-US" b="1" dirty="0"/>
              <a:t>Black Sox vs. Astros</a:t>
            </a:r>
          </a:p>
        </p:txBody>
      </p:sp>
      <p:sp>
        <p:nvSpPr>
          <p:cNvPr id="3" name="Content Placeholder 2">
            <a:extLst>
              <a:ext uri="{FF2B5EF4-FFF2-40B4-BE49-F238E27FC236}">
                <a16:creationId xmlns:a16="http://schemas.microsoft.com/office/drawing/2014/main" id="{F021A2B6-8C34-49A4-B5C0-B8B0DB609888}"/>
              </a:ext>
            </a:extLst>
          </p:cNvPr>
          <p:cNvSpPr>
            <a:spLocks noGrp="1"/>
          </p:cNvSpPr>
          <p:nvPr>
            <p:ph idx="1"/>
          </p:nvPr>
        </p:nvSpPr>
        <p:spPr/>
        <p:txBody>
          <a:bodyPr>
            <a:normAutofit/>
          </a:bodyPr>
          <a:lstStyle/>
          <a:p>
            <a:r>
              <a:rPr lang="en-US" sz="3200" dirty="0"/>
              <a:t>Compare Sox 1920-21 with Astros. Sox lost the </a:t>
            </a:r>
            <a:r>
              <a:rPr lang="en-US" sz="3200" u="sng" dirty="0"/>
              <a:t>11.2</a:t>
            </a:r>
            <a:r>
              <a:rPr lang="en-US" sz="3200" dirty="0"/>
              <a:t> WAA of the Black Sox players in just one year, and got nothing in return</a:t>
            </a:r>
          </a:p>
          <a:p>
            <a:r>
              <a:rPr lang="en-US" sz="3200" dirty="0"/>
              <a:t>In 2010-12 Astros traded away veterans SPs Roy Oswalt, </a:t>
            </a:r>
            <a:r>
              <a:rPr lang="en-US" sz="3200" dirty="0" err="1"/>
              <a:t>Wandy</a:t>
            </a:r>
            <a:r>
              <a:rPr lang="en-US" sz="3200" dirty="0"/>
              <a:t> Rodriguez, Brett Myers, 1B/OF Lance Berkman, OFs Hunter Pence, Michael Bourn and Carlos Lee. In their last year with the Astros, these players combined for </a:t>
            </a:r>
            <a:r>
              <a:rPr lang="en-US" sz="3200" u="sng" dirty="0"/>
              <a:t>5.3</a:t>
            </a:r>
            <a:r>
              <a:rPr lang="en-US" sz="3200" dirty="0"/>
              <a:t> WAA.</a:t>
            </a:r>
          </a:p>
          <a:p>
            <a:r>
              <a:rPr lang="en-US" sz="3200" dirty="0"/>
              <a:t>But the Astros got young talent in return</a:t>
            </a:r>
          </a:p>
        </p:txBody>
      </p:sp>
    </p:spTree>
    <p:extLst>
      <p:ext uri="{BB962C8B-B14F-4D97-AF65-F5344CB8AC3E}">
        <p14:creationId xmlns:p14="http://schemas.microsoft.com/office/powerpoint/2010/main" val="1706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31F49-C0BC-42DB-9CE9-AEBFD94E8C20}"/>
              </a:ext>
            </a:extLst>
          </p:cNvPr>
          <p:cNvSpPr>
            <a:spLocks noGrp="1"/>
          </p:cNvSpPr>
          <p:nvPr>
            <p:ph type="title"/>
          </p:nvPr>
        </p:nvSpPr>
        <p:spPr/>
        <p:txBody>
          <a:bodyPr/>
          <a:lstStyle/>
          <a:p>
            <a:r>
              <a:rPr lang="en-US" dirty="0"/>
              <a:t>Black Sox vs. Astros Rebuilds (team WAA)</a:t>
            </a:r>
          </a:p>
        </p:txBody>
      </p:sp>
      <p:sp>
        <p:nvSpPr>
          <p:cNvPr id="3" name="Content Placeholder 2">
            <a:extLst>
              <a:ext uri="{FF2B5EF4-FFF2-40B4-BE49-F238E27FC236}">
                <a16:creationId xmlns:a16="http://schemas.microsoft.com/office/drawing/2014/main" id="{F021A2B6-8C34-49A4-B5C0-B8B0DB609888}"/>
              </a:ext>
            </a:extLst>
          </p:cNvPr>
          <p:cNvSpPr>
            <a:spLocks noGrp="1"/>
          </p:cNvSpPr>
          <p:nvPr>
            <p:ph idx="1"/>
          </p:nvPr>
        </p:nvSpPr>
        <p:spPr/>
        <p:txBody>
          <a:bodyPr>
            <a:normAutofit fontScale="85000" lnSpcReduction="20000"/>
          </a:bodyPr>
          <a:lstStyle/>
          <a:p>
            <a:pPr marL="0" indent="0">
              <a:buNone/>
            </a:pPr>
            <a:r>
              <a:rPr lang="en-US" sz="3300" b="1" dirty="0"/>
              <a:t>Astros			White Sox</a:t>
            </a:r>
          </a:p>
          <a:p>
            <a:pPr marL="0" indent="0">
              <a:buNone/>
            </a:pPr>
            <a:endParaRPr lang="en-US" b="1" dirty="0"/>
          </a:p>
          <a:p>
            <a:pPr marL="0" indent="0">
              <a:buNone/>
            </a:pPr>
            <a:r>
              <a:rPr lang="en-US" dirty="0"/>
              <a:t>2009	-13.0			1919	10.3</a:t>
            </a:r>
          </a:p>
          <a:p>
            <a:pPr marL="0" indent="0">
              <a:buNone/>
            </a:pPr>
            <a:r>
              <a:rPr lang="en-US" dirty="0"/>
              <a:t>2010	-16.6			1920	10.8</a:t>
            </a:r>
          </a:p>
          <a:p>
            <a:pPr marL="0" indent="0">
              <a:buNone/>
            </a:pPr>
            <a:r>
              <a:rPr lang="en-US" dirty="0"/>
              <a:t>2011	-10.3			1921	-13.6 (a drop of 24.4 WAA!)</a:t>
            </a:r>
          </a:p>
          <a:p>
            <a:pPr marL="0" indent="0">
              <a:buNone/>
            </a:pPr>
            <a:r>
              <a:rPr lang="en-US" dirty="0"/>
              <a:t>2012	-19.1			1922	1.5</a:t>
            </a:r>
          </a:p>
          <a:p>
            <a:pPr marL="0" indent="0">
              <a:buNone/>
            </a:pPr>
            <a:r>
              <a:rPr lang="en-US" dirty="0"/>
              <a:t>2013	-25.8*			1923	-0.4</a:t>
            </a:r>
          </a:p>
          <a:p>
            <a:pPr marL="0" indent="0">
              <a:buNone/>
            </a:pPr>
            <a:r>
              <a:rPr lang="en-US" dirty="0"/>
              <a:t>2014	-11.7			1924	-9.2</a:t>
            </a:r>
          </a:p>
          <a:p>
            <a:pPr marL="0" indent="0">
              <a:buNone/>
            </a:pPr>
            <a:r>
              <a:rPr lang="en-US" dirty="0"/>
              <a:t>2015	11.5			1925	2.9</a:t>
            </a:r>
          </a:p>
          <a:p>
            <a:pPr marL="0" indent="0">
              <a:buNone/>
            </a:pPr>
            <a:r>
              <a:rPr lang="en-US" dirty="0"/>
              <a:t>2016	0.9			1926	8.5</a:t>
            </a:r>
          </a:p>
          <a:p>
            <a:pPr marL="0" indent="0">
              <a:buNone/>
            </a:pPr>
            <a:r>
              <a:rPr lang="en-US" dirty="0"/>
              <a:t>2017	16.7			1927	1.8</a:t>
            </a:r>
          </a:p>
          <a:p>
            <a:pPr marL="0" indent="0">
              <a:buNone/>
            </a:pPr>
            <a:endParaRPr lang="en-US" dirty="0"/>
          </a:p>
        </p:txBody>
      </p:sp>
    </p:spTree>
    <p:extLst>
      <p:ext uri="{BB962C8B-B14F-4D97-AF65-F5344CB8AC3E}">
        <p14:creationId xmlns:p14="http://schemas.microsoft.com/office/powerpoint/2010/main" val="1383400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0900C-A11C-49BE-A9ED-C006F6ED4975}"/>
              </a:ext>
            </a:extLst>
          </p:cNvPr>
          <p:cNvSpPr>
            <a:spLocks noGrp="1"/>
          </p:cNvSpPr>
          <p:nvPr>
            <p:ph type="title"/>
          </p:nvPr>
        </p:nvSpPr>
        <p:spPr/>
        <p:txBody>
          <a:bodyPr/>
          <a:lstStyle/>
          <a:p>
            <a:pPr algn="ctr"/>
            <a:r>
              <a:rPr lang="en-US" b="1" dirty="0"/>
              <a:t>White Sox outfielders</a:t>
            </a:r>
          </a:p>
        </p:txBody>
      </p:sp>
      <p:sp>
        <p:nvSpPr>
          <p:cNvPr id="3" name="Content Placeholder 2">
            <a:extLst>
              <a:ext uri="{FF2B5EF4-FFF2-40B4-BE49-F238E27FC236}">
                <a16:creationId xmlns:a16="http://schemas.microsoft.com/office/drawing/2014/main" id="{9DF4B7C3-5A3A-420E-8D80-BA70A9E547FE}"/>
              </a:ext>
            </a:extLst>
          </p:cNvPr>
          <p:cNvSpPr>
            <a:spLocks noGrp="1"/>
          </p:cNvSpPr>
          <p:nvPr>
            <p:ph idx="1"/>
          </p:nvPr>
        </p:nvSpPr>
        <p:spPr/>
        <p:txBody>
          <a:bodyPr>
            <a:normAutofit/>
          </a:bodyPr>
          <a:lstStyle/>
          <a:p>
            <a:r>
              <a:rPr lang="en-US" sz="3600" dirty="0"/>
              <a:t>Johnny </a:t>
            </a:r>
            <a:r>
              <a:rPr lang="en-US" sz="3600" dirty="0" err="1"/>
              <a:t>Mostil</a:t>
            </a:r>
            <a:r>
              <a:rPr lang="en-US" sz="3600" dirty="0"/>
              <a:t> total WS WAR—24.4</a:t>
            </a:r>
          </a:p>
          <a:p>
            <a:pPr marL="0" indent="0">
              <a:buNone/>
            </a:pPr>
            <a:r>
              <a:rPr lang="en-US" sz="3600" dirty="0"/>
              <a:t>	Peak WAR—6.3 in 1926 (</a:t>
            </a:r>
            <a:r>
              <a:rPr lang="en-US" sz="3600" dirty="0" err="1"/>
              <a:t>fangraphs</a:t>
            </a:r>
            <a:r>
              <a:rPr lang="en-US" sz="3600" dirty="0"/>
              <a:t>)</a:t>
            </a:r>
          </a:p>
          <a:p>
            <a:r>
              <a:rPr lang="en-US" sz="3600" dirty="0"/>
              <a:t>Bibb Falk—career WAR—22.7</a:t>
            </a:r>
          </a:p>
          <a:p>
            <a:pPr marL="0" indent="0">
              <a:buNone/>
            </a:pPr>
            <a:r>
              <a:rPr lang="en-US" sz="3600" dirty="0"/>
              <a:t>	Peak WAR—5.3</a:t>
            </a:r>
          </a:p>
          <a:p>
            <a:endParaRPr lang="en-US" sz="3600" dirty="0"/>
          </a:p>
          <a:p>
            <a:r>
              <a:rPr lang="en-US" sz="3600" dirty="0"/>
              <a:t>Very comparable to Shoeless Joe Jackson and Happy Felsch’s peak and WS WARs </a:t>
            </a:r>
          </a:p>
        </p:txBody>
      </p:sp>
    </p:spTree>
    <p:extLst>
      <p:ext uri="{BB962C8B-B14F-4D97-AF65-F5344CB8AC3E}">
        <p14:creationId xmlns:p14="http://schemas.microsoft.com/office/powerpoint/2010/main" val="3166864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D8BF2-EC93-4FE6-ABC6-46E91BE15F8A}"/>
              </a:ext>
            </a:extLst>
          </p:cNvPr>
          <p:cNvSpPr>
            <a:spLocks noGrp="1"/>
          </p:cNvSpPr>
          <p:nvPr>
            <p:ph type="title"/>
          </p:nvPr>
        </p:nvSpPr>
        <p:spPr/>
        <p:txBody>
          <a:bodyPr/>
          <a:lstStyle/>
          <a:p>
            <a:pPr algn="ctr"/>
            <a:r>
              <a:rPr lang="en-US" b="1" dirty="0"/>
              <a:t>WAR: What’s It Good For?</a:t>
            </a:r>
          </a:p>
        </p:txBody>
      </p:sp>
      <p:sp>
        <p:nvSpPr>
          <p:cNvPr id="3" name="Content Placeholder 2">
            <a:extLst>
              <a:ext uri="{FF2B5EF4-FFF2-40B4-BE49-F238E27FC236}">
                <a16:creationId xmlns:a16="http://schemas.microsoft.com/office/drawing/2014/main" id="{B5A593BE-EBDB-4A03-84D9-B96F4CAC5BAB}"/>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1357730A-8FAD-4419-B933-65D53C3137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039" y="1625600"/>
            <a:ext cx="7793431" cy="4551363"/>
          </a:xfrm>
          <a:prstGeom prst="rect">
            <a:avLst/>
          </a:prstGeom>
        </p:spPr>
      </p:pic>
    </p:spTree>
    <p:extLst>
      <p:ext uri="{BB962C8B-B14F-4D97-AF65-F5344CB8AC3E}">
        <p14:creationId xmlns:p14="http://schemas.microsoft.com/office/powerpoint/2010/main" val="401348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FC6EA-AB41-4799-8FB1-2447AA6CAC7A}"/>
              </a:ext>
            </a:extLst>
          </p:cNvPr>
          <p:cNvSpPr>
            <a:spLocks noGrp="1"/>
          </p:cNvSpPr>
          <p:nvPr>
            <p:ph type="title"/>
          </p:nvPr>
        </p:nvSpPr>
        <p:spPr/>
        <p:txBody>
          <a:bodyPr/>
          <a:lstStyle/>
          <a:p>
            <a:r>
              <a:rPr lang="en-US" b="1" dirty="0"/>
              <a:t>The Sox—an </a:t>
            </a:r>
            <a:r>
              <a:rPr lang="en-US" b="1" i="1" dirty="0"/>
              <a:t>Involuntary</a:t>
            </a:r>
            <a:r>
              <a:rPr lang="en-US" b="1" dirty="0"/>
              <a:t> Tear-Down, Compared to the Astros</a:t>
            </a:r>
          </a:p>
        </p:txBody>
      </p:sp>
      <p:sp>
        <p:nvSpPr>
          <p:cNvPr id="3" name="Content Placeholder 2">
            <a:extLst>
              <a:ext uri="{FF2B5EF4-FFF2-40B4-BE49-F238E27FC236}">
                <a16:creationId xmlns:a16="http://schemas.microsoft.com/office/drawing/2014/main" id="{C40CC1EC-1216-4217-8A7D-D169EC27E9F6}"/>
              </a:ext>
            </a:extLst>
          </p:cNvPr>
          <p:cNvSpPr>
            <a:spLocks noGrp="1"/>
          </p:cNvSpPr>
          <p:nvPr>
            <p:ph idx="1"/>
          </p:nvPr>
        </p:nvSpPr>
        <p:spPr/>
        <p:txBody>
          <a:bodyPr>
            <a:normAutofit/>
          </a:bodyPr>
          <a:lstStyle/>
          <a:p>
            <a:r>
              <a:rPr lang="en-US" dirty="0"/>
              <a:t>But Sox after the scandal an </a:t>
            </a:r>
            <a:r>
              <a:rPr lang="en-US" b="1" dirty="0"/>
              <a:t>Involuntary</a:t>
            </a:r>
            <a:r>
              <a:rPr lang="en-US" dirty="0"/>
              <a:t> tear-down, not voluntary</a:t>
            </a:r>
          </a:p>
          <a:p>
            <a:r>
              <a:rPr lang="en-US" dirty="0"/>
              <a:t>Sox a very good team before the tear-down. Just on WAA, the Black Sox lost players valued at 11.2 WAA (per their 1920 season). Joe Jackson alone, at 5.2 WAA, was worth all the veterans the 2010 Houston discarded.</a:t>
            </a:r>
          </a:p>
          <a:p>
            <a:r>
              <a:rPr lang="en-US" dirty="0"/>
              <a:t>And unlike today’s rebuilds, the Sox got nothing in return for the loss.</a:t>
            </a:r>
          </a:p>
          <a:p>
            <a:r>
              <a:rPr lang="en-US" dirty="0"/>
              <a:t>Different rebuilding context in 1920s. No draft to help weaker teams. Free agency today. No International pool.</a:t>
            </a:r>
          </a:p>
          <a:p>
            <a:r>
              <a:rPr lang="en-US" dirty="0"/>
              <a:t>Rebuild thus much tougher</a:t>
            </a:r>
          </a:p>
        </p:txBody>
      </p:sp>
    </p:spTree>
    <p:extLst>
      <p:ext uri="{BB962C8B-B14F-4D97-AF65-F5344CB8AC3E}">
        <p14:creationId xmlns:p14="http://schemas.microsoft.com/office/powerpoint/2010/main" val="1186811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72D8-FEC8-4F8C-9172-9492CDC8D0C7}"/>
              </a:ext>
            </a:extLst>
          </p:cNvPr>
          <p:cNvSpPr>
            <a:spLocks noGrp="1"/>
          </p:cNvSpPr>
          <p:nvPr>
            <p:ph type="title"/>
          </p:nvPr>
        </p:nvSpPr>
        <p:spPr/>
        <p:txBody>
          <a:bodyPr/>
          <a:lstStyle/>
          <a:p>
            <a:pPr algn="ctr"/>
            <a:r>
              <a:rPr lang="en-US" b="1" dirty="0"/>
              <a:t>Historic Tear-Downs: the 1914 A’s</a:t>
            </a:r>
          </a:p>
        </p:txBody>
      </p:sp>
      <p:sp>
        <p:nvSpPr>
          <p:cNvPr id="3" name="Content Placeholder 2">
            <a:extLst>
              <a:ext uri="{FF2B5EF4-FFF2-40B4-BE49-F238E27FC236}">
                <a16:creationId xmlns:a16="http://schemas.microsoft.com/office/drawing/2014/main" id="{71A6F073-EA36-4982-A276-E788D0C1AAA8}"/>
              </a:ext>
            </a:extLst>
          </p:cNvPr>
          <p:cNvSpPr>
            <a:spLocks noGrp="1"/>
          </p:cNvSpPr>
          <p:nvPr>
            <p:ph idx="1"/>
          </p:nvPr>
        </p:nvSpPr>
        <p:spPr/>
        <p:txBody>
          <a:bodyPr/>
          <a:lstStyle/>
          <a:p>
            <a:r>
              <a:rPr lang="en-US" sz="3200" dirty="0"/>
              <a:t>Not counting pre-1900 tear-downs due to the franchise </a:t>
            </a:r>
          </a:p>
          <a:p>
            <a:pPr marL="0" indent="0">
              <a:buNone/>
            </a:pPr>
            <a:r>
              <a:rPr lang="en-US" sz="3200" dirty="0"/>
              <a:t> hijinks of that era (e.g., 1898-99 Cleveland Spiders)</a:t>
            </a:r>
          </a:p>
          <a:p>
            <a:r>
              <a:rPr lang="en-US" sz="3200" dirty="0"/>
              <a:t> Closest post-1900 comparison the 1914 Philadelphia As.</a:t>
            </a:r>
          </a:p>
          <a:p>
            <a:pPr marL="0" indent="0">
              <a:buNone/>
            </a:pPr>
            <a:r>
              <a:rPr lang="en-US" sz="3200" dirty="0"/>
              <a:t> (Reasons why—semi-voluntary)</a:t>
            </a:r>
          </a:p>
          <a:p>
            <a:r>
              <a:rPr lang="en-US" sz="3200" dirty="0"/>
              <a:t>Lost Collins, Baker, Plank, Bender, Coombs, </a:t>
            </a:r>
          </a:p>
          <a:p>
            <a:pPr marL="0" indent="0">
              <a:buNone/>
            </a:pPr>
            <a:r>
              <a:rPr lang="en-US" sz="3200" dirty="0"/>
              <a:t> four Hall of Famers.</a:t>
            </a:r>
          </a:p>
          <a:p>
            <a:r>
              <a:rPr lang="en-US" sz="3200" dirty="0"/>
              <a:t>Finished in last place 9 years in a row.</a:t>
            </a:r>
          </a:p>
          <a:p>
            <a:pPr marL="0" indent="0">
              <a:buNone/>
            </a:pPr>
            <a:endParaRPr lang="en-US" dirty="0"/>
          </a:p>
        </p:txBody>
      </p:sp>
      <p:pic>
        <p:nvPicPr>
          <p:cNvPr id="5" name="Picture 4">
            <a:extLst>
              <a:ext uri="{FF2B5EF4-FFF2-40B4-BE49-F238E27FC236}">
                <a16:creationId xmlns:a16="http://schemas.microsoft.com/office/drawing/2014/main" id="{4EF9CD85-4055-44A0-B9DE-DBCE08DFA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4646" y="3516923"/>
            <a:ext cx="2975952" cy="2975952"/>
          </a:xfrm>
          <a:prstGeom prst="rect">
            <a:avLst/>
          </a:prstGeom>
        </p:spPr>
      </p:pic>
    </p:spTree>
    <p:extLst>
      <p:ext uri="{BB962C8B-B14F-4D97-AF65-F5344CB8AC3E}">
        <p14:creationId xmlns:p14="http://schemas.microsoft.com/office/powerpoint/2010/main" val="263146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B5ED5-6F0C-460E-9CDA-2AAFCA90EE60}"/>
              </a:ext>
            </a:extLst>
          </p:cNvPr>
          <p:cNvSpPr>
            <a:spLocks noGrp="1"/>
          </p:cNvSpPr>
          <p:nvPr>
            <p:ph type="title"/>
          </p:nvPr>
        </p:nvSpPr>
        <p:spPr/>
        <p:txBody>
          <a:bodyPr/>
          <a:lstStyle/>
          <a:p>
            <a:r>
              <a:rPr lang="en-US" b="1" dirty="0"/>
              <a:t>Any Money Saved by Losing the Black Sox?</a:t>
            </a:r>
          </a:p>
        </p:txBody>
      </p:sp>
      <p:sp>
        <p:nvSpPr>
          <p:cNvPr id="3" name="Content Placeholder 2">
            <a:extLst>
              <a:ext uri="{FF2B5EF4-FFF2-40B4-BE49-F238E27FC236}">
                <a16:creationId xmlns:a16="http://schemas.microsoft.com/office/drawing/2014/main" id="{BBE2AF9F-3C6A-49D3-8991-8BE4E3167CD5}"/>
              </a:ext>
            </a:extLst>
          </p:cNvPr>
          <p:cNvSpPr>
            <a:spLocks noGrp="1"/>
          </p:cNvSpPr>
          <p:nvPr>
            <p:ph idx="1"/>
          </p:nvPr>
        </p:nvSpPr>
        <p:spPr>
          <a:xfrm>
            <a:off x="838200" y="1825625"/>
            <a:ext cx="8438662" cy="4351338"/>
          </a:xfrm>
        </p:spPr>
        <p:txBody>
          <a:bodyPr>
            <a:normAutofit/>
          </a:bodyPr>
          <a:lstStyle/>
          <a:p>
            <a:r>
              <a:rPr lang="en-US" sz="4000" dirty="0"/>
              <a:t>Not that much money saved. The Black Sox players combined earned $46,600 in 1920.</a:t>
            </a:r>
          </a:p>
        </p:txBody>
      </p:sp>
      <p:pic>
        <p:nvPicPr>
          <p:cNvPr id="5" name="Picture 4">
            <a:extLst>
              <a:ext uri="{FF2B5EF4-FFF2-40B4-BE49-F238E27FC236}">
                <a16:creationId xmlns:a16="http://schemas.microsoft.com/office/drawing/2014/main" id="{80CD2EF6-BFF4-4DD8-B650-925FB784FE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568" y="3429000"/>
            <a:ext cx="2112990" cy="2911231"/>
          </a:xfrm>
          <a:prstGeom prst="rect">
            <a:avLst/>
          </a:prstGeom>
        </p:spPr>
      </p:pic>
    </p:spTree>
    <p:extLst>
      <p:ext uri="{BB962C8B-B14F-4D97-AF65-F5344CB8AC3E}">
        <p14:creationId xmlns:p14="http://schemas.microsoft.com/office/powerpoint/2010/main" val="2680076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55FA-23F2-6ABB-B310-AAD8CB049A99}"/>
              </a:ext>
            </a:extLst>
          </p:cNvPr>
          <p:cNvSpPr>
            <a:spLocks noGrp="1"/>
          </p:cNvSpPr>
          <p:nvPr>
            <p:ph type="title"/>
          </p:nvPr>
        </p:nvSpPr>
        <p:spPr/>
        <p:txBody>
          <a:bodyPr/>
          <a:lstStyle/>
          <a:p>
            <a:pPr algn="ctr"/>
            <a:r>
              <a:rPr lang="en-US" b="1" dirty="0"/>
              <a:t>Brief Summary of the Rebuild</a:t>
            </a:r>
          </a:p>
        </p:txBody>
      </p:sp>
      <p:sp>
        <p:nvSpPr>
          <p:cNvPr id="3" name="Content Placeholder 2">
            <a:extLst>
              <a:ext uri="{FF2B5EF4-FFF2-40B4-BE49-F238E27FC236}">
                <a16:creationId xmlns:a16="http://schemas.microsoft.com/office/drawing/2014/main" id="{970418B7-AA73-8B1F-AFCC-A41D1746FF89}"/>
              </a:ext>
            </a:extLst>
          </p:cNvPr>
          <p:cNvSpPr>
            <a:spLocks noGrp="1"/>
          </p:cNvSpPr>
          <p:nvPr>
            <p:ph idx="1"/>
          </p:nvPr>
        </p:nvSpPr>
        <p:spPr/>
        <p:txBody>
          <a:bodyPr>
            <a:noAutofit/>
          </a:bodyPr>
          <a:lstStyle/>
          <a:p>
            <a:r>
              <a:rPr lang="en-US" sz="3200" dirty="0"/>
              <a:t>In 1921-22 the White Sox promoted some players in their “pipeline” and purchased the 1b, ss and 3b from the Salt Lake City PCL team.</a:t>
            </a:r>
          </a:p>
          <a:p>
            <a:r>
              <a:rPr lang="en-US" sz="3200" dirty="0"/>
              <a:t>1923 purchased 3b Willie </a:t>
            </a:r>
            <a:r>
              <a:rPr lang="en-US" sz="3200" dirty="0" err="1"/>
              <a:t>Kamm</a:t>
            </a:r>
            <a:r>
              <a:rPr lang="en-US" sz="3200" dirty="0"/>
              <a:t> from the PCL for a record $100,000.</a:t>
            </a:r>
          </a:p>
          <a:p>
            <a:r>
              <a:rPr lang="en-US" sz="3200" dirty="0"/>
              <a:t>By 1925 the new players were maturing, and the team finished with a winning record. They did better in 1926.</a:t>
            </a:r>
          </a:p>
          <a:p>
            <a:r>
              <a:rPr lang="en-US" sz="3200" dirty="0"/>
              <a:t>However, stars Collins and Schalk were aging.</a:t>
            </a:r>
          </a:p>
          <a:p>
            <a:r>
              <a:rPr lang="en-US" sz="3200" dirty="0"/>
              <a:t>By 1927 the decline started again.</a:t>
            </a:r>
          </a:p>
        </p:txBody>
      </p:sp>
    </p:spTree>
    <p:extLst>
      <p:ext uri="{BB962C8B-B14F-4D97-AF65-F5344CB8AC3E}">
        <p14:creationId xmlns:p14="http://schemas.microsoft.com/office/powerpoint/2010/main" val="3731604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C7FC5-E027-4B86-951F-D20754609042}"/>
              </a:ext>
            </a:extLst>
          </p:cNvPr>
          <p:cNvSpPr>
            <a:spLocks noGrp="1"/>
          </p:cNvSpPr>
          <p:nvPr>
            <p:ph type="title"/>
          </p:nvPr>
        </p:nvSpPr>
        <p:spPr/>
        <p:txBody>
          <a:bodyPr/>
          <a:lstStyle/>
          <a:p>
            <a:r>
              <a:rPr lang="en-US" b="1" dirty="0"/>
              <a:t>Sox drew the fans, even in decline</a:t>
            </a:r>
            <a:br>
              <a:rPr lang="en-US" b="1" dirty="0"/>
            </a:br>
            <a:r>
              <a:rPr lang="en-US" b="1" dirty="0"/>
              <a:t>AL Rank in Attendance</a:t>
            </a:r>
          </a:p>
        </p:txBody>
      </p:sp>
      <p:sp>
        <p:nvSpPr>
          <p:cNvPr id="3" name="Content Placeholder 2">
            <a:extLst>
              <a:ext uri="{FF2B5EF4-FFF2-40B4-BE49-F238E27FC236}">
                <a16:creationId xmlns:a16="http://schemas.microsoft.com/office/drawing/2014/main" id="{97EA2E24-D929-4C3C-B3B5-BAB4CBBA24C4}"/>
              </a:ext>
            </a:extLst>
          </p:cNvPr>
          <p:cNvSpPr>
            <a:spLocks noGrp="1"/>
          </p:cNvSpPr>
          <p:nvPr>
            <p:ph idx="1"/>
          </p:nvPr>
        </p:nvSpPr>
        <p:spPr/>
        <p:txBody>
          <a:bodyPr>
            <a:normAutofit/>
          </a:bodyPr>
          <a:lstStyle/>
          <a:p>
            <a:pPr marL="0" indent="0">
              <a:buNone/>
            </a:pPr>
            <a:r>
              <a:rPr lang="en-US" sz="4000" dirty="0"/>
              <a:t>   </a:t>
            </a:r>
            <a:r>
              <a:rPr lang="en-US" sz="4000" b="1" dirty="0"/>
              <a:t> Year		AL Rank		Year		AL Rank</a:t>
            </a:r>
          </a:p>
          <a:p>
            <a:r>
              <a:rPr lang="en-US" sz="4000" dirty="0"/>
              <a:t>1919		2</a:t>
            </a:r>
            <a:r>
              <a:rPr lang="en-US" sz="4000" baseline="30000" dirty="0"/>
              <a:t>nd</a:t>
            </a:r>
            <a:r>
              <a:rPr lang="en-US" sz="4000" dirty="0"/>
              <a:t>			1924		3rd</a:t>
            </a:r>
          </a:p>
          <a:p>
            <a:r>
              <a:rPr lang="en-US" sz="4000" dirty="0"/>
              <a:t>1920	 	3rd 			1925		2nd</a:t>
            </a:r>
          </a:p>
          <a:p>
            <a:r>
              <a:rPr lang="en-US" sz="4000" dirty="0"/>
              <a:t>1921 		4th 			1926		3rd</a:t>
            </a:r>
          </a:p>
          <a:p>
            <a:r>
              <a:rPr lang="en-US" sz="4000" dirty="0"/>
              <a:t>1922 		4th 			1927		3rd</a:t>
            </a:r>
          </a:p>
          <a:p>
            <a:r>
              <a:rPr lang="en-US" sz="4000" dirty="0"/>
              <a:t>1923 		3rd 			1928		3rd</a:t>
            </a:r>
          </a:p>
          <a:p>
            <a:pPr marL="0" indent="0">
              <a:buNone/>
            </a:pPr>
            <a:endParaRPr lang="en-US" dirty="0"/>
          </a:p>
        </p:txBody>
      </p:sp>
    </p:spTree>
    <p:extLst>
      <p:ext uri="{BB962C8B-B14F-4D97-AF65-F5344CB8AC3E}">
        <p14:creationId xmlns:p14="http://schemas.microsoft.com/office/powerpoint/2010/main" val="1086252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B19E-24A0-423A-BBBB-97D6F57B1DE6}"/>
              </a:ext>
            </a:extLst>
          </p:cNvPr>
          <p:cNvSpPr>
            <a:spLocks noGrp="1"/>
          </p:cNvSpPr>
          <p:nvPr>
            <p:ph type="title"/>
          </p:nvPr>
        </p:nvSpPr>
        <p:spPr/>
        <p:txBody>
          <a:bodyPr/>
          <a:lstStyle/>
          <a:p>
            <a:r>
              <a:rPr lang="en-US" b="1" dirty="0"/>
              <a:t>Sox Won-Loss (ties not counted)</a:t>
            </a:r>
          </a:p>
        </p:txBody>
      </p:sp>
      <p:sp>
        <p:nvSpPr>
          <p:cNvPr id="3" name="Content Placeholder 2">
            <a:extLst>
              <a:ext uri="{FF2B5EF4-FFF2-40B4-BE49-F238E27FC236}">
                <a16:creationId xmlns:a16="http://schemas.microsoft.com/office/drawing/2014/main" id="{CD5AE20F-7DBC-4064-BF6E-BF468949F7EF}"/>
              </a:ext>
            </a:extLst>
          </p:cNvPr>
          <p:cNvSpPr>
            <a:spLocks noGrp="1"/>
          </p:cNvSpPr>
          <p:nvPr>
            <p:ph idx="1"/>
          </p:nvPr>
        </p:nvSpPr>
        <p:spPr/>
        <p:txBody>
          <a:bodyPr>
            <a:normAutofit fontScale="85000" lnSpcReduction="20000"/>
          </a:bodyPr>
          <a:lstStyle/>
          <a:p>
            <a:pPr marL="0" indent="0">
              <a:buNone/>
            </a:pPr>
            <a:r>
              <a:rPr lang="en-US" dirty="0"/>
              <a:t>   </a:t>
            </a:r>
            <a:r>
              <a:rPr lang="en-US" b="1" dirty="0"/>
              <a:t>Year 		W-L Record 	Pythagorean W-L</a:t>
            </a:r>
            <a:r>
              <a:rPr lang="en-US" dirty="0"/>
              <a:t> </a:t>
            </a:r>
          </a:p>
          <a:p>
            <a:r>
              <a:rPr lang="en-US" dirty="0"/>
              <a:t>1919 		88-52		84-56</a:t>
            </a:r>
          </a:p>
          <a:p>
            <a:r>
              <a:rPr lang="en-US" dirty="0"/>
              <a:t>1920 		96-58 		89-65 </a:t>
            </a:r>
          </a:p>
          <a:p>
            <a:r>
              <a:rPr lang="en-US" dirty="0">
                <a:highlight>
                  <a:srgbClr val="00FF00"/>
                </a:highlight>
              </a:rPr>
              <a:t>1921 		62-92 		61-93 </a:t>
            </a:r>
          </a:p>
          <a:p>
            <a:r>
              <a:rPr lang="en-US" dirty="0"/>
              <a:t>1922 		77-77 		77-77 </a:t>
            </a:r>
          </a:p>
          <a:p>
            <a:r>
              <a:rPr lang="en-US" dirty="0"/>
              <a:t>1923 		69-85	 	72-82 </a:t>
            </a:r>
          </a:p>
          <a:p>
            <a:r>
              <a:rPr lang="en-US" dirty="0"/>
              <a:t>1924 		66-87	 	71-82 </a:t>
            </a:r>
          </a:p>
          <a:p>
            <a:r>
              <a:rPr lang="en-US" dirty="0"/>
              <a:t>1925 		79-75 		81-73 </a:t>
            </a:r>
          </a:p>
          <a:p>
            <a:r>
              <a:rPr lang="en-US" dirty="0"/>
              <a:t>1926 		81-72	 	83-70 </a:t>
            </a:r>
          </a:p>
          <a:p>
            <a:r>
              <a:rPr lang="en-US" dirty="0"/>
              <a:t>1927 		70-83 		72-81 </a:t>
            </a:r>
          </a:p>
          <a:p>
            <a:r>
              <a:rPr lang="en-US" dirty="0"/>
              <a:t>1928 		72-82	 	70-84 </a:t>
            </a:r>
          </a:p>
          <a:p>
            <a:endParaRPr lang="en-US" dirty="0"/>
          </a:p>
        </p:txBody>
      </p:sp>
    </p:spTree>
    <p:extLst>
      <p:ext uri="{BB962C8B-B14F-4D97-AF65-F5344CB8AC3E}">
        <p14:creationId xmlns:p14="http://schemas.microsoft.com/office/powerpoint/2010/main" val="672804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TotalTime>
  <Words>3610</Words>
  <Application>Microsoft Office PowerPoint</Application>
  <PresentationFormat>Widescreen</PresentationFormat>
  <Paragraphs>241</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inherit</vt:lpstr>
      <vt:lpstr>lato</vt:lpstr>
      <vt:lpstr>Open Sans</vt:lpstr>
      <vt:lpstr>Office Theme</vt:lpstr>
      <vt:lpstr>The Ultimate Tear-Down and Rebuild The White Sox 1922-26</vt:lpstr>
      <vt:lpstr>What is a Tear-Down?</vt:lpstr>
      <vt:lpstr>WAR: What’s It Good For?</vt:lpstr>
      <vt:lpstr>The Sox—an Involuntary Tear-Down, Compared to the Astros</vt:lpstr>
      <vt:lpstr>Historic Tear-Downs: the 1914 A’s</vt:lpstr>
      <vt:lpstr>Any Money Saved by Losing the Black Sox?</vt:lpstr>
      <vt:lpstr>Brief Summary of the Rebuild</vt:lpstr>
      <vt:lpstr>Sox drew the fans, even in decline AL Rank in Attendance</vt:lpstr>
      <vt:lpstr>Sox Won-Loss (ties not counted)</vt:lpstr>
      <vt:lpstr> </vt:lpstr>
      <vt:lpstr>Statistics</vt:lpstr>
      <vt:lpstr> </vt:lpstr>
      <vt:lpstr>Chart of Team Total WAR and WAA, 1919-27</vt:lpstr>
      <vt:lpstr>PowerPoint Presentation</vt:lpstr>
      <vt:lpstr>Chart of Field Team WAR, 1919-28</vt:lpstr>
      <vt:lpstr>PowerPoint Presentation</vt:lpstr>
      <vt:lpstr>Chart of Team Pitching WAR 1919-28</vt:lpstr>
      <vt:lpstr>PowerPoint Presentation</vt:lpstr>
      <vt:lpstr>Chart of Team Defensive Efficiency, 1919-28</vt:lpstr>
      <vt:lpstr>PowerPoint Presentation</vt:lpstr>
      <vt:lpstr>Big Spender Comiskey?</vt:lpstr>
      <vt:lpstr>Big Spender Comiskey?</vt:lpstr>
      <vt:lpstr>Conclusions</vt:lpstr>
      <vt:lpstr>PowerPoint Presentation</vt:lpstr>
      <vt:lpstr>Black Sox vs. Astros</vt:lpstr>
      <vt:lpstr>Black Sox vs. Astros Rebuilds (team WAA)</vt:lpstr>
      <vt:lpstr>White Sox outfielders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Ultimate Tear-Down and Rebuild</dc:title>
  <dc:creator>Allardice, Bruce</dc:creator>
  <cp:lastModifiedBy>Bruce Allardice</cp:lastModifiedBy>
  <cp:revision>74</cp:revision>
  <cp:lastPrinted>2023-07-07T01:34:53Z</cp:lastPrinted>
  <dcterms:created xsi:type="dcterms:W3CDTF">2022-08-19T10:41:07Z</dcterms:created>
  <dcterms:modified xsi:type="dcterms:W3CDTF">2023-07-07T01:35:41Z</dcterms:modified>
</cp:coreProperties>
</file>