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83" r:id="rId6"/>
    <p:sldId id="260" r:id="rId7"/>
    <p:sldId id="262" r:id="rId8"/>
    <p:sldId id="261" r:id="rId9"/>
    <p:sldId id="263" r:id="rId10"/>
    <p:sldId id="268" r:id="rId11"/>
    <p:sldId id="291" r:id="rId12"/>
    <p:sldId id="292" r:id="rId13"/>
    <p:sldId id="264" r:id="rId14"/>
    <p:sldId id="265" r:id="rId15"/>
    <p:sldId id="266" r:id="rId16"/>
    <p:sldId id="285" r:id="rId17"/>
    <p:sldId id="286" r:id="rId18"/>
    <p:sldId id="287" r:id="rId19"/>
    <p:sldId id="282" r:id="rId20"/>
    <p:sldId id="273" r:id="rId21"/>
    <p:sldId id="275" r:id="rId22"/>
    <p:sldId id="274" r:id="rId23"/>
    <p:sldId id="276" r:id="rId24"/>
    <p:sldId id="269" r:id="rId25"/>
    <p:sldId id="270" r:id="rId26"/>
    <p:sldId id="271" r:id="rId27"/>
    <p:sldId id="272" r:id="rId28"/>
    <p:sldId id="284" r:id="rId29"/>
    <p:sldId id="288" r:id="rId30"/>
    <p:sldId id="290" r:id="rId31"/>
    <p:sldId id="295" r:id="rId32"/>
    <p:sldId id="277" r:id="rId33"/>
    <p:sldId id="293" r:id="rId34"/>
    <p:sldId id="27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240"/>
  </p:normalViewPr>
  <p:slideViewPr>
    <p:cSldViewPr snapToGrid="0" snapToObjects="1">
      <p:cViewPr varScale="1">
        <p:scale>
          <a:sx n="106" d="100"/>
          <a:sy n="106" d="100"/>
        </p:scale>
        <p:origin x="7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F1E8FF-D263-4482-8831-97BF53AC604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2ADCC5D-467B-4A89-B528-F2884AE2537F}">
      <dgm:prSet/>
      <dgm:spPr/>
      <dgm:t>
        <a:bodyPr/>
        <a:lstStyle/>
        <a:p>
          <a:r>
            <a:rPr lang="en-US"/>
            <a:t>Start of the Inning</a:t>
          </a:r>
        </a:p>
      </dgm:t>
    </dgm:pt>
    <dgm:pt modelId="{D5A4C577-A081-4B24-B732-156C3E92A64E}" type="parTrans" cxnId="{88A9E6E6-1EF5-49FC-8E97-785827D62C19}">
      <dgm:prSet/>
      <dgm:spPr/>
      <dgm:t>
        <a:bodyPr/>
        <a:lstStyle/>
        <a:p>
          <a:endParaRPr lang="en-US"/>
        </a:p>
      </dgm:t>
    </dgm:pt>
    <dgm:pt modelId="{A0219FBA-15AD-4CF6-B6DB-16412592C101}" type="sibTrans" cxnId="{88A9E6E6-1EF5-49FC-8E97-785827D62C19}">
      <dgm:prSet/>
      <dgm:spPr/>
      <dgm:t>
        <a:bodyPr/>
        <a:lstStyle/>
        <a:p>
          <a:endParaRPr lang="en-US"/>
        </a:p>
      </dgm:t>
    </dgm:pt>
    <dgm:pt modelId="{6519B9A3-28C9-4C6A-9D46-54B1F5D8080B}">
      <dgm:prSet/>
      <dgm:spPr/>
      <dgm:t>
        <a:bodyPr/>
        <a:lstStyle/>
        <a:p>
          <a:r>
            <a:rPr lang="en-US" dirty="0"/>
            <a:t>Game State: Empty, 0 Outs, RE = .461</a:t>
          </a:r>
        </a:p>
      </dgm:t>
    </dgm:pt>
    <dgm:pt modelId="{2B301145-5CA0-4FBC-B1EA-9B5510648CF7}" type="parTrans" cxnId="{78B0F1DF-6168-4726-9A47-BCC8D1CB716A}">
      <dgm:prSet/>
      <dgm:spPr/>
      <dgm:t>
        <a:bodyPr/>
        <a:lstStyle/>
        <a:p>
          <a:endParaRPr lang="en-US"/>
        </a:p>
      </dgm:t>
    </dgm:pt>
    <dgm:pt modelId="{7D0726DE-4718-42E3-BCC1-1A6DF2408646}" type="sibTrans" cxnId="{78B0F1DF-6168-4726-9A47-BCC8D1CB716A}">
      <dgm:prSet/>
      <dgm:spPr/>
      <dgm:t>
        <a:bodyPr/>
        <a:lstStyle/>
        <a:p>
          <a:endParaRPr lang="en-US"/>
        </a:p>
      </dgm:t>
    </dgm:pt>
    <dgm:pt modelId="{9EC92742-4960-4755-9D25-A1BABC3F4496}">
      <dgm:prSet/>
      <dgm:spPr/>
      <dgm:t>
        <a:bodyPr/>
        <a:lstStyle/>
        <a:p>
          <a:r>
            <a:rPr lang="en-US"/>
            <a:t>Batter hits a double</a:t>
          </a:r>
        </a:p>
      </dgm:t>
    </dgm:pt>
    <dgm:pt modelId="{72C9475C-0ABF-42E7-9097-C9B6E39816AE}" type="parTrans" cxnId="{AF6CF3C2-5E2F-430E-8F9B-F4149AA393D6}">
      <dgm:prSet/>
      <dgm:spPr/>
      <dgm:t>
        <a:bodyPr/>
        <a:lstStyle/>
        <a:p>
          <a:endParaRPr lang="en-US"/>
        </a:p>
      </dgm:t>
    </dgm:pt>
    <dgm:pt modelId="{6DD58974-0119-4E1A-996A-6D2CC306F656}" type="sibTrans" cxnId="{AF6CF3C2-5E2F-430E-8F9B-F4149AA393D6}">
      <dgm:prSet/>
      <dgm:spPr/>
      <dgm:t>
        <a:bodyPr/>
        <a:lstStyle/>
        <a:p>
          <a:endParaRPr lang="en-US"/>
        </a:p>
      </dgm:t>
    </dgm:pt>
    <dgm:pt modelId="{8B8A918D-6C67-4777-A888-8627CEB65588}">
      <dgm:prSet/>
      <dgm:spPr/>
      <dgm:t>
        <a:bodyPr/>
        <a:lstStyle/>
        <a:p>
          <a:r>
            <a:rPr lang="en-US"/>
            <a:t>Game State: _2_, 0 Outs, RE = 1.068</a:t>
          </a:r>
        </a:p>
      </dgm:t>
    </dgm:pt>
    <dgm:pt modelId="{5A30F0BC-AD4A-4075-8FA7-82534A385ECC}" type="parTrans" cxnId="{32FE4B02-5EEA-4E0E-9F5B-A3DB4A611665}">
      <dgm:prSet/>
      <dgm:spPr/>
      <dgm:t>
        <a:bodyPr/>
        <a:lstStyle/>
        <a:p>
          <a:endParaRPr lang="en-US"/>
        </a:p>
      </dgm:t>
    </dgm:pt>
    <dgm:pt modelId="{F7F013C3-3435-4C76-8011-9E64B28508D9}" type="sibTrans" cxnId="{32FE4B02-5EEA-4E0E-9F5B-A3DB4A611665}">
      <dgm:prSet/>
      <dgm:spPr/>
      <dgm:t>
        <a:bodyPr/>
        <a:lstStyle/>
        <a:p>
          <a:endParaRPr lang="en-US"/>
        </a:p>
      </dgm:t>
    </dgm:pt>
    <dgm:pt modelId="{3C54E7E6-B65F-452A-80EA-F82EADC02507}">
      <dgm:prSet/>
      <dgm:spPr/>
      <dgm:t>
        <a:bodyPr/>
        <a:lstStyle/>
        <a:p>
          <a:r>
            <a:rPr lang="en-US" dirty="0"/>
            <a:t>Delta Run Expectancy = </a:t>
          </a:r>
          <a:r>
            <a:rPr lang="en-US" dirty="0" err="1"/>
            <a:t>RE_final</a:t>
          </a:r>
          <a:r>
            <a:rPr lang="en-US" dirty="0"/>
            <a:t> – </a:t>
          </a:r>
          <a:r>
            <a:rPr lang="en-US" dirty="0" err="1"/>
            <a:t>RE_initial</a:t>
          </a:r>
          <a:endParaRPr lang="en-US" dirty="0"/>
        </a:p>
      </dgm:t>
    </dgm:pt>
    <dgm:pt modelId="{5CE696DC-5B8B-4422-B0B7-A1A305E2688E}" type="parTrans" cxnId="{C8F740F4-A752-4196-B64F-CFD62C15ED12}">
      <dgm:prSet/>
      <dgm:spPr/>
      <dgm:t>
        <a:bodyPr/>
        <a:lstStyle/>
        <a:p>
          <a:endParaRPr lang="en-US"/>
        </a:p>
      </dgm:t>
    </dgm:pt>
    <dgm:pt modelId="{BA8A0890-D58D-4EE0-A225-6A4B9647256D}" type="sibTrans" cxnId="{C8F740F4-A752-4196-B64F-CFD62C15ED12}">
      <dgm:prSet/>
      <dgm:spPr/>
      <dgm:t>
        <a:bodyPr/>
        <a:lstStyle/>
        <a:p>
          <a:endParaRPr lang="en-US"/>
        </a:p>
      </dgm:t>
    </dgm:pt>
    <dgm:pt modelId="{5A92D6BC-A0A6-4F86-8F5E-C2182C18F0CE}">
      <dgm:prSet/>
      <dgm:spPr/>
      <dgm:t>
        <a:bodyPr/>
        <a:lstStyle/>
        <a:p>
          <a:r>
            <a:rPr lang="en-US"/>
            <a:t>DRE = 1.068 - .461 = .607</a:t>
          </a:r>
        </a:p>
      </dgm:t>
    </dgm:pt>
    <dgm:pt modelId="{EF7324A4-F2D1-48C1-92BF-8BB4C3DA087C}" type="parTrans" cxnId="{B5647009-5017-4CAE-A8D3-10DAD044266B}">
      <dgm:prSet/>
      <dgm:spPr/>
      <dgm:t>
        <a:bodyPr/>
        <a:lstStyle/>
        <a:p>
          <a:endParaRPr lang="en-US"/>
        </a:p>
      </dgm:t>
    </dgm:pt>
    <dgm:pt modelId="{C87BDC5C-39EC-463A-9798-81946F3A1347}" type="sibTrans" cxnId="{B5647009-5017-4CAE-A8D3-10DAD044266B}">
      <dgm:prSet/>
      <dgm:spPr/>
      <dgm:t>
        <a:bodyPr/>
        <a:lstStyle/>
        <a:p>
          <a:endParaRPr lang="en-US"/>
        </a:p>
      </dgm:t>
    </dgm:pt>
    <dgm:pt modelId="{5EC36F2B-1ECD-481B-A795-000A70D743FB}">
      <dgm:prSet/>
      <dgm:spPr/>
      <dgm:t>
        <a:bodyPr/>
        <a:lstStyle/>
        <a:p>
          <a:r>
            <a:rPr lang="en-US" b="1"/>
            <a:t>*This can be done similarly using count*</a:t>
          </a:r>
          <a:endParaRPr lang="en-US"/>
        </a:p>
      </dgm:t>
    </dgm:pt>
    <dgm:pt modelId="{20685D2F-AC4A-4006-B72D-DEB6AE072A3E}" type="parTrans" cxnId="{19B6A3F8-8139-41CA-BBD7-66BBB5AC2B59}">
      <dgm:prSet/>
      <dgm:spPr/>
      <dgm:t>
        <a:bodyPr/>
        <a:lstStyle/>
        <a:p>
          <a:endParaRPr lang="en-US"/>
        </a:p>
      </dgm:t>
    </dgm:pt>
    <dgm:pt modelId="{8C4D2912-4669-43CF-9485-4BE543365589}" type="sibTrans" cxnId="{19B6A3F8-8139-41CA-BBD7-66BBB5AC2B59}">
      <dgm:prSet/>
      <dgm:spPr/>
      <dgm:t>
        <a:bodyPr/>
        <a:lstStyle/>
        <a:p>
          <a:endParaRPr lang="en-US"/>
        </a:p>
      </dgm:t>
    </dgm:pt>
    <dgm:pt modelId="{261A8D92-A3E4-E740-923E-5438EB698FC4}" type="pres">
      <dgm:prSet presAssocID="{CEF1E8FF-D263-4482-8831-97BF53AC6049}" presName="linear" presStyleCnt="0">
        <dgm:presLayoutVars>
          <dgm:animLvl val="lvl"/>
          <dgm:resizeHandles val="exact"/>
        </dgm:presLayoutVars>
      </dgm:prSet>
      <dgm:spPr/>
    </dgm:pt>
    <dgm:pt modelId="{1581F04B-9CF8-0D4F-B109-9C745ECE69E2}" type="pres">
      <dgm:prSet presAssocID="{02ADCC5D-467B-4A89-B528-F2884AE2537F}" presName="parentText" presStyleLbl="node1" presStyleIdx="0" presStyleCnt="7" custLinFactY="-95015" custLinFactNeighborX="110" custLinFactNeighborY="-100000">
        <dgm:presLayoutVars>
          <dgm:chMax val="0"/>
          <dgm:bulletEnabled val="1"/>
        </dgm:presLayoutVars>
      </dgm:prSet>
      <dgm:spPr/>
    </dgm:pt>
    <dgm:pt modelId="{2672F7AC-7170-D948-9643-13DBF389DD18}" type="pres">
      <dgm:prSet presAssocID="{A0219FBA-15AD-4CF6-B6DB-16412592C101}" presName="spacer" presStyleCnt="0"/>
      <dgm:spPr/>
    </dgm:pt>
    <dgm:pt modelId="{C90DF306-3B4D-A04D-9FB3-12139CF27CA9}" type="pres">
      <dgm:prSet presAssocID="{6519B9A3-28C9-4C6A-9D46-54B1F5D8080B}" presName="parentText" presStyleLbl="node1" presStyleIdx="1" presStyleCnt="7" custLinFactY="-100000" custLinFactNeighborY="-143452">
        <dgm:presLayoutVars>
          <dgm:chMax val="0"/>
          <dgm:bulletEnabled val="1"/>
        </dgm:presLayoutVars>
      </dgm:prSet>
      <dgm:spPr/>
    </dgm:pt>
    <dgm:pt modelId="{253509D0-8383-1F4B-97E0-BB16706C8C53}" type="pres">
      <dgm:prSet presAssocID="{7D0726DE-4718-42E3-BCC1-1A6DF2408646}" presName="spacer" presStyleCnt="0"/>
      <dgm:spPr/>
    </dgm:pt>
    <dgm:pt modelId="{6AC5F2F9-969C-4F49-9B75-1432D160BBAA}" type="pres">
      <dgm:prSet presAssocID="{9EC92742-4960-4755-9D25-A1BABC3F4496}" presName="parentText" presStyleLbl="node1" presStyleIdx="2" presStyleCnt="7" custLinFactY="-57599" custLinFactNeighborY="-100000">
        <dgm:presLayoutVars>
          <dgm:chMax val="0"/>
          <dgm:bulletEnabled val="1"/>
        </dgm:presLayoutVars>
      </dgm:prSet>
      <dgm:spPr/>
    </dgm:pt>
    <dgm:pt modelId="{1603AE0F-07EA-0A43-9B36-347A46660B34}" type="pres">
      <dgm:prSet presAssocID="{6DD58974-0119-4E1A-996A-6D2CC306F656}" presName="spacer" presStyleCnt="0"/>
      <dgm:spPr/>
    </dgm:pt>
    <dgm:pt modelId="{DE23FEC5-82E3-3F46-A1B4-0362886D16E0}" type="pres">
      <dgm:prSet presAssocID="{8B8A918D-6C67-4777-A888-8627CEB65588}" presName="parentText" presStyleLbl="node1" presStyleIdx="3" presStyleCnt="7" custLinFactNeighborY="-78107">
        <dgm:presLayoutVars>
          <dgm:chMax val="0"/>
          <dgm:bulletEnabled val="1"/>
        </dgm:presLayoutVars>
      </dgm:prSet>
      <dgm:spPr/>
    </dgm:pt>
    <dgm:pt modelId="{39E96904-DD92-FF42-AE3A-FE89F8D0E38E}" type="pres">
      <dgm:prSet presAssocID="{F7F013C3-3435-4C76-8011-9E64B28508D9}" presName="spacer" presStyleCnt="0"/>
      <dgm:spPr/>
    </dgm:pt>
    <dgm:pt modelId="{D1CC599D-131B-BD4D-831B-67F9B5536ADC}" type="pres">
      <dgm:prSet presAssocID="{3C54E7E6-B65F-452A-80EA-F82EADC02507}" presName="parentText" presStyleLbl="node1" presStyleIdx="4" presStyleCnt="7" custLinFactY="53324" custLinFactNeighborX="33" custLinFactNeighborY="100000">
        <dgm:presLayoutVars>
          <dgm:chMax val="0"/>
          <dgm:bulletEnabled val="1"/>
        </dgm:presLayoutVars>
      </dgm:prSet>
      <dgm:spPr/>
    </dgm:pt>
    <dgm:pt modelId="{777C731D-9D36-3649-BFBC-697EB18FE61E}" type="pres">
      <dgm:prSet presAssocID="{BA8A0890-D58D-4EE0-A225-6A4B9647256D}" presName="spacer" presStyleCnt="0"/>
      <dgm:spPr/>
    </dgm:pt>
    <dgm:pt modelId="{48B153AF-58A5-8F47-8F5F-73DDE1A4EFE5}" type="pres">
      <dgm:prSet presAssocID="{5A92D6BC-A0A6-4F86-8F5E-C2182C18F0CE}" presName="parentText" presStyleLbl="node1" presStyleIdx="5" presStyleCnt="7" custLinFactY="43182" custLinFactNeighborX="433" custLinFactNeighborY="100000">
        <dgm:presLayoutVars>
          <dgm:chMax val="0"/>
          <dgm:bulletEnabled val="1"/>
        </dgm:presLayoutVars>
      </dgm:prSet>
      <dgm:spPr/>
    </dgm:pt>
    <dgm:pt modelId="{11A80B11-84E8-7949-8EBE-0F1D8F723D11}" type="pres">
      <dgm:prSet presAssocID="{C87BDC5C-39EC-463A-9798-81946F3A1347}" presName="spacer" presStyleCnt="0"/>
      <dgm:spPr/>
    </dgm:pt>
    <dgm:pt modelId="{00FBAE84-F265-BD44-9A3D-9714612E0BB9}" type="pres">
      <dgm:prSet presAssocID="{5EC36F2B-1ECD-481B-A795-000A70D743FB}" presName="parentText" presStyleLbl="node1" presStyleIdx="6" presStyleCnt="7" custLinFactY="63770" custLinFactNeighborX="433" custLinFactNeighborY="100000">
        <dgm:presLayoutVars>
          <dgm:chMax val="0"/>
          <dgm:bulletEnabled val="1"/>
        </dgm:presLayoutVars>
      </dgm:prSet>
      <dgm:spPr/>
    </dgm:pt>
  </dgm:ptLst>
  <dgm:cxnLst>
    <dgm:cxn modelId="{0C5E2502-4E34-5049-8190-698FC7765CAB}" type="presOf" srcId="{02ADCC5D-467B-4A89-B528-F2884AE2537F}" destId="{1581F04B-9CF8-0D4F-B109-9C745ECE69E2}" srcOrd="0" destOrd="0" presId="urn:microsoft.com/office/officeart/2005/8/layout/vList2"/>
    <dgm:cxn modelId="{32FE4B02-5EEA-4E0E-9F5B-A3DB4A611665}" srcId="{CEF1E8FF-D263-4482-8831-97BF53AC6049}" destId="{8B8A918D-6C67-4777-A888-8627CEB65588}" srcOrd="3" destOrd="0" parTransId="{5A30F0BC-AD4A-4075-8FA7-82534A385ECC}" sibTransId="{F7F013C3-3435-4C76-8011-9E64B28508D9}"/>
    <dgm:cxn modelId="{B5647009-5017-4CAE-A8D3-10DAD044266B}" srcId="{CEF1E8FF-D263-4482-8831-97BF53AC6049}" destId="{5A92D6BC-A0A6-4F86-8F5E-C2182C18F0CE}" srcOrd="5" destOrd="0" parTransId="{EF7324A4-F2D1-48C1-92BF-8BB4C3DA087C}" sibTransId="{C87BDC5C-39EC-463A-9798-81946F3A1347}"/>
    <dgm:cxn modelId="{A9127811-3953-7B49-B1AC-81D0F5FB2BB7}" type="presOf" srcId="{5A92D6BC-A0A6-4F86-8F5E-C2182C18F0CE}" destId="{48B153AF-58A5-8F47-8F5F-73DDE1A4EFE5}" srcOrd="0" destOrd="0" presId="urn:microsoft.com/office/officeart/2005/8/layout/vList2"/>
    <dgm:cxn modelId="{F39F3953-2964-9648-8F26-8EE1971D6790}" type="presOf" srcId="{5EC36F2B-1ECD-481B-A795-000A70D743FB}" destId="{00FBAE84-F265-BD44-9A3D-9714612E0BB9}" srcOrd="0" destOrd="0" presId="urn:microsoft.com/office/officeart/2005/8/layout/vList2"/>
    <dgm:cxn modelId="{D769D99F-44A4-C641-A86F-40F93D2DE41D}" type="presOf" srcId="{9EC92742-4960-4755-9D25-A1BABC3F4496}" destId="{6AC5F2F9-969C-4F49-9B75-1432D160BBAA}" srcOrd="0" destOrd="0" presId="urn:microsoft.com/office/officeart/2005/8/layout/vList2"/>
    <dgm:cxn modelId="{762B23B0-2B97-9A47-B04B-755DBE8D7E31}" type="presOf" srcId="{8B8A918D-6C67-4777-A888-8627CEB65588}" destId="{DE23FEC5-82E3-3F46-A1B4-0362886D16E0}" srcOrd="0" destOrd="0" presId="urn:microsoft.com/office/officeart/2005/8/layout/vList2"/>
    <dgm:cxn modelId="{AF6CF3C2-5E2F-430E-8F9B-F4149AA393D6}" srcId="{CEF1E8FF-D263-4482-8831-97BF53AC6049}" destId="{9EC92742-4960-4755-9D25-A1BABC3F4496}" srcOrd="2" destOrd="0" parTransId="{72C9475C-0ABF-42E7-9097-C9B6E39816AE}" sibTransId="{6DD58974-0119-4E1A-996A-6D2CC306F656}"/>
    <dgm:cxn modelId="{E10C8AC7-5191-AF4E-B923-D360A2ADCBF6}" type="presOf" srcId="{6519B9A3-28C9-4C6A-9D46-54B1F5D8080B}" destId="{C90DF306-3B4D-A04D-9FB3-12139CF27CA9}" srcOrd="0" destOrd="0" presId="urn:microsoft.com/office/officeart/2005/8/layout/vList2"/>
    <dgm:cxn modelId="{250762D9-DAE5-734B-A4DC-5E24DBCC217E}" type="presOf" srcId="{CEF1E8FF-D263-4482-8831-97BF53AC6049}" destId="{261A8D92-A3E4-E740-923E-5438EB698FC4}" srcOrd="0" destOrd="0" presId="urn:microsoft.com/office/officeart/2005/8/layout/vList2"/>
    <dgm:cxn modelId="{880105DA-205A-194D-8730-47A471B9D9A4}" type="presOf" srcId="{3C54E7E6-B65F-452A-80EA-F82EADC02507}" destId="{D1CC599D-131B-BD4D-831B-67F9B5536ADC}" srcOrd="0" destOrd="0" presId="urn:microsoft.com/office/officeart/2005/8/layout/vList2"/>
    <dgm:cxn modelId="{78B0F1DF-6168-4726-9A47-BCC8D1CB716A}" srcId="{CEF1E8FF-D263-4482-8831-97BF53AC6049}" destId="{6519B9A3-28C9-4C6A-9D46-54B1F5D8080B}" srcOrd="1" destOrd="0" parTransId="{2B301145-5CA0-4FBC-B1EA-9B5510648CF7}" sibTransId="{7D0726DE-4718-42E3-BCC1-1A6DF2408646}"/>
    <dgm:cxn modelId="{88A9E6E6-1EF5-49FC-8E97-785827D62C19}" srcId="{CEF1E8FF-D263-4482-8831-97BF53AC6049}" destId="{02ADCC5D-467B-4A89-B528-F2884AE2537F}" srcOrd="0" destOrd="0" parTransId="{D5A4C577-A081-4B24-B732-156C3E92A64E}" sibTransId="{A0219FBA-15AD-4CF6-B6DB-16412592C101}"/>
    <dgm:cxn modelId="{C8F740F4-A752-4196-B64F-CFD62C15ED12}" srcId="{CEF1E8FF-D263-4482-8831-97BF53AC6049}" destId="{3C54E7E6-B65F-452A-80EA-F82EADC02507}" srcOrd="4" destOrd="0" parTransId="{5CE696DC-5B8B-4422-B0B7-A1A305E2688E}" sibTransId="{BA8A0890-D58D-4EE0-A225-6A4B9647256D}"/>
    <dgm:cxn modelId="{19B6A3F8-8139-41CA-BBD7-66BBB5AC2B59}" srcId="{CEF1E8FF-D263-4482-8831-97BF53AC6049}" destId="{5EC36F2B-1ECD-481B-A795-000A70D743FB}" srcOrd="6" destOrd="0" parTransId="{20685D2F-AC4A-4006-B72D-DEB6AE072A3E}" sibTransId="{8C4D2912-4669-43CF-9485-4BE543365589}"/>
    <dgm:cxn modelId="{F750C067-2ABA-4A44-97C8-548FBC4FE6A2}" type="presParOf" srcId="{261A8D92-A3E4-E740-923E-5438EB698FC4}" destId="{1581F04B-9CF8-0D4F-B109-9C745ECE69E2}" srcOrd="0" destOrd="0" presId="urn:microsoft.com/office/officeart/2005/8/layout/vList2"/>
    <dgm:cxn modelId="{72C71C74-511E-564C-91E7-DA1B79CCD6C5}" type="presParOf" srcId="{261A8D92-A3E4-E740-923E-5438EB698FC4}" destId="{2672F7AC-7170-D948-9643-13DBF389DD18}" srcOrd="1" destOrd="0" presId="urn:microsoft.com/office/officeart/2005/8/layout/vList2"/>
    <dgm:cxn modelId="{678AF166-50FA-5049-97F1-54B88C436DD4}" type="presParOf" srcId="{261A8D92-A3E4-E740-923E-5438EB698FC4}" destId="{C90DF306-3B4D-A04D-9FB3-12139CF27CA9}" srcOrd="2" destOrd="0" presId="urn:microsoft.com/office/officeart/2005/8/layout/vList2"/>
    <dgm:cxn modelId="{D7AD5A43-7D82-E049-A2A5-ED79DBAF5621}" type="presParOf" srcId="{261A8D92-A3E4-E740-923E-5438EB698FC4}" destId="{253509D0-8383-1F4B-97E0-BB16706C8C53}" srcOrd="3" destOrd="0" presId="urn:microsoft.com/office/officeart/2005/8/layout/vList2"/>
    <dgm:cxn modelId="{EA6A920C-BD4E-764A-B2DF-7EE3A940521D}" type="presParOf" srcId="{261A8D92-A3E4-E740-923E-5438EB698FC4}" destId="{6AC5F2F9-969C-4F49-9B75-1432D160BBAA}" srcOrd="4" destOrd="0" presId="urn:microsoft.com/office/officeart/2005/8/layout/vList2"/>
    <dgm:cxn modelId="{01C8908D-D0C3-F749-968F-59E75A8B9900}" type="presParOf" srcId="{261A8D92-A3E4-E740-923E-5438EB698FC4}" destId="{1603AE0F-07EA-0A43-9B36-347A46660B34}" srcOrd="5" destOrd="0" presId="urn:microsoft.com/office/officeart/2005/8/layout/vList2"/>
    <dgm:cxn modelId="{449D906F-A696-7A49-AA71-1DC87C70D627}" type="presParOf" srcId="{261A8D92-A3E4-E740-923E-5438EB698FC4}" destId="{DE23FEC5-82E3-3F46-A1B4-0362886D16E0}" srcOrd="6" destOrd="0" presId="urn:microsoft.com/office/officeart/2005/8/layout/vList2"/>
    <dgm:cxn modelId="{9B056A06-0EB4-504A-AAB9-B27547B5EE27}" type="presParOf" srcId="{261A8D92-A3E4-E740-923E-5438EB698FC4}" destId="{39E96904-DD92-FF42-AE3A-FE89F8D0E38E}" srcOrd="7" destOrd="0" presId="urn:microsoft.com/office/officeart/2005/8/layout/vList2"/>
    <dgm:cxn modelId="{D7C381CE-3E9C-DB4D-BCB5-FD2A2ED1E35E}" type="presParOf" srcId="{261A8D92-A3E4-E740-923E-5438EB698FC4}" destId="{D1CC599D-131B-BD4D-831B-67F9B5536ADC}" srcOrd="8" destOrd="0" presId="urn:microsoft.com/office/officeart/2005/8/layout/vList2"/>
    <dgm:cxn modelId="{68D0D88A-7D29-E947-9C4E-171338055F57}" type="presParOf" srcId="{261A8D92-A3E4-E740-923E-5438EB698FC4}" destId="{777C731D-9D36-3649-BFBC-697EB18FE61E}" srcOrd="9" destOrd="0" presId="urn:microsoft.com/office/officeart/2005/8/layout/vList2"/>
    <dgm:cxn modelId="{F42C3652-BAE9-5841-B31A-18CE0AFC1CEE}" type="presParOf" srcId="{261A8D92-A3E4-E740-923E-5438EB698FC4}" destId="{48B153AF-58A5-8F47-8F5F-73DDE1A4EFE5}" srcOrd="10" destOrd="0" presId="urn:microsoft.com/office/officeart/2005/8/layout/vList2"/>
    <dgm:cxn modelId="{66AC0A81-F5B3-1F4B-A5D7-8628344BCB01}" type="presParOf" srcId="{261A8D92-A3E4-E740-923E-5438EB698FC4}" destId="{11A80B11-84E8-7949-8EBE-0F1D8F723D11}" srcOrd="11" destOrd="0" presId="urn:microsoft.com/office/officeart/2005/8/layout/vList2"/>
    <dgm:cxn modelId="{5907FB12-1AB6-F04D-941C-582C019DEE8C}" type="presParOf" srcId="{261A8D92-A3E4-E740-923E-5438EB698FC4}" destId="{00FBAE84-F265-BD44-9A3D-9714612E0BB9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B799F3-C9D6-4C71-88BB-09DC6DBB8535}" type="doc">
      <dgm:prSet loTypeId="urn:microsoft.com/office/officeart/2005/8/layout/hierarchy2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D64C497-0F37-4EA4-ACD1-2FFE9602C423}">
      <dgm:prSet/>
      <dgm:spPr/>
      <dgm:t>
        <a:bodyPr/>
        <a:lstStyle/>
        <a:p>
          <a:r>
            <a:rPr lang="en-US"/>
            <a:t>Utilized 2019-2020 Statcast Data from the baseballr package</a:t>
          </a:r>
        </a:p>
      </dgm:t>
    </dgm:pt>
    <dgm:pt modelId="{19CF0B09-F276-4528-81CB-6FB68E2A6E07}" type="parTrans" cxnId="{7AE1C6E8-4E2E-41AC-8331-2623F8A7AD1F}">
      <dgm:prSet/>
      <dgm:spPr/>
      <dgm:t>
        <a:bodyPr/>
        <a:lstStyle/>
        <a:p>
          <a:endParaRPr lang="en-US"/>
        </a:p>
      </dgm:t>
    </dgm:pt>
    <dgm:pt modelId="{4AA064E5-4BA6-4CB9-94CF-E02AA7DCB251}" type="sibTrans" cxnId="{7AE1C6E8-4E2E-41AC-8331-2623F8A7AD1F}">
      <dgm:prSet/>
      <dgm:spPr/>
      <dgm:t>
        <a:bodyPr/>
        <a:lstStyle/>
        <a:p>
          <a:endParaRPr lang="en-US"/>
        </a:p>
      </dgm:t>
    </dgm:pt>
    <dgm:pt modelId="{A43681FE-8089-4541-B476-68A78E1D854D}">
      <dgm:prSet/>
      <dgm:spPr/>
      <dgm:t>
        <a:bodyPr/>
        <a:lstStyle/>
        <a:p>
          <a:r>
            <a:rPr lang="en-US"/>
            <a:t>Calculated the Run Expectancy Matrix</a:t>
          </a:r>
        </a:p>
      </dgm:t>
    </dgm:pt>
    <dgm:pt modelId="{4A85A867-8CEC-4A10-8DE7-92522D27321D}" type="parTrans" cxnId="{AFC4060F-4AF5-4B46-BAE3-A3D190F79324}">
      <dgm:prSet/>
      <dgm:spPr/>
      <dgm:t>
        <a:bodyPr/>
        <a:lstStyle/>
        <a:p>
          <a:endParaRPr lang="en-US"/>
        </a:p>
      </dgm:t>
    </dgm:pt>
    <dgm:pt modelId="{0CC7325C-469C-4303-AEAC-8A87FA14098D}" type="sibTrans" cxnId="{AFC4060F-4AF5-4B46-BAE3-A3D190F79324}">
      <dgm:prSet/>
      <dgm:spPr/>
      <dgm:t>
        <a:bodyPr/>
        <a:lstStyle/>
        <a:p>
          <a:endParaRPr lang="en-US"/>
        </a:p>
      </dgm:t>
    </dgm:pt>
    <dgm:pt modelId="{91DA924C-1B5F-4050-BDF8-B5F4AA5FF387}">
      <dgm:prSet/>
      <dgm:spPr/>
      <dgm:t>
        <a:bodyPr/>
        <a:lstStyle/>
        <a:p>
          <a:r>
            <a:rPr lang="en-US"/>
            <a:t>For each pitch:</a:t>
          </a:r>
        </a:p>
      </dgm:t>
    </dgm:pt>
    <dgm:pt modelId="{7326B56E-B86F-45EF-9DA1-3A0FCFCE79BA}" type="parTrans" cxnId="{B2582D9C-63A6-40DF-ACF1-ED0A7B8BE093}">
      <dgm:prSet/>
      <dgm:spPr/>
      <dgm:t>
        <a:bodyPr/>
        <a:lstStyle/>
        <a:p>
          <a:endParaRPr lang="en-US"/>
        </a:p>
      </dgm:t>
    </dgm:pt>
    <dgm:pt modelId="{959B9B77-010A-4067-BB20-0FC171DCF0A1}" type="sibTrans" cxnId="{B2582D9C-63A6-40DF-ACF1-ED0A7B8BE093}">
      <dgm:prSet/>
      <dgm:spPr/>
      <dgm:t>
        <a:bodyPr/>
        <a:lstStyle/>
        <a:p>
          <a:endParaRPr lang="en-US"/>
        </a:p>
      </dgm:t>
    </dgm:pt>
    <dgm:pt modelId="{C0B6033E-4291-4D77-9111-DF77FF5F138B}">
      <dgm:prSet/>
      <dgm:spPr/>
      <dgm:t>
        <a:bodyPr/>
        <a:lstStyle/>
        <a:p>
          <a:r>
            <a:rPr lang="en-US" dirty="0"/>
            <a:t>Determined game state for each outcome</a:t>
          </a:r>
        </a:p>
      </dgm:t>
    </dgm:pt>
    <dgm:pt modelId="{593F1449-A09D-4EE5-9DFD-B60B7E628595}" type="parTrans" cxnId="{91C5B5A3-59EF-4F2F-A44B-25D3D7D732A9}">
      <dgm:prSet/>
      <dgm:spPr/>
      <dgm:t>
        <a:bodyPr/>
        <a:lstStyle/>
        <a:p>
          <a:endParaRPr lang="en-US"/>
        </a:p>
      </dgm:t>
    </dgm:pt>
    <dgm:pt modelId="{C5A7B01B-B5F5-4116-A30C-C3488F8E65B7}" type="sibTrans" cxnId="{91C5B5A3-59EF-4F2F-A44B-25D3D7D732A9}">
      <dgm:prSet/>
      <dgm:spPr/>
      <dgm:t>
        <a:bodyPr/>
        <a:lstStyle/>
        <a:p>
          <a:endParaRPr lang="en-US"/>
        </a:p>
      </dgm:t>
    </dgm:pt>
    <dgm:pt modelId="{AA59F64C-546F-492A-96FF-555AE9081468}">
      <dgm:prSet/>
      <dgm:spPr/>
      <dgm:t>
        <a:bodyPr/>
        <a:lstStyle/>
        <a:p>
          <a:r>
            <a:rPr lang="en-US" dirty="0"/>
            <a:t>Calculated Run expectancy of the new game states</a:t>
          </a:r>
        </a:p>
      </dgm:t>
    </dgm:pt>
    <dgm:pt modelId="{00447721-67E3-4C83-AD28-4A31282C8DB1}" type="parTrans" cxnId="{705DB3EB-352F-4FDC-9B14-C05D7E29BB5E}">
      <dgm:prSet/>
      <dgm:spPr/>
      <dgm:t>
        <a:bodyPr/>
        <a:lstStyle/>
        <a:p>
          <a:endParaRPr lang="en-US"/>
        </a:p>
      </dgm:t>
    </dgm:pt>
    <dgm:pt modelId="{99C87856-7F1B-46F2-80C0-4E8932C9762A}" type="sibTrans" cxnId="{705DB3EB-352F-4FDC-9B14-C05D7E29BB5E}">
      <dgm:prSet/>
      <dgm:spPr/>
      <dgm:t>
        <a:bodyPr/>
        <a:lstStyle/>
        <a:p>
          <a:endParaRPr lang="en-US"/>
        </a:p>
      </dgm:t>
    </dgm:pt>
    <dgm:pt modelId="{4897D5D4-8A63-41B4-9A2A-1FAA01C96E41}">
      <dgm:prSet/>
      <dgm:spPr/>
      <dgm:t>
        <a:bodyPr/>
        <a:lstStyle/>
        <a:p>
          <a:r>
            <a:rPr lang="en-US" dirty="0"/>
            <a:t>Calculated new Delta Run Expectancy for each outcome</a:t>
          </a:r>
        </a:p>
      </dgm:t>
    </dgm:pt>
    <dgm:pt modelId="{F25D128C-1682-41BA-89FE-E68C876422F2}" type="parTrans" cxnId="{96728544-3026-4BF8-9066-FACD8694A280}">
      <dgm:prSet/>
      <dgm:spPr/>
      <dgm:t>
        <a:bodyPr/>
        <a:lstStyle/>
        <a:p>
          <a:endParaRPr lang="en-US"/>
        </a:p>
      </dgm:t>
    </dgm:pt>
    <dgm:pt modelId="{7674462F-B3E5-46A7-AD6C-7E3294E66F28}" type="sibTrans" cxnId="{96728544-3026-4BF8-9066-FACD8694A280}">
      <dgm:prSet/>
      <dgm:spPr/>
      <dgm:t>
        <a:bodyPr/>
        <a:lstStyle/>
        <a:p>
          <a:endParaRPr lang="en-US"/>
        </a:p>
      </dgm:t>
    </dgm:pt>
    <dgm:pt modelId="{67927F2B-A8A1-6E49-9C04-5EF65CC4C31A}" type="pres">
      <dgm:prSet presAssocID="{D8B799F3-C9D6-4C71-88BB-09DC6DBB853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71EE3A0-28B6-8B40-AA00-90F3D3C05FD7}" type="pres">
      <dgm:prSet presAssocID="{8D64C497-0F37-4EA4-ACD1-2FFE9602C423}" presName="root1" presStyleCnt="0"/>
      <dgm:spPr/>
    </dgm:pt>
    <dgm:pt modelId="{048D0445-B3C5-464E-8AD8-A0E7D82F80E5}" type="pres">
      <dgm:prSet presAssocID="{8D64C497-0F37-4EA4-ACD1-2FFE9602C423}" presName="LevelOneTextNode" presStyleLbl="node0" presStyleIdx="0" presStyleCnt="3">
        <dgm:presLayoutVars>
          <dgm:chPref val="3"/>
        </dgm:presLayoutVars>
      </dgm:prSet>
      <dgm:spPr/>
    </dgm:pt>
    <dgm:pt modelId="{4AD39869-AD86-0E44-8015-1FB0C4D4863D}" type="pres">
      <dgm:prSet presAssocID="{8D64C497-0F37-4EA4-ACD1-2FFE9602C423}" presName="level2hierChild" presStyleCnt="0"/>
      <dgm:spPr/>
    </dgm:pt>
    <dgm:pt modelId="{208DD4DD-3B33-C541-98F2-62CE7A91278F}" type="pres">
      <dgm:prSet presAssocID="{A43681FE-8089-4541-B476-68A78E1D854D}" presName="root1" presStyleCnt="0"/>
      <dgm:spPr/>
    </dgm:pt>
    <dgm:pt modelId="{3B29A177-46AF-E341-9DE8-536F88472D1D}" type="pres">
      <dgm:prSet presAssocID="{A43681FE-8089-4541-B476-68A78E1D854D}" presName="LevelOneTextNode" presStyleLbl="node0" presStyleIdx="1" presStyleCnt="3">
        <dgm:presLayoutVars>
          <dgm:chPref val="3"/>
        </dgm:presLayoutVars>
      </dgm:prSet>
      <dgm:spPr/>
    </dgm:pt>
    <dgm:pt modelId="{4DA41723-41DD-B244-B3C2-92AC5C2D05A9}" type="pres">
      <dgm:prSet presAssocID="{A43681FE-8089-4541-B476-68A78E1D854D}" presName="level2hierChild" presStyleCnt="0"/>
      <dgm:spPr/>
    </dgm:pt>
    <dgm:pt modelId="{815C2563-714B-0449-986B-DC4DB5F2C804}" type="pres">
      <dgm:prSet presAssocID="{91DA924C-1B5F-4050-BDF8-B5F4AA5FF387}" presName="root1" presStyleCnt="0"/>
      <dgm:spPr/>
    </dgm:pt>
    <dgm:pt modelId="{373B5059-88F6-9C4F-B082-DE289D5ED66F}" type="pres">
      <dgm:prSet presAssocID="{91DA924C-1B5F-4050-BDF8-B5F4AA5FF387}" presName="LevelOneTextNode" presStyleLbl="node0" presStyleIdx="2" presStyleCnt="3">
        <dgm:presLayoutVars>
          <dgm:chPref val="3"/>
        </dgm:presLayoutVars>
      </dgm:prSet>
      <dgm:spPr/>
    </dgm:pt>
    <dgm:pt modelId="{9EE827F9-6DA6-FD40-872F-B55FB7013DAD}" type="pres">
      <dgm:prSet presAssocID="{91DA924C-1B5F-4050-BDF8-B5F4AA5FF387}" presName="level2hierChild" presStyleCnt="0"/>
      <dgm:spPr/>
    </dgm:pt>
    <dgm:pt modelId="{7F4211B3-28BF-6F4E-94CD-11B4ECFA5BCB}" type="pres">
      <dgm:prSet presAssocID="{593F1449-A09D-4EE5-9DFD-B60B7E628595}" presName="conn2-1" presStyleLbl="parChTrans1D2" presStyleIdx="0" presStyleCnt="3"/>
      <dgm:spPr/>
    </dgm:pt>
    <dgm:pt modelId="{358B29F2-1678-E648-8DC6-96F3C4833D83}" type="pres">
      <dgm:prSet presAssocID="{593F1449-A09D-4EE5-9DFD-B60B7E628595}" presName="connTx" presStyleLbl="parChTrans1D2" presStyleIdx="0" presStyleCnt="3"/>
      <dgm:spPr/>
    </dgm:pt>
    <dgm:pt modelId="{D62678FA-9BF7-9841-9B37-2C538FA61135}" type="pres">
      <dgm:prSet presAssocID="{C0B6033E-4291-4D77-9111-DF77FF5F138B}" presName="root2" presStyleCnt="0"/>
      <dgm:spPr/>
    </dgm:pt>
    <dgm:pt modelId="{EE6D731C-0039-B344-9702-746ACF600C3C}" type="pres">
      <dgm:prSet presAssocID="{C0B6033E-4291-4D77-9111-DF77FF5F138B}" presName="LevelTwoTextNode" presStyleLbl="node2" presStyleIdx="0" presStyleCnt="3">
        <dgm:presLayoutVars>
          <dgm:chPref val="3"/>
        </dgm:presLayoutVars>
      </dgm:prSet>
      <dgm:spPr/>
    </dgm:pt>
    <dgm:pt modelId="{66E1E268-8DC7-FC4A-9ADB-843C6BDAC22C}" type="pres">
      <dgm:prSet presAssocID="{C0B6033E-4291-4D77-9111-DF77FF5F138B}" presName="level3hierChild" presStyleCnt="0"/>
      <dgm:spPr/>
    </dgm:pt>
    <dgm:pt modelId="{1082DE0A-B5D9-D848-9EDF-5FBEA390D274}" type="pres">
      <dgm:prSet presAssocID="{00447721-67E3-4C83-AD28-4A31282C8DB1}" presName="conn2-1" presStyleLbl="parChTrans1D2" presStyleIdx="1" presStyleCnt="3"/>
      <dgm:spPr/>
    </dgm:pt>
    <dgm:pt modelId="{E6A4892F-C467-0C45-A067-DDA918C5A924}" type="pres">
      <dgm:prSet presAssocID="{00447721-67E3-4C83-AD28-4A31282C8DB1}" presName="connTx" presStyleLbl="parChTrans1D2" presStyleIdx="1" presStyleCnt="3"/>
      <dgm:spPr/>
    </dgm:pt>
    <dgm:pt modelId="{DC2733AD-4831-CC43-8220-489CF605FDBA}" type="pres">
      <dgm:prSet presAssocID="{AA59F64C-546F-492A-96FF-555AE9081468}" presName="root2" presStyleCnt="0"/>
      <dgm:spPr/>
    </dgm:pt>
    <dgm:pt modelId="{C1DEE5CB-BBF1-9645-A35B-1FEED13B2B25}" type="pres">
      <dgm:prSet presAssocID="{AA59F64C-546F-492A-96FF-555AE9081468}" presName="LevelTwoTextNode" presStyleLbl="node2" presStyleIdx="1" presStyleCnt="3">
        <dgm:presLayoutVars>
          <dgm:chPref val="3"/>
        </dgm:presLayoutVars>
      </dgm:prSet>
      <dgm:spPr/>
    </dgm:pt>
    <dgm:pt modelId="{041B06DC-4577-304C-91EC-5451B43E6594}" type="pres">
      <dgm:prSet presAssocID="{AA59F64C-546F-492A-96FF-555AE9081468}" presName="level3hierChild" presStyleCnt="0"/>
      <dgm:spPr/>
    </dgm:pt>
    <dgm:pt modelId="{E0F819C0-2ED8-9D48-90C9-3995BAC95EBF}" type="pres">
      <dgm:prSet presAssocID="{F25D128C-1682-41BA-89FE-E68C876422F2}" presName="conn2-1" presStyleLbl="parChTrans1D2" presStyleIdx="2" presStyleCnt="3"/>
      <dgm:spPr/>
    </dgm:pt>
    <dgm:pt modelId="{E78D9CF1-8AC7-884A-AB42-B5370BD313A1}" type="pres">
      <dgm:prSet presAssocID="{F25D128C-1682-41BA-89FE-E68C876422F2}" presName="connTx" presStyleLbl="parChTrans1D2" presStyleIdx="2" presStyleCnt="3"/>
      <dgm:spPr/>
    </dgm:pt>
    <dgm:pt modelId="{0BE3A7DC-3156-3F43-B25B-8E160165458D}" type="pres">
      <dgm:prSet presAssocID="{4897D5D4-8A63-41B4-9A2A-1FAA01C96E41}" presName="root2" presStyleCnt="0"/>
      <dgm:spPr/>
    </dgm:pt>
    <dgm:pt modelId="{CC4B87B1-0FF4-064A-9149-51FD504183B3}" type="pres">
      <dgm:prSet presAssocID="{4897D5D4-8A63-41B4-9A2A-1FAA01C96E41}" presName="LevelTwoTextNode" presStyleLbl="node2" presStyleIdx="2" presStyleCnt="3">
        <dgm:presLayoutVars>
          <dgm:chPref val="3"/>
        </dgm:presLayoutVars>
      </dgm:prSet>
      <dgm:spPr/>
    </dgm:pt>
    <dgm:pt modelId="{8314A43C-DA8A-2E42-8993-D4009AD84060}" type="pres">
      <dgm:prSet presAssocID="{4897D5D4-8A63-41B4-9A2A-1FAA01C96E41}" presName="level3hierChild" presStyleCnt="0"/>
      <dgm:spPr/>
    </dgm:pt>
  </dgm:ptLst>
  <dgm:cxnLst>
    <dgm:cxn modelId="{AFC4060F-4AF5-4B46-BAE3-A3D190F79324}" srcId="{D8B799F3-C9D6-4C71-88BB-09DC6DBB8535}" destId="{A43681FE-8089-4541-B476-68A78E1D854D}" srcOrd="1" destOrd="0" parTransId="{4A85A867-8CEC-4A10-8DE7-92522D27321D}" sibTransId="{0CC7325C-469C-4303-AEAC-8A87FA14098D}"/>
    <dgm:cxn modelId="{352A1E10-265D-444D-89C2-AB909DF58408}" type="presOf" srcId="{F25D128C-1682-41BA-89FE-E68C876422F2}" destId="{E0F819C0-2ED8-9D48-90C9-3995BAC95EBF}" srcOrd="0" destOrd="0" presId="urn:microsoft.com/office/officeart/2005/8/layout/hierarchy2"/>
    <dgm:cxn modelId="{96728544-3026-4BF8-9066-FACD8694A280}" srcId="{91DA924C-1B5F-4050-BDF8-B5F4AA5FF387}" destId="{4897D5D4-8A63-41B4-9A2A-1FAA01C96E41}" srcOrd="2" destOrd="0" parTransId="{F25D128C-1682-41BA-89FE-E68C876422F2}" sibTransId="{7674462F-B3E5-46A7-AD6C-7E3294E66F28}"/>
    <dgm:cxn modelId="{94BA7145-4A1D-534E-A1E0-1C8D326CDDD2}" type="presOf" srcId="{593F1449-A09D-4EE5-9DFD-B60B7E628595}" destId="{7F4211B3-28BF-6F4E-94CD-11B4ECFA5BCB}" srcOrd="0" destOrd="0" presId="urn:microsoft.com/office/officeart/2005/8/layout/hierarchy2"/>
    <dgm:cxn modelId="{0A2B9274-5D19-7341-A1C9-AA060FDCE755}" type="presOf" srcId="{F25D128C-1682-41BA-89FE-E68C876422F2}" destId="{E78D9CF1-8AC7-884A-AB42-B5370BD313A1}" srcOrd="1" destOrd="0" presId="urn:microsoft.com/office/officeart/2005/8/layout/hierarchy2"/>
    <dgm:cxn modelId="{8EBB2678-074C-CC4F-B596-2206528B067B}" type="presOf" srcId="{AA59F64C-546F-492A-96FF-555AE9081468}" destId="{C1DEE5CB-BBF1-9645-A35B-1FEED13B2B25}" srcOrd="0" destOrd="0" presId="urn:microsoft.com/office/officeart/2005/8/layout/hierarchy2"/>
    <dgm:cxn modelId="{2D1AEB7C-5FD4-6144-83EA-507CAADE3B7E}" type="presOf" srcId="{C0B6033E-4291-4D77-9111-DF77FF5F138B}" destId="{EE6D731C-0039-B344-9702-746ACF600C3C}" srcOrd="0" destOrd="0" presId="urn:microsoft.com/office/officeart/2005/8/layout/hierarchy2"/>
    <dgm:cxn modelId="{A808E288-09AF-BB46-9B22-78F208CDB5EA}" type="presOf" srcId="{91DA924C-1B5F-4050-BDF8-B5F4AA5FF387}" destId="{373B5059-88F6-9C4F-B082-DE289D5ED66F}" srcOrd="0" destOrd="0" presId="urn:microsoft.com/office/officeart/2005/8/layout/hierarchy2"/>
    <dgm:cxn modelId="{F9DCC391-1494-C34C-A3CB-F2B3C209839D}" type="presOf" srcId="{00447721-67E3-4C83-AD28-4A31282C8DB1}" destId="{1082DE0A-B5D9-D848-9EDF-5FBEA390D274}" srcOrd="0" destOrd="0" presId="urn:microsoft.com/office/officeart/2005/8/layout/hierarchy2"/>
    <dgm:cxn modelId="{B2582D9C-63A6-40DF-ACF1-ED0A7B8BE093}" srcId="{D8B799F3-C9D6-4C71-88BB-09DC6DBB8535}" destId="{91DA924C-1B5F-4050-BDF8-B5F4AA5FF387}" srcOrd="2" destOrd="0" parTransId="{7326B56E-B86F-45EF-9DA1-3A0FCFCE79BA}" sibTransId="{959B9B77-010A-4067-BB20-0FC171DCF0A1}"/>
    <dgm:cxn modelId="{91C5B5A3-59EF-4F2F-A44B-25D3D7D732A9}" srcId="{91DA924C-1B5F-4050-BDF8-B5F4AA5FF387}" destId="{C0B6033E-4291-4D77-9111-DF77FF5F138B}" srcOrd="0" destOrd="0" parTransId="{593F1449-A09D-4EE5-9DFD-B60B7E628595}" sibTransId="{C5A7B01B-B5F5-4116-A30C-C3488F8E65B7}"/>
    <dgm:cxn modelId="{D4D926AC-8F33-7141-87B7-8C6B62B620E6}" type="presOf" srcId="{D8B799F3-C9D6-4C71-88BB-09DC6DBB8535}" destId="{67927F2B-A8A1-6E49-9C04-5EF65CC4C31A}" srcOrd="0" destOrd="0" presId="urn:microsoft.com/office/officeart/2005/8/layout/hierarchy2"/>
    <dgm:cxn modelId="{9410D9B2-9ACF-2543-BD8B-8F257CCB9134}" type="presOf" srcId="{4897D5D4-8A63-41B4-9A2A-1FAA01C96E41}" destId="{CC4B87B1-0FF4-064A-9149-51FD504183B3}" srcOrd="0" destOrd="0" presId="urn:microsoft.com/office/officeart/2005/8/layout/hierarchy2"/>
    <dgm:cxn modelId="{5FE7EFB2-E0C1-F140-96A7-D7BF3C7A445F}" type="presOf" srcId="{593F1449-A09D-4EE5-9DFD-B60B7E628595}" destId="{358B29F2-1678-E648-8DC6-96F3C4833D83}" srcOrd="1" destOrd="0" presId="urn:microsoft.com/office/officeart/2005/8/layout/hierarchy2"/>
    <dgm:cxn modelId="{5848C6B6-8465-924D-9B27-CC1A186DC62F}" type="presOf" srcId="{00447721-67E3-4C83-AD28-4A31282C8DB1}" destId="{E6A4892F-C467-0C45-A067-DDA918C5A924}" srcOrd="1" destOrd="0" presId="urn:microsoft.com/office/officeart/2005/8/layout/hierarchy2"/>
    <dgm:cxn modelId="{7AE1C6E8-4E2E-41AC-8331-2623F8A7AD1F}" srcId="{D8B799F3-C9D6-4C71-88BB-09DC6DBB8535}" destId="{8D64C497-0F37-4EA4-ACD1-2FFE9602C423}" srcOrd="0" destOrd="0" parTransId="{19CF0B09-F276-4528-81CB-6FB68E2A6E07}" sibTransId="{4AA064E5-4BA6-4CB9-94CF-E02AA7DCB251}"/>
    <dgm:cxn modelId="{705DB3EB-352F-4FDC-9B14-C05D7E29BB5E}" srcId="{91DA924C-1B5F-4050-BDF8-B5F4AA5FF387}" destId="{AA59F64C-546F-492A-96FF-555AE9081468}" srcOrd="1" destOrd="0" parTransId="{00447721-67E3-4C83-AD28-4A31282C8DB1}" sibTransId="{99C87856-7F1B-46F2-80C0-4E8932C9762A}"/>
    <dgm:cxn modelId="{1E0768FB-6587-5348-ACAF-199CE04F46FA}" type="presOf" srcId="{8D64C497-0F37-4EA4-ACD1-2FFE9602C423}" destId="{048D0445-B3C5-464E-8AD8-A0E7D82F80E5}" srcOrd="0" destOrd="0" presId="urn:microsoft.com/office/officeart/2005/8/layout/hierarchy2"/>
    <dgm:cxn modelId="{3C658EFD-5F82-4F41-8CA0-EB7D446C0C8B}" type="presOf" srcId="{A43681FE-8089-4541-B476-68A78E1D854D}" destId="{3B29A177-46AF-E341-9DE8-536F88472D1D}" srcOrd="0" destOrd="0" presId="urn:microsoft.com/office/officeart/2005/8/layout/hierarchy2"/>
    <dgm:cxn modelId="{F5F552DB-B8E4-E146-B520-94B1AB696CF5}" type="presParOf" srcId="{67927F2B-A8A1-6E49-9C04-5EF65CC4C31A}" destId="{871EE3A0-28B6-8B40-AA00-90F3D3C05FD7}" srcOrd="0" destOrd="0" presId="urn:microsoft.com/office/officeart/2005/8/layout/hierarchy2"/>
    <dgm:cxn modelId="{BB7649A4-EC67-1442-964A-9CEFCEDC53CF}" type="presParOf" srcId="{871EE3A0-28B6-8B40-AA00-90F3D3C05FD7}" destId="{048D0445-B3C5-464E-8AD8-A0E7D82F80E5}" srcOrd="0" destOrd="0" presId="urn:microsoft.com/office/officeart/2005/8/layout/hierarchy2"/>
    <dgm:cxn modelId="{52D781C1-5FCA-C14F-BEF8-DA259BDEA1C6}" type="presParOf" srcId="{871EE3A0-28B6-8B40-AA00-90F3D3C05FD7}" destId="{4AD39869-AD86-0E44-8015-1FB0C4D4863D}" srcOrd="1" destOrd="0" presId="urn:microsoft.com/office/officeart/2005/8/layout/hierarchy2"/>
    <dgm:cxn modelId="{D2377543-298F-A34A-8690-F5D42FA706F2}" type="presParOf" srcId="{67927F2B-A8A1-6E49-9C04-5EF65CC4C31A}" destId="{208DD4DD-3B33-C541-98F2-62CE7A91278F}" srcOrd="1" destOrd="0" presId="urn:microsoft.com/office/officeart/2005/8/layout/hierarchy2"/>
    <dgm:cxn modelId="{5345305F-4351-F84D-B7E3-5328D58728BF}" type="presParOf" srcId="{208DD4DD-3B33-C541-98F2-62CE7A91278F}" destId="{3B29A177-46AF-E341-9DE8-536F88472D1D}" srcOrd="0" destOrd="0" presId="urn:microsoft.com/office/officeart/2005/8/layout/hierarchy2"/>
    <dgm:cxn modelId="{B1399F4D-4A9E-F547-9025-05A3FFB76964}" type="presParOf" srcId="{208DD4DD-3B33-C541-98F2-62CE7A91278F}" destId="{4DA41723-41DD-B244-B3C2-92AC5C2D05A9}" srcOrd="1" destOrd="0" presId="urn:microsoft.com/office/officeart/2005/8/layout/hierarchy2"/>
    <dgm:cxn modelId="{A08E8E6E-FD33-E64C-B481-8836F5FFCF24}" type="presParOf" srcId="{67927F2B-A8A1-6E49-9C04-5EF65CC4C31A}" destId="{815C2563-714B-0449-986B-DC4DB5F2C804}" srcOrd="2" destOrd="0" presId="urn:microsoft.com/office/officeart/2005/8/layout/hierarchy2"/>
    <dgm:cxn modelId="{A08D9A32-4264-4746-BF3E-3B75C4CE3F82}" type="presParOf" srcId="{815C2563-714B-0449-986B-DC4DB5F2C804}" destId="{373B5059-88F6-9C4F-B082-DE289D5ED66F}" srcOrd="0" destOrd="0" presId="urn:microsoft.com/office/officeart/2005/8/layout/hierarchy2"/>
    <dgm:cxn modelId="{3C721344-260B-3241-92D9-811333323F7B}" type="presParOf" srcId="{815C2563-714B-0449-986B-DC4DB5F2C804}" destId="{9EE827F9-6DA6-FD40-872F-B55FB7013DAD}" srcOrd="1" destOrd="0" presId="urn:microsoft.com/office/officeart/2005/8/layout/hierarchy2"/>
    <dgm:cxn modelId="{D2A131B8-C607-B147-87E0-F9F67BA201B1}" type="presParOf" srcId="{9EE827F9-6DA6-FD40-872F-B55FB7013DAD}" destId="{7F4211B3-28BF-6F4E-94CD-11B4ECFA5BCB}" srcOrd="0" destOrd="0" presId="urn:microsoft.com/office/officeart/2005/8/layout/hierarchy2"/>
    <dgm:cxn modelId="{2A150122-EBAF-6B42-B93E-4362DAD53B5E}" type="presParOf" srcId="{7F4211B3-28BF-6F4E-94CD-11B4ECFA5BCB}" destId="{358B29F2-1678-E648-8DC6-96F3C4833D83}" srcOrd="0" destOrd="0" presId="urn:microsoft.com/office/officeart/2005/8/layout/hierarchy2"/>
    <dgm:cxn modelId="{AE08F20D-8578-394A-B5FA-3A9CAE4B61D8}" type="presParOf" srcId="{9EE827F9-6DA6-FD40-872F-B55FB7013DAD}" destId="{D62678FA-9BF7-9841-9B37-2C538FA61135}" srcOrd="1" destOrd="0" presId="urn:microsoft.com/office/officeart/2005/8/layout/hierarchy2"/>
    <dgm:cxn modelId="{9495E578-66C1-5142-8399-F206C3764997}" type="presParOf" srcId="{D62678FA-9BF7-9841-9B37-2C538FA61135}" destId="{EE6D731C-0039-B344-9702-746ACF600C3C}" srcOrd="0" destOrd="0" presId="urn:microsoft.com/office/officeart/2005/8/layout/hierarchy2"/>
    <dgm:cxn modelId="{AF7A7A61-71D2-2244-AF3B-C064196ABEF0}" type="presParOf" srcId="{D62678FA-9BF7-9841-9B37-2C538FA61135}" destId="{66E1E268-8DC7-FC4A-9ADB-843C6BDAC22C}" srcOrd="1" destOrd="0" presId="urn:microsoft.com/office/officeart/2005/8/layout/hierarchy2"/>
    <dgm:cxn modelId="{89235C72-8950-064E-BC71-72F8186BB736}" type="presParOf" srcId="{9EE827F9-6DA6-FD40-872F-B55FB7013DAD}" destId="{1082DE0A-B5D9-D848-9EDF-5FBEA390D274}" srcOrd="2" destOrd="0" presId="urn:microsoft.com/office/officeart/2005/8/layout/hierarchy2"/>
    <dgm:cxn modelId="{105544FD-5236-3740-BFAF-5FD2FE1D59D3}" type="presParOf" srcId="{1082DE0A-B5D9-D848-9EDF-5FBEA390D274}" destId="{E6A4892F-C467-0C45-A067-DDA918C5A924}" srcOrd="0" destOrd="0" presId="urn:microsoft.com/office/officeart/2005/8/layout/hierarchy2"/>
    <dgm:cxn modelId="{4913D030-E35F-6349-A341-4F7F8AADBFD3}" type="presParOf" srcId="{9EE827F9-6DA6-FD40-872F-B55FB7013DAD}" destId="{DC2733AD-4831-CC43-8220-489CF605FDBA}" srcOrd="3" destOrd="0" presId="urn:microsoft.com/office/officeart/2005/8/layout/hierarchy2"/>
    <dgm:cxn modelId="{1A00D713-EA04-FA42-AC7B-72112A24C9AE}" type="presParOf" srcId="{DC2733AD-4831-CC43-8220-489CF605FDBA}" destId="{C1DEE5CB-BBF1-9645-A35B-1FEED13B2B25}" srcOrd="0" destOrd="0" presId="urn:microsoft.com/office/officeart/2005/8/layout/hierarchy2"/>
    <dgm:cxn modelId="{65E4993C-6375-7F42-B1F2-897839324FA1}" type="presParOf" srcId="{DC2733AD-4831-CC43-8220-489CF605FDBA}" destId="{041B06DC-4577-304C-91EC-5451B43E6594}" srcOrd="1" destOrd="0" presId="urn:microsoft.com/office/officeart/2005/8/layout/hierarchy2"/>
    <dgm:cxn modelId="{ED60CCC8-7C02-C849-A24F-7576F7250695}" type="presParOf" srcId="{9EE827F9-6DA6-FD40-872F-B55FB7013DAD}" destId="{E0F819C0-2ED8-9D48-90C9-3995BAC95EBF}" srcOrd="4" destOrd="0" presId="urn:microsoft.com/office/officeart/2005/8/layout/hierarchy2"/>
    <dgm:cxn modelId="{D7DE876E-56D0-A740-A3F3-179150511906}" type="presParOf" srcId="{E0F819C0-2ED8-9D48-90C9-3995BAC95EBF}" destId="{E78D9CF1-8AC7-884A-AB42-B5370BD313A1}" srcOrd="0" destOrd="0" presId="urn:microsoft.com/office/officeart/2005/8/layout/hierarchy2"/>
    <dgm:cxn modelId="{FBC4F0E6-96BD-024B-960C-552EEEDC6E6E}" type="presParOf" srcId="{9EE827F9-6DA6-FD40-872F-B55FB7013DAD}" destId="{0BE3A7DC-3156-3F43-B25B-8E160165458D}" srcOrd="5" destOrd="0" presId="urn:microsoft.com/office/officeart/2005/8/layout/hierarchy2"/>
    <dgm:cxn modelId="{6BE35BC5-D7CF-654C-808C-18C039F9E7B5}" type="presParOf" srcId="{0BE3A7DC-3156-3F43-B25B-8E160165458D}" destId="{CC4B87B1-0FF4-064A-9149-51FD504183B3}" srcOrd="0" destOrd="0" presId="urn:microsoft.com/office/officeart/2005/8/layout/hierarchy2"/>
    <dgm:cxn modelId="{E7E0161E-EF83-0649-92B2-40018416812B}" type="presParOf" srcId="{0BE3A7DC-3156-3F43-B25B-8E160165458D}" destId="{8314A43C-DA8A-2E42-8993-D4009AD84060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0E1E1B3-E4C7-804B-AE52-7B168543667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90C5F54-3269-BC41-B671-6F217D74CBC6}">
      <dgm:prSet custT="1"/>
      <dgm:spPr/>
      <dgm:t>
        <a:bodyPr/>
        <a:lstStyle/>
        <a:p>
          <a:pPr algn="ctr"/>
          <a:r>
            <a:rPr lang="en-US" sz="3200" dirty="0"/>
            <a:t>Correlation from year to year = .452</a:t>
          </a:r>
        </a:p>
      </dgm:t>
    </dgm:pt>
    <dgm:pt modelId="{246E7FCF-BE6C-264A-BC25-B12954DBA8A5}" type="parTrans" cxnId="{466A2E97-A0F9-B540-B3DB-9A47474BAF91}">
      <dgm:prSet/>
      <dgm:spPr/>
      <dgm:t>
        <a:bodyPr/>
        <a:lstStyle/>
        <a:p>
          <a:endParaRPr lang="en-US"/>
        </a:p>
      </dgm:t>
    </dgm:pt>
    <dgm:pt modelId="{75C5FEDC-2E8C-4B46-9F19-3CE82B06E3AA}" type="sibTrans" cxnId="{466A2E97-A0F9-B540-B3DB-9A47474BAF91}">
      <dgm:prSet/>
      <dgm:spPr/>
      <dgm:t>
        <a:bodyPr/>
        <a:lstStyle/>
        <a:p>
          <a:endParaRPr lang="en-US"/>
        </a:p>
      </dgm:t>
    </dgm:pt>
    <dgm:pt modelId="{DB8061B6-D779-274F-9DA3-2C08416F5DCF}" type="pres">
      <dgm:prSet presAssocID="{B0E1E1B3-E4C7-804B-AE52-7B1685436671}" presName="linear" presStyleCnt="0">
        <dgm:presLayoutVars>
          <dgm:animLvl val="lvl"/>
          <dgm:resizeHandles val="exact"/>
        </dgm:presLayoutVars>
      </dgm:prSet>
      <dgm:spPr/>
    </dgm:pt>
    <dgm:pt modelId="{E8A658C1-515E-8B49-A547-242A21B9B33D}" type="pres">
      <dgm:prSet presAssocID="{E90C5F54-3269-BC41-B671-6F217D74CBC6}" presName="parentText" presStyleLbl="node1" presStyleIdx="0" presStyleCnt="1" custScaleX="81968" custScaleY="147299" custLinFactNeighborX="-123" custLinFactNeighborY="5595">
        <dgm:presLayoutVars>
          <dgm:chMax val="0"/>
          <dgm:bulletEnabled val="1"/>
        </dgm:presLayoutVars>
      </dgm:prSet>
      <dgm:spPr/>
    </dgm:pt>
  </dgm:ptLst>
  <dgm:cxnLst>
    <dgm:cxn modelId="{8F6F8745-04C4-E542-B56C-F8170122F842}" type="presOf" srcId="{E90C5F54-3269-BC41-B671-6F217D74CBC6}" destId="{E8A658C1-515E-8B49-A547-242A21B9B33D}" srcOrd="0" destOrd="0" presId="urn:microsoft.com/office/officeart/2005/8/layout/vList2"/>
    <dgm:cxn modelId="{466A2E97-A0F9-B540-B3DB-9A47474BAF91}" srcId="{B0E1E1B3-E4C7-804B-AE52-7B1685436671}" destId="{E90C5F54-3269-BC41-B671-6F217D74CBC6}" srcOrd="0" destOrd="0" parTransId="{246E7FCF-BE6C-264A-BC25-B12954DBA8A5}" sibTransId="{75C5FEDC-2E8C-4B46-9F19-3CE82B06E3AA}"/>
    <dgm:cxn modelId="{BADEB4BD-93B0-6C4F-B7F5-61F93D0DD617}" type="presOf" srcId="{B0E1E1B3-E4C7-804B-AE52-7B1685436671}" destId="{DB8061B6-D779-274F-9DA3-2C08416F5DCF}" srcOrd="0" destOrd="0" presId="urn:microsoft.com/office/officeart/2005/8/layout/vList2"/>
    <dgm:cxn modelId="{54198108-259D-3546-86D4-8ED597EC3AE6}" type="presParOf" srcId="{DB8061B6-D779-274F-9DA3-2C08416F5DCF}" destId="{E8A658C1-515E-8B49-A547-242A21B9B33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4431AF6-A7EC-494C-AA05-89983F28E95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317DF7-6F61-254A-B4AC-DEA96CA4706D}">
      <dgm:prSet/>
      <dgm:spPr/>
      <dgm:t>
        <a:bodyPr/>
        <a:lstStyle/>
        <a:p>
          <a:pPr algn="ctr"/>
          <a:r>
            <a:rPr lang="en-US" dirty="0"/>
            <a:t>Data from 2016-2021</a:t>
          </a:r>
        </a:p>
      </dgm:t>
    </dgm:pt>
    <dgm:pt modelId="{B51600BC-06C6-1645-A099-1C14C88AB225}" type="parTrans" cxnId="{D8B81786-FEDE-754F-944F-11C4A7B37659}">
      <dgm:prSet/>
      <dgm:spPr/>
      <dgm:t>
        <a:bodyPr/>
        <a:lstStyle/>
        <a:p>
          <a:endParaRPr lang="en-US"/>
        </a:p>
      </dgm:t>
    </dgm:pt>
    <dgm:pt modelId="{3574A8DA-2DC6-9647-A087-289778930EC5}" type="sibTrans" cxnId="{D8B81786-FEDE-754F-944F-11C4A7B37659}">
      <dgm:prSet/>
      <dgm:spPr/>
      <dgm:t>
        <a:bodyPr/>
        <a:lstStyle/>
        <a:p>
          <a:endParaRPr lang="en-US"/>
        </a:p>
      </dgm:t>
    </dgm:pt>
    <dgm:pt modelId="{CD8EE2EF-21ED-274D-B654-B472B4E0DAE7}" type="pres">
      <dgm:prSet presAssocID="{74431AF6-A7EC-494C-AA05-89983F28E95D}" presName="linear" presStyleCnt="0">
        <dgm:presLayoutVars>
          <dgm:animLvl val="lvl"/>
          <dgm:resizeHandles val="exact"/>
        </dgm:presLayoutVars>
      </dgm:prSet>
      <dgm:spPr/>
    </dgm:pt>
    <dgm:pt modelId="{C108790E-6485-724A-A34D-30AEA879727C}" type="pres">
      <dgm:prSet presAssocID="{E2317DF7-6F61-254A-B4AC-DEA96CA4706D}" presName="parentText" presStyleLbl="node1" presStyleIdx="0" presStyleCnt="1" custLinFactNeighborY="-32473">
        <dgm:presLayoutVars>
          <dgm:chMax val="0"/>
          <dgm:bulletEnabled val="1"/>
        </dgm:presLayoutVars>
      </dgm:prSet>
      <dgm:spPr/>
    </dgm:pt>
  </dgm:ptLst>
  <dgm:cxnLst>
    <dgm:cxn modelId="{8F74C00C-F51F-5E4E-9F7C-F4422139EB77}" type="presOf" srcId="{E2317DF7-6F61-254A-B4AC-DEA96CA4706D}" destId="{C108790E-6485-724A-A34D-30AEA879727C}" srcOrd="0" destOrd="0" presId="urn:microsoft.com/office/officeart/2005/8/layout/vList2"/>
    <dgm:cxn modelId="{6CDD2B4E-432D-DB44-9E1E-431B82714D08}" type="presOf" srcId="{74431AF6-A7EC-494C-AA05-89983F28E95D}" destId="{CD8EE2EF-21ED-274D-B654-B472B4E0DAE7}" srcOrd="0" destOrd="0" presId="urn:microsoft.com/office/officeart/2005/8/layout/vList2"/>
    <dgm:cxn modelId="{D8B81786-FEDE-754F-944F-11C4A7B37659}" srcId="{74431AF6-A7EC-494C-AA05-89983F28E95D}" destId="{E2317DF7-6F61-254A-B4AC-DEA96CA4706D}" srcOrd="0" destOrd="0" parTransId="{B51600BC-06C6-1645-A099-1C14C88AB225}" sibTransId="{3574A8DA-2DC6-9647-A087-289778930EC5}"/>
    <dgm:cxn modelId="{B618CF4C-D958-0248-8C92-B10A6CD69D19}" type="presParOf" srcId="{CD8EE2EF-21ED-274D-B654-B472B4E0DAE7}" destId="{C108790E-6485-724A-A34D-30AEA879727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4431AF6-A7EC-494C-AA05-89983F28E95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317DF7-6F61-254A-B4AC-DEA96CA4706D}">
      <dgm:prSet/>
      <dgm:spPr/>
      <dgm:t>
        <a:bodyPr/>
        <a:lstStyle/>
        <a:p>
          <a:pPr algn="ctr"/>
          <a:r>
            <a:rPr lang="en-US" dirty="0"/>
            <a:t>Data from 2016-2021</a:t>
          </a:r>
        </a:p>
      </dgm:t>
    </dgm:pt>
    <dgm:pt modelId="{B51600BC-06C6-1645-A099-1C14C88AB225}" type="parTrans" cxnId="{D8B81786-FEDE-754F-944F-11C4A7B37659}">
      <dgm:prSet/>
      <dgm:spPr/>
      <dgm:t>
        <a:bodyPr/>
        <a:lstStyle/>
        <a:p>
          <a:endParaRPr lang="en-US"/>
        </a:p>
      </dgm:t>
    </dgm:pt>
    <dgm:pt modelId="{3574A8DA-2DC6-9647-A087-289778930EC5}" type="sibTrans" cxnId="{D8B81786-FEDE-754F-944F-11C4A7B37659}">
      <dgm:prSet/>
      <dgm:spPr/>
      <dgm:t>
        <a:bodyPr/>
        <a:lstStyle/>
        <a:p>
          <a:endParaRPr lang="en-US"/>
        </a:p>
      </dgm:t>
    </dgm:pt>
    <dgm:pt modelId="{CD8EE2EF-21ED-274D-B654-B472B4E0DAE7}" type="pres">
      <dgm:prSet presAssocID="{74431AF6-A7EC-494C-AA05-89983F28E95D}" presName="linear" presStyleCnt="0">
        <dgm:presLayoutVars>
          <dgm:animLvl val="lvl"/>
          <dgm:resizeHandles val="exact"/>
        </dgm:presLayoutVars>
      </dgm:prSet>
      <dgm:spPr/>
    </dgm:pt>
    <dgm:pt modelId="{C108790E-6485-724A-A34D-30AEA879727C}" type="pres">
      <dgm:prSet presAssocID="{E2317DF7-6F61-254A-B4AC-DEA96CA4706D}" presName="parentText" presStyleLbl="node1" presStyleIdx="0" presStyleCnt="1" custLinFactNeighborY="-32473">
        <dgm:presLayoutVars>
          <dgm:chMax val="0"/>
          <dgm:bulletEnabled val="1"/>
        </dgm:presLayoutVars>
      </dgm:prSet>
      <dgm:spPr/>
    </dgm:pt>
  </dgm:ptLst>
  <dgm:cxnLst>
    <dgm:cxn modelId="{8F74C00C-F51F-5E4E-9F7C-F4422139EB77}" type="presOf" srcId="{E2317DF7-6F61-254A-B4AC-DEA96CA4706D}" destId="{C108790E-6485-724A-A34D-30AEA879727C}" srcOrd="0" destOrd="0" presId="urn:microsoft.com/office/officeart/2005/8/layout/vList2"/>
    <dgm:cxn modelId="{6CDD2B4E-432D-DB44-9E1E-431B82714D08}" type="presOf" srcId="{74431AF6-A7EC-494C-AA05-89983F28E95D}" destId="{CD8EE2EF-21ED-274D-B654-B472B4E0DAE7}" srcOrd="0" destOrd="0" presId="urn:microsoft.com/office/officeart/2005/8/layout/vList2"/>
    <dgm:cxn modelId="{D8B81786-FEDE-754F-944F-11C4A7B37659}" srcId="{74431AF6-A7EC-494C-AA05-89983F28E95D}" destId="{E2317DF7-6F61-254A-B4AC-DEA96CA4706D}" srcOrd="0" destOrd="0" parTransId="{B51600BC-06C6-1645-A099-1C14C88AB225}" sibTransId="{3574A8DA-2DC6-9647-A087-289778930EC5}"/>
    <dgm:cxn modelId="{B618CF4C-D958-0248-8C92-B10A6CD69D19}" type="presParOf" srcId="{CD8EE2EF-21ED-274D-B654-B472B4E0DAE7}" destId="{C108790E-6485-724A-A34D-30AEA879727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0E1E1B3-E4C7-804B-AE52-7B168543667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90C5F54-3269-BC41-B671-6F217D74CBC6}">
      <dgm:prSet custT="1"/>
      <dgm:spPr/>
      <dgm:t>
        <a:bodyPr/>
        <a:lstStyle/>
        <a:p>
          <a:pPr algn="ctr"/>
          <a:r>
            <a:rPr lang="en-US" sz="3200" dirty="0"/>
            <a:t>Correlation with ERA = .5211</a:t>
          </a:r>
        </a:p>
      </dgm:t>
    </dgm:pt>
    <dgm:pt modelId="{246E7FCF-BE6C-264A-BC25-B12954DBA8A5}" type="parTrans" cxnId="{466A2E97-A0F9-B540-B3DB-9A47474BAF91}">
      <dgm:prSet/>
      <dgm:spPr/>
      <dgm:t>
        <a:bodyPr/>
        <a:lstStyle/>
        <a:p>
          <a:endParaRPr lang="en-US"/>
        </a:p>
      </dgm:t>
    </dgm:pt>
    <dgm:pt modelId="{75C5FEDC-2E8C-4B46-9F19-3CE82B06E3AA}" type="sibTrans" cxnId="{466A2E97-A0F9-B540-B3DB-9A47474BAF91}">
      <dgm:prSet/>
      <dgm:spPr/>
      <dgm:t>
        <a:bodyPr/>
        <a:lstStyle/>
        <a:p>
          <a:endParaRPr lang="en-US"/>
        </a:p>
      </dgm:t>
    </dgm:pt>
    <dgm:pt modelId="{DB8061B6-D779-274F-9DA3-2C08416F5DCF}" type="pres">
      <dgm:prSet presAssocID="{B0E1E1B3-E4C7-804B-AE52-7B1685436671}" presName="linear" presStyleCnt="0">
        <dgm:presLayoutVars>
          <dgm:animLvl val="lvl"/>
          <dgm:resizeHandles val="exact"/>
        </dgm:presLayoutVars>
      </dgm:prSet>
      <dgm:spPr/>
    </dgm:pt>
    <dgm:pt modelId="{E8A658C1-515E-8B49-A547-242A21B9B33D}" type="pres">
      <dgm:prSet presAssocID="{E90C5F54-3269-BC41-B671-6F217D74CBC6}" presName="parentText" presStyleLbl="node1" presStyleIdx="0" presStyleCnt="1" custScaleX="81968" custScaleY="147299" custLinFactNeighborX="-123" custLinFactNeighborY="5595">
        <dgm:presLayoutVars>
          <dgm:chMax val="0"/>
          <dgm:bulletEnabled val="1"/>
        </dgm:presLayoutVars>
      </dgm:prSet>
      <dgm:spPr/>
    </dgm:pt>
  </dgm:ptLst>
  <dgm:cxnLst>
    <dgm:cxn modelId="{8F6F8745-04C4-E542-B56C-F8170122F842}" type="presOf" srcId="{E90C5F54-3269-BC41-B671-6F217D74CBC6}" destId="{E8A658C1-515E-8B49-A547-242A21B9B33D}" srcOrd="0" destOrd="0" presId="urn:microsoft.com/office/officeart/2005/8/layout/vList2"/>
    <dgm:cxn modelId="{466A2E97-A0F9-B540-B3DB-9A47474BAF91}" srcId="{B0E1E1B3-E4C7-804B-AE52-7B1685436671}" destId="{E90C5F54-3269-BC41-B671-6F217D74CBC6}" srcOrd="0" destOrd="0" parTransId="{246E7FCF-BE6C-264A-BC25-B12954DBA8A5}" sibTransId="{75C5FEDC-2E8C-4B46-9F19-3CE82B06E3AA}"/>
    <dgm:cxn modelId="{BADEB4BD-93B0-6C4F-B7F5-61F93D0DD617}" type="presOf" srcId="{B0E1E1B3-E4C7-804B-AE52-7B1685436671}" destId="{DB8061B6-D779-274F-9DA3-2C08416F5DCF}" srcOrd="0" destOrd="0" presId="urn:microsoft.com/office/officeart/2005/8/layout/vList2"/>
    <dgm:cxn modelId="{54198108-259D-3546-86D4-8ED597EC3AE6}" type="presParOf" srcId="{DB8061B6-D779-274F-9DA3-2C08416F5DCF}" destId="{E8A658C1-515E-8B49-A547-242A21B9B33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81F04B-9CF8-0D4F-B109-9C745ECE69E2}">
      <dsp:nvSpPr>
        <dsp:cNvPr id="0" name=""/>
        <dsp:cNvSpPr/>
      </dsp:nvSpPr>
      <dsp:spPr>
        <a:xfrm>
          <a:off x="0" y="10580"/>
          <a:ext cx="5951170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Start of the Inning</a:t>
          </a:r>
        </a:p>
      </dsp:txBody>
      <dsp:txXfrm>
        <a:off x="25759" y="36339"/>
        <a:ext cx="5899652" cy="476152"/>
      </dsp:txXfrm>
    </dsp:sp>
    <dsp:sp modelId="{C90DF306-3B4D-A04D-9FB3-12139CF27CA9}">
      <dsp:nvSpPr>
        <dsp:cNvPr id="0" name=""/>
        <dsp:cNvSpPr/>
      </dsp:nvSpPr>
      <dsp:spPr>
        <a:xfrm>
          <a:off x="0" y="547775"/>
          <a:ext cx="5951170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Game State: Empty, 0 Outs, RE = .461</a:t>
          </a:r>
        </a:p>
      </dsp:txBody>
      <dsp:txXfrm>
        <a:off x="25759" y="573534"/>
        <a:ext cx="5899652" cy="476152"/>
      </dsp:txXfrm>
    </dsp:sp>
    <dsp:sp modelId="{6AC5F2F9-969C-4F49-9B75-1432D160BBAA}">
      <dsp:nvSpPr>
        <dsp:cNvPr id="0" name=""/>
        <dsp:cNvSpPr/>
      </dsp:nvSpPr>
      <dsp:spPr>
        <a:xfrm>
          <a:off x="0" y="1390073"/>
          <a:ext cx="5951170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Batter hits a double</a:t>
          </a:r>
        </a:p>
      </dsp:txBody>
      <dsp:txXfrm>
        <a:off x="25759" y="1415832"/>
        <a:ext cx="5899652" cy="476152"/>
      </dsp:txXfrm>
    </dsp:sp>
    <dsp:sp modelId="{DE23FEC5-82E3-3F46-A1B4-0362886D16E0}">
      <dsp:nvSpPr>
        <dsp:cNvPr id="0" name=""/>
        <dsp:cNvSpPr/>
      </dsp:nvSpPr>
      <dsp:spPr>
        <a:xfrm>
          <a:off x="0" y="2298907"/>
          <a:ext cx="5951170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Game State: _2_, 0 Outs, RE = 1.068</a:t>
          </a:r>
        </a:p>
      </dsp:txBody>
      <dsp:txXfrm>
        <a:off x="25759" y="2324666"/>
        <a:ext cx="5899652" cy="476152"/>
      </dsp:txXfrm>
    </dsp:sp>
    <dsp:sp modelId="{D1CC599D-131B-BD4D-831B-67F9B5536ADC}">
      <dsp:nvSpPr>
        <dsp:cNvPr id="0" name=""/>
        <dsp:cNvSpPr/>
      </dsp:nvSpPr>
      <dsp:spPr>
        <a:xfrm>
          <a:off x="0" y="3284161"/>
          <a:ext cx="5951170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Delta Run Expectancy = </a:t>
          </a:r>
          <a:r>
            <a:rPr lang="en-US" sz="2200" kern="1200" dirty="0" err="1"/>
            <a:t>RE_final</a:t>
          </a:r>
          <a:r>
            <a:rPr lang="en-US" sz="2200" kern="1200" dirty="0"/>
            <a:t> – </a:t>
          </a:r>
          <a:r>
            <a:rPr lang="en-US" sz="2200" kern="1200" dirty="0" err="1"/>
            <a:t>RE_initial</a:t>
          </a:r>
          <a:endParaRPr lang="en-US" sz="2200" kern="1200" dirty="0"/>
        </a:p>
      </dsp:txBody>
      <dsp:txXfrm>
        <a:off x="25759" y="3309920"/>
        <a:ext cx="5899652" cy="476152"/>
      </dsp:txXfrm>
    </dsp:sp>
    <dsp:sp modelId="{48B153AF-58A5-8F47-8F5F-73DDE1A4EFE5}">
      <dsp:nvSpPr>
        <dsp:cNvPr id="0" name=""/>
        <dsp:cNvSpPr/>
      </dsp:nvSpPr>
      <dsp:spPr>
        <a:xfrm>
          <a:off x="0" y="3821674"/>
          <a:ext cx="5951170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DRE = 1.068 - .461 = .607</a:t>
          </a:r>
        </a:p>
      </dsp:txBody>
      <dsp:txXfrm>
        <a:off x="25759" y="3847433"/>
        <a:ext cx="5899652" cy="476152"/>
      </dsp:txXfrm>
    </dsp:sp>
    <dsp:sp modelId="{00FBAE84-F265-BD44-9A3D-9714612E0BB9}">
      <dsp:nvSpPr>
        <dsp:cNvPr id="0" name=""/>
        <dsp:cNvSpPr/>
      </dsp:nvSpPr>
      <dsp:spPr>
        <a:xfrm>
          <a:off x="0" y="4521341"/>
          <a:ext cx="5951170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*This can be done similarly using count*</a:t>
          </a:r>
          <a:endParaRPr lang="en-US" sz="2200" kern="1200"/>
        </a:p>
      </dsp:txBody>
      <dsp:txXfrm>
        <a:off x="25759" y="4547100"/>
        <a:ext cx="5899652" cy="4761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8D0445-B3C5-464E-8AD8-A0E7D82F80E5}">
      <dsp:nvSpPr>
        <dsp:cNvPr id="0" name=""/>
        <dsp:cNvSpPr/>
      </dsp:nvSpPr>
      <dsp:spPr>
        <a:xfrm>
          <a:off x="154224" y="1357"/>
          <a:ext cx="2498033" cy="124901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Utilized 2019-2020 Statcast Data from the baseballr package</a:t>
          </a:r>
        </a:p>
      </dsp:txBody>
      <dsp:txXfrm>
        <a:off x="190806" y="37939"/>
        <a:ext cx="2424869" cy="1175852"/>
      </dsp:txXfrm>
    </dsp:sp>
    <dsp:sp modelId="{3B29A177-46AF-E341-9DE8-536F88472D1D}">
      <dsp:nvSpPr>
        <dsp:cNvPr id="0" name=""/>
        <dsp:cNvSpPr/>
      </dsp:nvSpPr>
      <dsp:spPr>
        <a:xfrm>
          <a:off x="154224" y="1437726"/>
          <a:ext cx="2498033" cy="124901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Calculated the Run Expectancy Matrix</a:t>
          </a:r>
        </a:p>
      </dsp:txBody>
      <dsp:txXfrm>
        <a:off x="190806" y="1474308"/>
        <a:ext cx="2424869" cy="1175852"/>
      </dsp:txXfrm>
    </dsp:sp>
    <dsp:sp modelId="{373B5059-88F6-9C4F-B082-DE289D5ED66F}">
      <dsp:nvSpPr>
        <dsp:cNvPr id="0" name=""/>
        <dsp:cNvSpPr/>
      </dsp:nvSpPr>
      <dsp:spPr>
        <a:xfrm>
          <a:off x="154224" y="2874095"/>
          <a:ext cx="2498033" cy="124901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For each pitch:</a:t>
          </a:r>
        </a:p>
      </dsp:txBody>
      <dsp:txXfrm>
        <a:off x="190806" y="2910677"/>
        <a:ext cx="2424869" cy="1175852"/>
      </dsp:txXfrm>
    </dsp:sp>
    <dsp:sp modelId="{7F4211B3-28BF-6F4E-94CD-11B4ECFA5BCB}">
      <dsp:nvSpPr>
        <dsp:cNvPr id="0" name=""/>
        <dsp:cNvSpPr/>
      </dsp:nvSpPr>
      <dsp:spPr>
        <a:xfrm rot="18289469">
          <a:off x="2276995" y="2760204"/>
          <a:ext cx="1749738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749738" y="2021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3108121" y="2736676"/>
        <a:ext cx="87486" cy="87486"/>
      </dsp:txXfrm>
    </dsp:sp>
    <dsp:sp modelId="{EE6D731C-0039-B344-9702-746ACF600C3C}">
      <dsp:nvSpPr>
        <dsp:cNvPr id="0" name=""/>
        <dsp:cNvSpPr/>
      </dsp:nvSpPr>
      <dsp:spPr>
        <a:xfrm>
          <a:off x="3651471" y="1437726"/>
          <a:ext cx="2498033" cy="124901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Determined game state for each outcome</a:t>
          </a:r>
        </a:p>
      </dsp:txBody>
      <dsp:txXfrm>
        <a:off x="3688053" y="1474308"/>
        <a:ext cx="2424869" cy="1175852"/>
      </dsp:txXfrm>
    </dsp:sp>
    <dsp:sp modelId="{1082DE0A-B5D9-D848-9EDF-5FBEA390D274}">
      <dsp:nvSpPr>
        <dsp:cNvPr id="0" name=""/>
        <dsp:cNvSpPr/>
      </dsp:nvSpPr>
      <dsp:spPr>
        <a:xfrm>
          <a:off x="2652257" y="3478389"/>
          <a:ext cx="999213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999213" y="2021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26884" y="3473623"/>
        <a:ext cx="49960" cy="49960"/>
      </dsp:txXfrm>
    </dsp:sp>
    <dsp:sp modelId="{C1DEE5CB-BBF1-9645-A35B-1FEED13B2B25}">
      <dsp:nvSpPr>
        <dsp:cNvPr id="0" name=""/>
        <dsp:cNvSpPr/>
      </dsp:nvSpPr>
      <dsp:spPr>
        <a:xfrm>
          <a:off x="3651471" y="2874095"/>
          <a:ext cx="2498033" cy="124901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Calculated Run expectancy of the new game states</a:t>
          </a:r>
        </a:p>
      </dsp:txBody>
      <dsp:txXfrm>
        <a:off x="3688053" y="2910677"/>
        <a:ext cx="2424869" cy="1175852"/>
      </dsp:txXfrm>
    </dsp:sp>
    <dsp:sp modelId="{E0F819C0-2ED8-9D48-90C9-3995BAC95EBF}">
      <dsp:nvSpPr>
        <dsp:cNvPr id="0" name=""/>
        <dsp:cNvSpPr/>
      </dsp:nvSpPr>
      <dsp:spPr>
        <a:xfrm rot="3310531">
          <a:off x="2276995" y="4196573"/>
          <a:ext cx="1749738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749738" y="2021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3108121" y="4173045"/>
        <a:ext cx="87486" cy="87486"/>
      </dsp:txXfrm>
    </dsp:sp>
    <dsp:sp modelId="{CC4B87B1-0FF4-064A-9149-51FD504183B3}">
      <dsp:nvSpPr>
        <dsp:cNvPr id="0" name=""/>
        <dsp:cNvSpPr/>
      </dsp:nvSpPr>
      <dsp:spPr>
        <a:xfrm>
          <a:off x="3651471" y="4310464"/>
          <a:ext cx="2498033" cy="124901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Calculated new Delta Run Expectancy for each outcome</a:t>
          </a:r>
        </a:p>
      </dsp:txBody>
      <dsp:txXfrm>
        <a:off x="3688053" y="4347046"/>
        <a:ext cx="2424869" cy="11758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A658C1-515E-8B49-A547-242A21B9B33D}">
      <dsp:nvSpPr>
        <dsp:cNvPr id="0" name=""/>
        <dsp:cNvSpPr/>
      </dsp:nvSpPr>
      <dsp:spPr>
        <a:xfrm>
          <a:off x="1752307" y="264096"/>
          <a:ext cx="7220498" cy="5165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Correlation from year to year = .452</a:t>
          </a:r>
        </a:p>
      </dsp:txBody>
      <dsp:txXfrm>
        <a:off x="1777521" y="289310"/>
        <a:ext cx="7170070" cy="46608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08790E-6485-724A-A34D-30AEA879727C}">
      <dsp:nvSpPr>
        <dsp:cNvPr id="0" name=""/>
        <dsp:cNvSpPr/>
      </dsp:nvSpPr>
      <dsp:spPr>
        <a:xfrm>
          <a:off x="0" y="0"/>
          <a:ext cx="10515600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Data from 2016-2021</a:t>
          </a:r>
        </a:p>
      </dsp:txBody>
      <dsp:txXfrm>
        <a:off x="28100" y="28100"/>
        <a:ext cx="10459400" cy="51943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08790E-6485-724A-A34D-30AEA879727C}">
      <dsp:nvSpPr>
        <dsp:cNvPr id="0" name=""/>
        <dsp:cNvSpPr/>
      </dsp:nvSpPr>
      <dsp:spPr>
        <a:xfrm>
          <a:off x="0" y="0"/>
          <a:ext cx="10515600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Data from 2016-2021</a:t>
          </a:r>
        </a:p>
      </dsp:txBody>
      <dsp:txXfrm>
        <a:off x="28100" y="28100"/>
        <a:ext cx="10459400" cy="51943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A658C1-515E-8B49-A547-242A21B9B33D}">
      <dsp:nvSpPr>
        <dsp:cNvPr id="0" name=""/>
        <dsp:cNvSpPr/>
      </dsp:nvSpPr>
      <dsp:spPr>
        <a:xfrm>
          <a:off x="1752307" y="264096"/>
          <a:ext cx="7220498" cy="5165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Correlation with ERA = .5211</a:t>
          </a:r>
        </a:p>
      </dsp:txBody>
      <dsp:txXfrm>
        <a:off x="1777521" y="289310"/>
        <a:ext cx="7170070" cy="4660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6DDB80-0B8E-9F48-8D98-D90A29D62937}" type="datetimeFigureOut">
              <a:rPr lang="en-US" smtClean="0"/>
              <a:t>3/11/22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EF309C-CDF9-E442-BC53-0E4650CC3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983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Terrible swing that looks incredibly silly, but not a high leverage situation.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EF309C-CDF9-E442-BC53-0E4650CC3FA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696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terrible swing, and it’s a high </a:t>
            </a:r>
            <a:r>
              <a:rPr lang="en-US"/>
              <a:t>leverage situation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EF309C-CDF9-E442-BC53-0E4650CC3FA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69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E1A06-8754-4870-9E44-E39BADAD9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7F020-BBC3-49BB-91C2-5B2CBD64B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C0C22-EBDA-4130-87AE-CB28BC19B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3/11/22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419A8-07CA-4A4C-AEC2-C40D4D50A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A7B86-E610-42EA-B4DC-C2F44778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A7BA06D-B3FF-4E91-8639-B4569AE3AA23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2B30C86D-5A07-48BC-9C9D-6F9A2DB1E9E1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627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6E5D1-6D19-4E7F-9B4E-42326B771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D2A06C-F91A-4ADC-9CD2-61F0A4D7E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3AA9A-2280-4F63-8B3D-20742AE69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3/11/22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D986B-E58E-43B6-8A80-FFA9D8F74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40D36-2E71-4F27-967F-7A3E4C6EE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1609904-5327-4D2C-A445-B270A00F3B5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0FC7BEC-08C5-4D95-9C84-B48BC8AD1C9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436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1FEA3D-0C7F-45CD-B6A0-942F707B36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8B8A12-BCE6-4D03-A637-1DEC8924BE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9755-9FF4-428A-AEB7-1A6477466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3/11/22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41836-11E2-49FD-877D-53B74514A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24C42-4B05-4EEF-BE14-29041EC9C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BADDEB1-F604-408B-B02A-A2814606E6A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8DF7987-332F-4D6C-81C3-990F39C76C96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994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59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3/11/22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3DA7759-3209-4FE2-96D1-4EEDD81E9EA0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1460DAD-8769-4C9F-9C8C-BB0443909D76}"/>
              </a:ext>
            </a:extLst>
          </p:cNvPr>
          <p:cNvSpPr/>
          <p:nvPr/>
        </p:nvSpPr>
        <p:spPr>
          <a:xfrm flipH="1">
            <a:off x="12353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670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C0001-5D76-45A0-A9F4-7172BDDD5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5F313-1240-47AE-A026-7F349292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3/11/22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48158-6132-4335-B8E1-F6A896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4C5B6-1598-48B4-9B3A-3078FDBE9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EDBDD32-D3EE-4848-A112-BA814D4631CD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61350361-843C-49D0-BD6A-ECDBA3842BA0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354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BFD05-2CB2-4A7E-89E7-57615BA82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532B8-D460-476D-816F-725E8D96C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7120F-70AF-4ED5-B364-3AA55C6B4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8B65F-F709-469F-9961-4D01896CA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3/11/22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1C6BC-B23D-48BC-AD44-654DDB8D0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0D60B-86A1-479D-BCE8-06D2C3DB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4EC5136-99DA-40B5-8F79-5C3A56D38BA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8FB775-26C4-41BA-837C-4478D48D215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38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3/11/22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462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3/11/22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C13EF9C-0B5A-4364-91AA-E5DD5B536E54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F674475-6327-490A-BD7F-084F5C07F2E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543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3/11/22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751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FC812-4DB6-4F98-9404-29C191D3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0855E-0CD6-47DD-B648-4C84C783D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0082B-17D7-4D61-8AEB-81517D85D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70783-FF31-4C4E-9196-EB169B209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3/11/22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2E260-747D-40FD-A062-9DD5E6835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E50A0-1E05-49C5-88C9-462677512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C155C63-9F58-4422-B669-F9748628067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85DBA62-0EDB-47AA-86C7-90463BC9B308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376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D7521-E43D-41D1-B458-26B20DC6D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472CF2-2653-4B98-A416-D7A0A860E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F87F5-0B10-4AC7-9599-F088C5E79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07CB7-0520-4D64-B76C-C31AC5578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3/11/22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EB226-AD45-45DF-AAB5-5513AE732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96AEB-9481-4CCE-B110-FEDD33483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BA9707F-7BCE-464F-BF45-E216527084EE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589723-2CC8-49D1-B4E1-36FECED6A2D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325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C5685-19F1-49DA-ADE5-D5D32F16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C0A4D-22A1-4554-B5DE-887974F4D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D5CDC-F2CE-410E-AD13-DDC235C71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2EDB8D0-98ED-4B86-9D5F-E61ADC70144D}" type="datetimeFigureOut">
              <a:rPr lang="en-US" smtClean="0"/>
              <a:pPr/>
              <a:t>3/11/22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0CD45-794A-4BB0-A427-0CE61AEAF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3AB91-9588-4071-92D2-364F4A6ED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904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6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D4906370-1564-49FA-A802-58546B392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664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DBFF435-BD33-44A7-BC88-DA0B91BCEF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5000"/>
          </a:blip>
          <a:srcRect t="23970" b="1030"/>
          <a:stretch/>
        </p:blipFill>
        <p:spPr>
          <a:xfrm>
            <a:off x="20" y="345785"/>
            <a:ext cx="12191980" cy="6857990"/>
          </a:xfrm>
          <a:prstGeom prst="rect">
            <a:avLst/>
          </a:prstGeom>
        </p:spPr>
      </p:pic>
      <p:sp>
        <p:nvSpPr>
          <p:cNvPr id="17" name="Oval 10">
            <a:extLst>
              <a:ext uri="{FF2B5EF4-FFF2-40B4-BE49-F238E27FC236}">
                <a16:creationId xmlns:a16="http://schemas.microsoft.com/office/drawing/2014/main" id="{EF640709-BDFD-453B-B75D-6212E7A87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11500" y="370600"/>
            <a:ext cx="5923842" cy="5923842"/>
          </a:xfrm>
          <a:prstGeom prst="ellipse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3F2A20-FE01-7C4D-8ADE-780FE5FDCC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7192" y="1964852"/>
            <a:ext cx="5037616" cy="1464148"/>
          </a:xfrm>
        </p:spPr>
        <p:txBody>
          <a:bodyPr>
            <a:normAutofit/>
          </a:bodyPr>
          <a:lstStyle/>
          <a:p>
            <a:r>
              <a:rPr lang="en-US" sz="7200" dirty="0"/>
              <a:t>EAGLE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E6F6A6-9522-E647-8DEE-E20852B9A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77192" y="3781980"/>
            <a:ext cx="5037616" cy="2161620"/>
          </a:xfrm>
        </p:spPr>
        <p:txBody>
          <a:bodyPr>
            <a:normAutofit/>
          </a:bodyPr>
          <a:lstStyle/>
          <a:p>
            <a:r>
              <a:rPr lang="en-US" sz="2200" dirty="0"/>
              <a:t>Quantifying Hitter Plate Discipline in Major League Baseball</a:t>
            </a:r>
          </a:p>
          <a:p>
            <a:endParaRPr lang="en-US" sz="2200" dirty="0"/>
          </a:p>
          <a:p>
            <a:r>
              <a:rPr lang="en-US" sz="2200" dirty="0"/>
              <a:t>Joshua Mould </a:t>
            </a:r>
          </a:p>
          <a:p>
            <a:r>
              <a:rPr lang="en-US" sz="2200" dirty="0"/>
              <a:t>Dr. David Anderson</a:t>
            </a: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B4019478-3FDC-438C-8848-1D7DA864A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366740" flipV="1">
            <a:off x="2607299" y="8363"/>
            <a:ext cx="6816262" cy="6816262"/>
          </a:xfrm>
          <a:prstGeom prst="arc">
            <a:avLst>
              <a:gd name="adj1" fmla="val 16200000"/>
              <a:gd name="adj2" fmla="val 20401595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E406479-1D57-4209-B128-3C8174624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3400" y="4609861"/>
            <a:ext cx="873032" cy="84934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831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45D489D-16E1-484D-867B-144368D74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9A496F5-B01E-4BF8-9D1E-C4E53B6F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2257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6E895C8D-1379-40B8-8B1B-B6F5AEAF0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746107">
            <a:off x="2906963" y="1348064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E733FB-926F-9043-801F-343ACF4E2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Calculating Delta Run Expectancy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3222F9C-539F-457F-96ED-AF5C4256FA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7528177"/>
              </p:ext>
            </p:extLst>
          </p:nvPr>
        </p:nvGraphicFramePr>
        <p:xfrm>
          <a:off x="5237018" y="653693"/>
          <a:ext cx="6303729" cy="55608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74627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66999-8A06-0041-A12C-6C9A4707E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Adjusting Run Expectancy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47756-F7BE-2645-80E0-7409E85F6D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Run Expectancy depends on the batter</a:t>
            </a:r>
          </a:p>
          <a:p>
            <a:pPr lvl="1"/>
            <a:r>
              <a:rPr lang="en-US" dirty="0"/>
              <a:t>Mike Trout is more likely to score runs than Freddy </a:t>
            </a:r>
            <a:r>
              <a:rPr lang="en-US" dirty="0" err="1"/>
              <a:t>Galvis</a:t>
            </a:r>
            <a:endParaRPr lang="en-US" dirty="0"/>
          </a:p>
          <a:p>
            <a:r>
              <a:rPr lang="en-US" dirty="0" err="1"/>
              <a:t>XGBoost</a:t>
            </a:r>
            <a:r>
              <a:rPr lang="en-US" dirty="0"/>
              <a:t> Model predicts Delta Run Expectancy</a:t>
            </a:r>
          </a:p>
          <a:p>
            <a:pPr lvl="1"/>
            <a:r>
              <a:rPr lang="en-US" dirty="0"/>
              <a:t>Using game situation and OPS</a:t>
            </a:r>
          </a:p>
          <a:p>
            <a:r>
              <a:rPr lang="en-US" dirty="0"/>
              <a:t>Adjusted original run expectancy for outcomes based on predicted values</a:t>
            </a:r>
          </a:p>
          <a:p>
            <a:pPr lvl="1"/>
            <a:r>
              <a:rPr lang="en-US" dirty="0" err="1"/>
              <a:t>new_RE</a:t>
            </a:r>
            <a:r>
              <a:rPr lang="en-US" dirty="0"/>
              <a:t> = </a:t>
            </a:r>
            <a:r>
              <a:rPr lang="en-US" dirty="0" err="1"/>
              <a:t>orig_RE</a:t>
            </a:r>
            <a:r>
              <a:rPr lang="en-US" dirty="0"/>
              <a:t> + </a:t>
            </a:r>
            <a:r>
              <a:rPr lang="en-US" dirty="0" err="1"/>
              <a:t>predicted_DRE</a:t>
            </a:r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887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129AF-552F-7E4D-BA9A-BEF4ABC26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Predicted DRE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531C25-FCBA-A643-9350-215D5903B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0" y="1371600"/>
            <a:ext cx="8890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6287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6A0D9-090E-4446-B7D8-6731DDDDC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Takes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1E7CA-B4DF-0846-BEA0-29246AFE2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905500" cy="4466167"/>
          </a:xfrm>
        </p:spPr>
        <p:txBody>
          <a:bodyPr/>
          <a:lstStyle/>
          <a:p>
            <a:r>
              <a:rPr lang="en-US" dirty="0"/>
              <a:t>Predict outcome (Ball, Strike) probabilities</a:t>
            </a:r>
          </a:p>
          <a:p>
            <a:r>
              <a:rPr lang="en-US" dirty="0"/>
              <a:t>Use logistic regression model</a:t>
            </a:r>
          </a:p>
          <a:p>
            <a:pPr lvl="1"/>
            <a:r>
              <a:rPr lang="en-US" dirty="0"/>
              <a:t>Features </a:t>
            </a:r>
          </a:p>
          <a:p>
            <a:pPr lvl="2"/>
            <a:r>
              <a:rPr lang="en-US" dirty="0"/>
              <a:t>X location</a:t>
            </a:r>
          </a:p>
          <a:p>
            <a:pPr lvl="2"/>
            <a:r>
              <a:rPr lang="en-US" dirty="0"/>
              <a:t>Z location</a:t>
            </a:r>
          </a:p>
          <a:p>
            <a:pPr lvl="2"/>
            <a:r>
              <a:rPr lang="en-US" dirty="0"/>
              <a:t>Top of strike zone</a:t>
            </a:r>
          </a:p>
          <a:p>
            <a:pPr lvl="2"/>
            <a:r>
              <a:rPr lang="en-US" dirty="0"/>
              <a:t>Bottom of strike zone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57FB0A-E308-344E-9887-1904795355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18" r="22464"/>
          <a:stretch/>
        </p:blipFill>
        <p:spPr>
          <a:xfrm>
            <a:off x="6743700" y="805391"/>
            <a:ext cx="5157787" cy="5486400"/>
          </a:xfrm>
          <a:prstGeom prst="rect">
            <a:avLst/>
          </a:prstGeom>
        </p:spPr>
      </p:pic>
      <p:sp>
        <p:nvSpPr>
          <p:cNvPr id="7" name="Right Brace 6">
            <a:extLst>
              <a:ext uri="{FF2B5EF4-FFF2-40B4-BE49-F238E27FC236}">
                <a16:creationId xmlns:a16="http://schemas.microsoft.com/office/drawing/2014/main" id="{71AA8956-21D4-EC4F-9A9C-365604DDCF2F}"/>
              </a:ext>
            </a:extLst>
          </p:cNvPr>
          <p:cNvSpPr/>
          <p:nvPr/>
        </p:nvSpPr>
        <p:spPr>
          <a:xfrm>
            <a:off x="10227504" y="1346208"/>
            <a:ext cx="327546" cy="156949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6A3772-6044-6B4C-BCC1-3C6597BDBB75}"/>
              </a:ext>
            </a:extLst>
          </p:cNvPr>
          <p:cNvSpPr txBox="1"/>
          <p:nvPr/>
        </p:nvSpPr>
        <p:spPr>
          <a:xfrm>
            <a:off x="10663992" y="1933862"/>
            <a:ext cx="899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Top SZ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1809CC0B-D553-6945-AEE3-90DCB0486909}"/>
              </a:ext>
            </a:extLst>
          </p:cNvPr>
          <p:cNvSpPr/>
          <p:nvPr/>
        </p:nvSpPr>
        <p:spPr>
          <a:xfrm>
            <a:off x="10294435" y="4556646"/>
            <a:ext cx="193684" cy="108109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190A52-B54D-6C4F-8C41-7458C7CCB4DA}"/>
              </a:ext>
            </a:extLst>
          </p:cNvPr>
          <p:cNvSpPr txBox="1"/>
          <p:nvPr/>
        </p:nvSpPr>
        <p:spPr>
          <a:xfrm>
            <a:off x="10554050" y="4912528"/>
            <a:ext cx="1281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Bottom SZ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0AB49239-9FD1-A143-BA62-EF1C457ABBD0}"/>
              </a:ext>
            </a:extLst>
          </p:cNvPr>
          <p:cNvSpPr/>
          <p:nvPr/>
        </p:nvSpPr>
        <p:spPr>
          <a:xfrm rot="10800000">
            <a:off x="6537078" y="1364950"/>
            <a:ext cx="468162" cy="436728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F1302F-6FBA-A044-AB73-01C732DEA631}"/>
              </a:ext>
            </a:extLst>
          </p:cNvPr>
          <p:cNvSpPr txBox="1"/>
          <p:nvPr/>
        </p:nvSpPr>
        <p:spPr>
          <a:xfrm>
            <a:off x="5213753" y="3363925"/>
            <a:ext cx="1271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 Location</a:t>
            </a: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2AE4CB0E-69E4-C54C-96C7-A4F201755206}"/>
              </a:ext>
            </a:extLst>
          </p:cNvPr>
          <p:cNvSpPr/>
          <p:nvPr/>
        </p:nvSpPr>
        <p:spPr>
          <a:xfrm rot="5400000">
            <a:off x="8450772" y="4726221"/>
            <a:ext cx="412773" cy="291209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9A07BE-229B-8B4A-B7D0-DEE7911AB2C2}"/>
              </a:ext>
            </a:extLst>
          </p:cNvPr>
          <p:cNvSpPr txBox="1"/>
          <p:nvPr/>
        </p:nvSpPr>
        <p:spPr>
          <a:xfrm>
            <a:off x="8021407" y="6388653"/>
            <a:ext cx="1286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 Location</a:t>
            </a:r>
          </a:p>
        </p:txBody>
      </p:sp>
    </p:spTree>
    <p:extLst>
      <p:ext uri="{BB962C8B-B14F-4D97-AF65-F5344CB8AC3E}">
        <p14:creationId xmlns:p14="http://schemas.microsoft.com/office/powerpoint/2010/main" val="3681365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DA846C7-72BE-044C-9F72-DB807E998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If the Batter Swings (Part 1)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9974314-69A2-434D-97A9-0D32657A7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2538031"/>
          </a:xfrm>
        </p:spPr>
        <p:txBody>
          <a:bodyPr>
            <a:normAutofit/>
          </a:bodyPr>
          <a:lstStyle/>
          <a:p>
            <a:r>
              <a:rPr lang="en-US" dirty="0"/>
              <a:t>Predict probability of each swing outcome, considering: </a:t>
            </a:r>
          </a:p>
          <a:p>
            <a:pPr lvl="1"/>
            <a:r>
              <a:rPr lang="en-US" dirty="0"/>
              <a:t>Pitch Information </a:t>
            </a:r>
          </a:p>
          <a:p>
            <a:pPr lvl="2"/>
            <a:r>
              <a:rPr lang="en-US" dirty="0"/>
              <a:t>velocity, spin rate, movement, location, type)</a:t>
            </a:r>
          </a:p>
          <a:p>
            <a:pPr lvl="1"/>
            <a:r>
              <a:rPr lang="en-US" dirty="0"/>
              <a:t>Situational Information </a:t>
            </a:r>
          </a:p>
          <a:p>
            <a:pPr lvl="2"/>
            <a:r>
              <a:rPr lang="en-US" dirty="0"/>
              <a:t>count, outs, pitcher/batter handedness</a:t>
            </a:r>
          </a:p>
          <a:p>
            <a:pPr lvl="1"/>
            <a:r>
              <a:rPr lang="en-US" dirty="0"/>
              <a:t>Statistics &amp; </a:t>
            </a:r>
            <a:r>
              <a:rPr lang="en-US" dirty="0" err="1"/>
              <a:t>Statcast</a:t>
            </a:r>
            <a:r>
              <a:rPr lang="en-US" dirty="0"/>
              <a:t> data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17C14F2-01D0-A341-9F64-F575E4467393}"/>
              </a:ext>
            </a:extLst>
          </p:cNvPr>
          <p:cNvSpPr txBox="1">
            <a:spLocks/>
          </p:cNvSpPr>
          <p:nvPr/>
        </p:nvSpPr>
        <p:spPr>
          <a:xfrm>
            <a:off x="1823637" y="4213185"/>
            <a:ext cx="4716060" cy="534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Hitters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B0A307E-FDA7-6041-A164-C31AD7290847}"/>
              </a:ext>
            </a:extLst>
          </p:cNvPr>
          <p:cNvSpPr txBox="1">
            <a:spLocks/>
          </p:cNvSpPr>
          <p:nvPr/>
        </p:nvSpPr>
        <p:spPr>
          <a:xfrm>
            <a:off x="1671238" y="4498591"/>
            <a:ext cx="4716060" cy="147661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000" dirty="0"/>
              <a:t>PA, AVG, OBP, SLG</a:t>
            </a:r>
          </a:p>
          <a:p>
            <a:pPr lvl="1"/>
            <a:r>
              <a:rPr lang="en-US" sz="2000" dirty="0"/>
              <a:t>EV, LA, </a:t>
            </a:r>
            <a:r>
              <a:rPr lang="en-US" sz="2000" dirty="0" err="1"/>
              <a:t>xBA</a:t>
            </a:r>
            <a:r>
              <a:rPr lang="en-US" sz="2000" dirty="0"/>
              <a:t>, </a:t>
            </a:r>
            <a:r>
              <a:rPr lang="en-US" sz="2000" dirty="0" err="1"/>
              <a:t>xwOBA</a:t>
            </a:r>
            <a:r>
              <a:rPr lang="en-US" sz="2000" dirty="0"/>
              <a:t>, </a:t>
            </a:r>
            <a:r>
              <a:rPr lang="en-US" sz="2000" dirty="0" err="1"/>
              <a:t>wOBA</a:t>
            </a:r>
            <a:r>
              <a:rPr lang="en-US" sz="2000" dirty="0"/>
              <a:t>, ISO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B629352-81F2-7E44-9D7C-DF09D0E2B70F}"/>
              </a:ext>
            </a:extLst>
          </p:cNvPr>
          <p:cNvSpPr txBox="1">
            <a:spLocks/>
          </p:cNvSpPr>
          <p:nvPr/>
        </p:nvSpPr>
        <p:spPr>
          <a:xfrm>
            <a:off x="6172200" y="4213185"/>
            <a:ext cx="5183188" cy="5345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Pitchers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430DBC2C-FABB-2C40-84BB-BAE5FE8CAF49}"/>
              </a:ext>
            </a:extLst>
          </p:cNvPr>
          <p:cNvSpPr txBox="1">
            <a:spLocks/>
          </p:cNvSpPr>
          <p:nvPr/>
        </p:nvSpPr>
        <p:spPr>
          <a:xfrm>
            <a:off x="6019801" y="4498591"/>
            <a:ext cx="5183188" cy="147661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000" dirty="0"/>
              <a:t>IP, ERA, WHIP, GB/FB, K,BB%</a:t>
            </a:r>
          </a:p>
          <a:p>
            <a:pPr lvl="1"/>
            <a:r>
              <a:rPr lang="en-US" sz="2000" dirty="0"/>
              <a:t>Average Velocity, Average Spin Rate</a:t>
            </a:r>
          </a:p>
        </p:txBody>
      </p:sp>
    </p:spTree>
    <p:extLst>
      <p:ext uri="{BB962C8B-B14F-4D97-AF65-F5344CB8AC3E}">
        <p14:creationId xmlns:p14="http://schemas.microsoft.com/office/powerpoint/2010/main" val="32347211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4BADB-3783-0F40-AAB1-E5E5171C5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Swings (Part</a:t>
            </a:r>
            <a:r>
              <a:rPr lang="en-US" sz="1400" dirty="0"/>
              <a:t> </a:t>
            </a:r>
            <a:r>
              <a:rPr lang="en-US" sz="6000" dirty="0"/>
              <a:t>2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8E546E-9E16-1C43-A251-F37A2CA99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946150"/>
          </a:xfrm>
        </p:spPr>
        <p:txBody>
          <a:bodyPr/>
          <a:lstStyle/>
          <a:p>
            <a:r>
              <a:rPr lang="en-US" dirty="0"/>
              <a:t>Utilized Cross Validation to optimize several </a:t>
            </a:r>
            <a:r>
              <a:rPr lang="en-US" dirty="0" err="1"/>
              <a:t>XGBoost</a:t>
            </a:r>
            <a:r>
              <a:rPr lang="en-US" dirty="0"/>
              <a:t> Parameters and ended up with these results: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042A37-837A-2E49-9C1B-4D71FFF7BE88}"/>
              </a:ext>
            </a:extLst>
          </p:cNvPr>
          <p:cNvSpPr txBox="1"/>
          <p:nvPr/>
        </p:nvSpPr>
        <p:spPr>
          <a:xfrm>
            <a:off x="4217193" y="2913056"/>
            <a:ext cx="3757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Outcome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BF6010-D100-1445-9E0B-97E700C2C042}"/>
              </a:ext>
            </a:extLst>
          </p:cNvPr>
          <p:cNvSpPr txBox="1"/>
          <p:nvPr/>
        </p:nvSpPr>
        <p:spPr>
          <a:xfrm rot="16200000">
            <a:off x="-1112593" y="4778806"/>
            <a:ext cx="3757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Predictions</a:t>
            </a:r>
          </a:p>
        </p:txBody>
      </p:sp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383FC7EC-2B10-EE43-9045-4683C0F039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2038945"/>
              </p:ext>
            </p:extLst>
          </p:nvPr>
        </p:nvGraphicFramePr>
        <p:xfrm>
          <a:off x="950880" y="3282388"/>
          <a:ext cx="10290240" cy="33621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6280">
                  <a:extLst>
                    <a:ext uri="{9D8B030D-6E8A-4147-A177-3AD203B41FA5}">
                      <a16:colId xmlns:a16="http://schemas.microsoft.com/office/drawing/2014/main" val="2432454482"/>
                    </a:ext>
                  </a:extLst>
                </a:gridCol>
                <a:gridCol w="1286280">
                  <a:extLst>
                    <a:ext uri="{9D8B030D-6E8A-4147-A177-3AD203B41FA5}">
                      <a16:colId xmlns:a16="http://schemas.microsoft.com/office/drawing/2014/main" val="3254106660"/>
                    </a:ext>
                  </a:extLst>
                </a:gridCol>
                <a:gridCol w="1286280">
                  <a:extLst>
                    <a:ext uri="{9D8B030D-6E8A-4147-A177-3AD203B41FA5}">
                      <a16:colId xmlns:a16="http://schemas.microsoft.com/office/drawing/2014/main" val="2204365834"/>
                    </a:ext>
                  </a:extLst>
                </a:gridCol>
                <a:gridCol w="1286280">
                  <a:extLst>
                    <a:ext uri="{9D8B030D-6E8A-4147-A177-3AD203B41FA5}">
                      <a16:colId xmlns:a16="http://schemas.microsoft.com/office/drawing/2014/main" val="838448271"/>
                    </a:ext>
                  </a:extLst>
                </a:gridCol>
                <a:gridCol w="1286280">
                  <a:extLst>
                    <a:ext uri="{9D8B030D-6E8A-4147-A177-3AD203B41FA5}">
                      <a16:colId xmlns:a16="http://schemas.microsoft.com/office/drawing/2014/main" val="1605293284"/>
                    </a:ext>
                  </a:extLst>
                </a:gridCol>
                <a:gridCol w="1286280">
                  <a:extLst>
                    <a:ext uri="{9D8B030D-6E8A-4147-A177-3AD203B41FA5}">
                      <a16:colId xmlns:a16="http://schemas.microsoft.com/office/drawing/2014/main" val="1097486542"/>
                    </a:ext>
                  </a:extLst>
                </a:gridCol>
                <a:gridCol w="1286280">
                  <a:extLst>
                    <a:ext uri="{9D8B030D-6E8A-4147-A177-3AD203B41FA5}">
                      <a16:colId xmlns:a16="http://schemas.microsoft.com/office/drawing/2014/main" val="3720910177"/>
                    </a:ext>
                  </a:extLst>
                </a:gridCol>
                <a:gridCol w="1286280">
                  <a:extLst>
                    <a:ext uri="{9D8B030D-6E8A-4147-A177-3AD203B41FA5}">
                      <a16:colId xmlns:a16="http://schemas.microsoft.com/office/drawing/2014/main" val="2334417378"/>
                    </a:ext>
                  </a:extLst>
                </a:gridCol>
              </a:tblGrid>
              <a:tr h="420271">
                <a:tc>
                  <a:txBody>
                    <a:bodyPr/>
                    <a:lstStyle/>
                    <a:p>
                      <a:r>
                        <a:rPr lang="en-US" dirty="0"/>
                        <a:t>Outcome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Foul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Single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Double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Triple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Homerun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4588129"/>
                  </a:ext>
                </a:extLst>
              </a:tr>
              <a:tr h="420271">
                <a:tc>
                  <a:txBody>
                    <a:bodyPr/>
                    <a:lstStyle/>
                    <a:p>
                      <a:r>
                        <a:rPr lang="en-US" dirty="0"/>
                        <a:t>Miss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.410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.328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.181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542032"/>
                  </a:ext>
                </a:extLst>
              </a:tr>
              <a:tr h="420271">
                <a:tc>
                  <a:txBody>
                    <a:bodyPr/>
                    <a:lstStyle/>
                    <a:p>
                      <a:r>
                        <a:rPr lang="en-US" dirty="0"/>
                        <a:t>Foul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.217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.421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.243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7968380"/>
                  </a:ext>
                </a:extLst>
              </a:tr>
              <a:tr h="420271">
                <a:tc>
                  <a:txBody>
                    <a:bodyPr/>
                    <a:lstStyle/>
                    <a:p>
                      <a:r>
                        <a:rPr lang="en-US" dirty="0"/>
                        <a:t>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.227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.389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.265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6689585"/>
                  </a:ext>
                </a:extLst>
              </a:tr>
              <a:tr h="420271">
                <a:tc>
                  <a:txBody>
                    <a:bodyPr/>
                    <a:lstStyle/>
                    <a:p>
                      <a:r>
                        <a:rPr lang="en-US" dirty="0"/>
                        <a:t>Single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.173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.396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.272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762840"/>
                  </a:ext>
                </a:extLst>
              </a:tr>
              <a:tr h="420271">
                <a:tc>
                  <a:txBody>
                    <a:bodyPr/>
                    <a:lstStyle/>
                    <a:p>
                      <a:r>
                        <a:rPr lang="en-US" dirty="0"/>
                        <a:t>Double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.407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.266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3313217"/>
                  </a:ext>
                </a:extLst>
              </a:tr>
              <a:tr h="420271">
                <a:tc>
                  <a:txBody>
                    <a:bodyPr/>
                    <a:lstStyle/>
                    <a:p>
                      <a:r>
                        <a:rPr lang="en-US" dirty="0"/>
                        <a:t>Triple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.152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.412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.267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597812"/>
                  </a:ext>
                </a:extLst>
              </a:tr>
              <a:tr h="420271">
                <a:tc>
                  <a:txBody>
                    <a:bodyPr/>
                    <a:lstStyle/>
                    <a:p>
                      <a:r>
                        <a:rPr lang="en-US" dirty="0"/>
                        <a:t>Homerun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.164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.420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.247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49753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444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4BADB-3783-0F40-AAB1-E5E5171C5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Swings (Part</a:t>
            </a:r>
            <a:r>
              <a:rPr lang="en-US" sz="1400" dirty="0"/>
              <a:t> </a:t>
            </a:r>
            <a:r>
              <a:rPr lang="en-US" sz="6000" dirty="0"/>
              <a:t>2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8E546E-9E16-1C43-A251-F37A2CA99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946150"/>
          </a:xfrm>
        </p:spPr>
        <p:txBody>
          <a:bodyPr/>
          <a:lstStyle/>
          <a:p>
            <a:r>
              <a:rPr lang="en-US" dirty="0"/>
              <a:t>Utilized Cross Validation to optimize several </a:t>
            </a:r>
            <a:r>
              <a:rPr lang="en-US" dirty="0" err="1"/>
              <a:t>XGBoost</a:t>
            </a:r>
            <a:r>
              <a:rPr lang="en-US" dirty="0"/>
              <a:t> Parameters and ended up with these results: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042A37-837A-2E49-9C1B-4D71FFF7BE88}"/>
              </a:ext>
            </a:extLst>
          </p:cNvPr>
          <p:cNvSpPr txBox="1"/>
          <p:nvPr/>
        </p:nvSpPr>
        <p:spPr>
          <a:xfrm>
            <a:off x="4217193" y="2913056"/>
            <a:ext cx="3757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Outcome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BF6010-D100-1445-9E0B-97E700C2C042}"/>
              </a:ext>
            </a:extLst>
          </p:cNvPr>
          <p:cNvSpPr txBox="1"/>
          <p:nvPr/>
        </p:nvSpPr>
        <p:spPr>
          <a:xfrm rot="16200000">
            <a:off x="-1112593" y="4778806"/>
            <a:ext cx="3757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Predictions</a:t>
            </a:r>
          </a:p>
        </p:txBody>
      </p:sp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383FC7EC-2B10-EE43-9045-4683C0F039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8610187"/>
              </p:ext>
            </p:extLst>
          </p:nvPr>
        </p:nvGraphicFramePr>
        <p:xfrm>
          <a:off x="950880" y="3282388"/>
          <a:ext cx="10290240" cy="33621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6280">
                  <a:extLst>
                    <a:ext uri="{9D8B030D-6E8A-4147-A177-3AD203B41FA5}">
                      <a16:colId xmlns:a16="http://schemas.microsoft.com/office/drawing/2014/main" val="2432454482"/>
                    </a:ext>
                  </a:extLst>
                </a:gridCol>
                <a:gridCol w="1286280">
                  <a:extLst>
                    <a:ext uri="{9D8B030D-6E8A-4147-A177-3AD203B41FA5}">
                      <a16:colId xmlns:a16="http://schemas.microsoft.com/office/drawing/2014/main" val="3254106660"/>
                    </a:ext>
                  </a:extLst>
                </a:gridCol>
                <a:gridCol w="1286280">
                  <a:extLst>
                    <a:ext uri="{9D8B030D-6E8A-4147-A177-3AD203B41FA5}">
                      <a16:colId xmlns:a16="http://schemas.microsoft.com/office/drawing/2014/main" val="2204365834"/>
                    </a:ext>
                  </a:extLst>
                </a:gridCol>
                <a:gridCol w="1286280">
                  <a:extLst>
                    <a:ext uri="{9D8B030D-6E8A-4147-A177-3AD203B41FA5}">
                      <a16:colId xmlns:a16="http://schemas.microsoft.com/office/drawing/2014/main" val="838448271"/>
                    </a:ext>
                  </a:extLst>
                </a:gridCol>
                <a:gridCol w="1286280">
                  <a:extLst>
                    <a:ext uri="{9D8B030D-6E8A-4147-A177-3AD203B41FA5}">
                      <a16:colId xmlns:a16="http://schemas.microsoft.com/office/drawing/2014/main" val="1605293284"/>
                    </a:ext>
                  </a:extLst>
                </a:gridCol>
                <a:gridCol w="1286280">
                  <a:extLst>
                    <a:ext uri="{9D8B030D-6E8A-4147-A177-3AD203B41FA5}">
                      <a16:colId xmlns:a16="http://schemas.microsoft.com/office/drawing/2014/main" val="1097486542"/>
                    </a:ext>
                  </a:extLst>
                </a:gridCol>
                <a:gridCol w="1286280">
                  <a:extLst>
                    <a:ext uri="{9D8B030D-6E8A-4147-A177-3AD203B41FA5}">
                      <a16:colId xmlns:a16="http://schemas.microsoft.com/office/drawing/2014/main" val="3720910177"/>
                    </a:ext>
                  </a:extLst>
                </a:gridCol>
                <a:gridCol w="1286280">
                  <a:extLst>
                    <a:ext uri="{9D8B030D-6E8A-4147-A177-3AD203B41FA5}">
                      <a16:colId xmlns:a16="http://schemas.microsoft.com/office/drawing/2014/main" val="2334417378"/>
                    </a:ext>
                  </a:extLst>
                </a:gridCol>
              </a:tblGrid>
              <a:tr h="420271">
                <a:tc>
                  <a:txBody>
                    <a:bodyPr/>
                    <a:lstStyle/>
                    <a:p>
                      <a:r>
                        <a:rPr lang="en-US" dirty="0"/>
                        <a:t>Outcome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Foul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Single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Double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Triple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Homerun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4588129"/>
                  </a:ext>
                </a:extLst>
              </a:tr>
              <a:tr h="420271">
                <a:tc>
                  <a:txBody>
                    <a:bodyPr/>
                    <a:lstStyle/>
                    <a:p>
                      <a:r>
                        <a:rPr lang="en-US" dirty="0"/>
                        <a:t>Miss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.410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.328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.181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542032"/>
                  </a:ext>
                </a:extLst>
              </a:tr>
              <a:tr h="420271">
                <a:tc>
                  <a:txBody>
                    <a:bodyPr/>
                    <a:lstStyle/>
                    <a:p>
                      <a:r>
                        <a:rPr lang="en-US" dirty="0"/>
                        <a:t>Foul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.217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.421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.243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7968380"/>
                  </a:ext>
                </a:extLst>
              </a:tr>
              <a:tr h="420271">
                <a:tc>
                  <a:txBody>
                    <a:bodyPr/>
                    <a:lstStyle/>
                    <a:p>
                      <a:r>
                        <a:rPr lang="en-US" dirty="0"/>
                        <a:t>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.227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.389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.265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6689585"/>
                  </a:ext>
                </a:extLst>
              </a:tr>
              <a:tr h="420271">
                <a:tc>
                  <a:txBody>
                    <a:bodyPr/>
                    <a:lstStyle/>
                    <a:p>
                      <a:r>
                        <a:rPr lang="en-US" dirty="0"/>
                        <a:t>Single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.173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.396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.272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.110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762840"/>
                  </a:ext>
                </a:extLst>
              </a:tr>
              <a:tr h="420271">
                <a:tc>
                  <a:txBody>
                    <a:bodyPr/>
                    <a:lstStyle/>
                    <a:p>
                      <a:r>
                        <a:rPr lang="en-US" dirty="0"/>
                        <a:t>Double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.407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.266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.042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3313217"/>
                  </a:ext>
                </a:extLst>
              </a:tr>
              <a:tr h="420271">
                <a:tc>
                  <a:txBody>
                    <a:bodyPr/>
                    <a:lstStyle/>
                    <a:p>
                      <a:r>
                        <a:rPr lang="en-US" dirty="0"/>
                        <a:t>Triple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.152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.412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.267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.008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597812"/>
                  </a:ext>
                </a:extLst>
              </a:tr>
              <a:tr h="420271">
                <a:tc>
                  <a:txBody>
                    <a:bodyPr/>
                    <a:lstStyle/>
                    <a:p>
                      <a:r>
                        <a:rPr lang="en-US" dirty="0"/>
                        <a:t>Homerun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.164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.420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.247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.052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49753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60840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4BADB-3783-0F40-AAB1-E5E5171C5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Swings (Part</a:t>
            </a:r>
            <a:r>
              <a:rPr lang="en-US" sz="1400" dirty="0"/>
              <a:t> </a:t>
            </a:r>
            <a:r>
              <a:rPr lang="en-US" sz="6000" dirty="0"/>
              <a:t>2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8E546E-9E16-1C43-A251-F37A2CA99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946150"/>
          </a:xfrm>
        </p:spPr>
        <p:txBody>
          <a:bodyPr/>
          <a:lstStyle/>
          <a:p>
            <a:r>
              <a:rPr lang="en-US" dirty="0"/>
              <a:t>Utilized Cross Validation to optimize several </a:t>
            </a:r>
            <a:r>
              <a:rPr lang="en-US" dirty="0" err="1"/>
              <a:t>XGBoost</a:t>
            </a:r>
            <a:r>
              <a:rPr lang="en-US" dirty="0"/>
              <a:t> Parameters and ended up with these results: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042A37-837A-2E49-9C1B-4D71FFF7BE88}"/>
              </a:ext>
            </a:extLst>
          </p:cNvPr>
          <p:cNvSpPr txBox="1"/>
          <p:nvPr/>
        </p:nvSpPr>
        <p:spPr>
          <a:xfrm>
            <a:off x="4217193" y="2913056"/>
            <a:ext cx="3757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Outcome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BF6010-D100-1445-9E0B-97E700C2C042}"/>
              </a:ext>
            </a:extLst>
          </p:cNvPr>
          <p:cNvSpPr txBox="1"/>
          <p:nvPr/>
        </p:nvSpPr>
        <p:spPr>
          <a:xfrm rot="16200000">
            <a:off x="-1112593" y="4778806"/>
            <a:ext cx="3757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Predictions</a:t>
            </a:r>
          </a:p>
        </p:txBody>
      </p:sp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383FC7EC-2B10-EE43-9045-4683C0F039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2645672"/>
              </p:ext>
            </p:extLst>
          </p:nvPr>
        </p:nvGraphicFramePr>
        <p:xfrm>
          <a:off x="950880" y="3282388"/>
          <a:ext cx="10290240" cy="33621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6280">
                  <a:extLst>
                    <a:ext uri="{9D8B030D-6E8A-4147-A177-3AD203B41FA5}">
                      <a16:colId xmlns:a16="http://schemas.microsoft.com/office/drawing/2014/main" val="2432454482"/>
                    </a:ext>
                  </a:extLst>
                </a:gridCol>
                <a:gridCol w="1286280">
                  <a:extLst>
                    <a:ext uri="{9D8B030D-6E8A-4147-A177-3AD203B41FA5}">
                      <a16:colId xmlns:a16="http://schemas.microsoft.com/office/drawing/2014/main" val="3254106660"/>
                    </a:ext>
                  </a:extLst>
                </a:gridCol>
                <a:gridCol w="1286280">
                  <a:extLst>
                    <a:ext uri="{9D8B030D-6E8A-4147-A177-3AD203B41FA5}">
                      <a16:colId xmlns:a16="http://schemas.microsoft.com/office/drawing/2014/main" val="2204365834"/>
                    </a:ext>
                  </a:extLst>
                </a:gridCol>
                <a:gridCol w="1286280">
                  <a:extLst>
                    <a:ext uri="{9D8B030D-6E8A-4147-A177-3AD203B41FA5}">
                      <a16:colId xmlns:a16="http://schemas.microsoft.com/office/drawing/2014/main" val="838448271"/>
                    </a:ext>
                  </a:extLst>
                </a:gridCol>
                <a:gridCol w="1286280">
                  <a:extLst>
                    <a:ext uri="{9D8B030D-6E8A-4147-A177-3AD203B41FA5}">
                      <a16:colId xmlns:a16="http://schemas.microsoft.com/office/drawing/2014/main" val="1605293284"/>
                    </a:ext>
                  </a:extLst>
                </a:gridCol>
                <a:gridCol w="1286280">
                  <a:extLst>
                    <a:ext uri="{9D8B030D-6E8A-4147-A177-3AD203B41FA5}">
                      <a16:colId xmlns:a16="http://schemas.microsoft.com/office/drawing/2014/main" val="1097486542"/>
                    </a:ext>
                  </a:extLst>
                </a:gridCol>
                <a:gridCol w="1286280">
                  <a:extLst>
                    <a:ext uri="{9D8B030D-6E8A-4147-A177-3AD203B41FA5}">
                      <a16:colId xmlns:a16="http://schemas.microsoft.com/office/drawing/2014/main" val="3720910177"/>
                    </a:ext>
                  </a:extLst>
                </a:gridCol>
                <a:gridCol w="1286280">
                  <a:extLst>
                    <a:ext uri="{9D8B030D-6E8A-4147-A177-3AD203B41FA5}">
                      <a16:colId xmlns:a16="http://schemas.microsoft.com/office/drawing/2014/main" val="2334417378"/>
                    </a:ext>
                  </a:extLst>
                </a:gridCol>
              </a:tblGrid>
              <a:tr h="420271">
                <a:tc>
                  <a:txBody>
                    <a:bodyPr/>
                    <a:lstStyle/>
                    <a:p>
                      <a:r>
                        <a:rPr lang="en-US" dirty="0"/>
                        <a:t>Outcome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Foul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Single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Double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Triple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Homerun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4588129"/>
                  </a:ext>
                </a:extLst>
              </a:tr>
              <a:tr h="420271">
                <a:tc>
                  <a:txBody>
                    <a:bodyPr/>
                    <a:lstStyle/>
                    <a:p>
                      <a:r>
                        <a:rPr lang="en-US" dirty="0"/>
                        <a:t>Miss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.410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.328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.181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542032"/>
                  </a:ext>
                </a:extLst>
              </a:tr>
              <a:tr h="420271">
                <a:tc>
                  <a:txBody>
                    <a:bodyPr/>
                    <a:lstStyle/>
                    <a:p>
                      <a:r>
                        <a:rPr lang="en-US" dirty="0"/>
                        <a:t>Foul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.217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.421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.243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7968380"/>
                  </a:ext>
                </a:extLst>
              </a:tr>
              <a:tr h="420271">
                <a:tc>
                  <a:txBody>
                    <a:bodyPr/>
                    <a:lstStyle/>
                    <a:p>
                      <a:r>
                        <a:rPr lang="en-US" dirty="0"/>
                        <a:t>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.227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.389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.265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6689585"/>
                  </a:ext>
                </a:extLst>
              </a:tr>
              <a:tr h="420271">
                <a:tc>
                  <a:txBody>
                    <a:bodyPr/>
                    <a:lstStyle/>
                    <a:p>
                      <a:r>
                        <a:rPr lang="en-US" dirty="0"/>
                        <a:t>Single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.173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.396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.272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762840"/>
                  </a:ext>
                </a:extLst>
              </a:tr>
              <a:tr h="420271">
                <a:tc>
                  <a:txBody>
                    <a:bodyPr/>
                    <a:lstStyle/>
                    <a:p>
                      <a:r>
                        <a:rPr lang="en-US" dirty="0"/>
                        <a:t>Double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.160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.407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.266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3313217"/>
                  </a:ext>
                </a:extLst>
              </a:tr>
              <a:tr h="420271">
                <a:tc>
                  <a:txBody>
                    <a:bodyPr/>
                    <a:lstStyle/>
                    <a:p>
                      <a:r>
                        <a:rPr lang="en-US" dirty="0"/>
                        <a:t>Triple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.152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.412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.267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597812"/>
                  </a:ext>
                </a:extLst>
              </a:tr>
              <a:tr h="420271">
                <a:tc>
                  <a:txBody>
                    <a:bodyPr/>
                    <a:lstStyle/>
                    <a:p>
                      <a:r>
                        <a:rPr lang="en-US" dirty="0"/>
                        <a:t>Homerun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.164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.420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.247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49753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4804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4BADB-3783-0F40-AAB1-E5E5171C5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Swings (Part</a:t>
            </a:r>
            <a:r>
              <a:rPr lang="en-US" sz="1400" dirty="0"/>
              <a:t> </a:t>
            </a:r>
            <a:r>
              <a:rPr lang="en-US" sz="6000" dirty="0"/>
              <a:t>2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8E546E-9E16-1C43-A251-F37A2CA99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946150"/>
          </a:xfrm>
        </p:spPr>
        <p:txBody>
          <a:bodyPr/>
          <a:lstStyle/>
          <a:p>
            <a:r>
              <a:rPr lang="en-US" dirty="0"/>
              <a:t>Utilized Cross Validation to optimize several </a:t>
            </a:r>
            <a:r>
              <a:rPr lang="en-US" dirty="0" err="1"/>
              <a:t>XGBoost</a:t>
            </a:r>
            <a:r>
              <a:rPr lang="en-US" dirty="0"/>
              <a:t> Parameters and ended up with these results: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042A37-837A-2E49-9C1B-4D71FFF7BE88}"/>
              </a:ext>
            </a:extLst>
          </p:cNvPr>
          <p:cNvSpPr txBox="1"/>
          <p:nvPr/>
        </p:nvSpPr>
        <p:spPr>
          <a:xfrm>
            <a:off x="4217193" y="2913056"/>
            <a:ext cx="3757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Outcome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BF6010-D100-1445-9E0B-97E700C2C042}"/>
              </a:ext>
            </a:extLst>
          </p:cNvPr>
          <p:cNvSpPr txBox="1"/>
          <p:nvPr/>
        </p:nvSpPr>
        <p:spPr>
          <a:xfrm rot="16200000">
            <a:off x="-1112593" y="4778806"/>
            <a:ext cx="3757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Predictions</a:t>
            </a:r>
          </a:p>
        </p:txBody>
      </p:sp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383FC7EC-2B10-EE43-9045-4683C0F039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1094224"/>
              </p:ext>
            </p:extLst>
          </p:nvPr>
        </p:nvGraphicFramePr>
        <p:xfrm>
          <a:off x="950880" y="3282388"/>
          <a:ext cx="10290240" cy="33621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6280">
                  <a:extLst>
                    <a:ext uri="{9D8B030D-6E8A-4147-A177-3AD203B41FA5}">
                      <a16:colId xmlns:a16="http://schemas.microsoft.com/office/drawing/2014/main" val="2432454482"/>
                    </a:ext>
                  </a:extLst>
                </a:gridCol>
                <a:gridCol w="1286280">
                  <a:extLst>
                    <a:ext uri="{9D8B030D-6E8A-4147-A177-3AD203B41FA5}">
                      <a16:colId xmlns:a16="http://schemas.microsoft.com/office/drawing/2014/main" val="3254106660"/>
                    </a:ext>
                  </a:extLst>
                </a:gridCol>
                <a:gridCol w="1286280">
                  <a:extLst>
                    <a:ext uri="{9D8B030D-6E8A-4147-A177-3AD203B41FA5}">
                      <a16:colId xmlns:a16="http://schemas.microsoft.com/office/drawing/2014/main" val="2204365834"/>
                    </a:ext>
                  </a:extLst>
                </a:gridCol>
                <a:gridCol w="1286280">
                  <a:extLst>
                    <a:ext uri="{9D8B030D-6E8A-4147-A177-3AD203B41FA5}">
                      <a16:colId xmlns:a16="http://schemas.microsoft.com/office/drawing/2014/main" val="838448271"/>
                    </a:ext>
                  </a:extLst>
                </a:gridCol>
                <a:gridCol w="1286280">
                  <a:extLst>
                    <a:ext uri="{9D8B030D-6E8A-4147-A177-3AD203B41FA5}">
                      <a16:colId xmlns:a16="http://schemas.microsoft.com/office/drawing/2014/main" val="1605293284"/>
                    </a:ext>
                  </a:extLst>
                </a:gridCol>
                <a:gridCol w="1286280">
                  <a:extLst>
                    <a:ext uri="{9D8B030D-6E8A-4147-A177-3AD203B41FA5}">
                      <a16:colId xmlns:a16="http://schemas.microsoft.com/office/drawing/2014/main" val="1097486542"/>
                    </a:ext>
                  </a:extLst>
                </a:gridCol>
                <a:gridCol w="1286280">
                  <a:extLst>
                    <a:ext uri="{9D8B030D-6E8A-4147-A177-3AD203B41FA5}">
                      <a16:colId xmlns:a16="http://schemas.microsoft.com/office/drawing/2014/main" val="3720910177"/>
                    </a:ext>
                  </a:extLst>
                </a:gridCol>
                <a:gridCol w="1286280">
                  <a:extLst>
                    <a:ext uri="{9D8B030D-6E8A-4147-A177-3AD203B41FA5}">
                      <a16:colId xmlns:a16="http://schemas.microsoft.com/office/drawing/2014/main" val="2334417378"/>
                    </a:ext>
                  </a:extLst>
                </a:gridCol>
              </a:tblGrid>
              <a:tr h="420271">
                <a:tc>
                  <a:txBody>
                    <a:bodyPr/>
                    <a:lstStyle/>
                    <a:p>
                      <a:r>
                        <a:rPr lang="en-US" dirty="0"/>
                        <a:t>Outcome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Foul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Single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Double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Triple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Homerun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4588129"/>
                  </a:ext>
                </a:extLst>
              </a:tr>
              <a:tr h="420271">
                <a:tc>
                  <a:txBody>
                    <a:bodyPr/>
                    <a:lstStyle/>
                    <a:p>
                      <a:r>
                        <a:rPr lang="en-US" dirty="0"/>
                        <a:t>Miss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.410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.328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.181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542032"/>
                  </a:ext>
                </a:extLst>
              </a:tr>
              <a:tr h="420271">
                <a:tc>
                  <a:txBody>
                    <a:bodyPr/>
                    <a:lstStyle/>
                    <a:p>
                      <a:r>
                        <a:rPr lang="en-US" dirty="0"/>
                        <a:t>Foul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.217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.421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.243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7968380"/>
                  </a:ext>
                </a:extLst>
              </a:tr>
              <a:tr h="420271">
                <a:tc>
                  <a:txBody>
                    <a:bodyPr/>
                    <a:lstStyle/>
                    <a:p>
                      <a:r>
                        <a:rPr lang="en-US" dirty="0"/>
                        <a:t>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.227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.389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.265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6689585"/>
                  </a:ext>
                </a:extLst>
              </a:tr>
              <a:tr h="420271">
                <a:tc>
                  <a:txBody>
                    <a:bodyPr/>
                    <a:lstStyle/>
                    <a:p>
                      <a:r>
                        <a:rPr lang="en-US" dirty="0"/>
                        <a:t>Single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.173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.396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.272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762840"/>
                  </a:ext>
                </a:extLst>
              </a:tr>
              <a:tr h="420271">
                <a:tc>
                  <a:txBody>
                    <a:bodyPr/>
                    <a:lstStyle/>
                    <a:p>
                      <a:r>
                        <a:rPr lang="en-US" dirty="0"/>
                        <a:t>Double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.407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.266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3313217"/>
                  </a:ext>
                </a:extLst>
              </a:tr>
              <a:tr h="420271">
                <a:tc>
                  <a:txBody>
                    <a:bodyPr/>
                    <a:lstStyle/>
                    <a:p>
                      <a:r>
                        <a:rPr lang="en-US" dirty="0"/>
                        <a:t>Triple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.152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.412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.267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597812"/>
                  </a:ext>
                </a:extLst>
              </a:tr>
              <a:tr h="420271">
                <a:tc>
                  <a:txBody>
                    <a:bodyPr/>
                    <a:lstStyle/>
                    <a:p>
                      <a:r>
                        <a:rPr lang="en-US" dirty="0"/>
                        <a:t>Homerun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.164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.420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.247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.076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.037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.004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.052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49753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45404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E9D85-DA0F-A341-9C81-D99A71B40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Bringing It Home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C1D3F480-A8C8-B647-A596-E306CB9FBC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2317" y="1403596"/>
            <a:ext cx="10307365" cy="3859213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DF2A57-E39D-4451-AE64-BA094905EE04}"/>
              </a:ext>
            </a:extLst>
          </p:cNvPr>
          <p:cNvSpPr txBox="1"/>
          <p:nvPr/>
        </p:nvSpPr>
        <p:spPr>
          <a:xfrm>
            <a:off x="1033851" y="3701536"/>
            <a:ext cx="1044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P(Strike)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26C4B7-2763-4BF3-BECE-49D530AB87E7}"/>
              </a:ext>
            </a:extLst>
          </p:cNvPr>
          <p:cNvSpPr txBox="1"/>
          <p:nvPr/>
        </p:nvSpPr>
        <p:spPr>
          <a:xfrm>
            <a:off x="2819660" y="3716897"/>
            <a:ext cx="84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P(Ball)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B74348-4D1D-4DDF-8144-D10A3F93B70E}"/>
              </a:ext>
            </a:extLst>
          </p:cNvPr>
          <p:cNvSpPr txBox="1"/>
          <p:nvPr/>
        </p:nvSpPr>
        <p:spPr>
          <a:xfrm>
            <a:off x="1218757" y="5072075"/>
            <a:ext cx="1184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RE(Strike)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AA7EA6-4854-498C-972C-2EAD468382EE}"/>
              </a:ext>
            </a:extLst>
          </p:cNvPr>
          <p:cNvSpPr txBox="1"/>
          <p:nvPr/>
        </p:nvSpPr>
        <p:spPr>
          <a:xfrm>
            <a:off x="2402992" y="5068292"/>
            <a:ext cx="9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RE(Ball)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83238AD-9B80-485B-BBB8-44950C797996}"/>
                  </a:ext>
                </a:extLst>
              </p:cNvPr>
              <p:cNvSpPr txBox="1"/>
              <p:nvPr/>
            </p:nvSpPr>
            <p:spPr>
              <a:xfrm>
                <a:off x="157649" y="1587366"/>
                <a:ext cx="3841949" cy="6724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𝑇𝑎𝑘𝑒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𝑎𝑙𝑙</m:t>
                          </m:r>
                        </m:sub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𝐶𝑎𝑙𝑙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𝑅𝐸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𝐶𝑎𝑙𝑙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83238AD-9B80-485B-BBB8-44950C7979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649" y="1587366"/>
                <a:ext cx="3841949" cy="672492"/>
              </a:xfrm>
              <a:prstGeom prst="rect">
                <a:avLst/>
              </a:prstGeom>
              <a:blipFill>
                <a:blip r:embed="rId3"/>
                <a:stretch>
                  <a:fillRect t="-141818" r="-330" b="-19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24D1079-5AFB-4893-AED0-9D0E32CCC8FC}"/>
                  </a:ext>
                </a:extLst>
              </p:cNvPr>
              <p:cNvSpPr txBox="1"/>
              <p:nvPr/>
            </p:nvSpPr>
            <p:spPr>
              <a:xfrm>
                <a:off x="6354249" y="1595191"/>
                <a:ext cx="5265544" cy="6724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𝑆𝑤𝑖𝑛𝑔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𝑂𝑢𝑡𝑐𝑜𝑚𝑒</m:t>
                          </m:r>
                        </m:sub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𝑂𝑢𝑡𝑐𝑜𝑚𝑒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𝑅𝐸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𝑂𝑢𝑡𝑐𝑜𝑚𝑒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24D1079-5AFB-4893-AED0-9D0E32CCC8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4249" y="1595191"/>
                <a:ext cx="5265544" cy="672492"/>
              </a:xfrm>
              <a:prstGeom prst="rect">
                <a:avLst/>
              </a:prstGeom>
              <a:blipFill>
                <a:blip r:embed="rId4"/>
                <a:stretch>
                  <a:fillRect l="-482" t="-144444" r="-1205" b="-20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4B7696C2-2643-4BC5-9BF6-DAFFB74C7E4E}"/>
              </a:ext>
            </a:extLst>
          </p:cNvPr>
          <p:cNvSpPr txBox="1"/>
          <p:nvPr/>
        </p:nvSpPr>
        <p:spPr>
          <a:xfrm>
            <a:off x="4952015" y="3396459"/>
            <a:ext cx="9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P(Miss)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35FF96-26E1-4F1F-8663-76BC5A53F47D}"/>
              </a:ext>
            </a:extLst>
          </p:cNvPr>
          <p:cNvSpPr txBox="1"/>
          <p:nvPr/>
        </p:nvSpPr>
        <p:spPr>
          <a:xfrm>
            <a:off x="3863667" y="5055590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RE(Miss)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A44291D-FDA2-49A8-921D-4696643F39C3}"/>
                  </a:ext>
                </a:extLst>
              </p:cNvPr>
              <p:cNvSpPr txBox="1"/>
              <p:nvPr/>
            </p:nvSpPr>
            <p:spPr>
              <a:xfrm>
                <a:off x="3879794" y="5640890"/>
                <a:ext cx="4353371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𝒙𝑹𝑮</m:t>
                      </m:r>
                      <m:d>
                        <m:d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𝑺𝒘𝒊𝒏𝒈</m:t>
                          </m:r>
                        </m:e>
                      </m:d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𝑹𝑬</m:t>
                      </m:r>
                      <m:d>
                        <m:d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𝑺𝒘𝒊𝒏𝒈</m:t>
                          </m:r>
                        </m:e>
                      </m:d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𝑹𝑬</m:t>
                      </m:r>
                      <m:d>
                        <m:d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𝑻𝒂𝒌𝒆</m:t>
                          </m:r>
                        </m:e>
                      </m:d>
                    </m:oMath>
                  </m:oMathPara>
                </a14:m>
                <a:endParaRPr lang="en-US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</a:rPr>
                        <m:t>𝒙𝑹𝑮</m:t>
                      </m:r>
                      <m:d>
                        <m:d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𝑻𝒂𝒌𝒆</m:t>
                          </m:r>
                        </m:e>
                      </m:d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𝑹𝑬</m:t>
                      </m:r>
                      <m:d>
                        <m:d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𝑻𝒂𝒌𝒆</m:t>
                          </m:r>
                        </m:e>
                      </m:d>
                      <m:r>
                        <a:rPr lang="en-US" b="1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𝑹𝑬</m:t>
                      </m:r>
                      <m:d>
                        <m:d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𝑺𝒘𝒊𝒏𝒈</m:t>
                          </m:r>
                        </m:e>
                      </m:d>
                    </m:oMath>
                  </m:oMathPara>
                </a14:m>
                <a:endParaRPr lang="en-US" b="1" dirty="0"/>
              </a:p>
              <a:p>
                <a:endParaRPr lang="en-US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A44291D-FDA2-49A8-921D-4696643F39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9794" y="5640890"/>
                <a:ext cx="4353371" cy="8309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491C2679-C347-4F61-BD4F-D28A9D3F5984}"/>
              </a:ext>
            </a:extLst>
          </p:cNvPr>
          <p:cNvSpPr txBox="1"/>
          <p:nvPr/>
        </p:nvSpPr>
        <p:spPr>
          <a:xfrm>
            <a:off x="5110176" y="506829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78D4D4-F5F1-40A0-9177-B97D6736CB87}"/>
              </a:ext>
            </a:extLst>
          </p:cNvPr>
          <p:cNvSpPr txBox="1"/>
          <p:nvPr/>
        </p:nvSpPr>
        <p:spPr>
          <a:xfrm>
            <a:off x="6089235" y="506829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73735E-152C-474A-BB9D-3D34400ADD0A}"/>
              </a:ext>
            </a:extLst>
          </p:cNvPr>
          <p:cNvSpPr txBox="1"/>
          <p:nvPr/>
        </p:nvSpPr>
        <p:spPr>
          <a:xfrm>
            <a:off x="7213819" y="507129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BAA3BC-B84F-4D0A-B834-E475DE681B06}"/>
              </a:ext>
            </a:extLst>
          </p:cNvPr>
          <p:cNvSpPr txBox="1"/>
          <p:nvPr/>
        </p:nvSpPr>
        <p:spPr>
          <a:xfrm>
            <a:off x="6791388" y="386031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1BD484-859C-4EA4-8618-7C3537B2821F}"/>
              </a:ext>
            </a:extLst>
          </p:cNvPr>
          <p:cNvSpPr txBox="1"/>
          <p:nvPr/>
        </p:nvSpPr>
        <p:spPr>
          <a:xfrm>
            <a:off x="7491577" y="385393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71E6BE-B5A9-4FC0-B39F-D99F95EABA7F}"/>
              </a:ext>
            </a:extLst>
          </p:cNvPr>
          <p:cNvSpPr txBox="1"/>
          <p:nvPr/>
        </p:nvSpPr>
        <p:spPr>
          <a:xfrm>
            <a:off x="8192878" y="506829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110484-0F90-4879-81FE-D012710541A9}"/>
              </a:ext>
            </a:extLst>
          </p:cNvPr>
          <p:cNvSpPr txBox="1"/>
          <p:nvPr/>
        </p:nvSpPr>
        <p:spPr>
          <a:xfrm>
            <a:off x="9180826" y="506829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706348-D0A5-4E13-A4F9-404C877ECB77}"/>
              </a:ext>
            </a:extLst>
          </p:cNvPr>
          <p:cNvSpPr txBox="1"/>
          <p:nvPr/>
        </p:nvSpPr>
        <p:spPr>
          <a:xfrm>
            <a:off x="10073638" y="5159200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RE(HR)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75C5C7-7599-40F7-AA4A-9AA4330E566F}"/>
              </a:ext>
            </a:extLst>
          </p:cNvPr>
          <p:cNvSpPr txBox="1"/>
          <p:nvPr/>
        </p:nvSpPr>
        <p:spPr>
          <a:xfrm>
            <a:off x="9243885" y="3395914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P(HR)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FFA9022-7559-4967-ACF2-47EDC3A5410D}"/>
              </a:ext>
            </a:extLst>
          </p:cNvPr>
          <p:cNvSpPr txBox="1"/>
          <p:nvPr/>
        </p:nvSpPr>
        <p:spPr>
          <a:xfrm>
            <a:off x="3895556" y="6131307"/>
            <a:ext cx="4400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  <a:p>
            <a:r>
              <a:rPr lang="en-US" b="1" dirty="0"/>
              <a:t>EAGLE = </a:t>
            </a:r>
            <a:r>
              <a:rPr lang="en-US" b="1" dirty="0" err="1"/>
              <a:t>xRG</a:t>
            </a:r>
            <a:r>
              <a:rPr lang="en-US" b="1" dirty="0"/>
              <a:t>(Decision)</a:t>
            </a:r>
          </a:p>
        </p:txBody>
      </p:sp>
    </p:spTree>
    <p:extLst>
      <p:ext uri="{BB962C8B-B14F-4D97-AF65-F5344CB8AC3E}">
        <p14:creationId xmlns:p14="http://schemas.microsoft.com/office/powerpoint/2010/main" val="215393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22" grpId="0"/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EDCF4-CD13-FF40-8FD8-8F749E57F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[video-to-gif output image]">
            <a:extLst>
              <a:ext uri="{FF2B5EF4-FFF2-40B4-BE49-F238E27FC236}">
                <a16:creationId xmlns:a16="http://schemas.microsoft.com/office/drawing/2014/main" id="{22D5B979-A586-9341-A953-D2337E97DB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07" y="392111"/>
            <a:ext cx="11547186" cy="610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0611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D5D53-84BC-F943-9CE9-ECC68DABF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BB% and O%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6D8F930-C16C-B548-BBA2-BA54948039E2}"/>
              </a:ext>
            </a:extLst>
          </p:cNvPr>
          <p:cNvGrpSpPr/>
          <p:nvPr/>
        </p:nvGrpSpPr>
        <p:grpSpPr>
          <a:xfrm>
            <a:off x="730501" y="1764413"/>
            <a:ext cx="10730999" cy="383760"/>
            <a:chOff x="730501" y="1764413"/>
            <a:chExt cx="10730999" cy="38376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0693FB0-C592-F643-AA88-C275142E234F}"/>
                </a:ext>
              </a:extLst>
            </p:cNvPr>
            <p:cNvSpPr/>
            <p:nvPr/>
          </p:nvSpPr>
          <p:spPr>
            <a:xfrm>
              <a:off x="730501" y="1764413"/>
              <a:ext cx="4636325" cy="383760"/>
            </a:xfrm>
            <a:custGeom>
              <a:avLst/>
              <a:gdLst>
                <a:gd name="connsiteX0" fmla="*/ 0 w 4636325"/>
                <a:gd name="connsiteY0" fmla="*/ 63961 h 383760"/>
                <a:gd name="connsiteX1" fmla="*/ 63961 w 4636325"/>
                <a:gd name="connsiteY1" fmla="*/ 0 h 383760"/>
                <a:gd name="connsiteX2" fmla="*/ 4572364 w 4636325"/>
                <a:gd name="connsiteY2" fmla="*/ 0 h 383760"/>
                <a:gd name="connsiteX3" fmla="*/ 4636325 w 4636325"/>
                <a:gd name="connsiteY3" fmla="*/ 63961 h 383760"/>
                <a:gd name="connsiteX4" fmla="*/ 4636325 w 4636325"/>
                <a:gd name="connsiteY4" fmla="*/ 319799 h 383760"/>
                <a:gd name="connsiteX5" fmla="*/ 4572364 w 4636325"/>
                <a:gd name="connsiteY5" fmla="*/ 383760 h 383760"/>
                <a:gd name="connsiteX6" fmla="*/ 63961 w 4636325"/>
                <a:gd name="connsiteY6" fmla="*/ 383760 h 383760"/>
                <a:gd name="connsiteX7" fmla="*/ 0 w 4636325"/>
                <a:gd name="connsiteY7" fmla="*/ 319799 h 383760"/>
                <a:gd name="connsiteX8" fmla="*/ 0 w 4636325"/>
                <a:gd name="connsiteY8" fmla="*/ 63961 h 38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36325" h="383760">
                  <a:moveTo>
                    <a:pt x="0" y="63961"/>
                  </a:moveTo>
                  <a:cubicBezTo>
                    <a:pt x="0" y="28636"/>
                    <a:pt x="28636" y="0"/>
                    <a:pt x="63961" y="0"/>
                  </a:cubicBezTo>
                  <a:lnTo>
                    <a:pt x="4572364" y="0"/>
                  </a:lnTo>
                  <a:cubicBezTo>
                    <a:pt x="4607689" y="0"/>
                    <a:pt x="4636325" y="28636"/>
                    <a:pt x="4636325" y="63961"/>
                  </a:cubicBezTo>
                  <a:lnTo>
                    <a:pt x="4636325" y="319799"/>
                  </a:lnTo>
                  <a:cubicBezTo>
                    <a:pt x="4636325" y="355124"/>
                    <a:pt x="4607689" y="383760"/>
                    <a:pt x="4572364" y="383760"/>
                  </a:cubicBezTo>
                  <a:lnTo>
                    <a:pt x="63961" y="383760"/>
                  </a:lnTo>
                  <a:cubicBezTo>
                    <a:pt x="28636" y="383760"/>
                    <a:pt x="0" y="355124"/>
                    <a:pt x="0" y="319799"/>
                  </a:cubicBezTo>
                  <a:lnTo>
                    <a:pt x="0" y="6396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94" tIns="79694" rIns="79694" bIns="79694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BB% correlation = .552</a:t>
              </a: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88E0437-D7DC-E545-A3D8-D576C5A1EED8}"/>
                </a:ext>
              </a:extLst>
            </p:cNvPr>
            <p:cNvSpPr/>
            <p:nvPr/>
          </p:nvSpPr>
          <p:spPr>
            <a:xfrm>
              <a:off x="6825175" y="1764413"/>
              <a:ext cx="4636325" cy="383760"/>
            </a:xfrm>
            <a:custGeom>
              <a:avLst/>
              <a:gdLst>
                <a:gd name="connsiteX0" fmla="*/ 0 w 4636325"/>
                <a:gd name="connsiteY0" fmla="*/ 63961 h 383760"/>
                <a:gd name="connsiteX1" fmla="*/ 63961 w 4636325"/>
                <a:gd name="connsiteY1" fmla="*/ 0 h 383760"/>
                <a:gd name="connsiteX2" fmla="*/ 4572364 w 4636325"/>
                <a:gd name="connsiteY2" fmla="*/ 0 h 383760"/>
                <a:gd name="connsiteX3" fmla="*/ 4636325 w 4636325"/>
                <a:gd name="connsiteY3" fmla="*/ 63961 h 383760"/>
                <a:gd name="connsiteX4" fmla="*/ 4636325 w 4636325"/>
                <a:gd name="connsiteY4" fmla="*/ 319799 h 383760"/>
                <a:gd name="connsiteX5" fmla="*/ 4572364 w 4636325"/>
                <a:gd name="connsiteY5" fmla="*/ 383760 h 383760"/>
                <a:gd name="connsiteX6" fmla="*/ 63961 w 4636325"/>
                <a:gd name="connsiteY6" fmla="*/ 383760 h 383760"/>
                <a:gd name="connsiteX7" fmla="*/ 0 w 4636325"/>
                <a:gd name="connsiteY7" fmla="*/ 319799 h 383760"/>
                <a:gd name="connsiteX8" fmla="*/ 0 w 4636325"/>
                <a:gd name="connsiteY8" fmla="*/ 63961 h 38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36325" h="383760">
                  <a:moveTo>
                    <a:pt x="0" y="63961"/>
                  </a:moveTo>
                  <a:cubicBezTo>
                    <a:pt x="0" y="28636"/>
                    <a:pt x="28636" y="0"/>
                    <a:pt x="63961" y="0"/>
                  </a:cubicBezTo>
                  <a:lnTo>
                    <a:pt x="4572364" y="0"/>
                  </a:lnTo>
                  <a:cubicBezTo>
                    <a:pt x="4607689" y="0"/>
                    <a:pt x="4636325" y="28636"/>
                    <a:pt x="4636325" y="63961"/>
                  </a:cubicBezTo>
                  <a:lnTo>
                    <a:pt x="4636325" y="319799"/>
                  </a:lnTo>
                  <a:cubicBezTo>
                    <a:pt x="4636325" y="355124"/>
                    <a:pt x="4607689" y="383760"/>
                    <a:pt x="4572364" y="383760"/>
                  </a:cubicBezTo>
                  <a:lnTo>
                    <a:pt x="63961" y="383760"/>
                  </a:lnTo>
                  <a:cubicBezTo>
                    <a:pt x="28636" y="383760"/>
                    <a:pt x="0" y="355124"/>
                    <a:pt x="0" y="319799"/>
                  </a:cubicBezTo>
                  <a:lnTo>
                    <a:pt x="0" y="6396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94" tIns="79694" rIns="79694" bIns="79694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O% correlation = .580</a:t>
              </a:r>
            </a:p>
          </p:txBody>
        </p:sp>
      </p:grpSp>
      <p:sp>
        <p:nvSpPr>
          <p:cNvPr id="11" name="AutoShape 2">
            <a:extLst>
              <a:ext uri="{FF2B5EF4-FFF2-40B4-BE49-F238E27FC236}">
                <a16:creationId xmlns:a16="http://schemas.microsoft.com/office/drawing/2014/main" id="{E54F8F99-907A-724C-A9B5-62937A7584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" name="Picture 16" descr="Chart, scatter chart&#10;&#10;Description automatically generated">
            <a:extLst>
              <a:ext uri="{FF2B5EF4-FFF2-40B4-BE49-F238E27FC236}">
                <a16:creationId xmlns:a16="http://schemas.microsoft.com/office/drawing/2014/main" id="{2216321D-D20D-174C-974F-BA0F4C76F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504002"/>
            <a:ext cx="5957126" cy="3762919"/>
          </a:xfrm>
          <a:prstGeom prst="rect">
            <a:avLst/>
          </a:prstGeom>
        </p:spPr>
      </p:pic>
      <p:pic>
        <p:nvPicPr>
          <p:cNvPr id="19" name="Picture 18" descr="Chart, scatter chart&#10;&#10;Description automatically generated">
            <a:extLst>
              <a:ext uri="{FF2B5EF4-FFF2-40B4-BE49-F238E27FC236}">
                <a16:creationId xmlns:a16="http://schemas.microsoft.com/office/drawing/2014/main" id="{BF124B6C-3163-F04C-BED4-5EFB667D3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874" y="2504001"/>
            <a:ext cx="5957365" cy="376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4485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AC6B390-BC59-4F1D-A0EE-D71A92F0A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6C60D79-16F1-4C4B-B7E3-7634E7069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137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426B127E-6498-4C77-9C9D-4553A5113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E45D2C-437E-9546-8418-3A1B18AA3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479493"/>
            <a:ext cx="7260770" cy="1325563"/>
          </a:xfrm>
        </p:spPr>
        <p:txBody>
          <a:bodyPr>
            <a:normAutofit/>
          </a:bodyPr>
          <a:lstStyle/>
          <a:p>
            <a:r>
              <a:rPr lang="en-US" dirty="0"/>
              <a:t>Results: Stable Over Time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F259B05-319C-D049-9FDB-F8FB28BF32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4995635"/>
              </p:ext>
            </p:extLst>
          </p:nvPr>
        </p:nvGraphicFramePr>
        <p:xfrm>
          <a:off x="722607" y="1712466"/>
          <a:ext cx="10746783" cy="10054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D0FDE929-872A-E746-A6D7-62EE72BC5F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8604" y="2654055"/>
            <a:ext cx="6554787" cy="404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2156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4AC6B390-BC59-4F1D-A0EE-D71A92F0A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1">
            <a:extLst>
              <a:ext uri="{FF2B5EF4-FFF2-40B4-BE49-F238E27FC236}">
                <a16:creationId xmlns:a16="http://schemas.microsoft.com/office/drawing/2014/main" id="{B6C60D79-16F1-4C4B-B7E3-7634E7069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137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426B127E-6498-4C77-9C9D-4553A5113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20A1D3-1A84-7243-8E69-4B5F3CBB9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479493"/>
            <a:ext cx="5257800" cy="1325563"/>
          </a:xfrm>
        </p:spPr>
        <p:txBody>
          <a:bodyPr>
            <a:normAutofit/>
          </a:bodyPr>
          <a:lstStyle/>
          <a:p>
            <a:r>
              <a:rPr lang="en-US" dirty="0"/>
              <a:t>Results: OPS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45AA0A4-3744-8148-BC29-55EB0995F9F3}"/>
              </a:ext>
            </a:extLst>
          </p:cNvPr>
          <p:cNvGrpSpPr/>
          <p:nvPr/>
        </p:nvGrpSpPr>
        <p:grpSpPr>
          <a:xfrm>
            <a:off x="441651" y="1642186"/>
            <a:ext cx="5033962" cy="4093596"/>
            <a:chOff x="793098" y="1835444"/>
            <a:chExt cx="5033962" cy="4131742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DFA9EEA-ECB3-9240-8330-CD8A203DABEE}"/>
                </a:ext>
              </a:extLst>
            </p:cNvPr>
            <p:cNvSpPr/>
            <p:nvPr/>
          </p:nvSpPr>
          <p:spPr>
            <a:xfrm>
              <a:off x="793098" y="1835444"/>
              <a:ext cx="5033962" cy="1331167"/>
            </a:xfrm>
            <a:custGeom>
              <a:avLst/>
              <a:gdLst>
                <a:gd name="connsiteX0" fmla="*/ 0 w 5033962"/>
                <a:gd name="connsiteY0" fmla="*/ 221866 h 1331167"/>
                <a:gd name="connsiteX1" fmla="*/ 221866 w 5033962"/>
                <a:gd name="connsiteY1" fmla="*/ 0 h 1331167"/>
                <a:gd name="connsiteX2" fmla="*/ 4812096 w 5033962"/>
                <a:gd name="connsiteY2" fmla="*/ 0 h 1331167"/>
                <a:gd name="connsiteX3" fmla="*/ 5033962 w 5033962"/>
                <a:gd name="connsiteY3" fmla="*/ 221866 h 1331167"/>
                <a:gd name="connsiteX4" fmla="*/ 5033962 w 5033962"/>
                <a:gd name="connsiteY4" fmla="*/ 1109301 h 1331167"/>
                <a:gd name="connsiteX5" fmla="*/ 4812096 w 5033962"/>
                <a:gd name="connsiteY5" fmla="*/ 1331167 h 1331167"/>
                <a:gd name="connsiteX6" fmla="*/ 221866 w 5033962"/>
                <a:gd name="connsiteY6" fmla="*/ 1331167 h 1331167"/>
                <a:gd name="connsiteX7" fmla="*/ 0 w 5033962"/>
                <a:gd name="connsiteY7" fmla="*/ 1109301 h 1331167"/>
                <a:gd name="connsiteX8" fmla="*/ 0 w 5033962"/>
                <a:gd name="connsiteY8" fmla="*/ 221866 h 1331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33962" h="1331167">
                  <a:moveTo>
                    <a:pt x="0" y="221866"/>
                  </a:moveTo>
                  <a:cubicBezTo>
                    <a:pt x="0" y="99333"/>
                    <a:pt x="99333" y="0"/>
                    <a:pt x="221866" y="0"/>
                  </a:cubicBezTo>
                  <a:lnTo>
                    <a:pt x="4812096" y="0"/>
                  </a:lnTo>
                  <a:cubicBezTo>
                    <a:pt x="4934629" y="0"/>
                    <a:pt x="5033962" y="99333"/>
                    <a:pt x="5033962" y="221866"/>
                  </a:cubicBezTo>
                  <a:lnTo>
                    <a:pt x="5033962" y="1109301"/>
                  </a:lnTo>
                  <a:cubicBezTo>
                    <a:pt x="5033962" y="1231834"/>
                    <a:pt x="4934629" y="1331167"/>
                    <a:pt x="4812096" y="1331167"/>
                  </a:cubicBezTo>
                  <a:lnTo>
                    <a:pt x="221866" y="1331167"/>
                  </a:lnTo>
                  <a:cubicBezTo>
                    <a:pt x="99333" y="1331167"/>
                    <a:pt x="0" y="1231834"/>
                    <a:pt x="0" y="1109301"/>
                  </a:cubicBezTo>
                  <a:lnTo>
                    <a:pt x="0" y="22186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6422" tIns="156422" rIns="156422" bIns="156422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/>
                <a:t>EAGLE Correlation with OPS = .508</a:t>
              </a: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41BCD572-62D9-014E-92D0-8348349C7376}"/>
                </a:ext>
              </a:extLst>
            </p:cNvPr>
            <p:cNvSpPr/>
            <p:nvPr/>
          </p:nvSpPr>
          <p:spPr>
            <a:xfrm>
              <a:off x="793098" y="3235732"/>
              <a:ext cx="5033962" cy="1331167"/>
            </a:xfrm>
            <a:custGeom>
              <a:avLst/>
              <a:gdLst>
                <a:gd name="connsiteX0" fmla="*/ 0 w 5033962"/>
                <a:gd name="connsiteY0" fmla="*/ 221866 h 1331167"/>
                <a:gd name="connsiteX1" fmla="*/ 221866 w 5033962"/>
                <a:gd name="connsiteY1" fmla="*/ 0 h 1331167"/>
                <a:gd name="connsiteX2" fmla="*/ 4812096 w 5033962"/>
                <a:gd name="connsiteY2" fmla="*/ 0 h 1331167"/>
                <a:gd name="connsiteX3" fmla="*/ 5033962 w 5033962"/>
                <a:gd name="connsiteY3" fmla="*/ 221866 h 1331167"/>
                <a:gd name="connsiteX4" fmla="*/ 5033962 w 5033962"/>
                <a:gd name="connsiteY4" fmla="*/ 1109301 h 1331167"/>
                <a:gd name="connsiteX5" fmla="*/ 4812096 w 5033962"/>
                <a:gd name="connsiteY5" fmla="*/ 1331167 h 1331167"/>
                <a:gd name="connsiteX6" fmla="*/ 221866 w 5033962"/>
                <a:gd name="connsiteY6" fmla="*/ 1331167 h 1331167"/>
                <a:gd name="connsiteX7" fmla="*/ 0 w 5033962"/>
                <a:gd name="connsiteY7" fmla="*/ 1109301 h 1331167"/>
                <a:gd name="connsiteX8" fmla="*/ 0 w 5033962"/>
                <a:gd name="connsiteY8" fmla="*/ 221866 h 1331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33962" h="1331167">
                  <a:moveTo>
                    <a:pt x="0" y="221866"/>
                  </a:moveTo>
                  <a:cubicBezTo>
                    <a:pt x="0" y="99333"/>
                    <a:pt x="99333" y="0"/>
                    <a:pt x="221866" y="0"/>
                  </a:cubicBezTo>
                  <a:lnTo>
                    <a:pt x="4812096" y="0"/>
                  </a:lnTo>
                  <a:cubicBezTo>
                    <a:pt x="4934629" y="0"/>
                    <a:pt x="5033962" y="99333"/>
                    <a:pt x="5033962" y="221866"/>
                  </a:cubicBezTo>
                  <a:lnTo>
                    <a:pt x="5033962" y="1109301"/>
                  </a:lnTo>
                  <a:cubicBezTo>
                    <a:pt x="5033962" y="1231834"/>
                    <a:pt x="4934629" y="1331167"/>
                    <a:pt x="4812096" y="1331167"/>
                  </a:cubicBezTo>
                  <a:lnTo>
                    <a:pt x="221866" y="1331167"/>
                  </a:lnTo>
                  <a:cubicBezTo>
                    <a:pt x="99333" y="1331167"/>
                    <a:pt x="0" y="1231834"/>
                    <a:pt x="0" y="1109301"/>
                  </a:cubicBezTo>
                  <a:lnTo>
                    <a:pt x="0" y="22186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6422" tIns="156422" rIns="156422" bIns="156422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/>
                <a:t>O% Correlation with OPS = </a:t>
              </a:r>
            </a:p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/>
                <a:t>-.104</a:t>
              </a: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CF7E2FE-962E-FA4F-8B5D-1C4D10A26744}"/>
                </a:ext>
              </a:extLst>
            </p:cNvPr>
            <p:cNvSpPr/>
            <p:nvPr/>
          </p:nvSpPr>
          <p:spPr>
            <a:xfrm>
              <a:off x="793098" y="4636019"/>
              <a:ext cx="5033962" cy="1331167"/>
            </a:xfrm>
            <a:custGeom>
              <a:avLst/>
              <a:gdLst>
                <a:gd name="connsiteX0" fmla="*/ 0 w 5033962"/>
                <a:gd name="connsiteY0" fmla="*/ 221866 h 1331167"/>
                <a:gd name="connsiteX1" fmla="*/ 221866 w 5033962"/>
                <a:gd name="connsiteY1" fmla="*/ 0 h 1331167"/>
                <a:gd name="connsiteX2" fmla="*/ 4812096 w 5033962"/>
                <a:gd name="connsiteY2" fmla="*/ 0 h 1331167"/>
                <a:gd name="connsiteX3" fmla="*/ 5033962 w 5033962"/>
                <a:gd name="connsiteY3" fmla="*/ 221866 h 1331167"/>
                <a:gd name="connsiteX4" fmla="*/ 5033962 w 5033962"/>
                <a:gd name="connsiteY4" fmla="*/ 1109301 h 1331167"/>
                <a:gd name="connsiteX5" fmla="*/ 4812096 w 5033962"/>
                <a:gd name="connsiteY5" fmla="*/ 1331167 h 1331167"/>
                <a:gd name="connsiteX6" fmla="*/ 221866 w 5033962"/>
                <a:gd name="connsiteY6" fmla="*/ 1331167 h 1331167"/>
                <a:gd name="connsiteX7" fmla="*/ 0 w 5033962"/>
                <a:gd name="connsiteY7" fmla="*/ 1109301 h 1331167"/>
                <a:gd name="connsiteX8" fmla="*/ 0 w 5033962"/>
                <a:gd name="connsiteY8" fmla="*/ 221866 h 1331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33962" h="1331167">
                  <a:moveTo>
                    <a:pt x="0" y="221866"/>
                  </a:moveTo>
                  <a:cubicBezTo>
                    <a:pt x="0" y="99333"/>
                    <a:pt x="99333" y="0"/>
                    <a:pt x="221866" y="0"/>
                  </a:cubicBezTo>
                  <a:lnTo>
                    <a:pt x="4812096" y="0"/>
                  </a:lnTo>
                  <a:cubicBezTo>
                    <a:pt x="4934629" y="0"/>
                    <a:pt x="5033962" y="99333"/>
                    <a:pt x="5033962" y="221866"/>
                  </a:cubicBezTo>
                  <a:lnTo>
                    <a:pt x="5033962" y="1109301"/>
                  </a:lnTo>
                  <a:cubicBezTo>
                    <a:pt x="5033962" y="1231834"/>
                    <a:pt x="4934629" y="1331167"/>
                    <a:pt x="4812096" y="1331167"/>
                  </a:cubicBezTo>
                  <a:lnTo>
                    <a:pt x="221866" y="1331167"/>
                  </a:lnTo>
                  <a:cubicBezTo>
                    <a:pt x="99333" y="1331167"/>
                    <a:pt x="0" y="1231834"/>
                    <a:pt x="0" y="1109301"/>
                  </a:cubicBezTo>
                  <a:lnTo>
                    <a:pt x="0" y="22186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6422" tIns="156422" rIns="156422" bIns="156422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/>
                <a:t>No other current plate discipline statistic accounts for the slugging aspect of baseball</a:t>
              </a:r>
              <a:endParaRPr lang="en-US" sz="2400" kern="1200" dirty="0"/>
            </a:p>
          </p:txBody>
        </p:sp>
      </p:grpSp>
      <p:pic>
        <p:nvPicPr>
          <p:cNvPr id="11" name="Picture 10" descr="Chart, scatter chart&#10;&#10;Description automatically generated">
            <a:extLst>
              <a:ext uri="{FF2B5EF4-FFF2-40B4-BE49-F238E27FC236}">
                <a16:creationId xmlns:a16="http://schemas.microsoft.com/office/drawing/2014/main" id="{5ACD8804-3A4D-D24C-9826-1B9802FE2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3429" y="1668282"/>
            <a:ext cx="6548571" cy="404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3529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56CEE-C6E6-5543-B42B-FFCF4D73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Predicting OPS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1152A6F-7594-1347-8C4A-0BC6822E098E}"/>
              </a:ext>
            </a:extLst>
          </p:cNvPr>
          <p:cNvGrpSpPr/>
          <p:nvPr/>
        </p:nvGrpSpPr>
        <p:grpSpPr>
          <a:xfrm>
            <a:off x="158044" y="1925252"/>
            <a:ext cx="3589866" cy="3945535"/>
            <a:chOff x="158044" y="1925252"/>
            <a:chExt cx="3589866" cy="3945535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EE9EA98-2F57-FA44-977D-253D4E3301B3}"/>
                </a:ext>
              </a:extLst>
            </p:cNvPr>
            <p:cNvSpPr/>
            <p:nvPr/>
          </p:nvSpPr>
          <p:spPr>
            <a:xfrm>
              <a:off x="158044" y="1925252"/>
              <a:ext cx="3589865" cy="1216800"/>
            </a:xfrm>
            <a:custGeom>
              <a:avLst/>
              <a:gdLst>
                <a:gd name="connsiteX0" fmla="*/ 0 w 3747910"/>
                <a:gd name="connsiteY0" fmla="*/ 202804 h 1216800"/>
                <a:gd name="connsiteX1" fmla="*/ 202804 w 3747910"/>
                <a:gd name="connsiteY1" fmla="*/ 0 h 1216800"/>
                <a:gd name="connsiteX2" fmla="*/ 3545106 w 3747910"/>
                <a:gd name="connsiteY2" fmla="*/ 0 h 1216800"/>
                <a:gd name="connsiteX3" fmla="*/ 3747910 w 3747910"/>
                <a:gd name="connsiteY3" fmla="*/ 202804 h 1216800"/>
                <a:gd name="connsiteX4" fmla="*/ 3747910 w 3747910"/>
                <a:gd name="connsiteY4" fmla="*/ 1013996 h 1216800"/>
                <a:gd name="connsiteX5" fmla="*/ 3545106 w 3747910"/>
                <a:gd name="connsiteY5" fmla="*/ 1216800 h 1216800"/>
                <a:gd name="connsiteX6" fmla="*/ 202804 w 3747910"/>
                <a:gd name="connsiteY6" fmla="*/ 1216800 h 1216800"/>
                <a:gd name="connsiteX7" fmla="*/ 0 w 3747910"/>
                <a:gd name="connsiteY7" fmla="*/ 1013996 h 1216800"/>
                <a:gd name="connsiteX8" fmla="*/ 0 w 3747910"/>
                <a:gd name="connsiteY8" fmla="*/ 202804 h 121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47910" h="1216800">
                  <a:moveTo>
                    <a:pt x="0" y="202804"/>
                  </a:moveTo>
                  <a:cubicBezTo>
                    <a:pt x="0" y="90798"/>
                    <a:pt x="90798" y="0"/>
                    <a:pt x="202804" y="0"/>
                  </a:cubicBezTo>
                  <a:lnTo>
                    <a:pt x="3545106" y="0"/>
                  </a:lnTo>
                  <a:cubicBezTo>
                    <a:pt x="3657112" y="0"/>
                    <a:pt x="3747910" y="90798"/>
                    <a:pt x="3747910" y="202804"/>
                  </a:cubicBezTo>
                  <a:lnTo>
                    <a:pt x="3747910" y="1013996"/>
                  </a:lnTo>
                  <a:cubicBezTo>
                    <a:pt x="3747910" y="1126002"/>
                    <a:pt x="3657112" y="1216800"/>
                    <a:pt x="3545106" y="1216800"/>
                  </a:cubicBezTo>
                  <a:lnTo>
                    <a:pt x="202804" y="1216800"/>
                  </a:lnTo>
                  <a:cubicBezTo>
                    <a:pt x="90798" y="1216800"/>
                    <a:pt x="0" y="1126002"/>
                    <a:pt x="0" y="1013996"/>
                  </a:cubicBezTo>
                  <a:lnTo>
                    <a:pt x="0" y="202804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1319" tIns="181319" rIns="181319" bIns="181319" numCol="1" spcCol="1270" anchor="ctr" anchorCtr="0">
              <a:noAutofit/>
            </a:bodyPr>
            <a:lstStyle/>
            <a:p>
              <a:pPr marL="0" lvl="0" indent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/>
                <a:t>This Year’s OPS</a:t>
              </a: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5921435-DB53-544C-918D-38B49893EE49}"/>
                </a:ext>
              </a:extLst>
            </p:cNvPr>
            <p:cNvSpPr/>
            <p:nvPr/>
          </p:nvSpPr>
          <p:spPr>
            <a:xfrm>
              <a:off x="158046" y="4653987"/>
              <a:ext cx="3589864" cy="1216800"/>
            </a:xfrm>
            <a:custGeom>
              <a:avLst/>
              <a:gdLst>
                <a:gd name="connsiteX0" fmla="*/ 0 w 3747910"/>
                <a:gd name="connsiteY0" fmla="*/ 202804 h 1216800"/>
                <a:gd name="connsiteX1" fmla="*/ 202804 w 3747910"/>
                <a:gd name="connsiteY1" fmla="*/ 0 h 1216800"/>
                <a:gd name="connsiteX2" fmla="*/ 3545106 w 3747910"/>
                <a:gd name="connsiteY2" fmla="*/ 0 h 1216800"/>
                <a:gd name="connsiteX3" fmla="*/ 3747910 w 3747910"/>
                <a:gd name="connsiteY3" fmla="*/ 202804 h 1216800"/>
                <a:gd name="connsiteX4" fmla="*/ 3747910 w 3747910"/>
                <a:gd name="connsiteY4" fmla="*/ 1013996 h 1216800"/>
                <a:gd name="connsiteX5" fmla="*/ 3545106 w 3747910"/>
                <a:gd name="connsiteY5" fmla="*/ 1216800 h 1216800"/>
                <a:gd name="connsiteX6" fmla="*/ 202804 w 3747910"/>
                <a:gd name="connsiteY6" fmla="*/ 1216800 h 1216800"/>
                <a:gd name="connsiteX7" fmla="*/ 0 w 3747910"/>
                <a:gd name="connsiteY7" fmla="*/ 1013996 h 1216800"/>
                <a:gd name="connsiteX8" fmla="*/ 0 w 3747910"/>
                <a:gd name="connsiteY8" fmla="*/ 202804 h 121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47910" h="1216800">
                  <a:moveTo>
                    <a:pt x="0" y="202804"/>
                  </a:moveTo>
                  <a:cubicBezTo>
                    <a:pt x="0" y="90798"/>
                    <a:pt x="90798" y="0"/>
                    <a:pt x="202804" y="0"/>
                  </a:cubicBezTo>
                  <a:lnTo>
                    <a:pt x="3545106" y="0"/>
                  </a:lnTo>
                  <a:cubicBezTo>
                    <a:pt x="3657112" y="0"/>
                    <a:pt x="3747910" y="90798"/>
                    <a:pt x="3747910" y="202804"/>
                  </a:cubicBezTo>
                  <a:lnTo>
                    <a:pt x="3747910" y="1013996"/>
                  </a:lnTo>
                  <a:cubicBezTo>
                    <a:pt x="3747910" y="1126002"/>
                    <a:pt x="3657112" y="1216800"/>
                    <a:pt x="3545106" y="1216800"/>
                  </a:cubicBezTo>
                  <a:lnTo>
                    <a:pt x="202804" y="1216800"/>
                  </a:lnTo>
                  <a:cubicBezTo>
                    <a:pt x="90798" y="1216800"/>
                    <a:pt x="0" y="1126002"/>
                    <a:pt x="0" y="1013996"/>
                  </a:cubicBezTo>
                  <a:lnTo>
                    <a:pt x="0" y="202804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1319" tIns="181319" rIns="181319" bIns="181319" numCol="1" spcCol="1270" anchor="ctr" anchorCtr="0">
              <a:noAutofit/>
            </a:bodyPr>
            <a:lstStyle/>
            <a:p>
              <a:pPr marL="0" lvl="0" indent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/>
                <a:t>Next Year’s OPS</a:t>
              </a:r>
            </a:p>
          </p:txBody>
        </p:sp>
      </p:grp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676F487D-C2E8-7D48-AC8E-D890710537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7318098"/>
              </p:ext>
            </p:extLst>
          </p:nvPr>
        </p:nvGraphicFramePr>
        <p:xfrm>
          <a:off x="3905956" y="1303165"/>
          <a:ext cx="8127999" cy="24609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13720254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79388632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593582000"/>
                    </a:ext>
                  </a:extLst>
                </a:gridCol>
              </a:tblGrid>
              <a:tr h="492195">
                <a:tc>
                  <a:txBody>
                    <a:bodyPr/>
                    <a:lstStyle/>
                    <a:p>
                      <a:r>
                        <a:rPr lang="en-US" dirty="0"/>
                        <a:t>Percentile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EAGLE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6339704"/>
                  </a:ext>
                </a:extLst>
              </a:tr>
              <a:tr h="492195">
                <a:tc>
                  <a:txBody>
                    <a:bodyPr/>
                    <a:lstStyle/>
                    <a:p>
                      <a:r>
                        <a:rPr lang="en-US" dirty="0"/>
                        <a:t>10th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.701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1657879"/>
                  </a:ext>
                </a:extLst>
              </a:tr>
              <a:tr h="492195">
                <a:tc>
                  <a:txBody>
                    <a:bodyPr/>
                    <a:lstStyle/>
                    <a:p>
                      <a:r>
                        <a:rPr lang="en-US" dirty="0"/>
                        <a:t>25th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.730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5625534"/>
                  </a:ext>
                </a:extLst>
              </a:tr>
              <a:tr h="492195">
                <a:tc>
                  <a:txBody>
                    <a:bodyPr/>
                    <a:lstStyle/>
                    <a:p>
                      <a:r>
                        <a:rPr lang="en-US" dirty="0"/>
                        <a:t>75th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.794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93902"/>
                  </a:ext>
                </a:extLst>
              </a:tr>
              <a:tr h="492195">
                <a:tc>
                  <a:txBody>
                    <a:bodyPr/>
                    <a:lstStyle/>
                    <a:p>
                      <a:r>
                        <a:rPr lang="en-US" dirty="0"/>
                        <a:t>90th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.825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1813604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A6114D0-4751-D243-9969-D9D78BA46A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2792893"/>
              </p:ext>
            </p:extLst>
          </p:nvPr>
        </p:nvGraphicFramePr>
        <p:xfrm>
          <a:off x="3905955" y="4031900"/>
          <a:ext cx="8127999" cy="24609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13720254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79388632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593582000"/>
                    </a:ext>
                  </a:extLst>
                </a:gridCol>
              </a:tblGrid>
              <a:tr h="492195">
                <a:tc>
                  <a:txBody>
                    <a:bodyPr/>
                    <a:lstStyle/>
                    <a:p>
                      <a:r>
                        <a:rPr lang="en-US" dirty="0"/>
                        <a:t>Percentile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EAGLE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6339704"/>
                  </a:ext>
                </a:extLst>
              </a:tr>
              <a:tr h="492195">
                <a:tc>
                  <a:txBody>
                    <a:bodyPr/>
                    <a:lstStyle/>
                    <a:p>
                      <a:r>
                        <a:rPr lang="en-US" dirty="0"/>
                        <a:t>10th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.736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1657879"/>
                  </a:ext>
                </a:extLst>
              </a:tr>
              <a:tr h="492195">
                <a:tc>
                  <a:txBody>
                    <a:bodyPr/>
                    <a:lstStyle/>
                    <a:p>
                      <a:r>
                        <a:rPr lang="en-US" dirty="0"/>
                        <a:t>25th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.752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5625534"/>
                  </a:ext>
                </a:extLst>
              </a:tr>
              <a:tr h="492195">
                <a:tc>
                  <a:txBody>
                    <a:bodyPr/>
                    <a:lstStyle/>
                    <a:p>
                      <a:r>
                        <a:rPr lang="en-US" dirty="0"/>
                        <a:t>75th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.787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93902"/>
                  </a:ext>
                </a:extLst>
              </a:tr>
              <a:tr h="492195">
                <a:tc>
                  <a:txBody>
                    <a:bodyPr/>
                    <a:lstStyle/>
                    <a:p>
                      <a:r>
                        <a:rPr lang="en-US" dirty="0"/>
                        <a:t>90th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.803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18136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14248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C0DB7-0694-B94D-9A67-07D3BDF20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to the Data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A4DD4F14-52CE-2B48-ADB8-56267B7BF6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0600818"/>
              </p:ext>
            </p:extLst>
          </p:nvPr>
        </p:nvGraphicFramePr>
        <p:xfrm>
          <a:off x="838200" y="1825625"/>
          <a:ext cx="10515600" cy="5838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03C351F-61E0-5141-AB95-9765D7E833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4415771"/>
              </p:ext>
            </p:extLst>
          </p:nvPr>
        </p:nvGraphicFramePr>
        <p:xfrm>
          <a:off x="1" y="2778760"/>
          <a:ext cx="5946423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1272">
                  <a:extLst>
                    <a:ext uri="{9D8B030D-6E8A-4147-A177-3AD203B41FA5}">
                      <a16:colId xmlns:a16="http://schemas.microsoft.com/office/drawing/2014/main" val="2271660149"/>
                    </a:ext>
                  </a:extLst>
                </a:gridCol>
                <a:gridCol w="2553195">
                  <a:extLst>
                    <a:ext uri="{9D8B030D-6E8A-4147-A177-3AD203B41FA5}">
                      <a16:colId xmlns:a16="http://schemas.microsoft.com/office/drawing/2014/main" val="2423326345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152947043"/>
                    </a:ext>
                  </a:extLst>
                </a:gridCol>
                <a:gridCol w="1386299">
                  <a:extLst>
                    <a:ext uri="{9D8B030D-6E8A-4147-A177-3AD203B41FA5}">
                      <a16:colId xmlns:a16="http://schemas.microsoft.com/office/drawing/2014/main" val="13208138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EAGLE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31181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Juan Soto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.088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8122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Khris Davis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49323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Joey </a:t>
                      </a:r>
                      <a:r>
                        <a:rPr lang="en-US" dirty="0" err="1"/>
                        <a:t>Votto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590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George Springer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2947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Nelson Cruz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2115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err="1"/>
                        <a:t>Cavan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Biggio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5536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J.D. Martinez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1639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Kyle Tucker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4921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Chris Taylor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13608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Brandon Crawford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3869863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965C4BC-298E-534E-9D60-5FE3FA1609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6324657"/>
              </p:ext>
            </p:extLst>
          </p:nvPr>
        </p:nvGraphicFramePr>
        <p:xfrm>
          <a:off x="6245576" y="2778760"/>
          <a:ext cx="5946422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1155">
                  <a:extLst>
                    <a:ext uri="{9D8B030D-6E8A-4147-A177-3AD203B41FA5}">
                      <a16:colId xmlns:a16="http://schemas.microsoft.com/office/drawing/2014/main" val="2271660149"/>
                    </a:ext>
                  </a:extLst>
                </a:gridCol>
                <a:gridCol w="2530144">
                  <a:extLst>
                    <a:ext uri="{9D8B030D-6E8A-4147-A177-3AD203B41FA5}">
                      <a16:colId xmlns:a16="http://schemas.microsoft.com/office/drawing/2014/main" val="2423326345"/>
                    </a:ext>
                  </a:extLst>
                </a:gridCol>
                <a:gridCol w="1189285">
                  <a:extLst>
                    <a:ext uri="{9D8B030D-6E8A-4147-A177-3AD203B41FA5}">
                      <a16:colId xmlns:a16="http://schemas.microsoft.com/office/drawing/2014/main" val="963799321"/>
                    </a:ext>
                  </a:extLst>
                </a:gridCol>
                <a:gridCol w="1375838">
                  <a:extLst>
                    <a:ext uri="{9D8B030D-6E8A-4147-A177-3AD203B41FA5}">
                      <a16:colId xmlns:a16="http://schemas.microsoft.com/office/drawing/2014/main" val="13208138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EAGLE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31181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Jose Iglesias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8122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Jose Iglesias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49323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Harold Castro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590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Erick </a:t>
                      </a:r>
                      <a:r>
                        <a:rPr lang="en-US" dirty="0" err="1"/>
                        <a:t>Aybar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2947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Dee Strange-Gordon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2115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Ryan Zimmerman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5536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Jose Iglesias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1639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Freddy </a:t>
                      </a:r>
                      <a:r>
                        <a:rPr lang="en-US" dirty="0" err="1"/>
                        <a:t>Galvis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4921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Willi Castro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13608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Jeff Francoeur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386986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0523A9B-93E6-274C-B6D3-C782B4964255}"/>
              </a:ext>
            </a:extLst>
          </p:cNvPr>
          <p:cNvSpPr txBox="1"/>
          <p:nvPr/>
        </p:nvSpPr>
        <p:spPr>
          <a:xfrm>
            <a:off x="1325037" y="2474634"/>
            <a:ext cx="3296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Best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A04A83-3F6B-B84D-98E8-478F78786DFC}"/>
              </a:ext>
            </a:extLst>
          </p:cNvPr>
          <p:cNvSpPr txBox="1"/>
          <p:nvPr/>
        </p:nvSpPr>
        <p:spPr>
          <a:xfrm>
            <a:off x="7570610" y="2474634"/>
            <a:ext cx="3296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Worst</a:t>
            </a:r>
          </a:p>
        </p:txBody>
      </p:sp>
    </p:spTree>
    <p:extLst>
      <p:ext uri="{BB962C8B-B14F-4D97-AF65-F5344CB8AC3E}">
        <p14:creationId xmlns:p14="http://schemas.microsoft.com/office/powerpoint/2010/main" val="15472810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3F245-A97C-5D40-BC23-83309217A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We Evaluate</a:t>
            </a:r>
            <a:r>
              <a:rPr lang="en-US" sz="1400" dirty="0"/>
              <a:t> </a:t>
            </a:r>
            <a:r>
              <a:rPr lang="en-US" sz="6000" dirty="0"/>
              <a:t>1</a:t>
            </a:r>
          </a:p>
        </p:txBody>
      </p:sp>
      <p:pic>
        <p:nvPicPr>
          <p:cNvPr id="4" name="Picture 2" descr="[video-to-gif output image]">
            <a:extLst>
              <a:ext uri="{FF2B5EF4-FFF2-40B4-BE49-F238E27FC236}">
                <a16:creationId xmlns:a16="http://schemas.microsoft.com/office/drawing/2014/main" id="{F423CED9-EBB6-0944-882A-5C3131AFAA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59" y="2583800"/>
            <a:ext cx="6990341" cy="369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5295EA61-8E06-FF46-8375-DAB77D0980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3444803"/>
              </p:ext>
            </p:extLst>
          </p:nvPr>
        </p:nvGraphicFramePr>
        <p:xfrm>
          <a:off x="7454756" y="1456111"/>
          <a:ext cx="4643252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1067">
                  <a:extLst>
                    <a:ext uri="{9D8B030D-6E8A-4147-A177-3AD203B41FA5}">
                      <a16:colId xmlns:a16="http://schemas.microsoft.com/office/drawing/2014/main" val="3152408052"/>
                    </a:ext>
                  </a:extLst>
                </a:gridCol>
                <a:gridCol w="1812185">
                  <a:extLst>
                    <a:ext uri="{9D8B030D-6E8A-4147-A177-3AD203B41FA5}">
                      <a16:colId xmlns:a16="http://schemas.microsoft.com/office/drawing/2014/main" val="74683516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1-2 Count, 1 Out, No one on base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0.00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23101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Strike Probability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7560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 pre pitch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0.237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4594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Probability of Miss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0.803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55090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Probability of Foul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0.133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8243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Probability of 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0.036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74350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Probability of Single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0.022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36009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Probability of Double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29370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Probability of Triple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80921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Probability of Homerun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30568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RE(Take)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0.264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90863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RE(Swing)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0.166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12097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EAGLE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-0.098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40516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14296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3F245-A97C-5D40-BC23-83309217A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We Evaluate</a:t>
            </a:r>
            <a:r>
              <a:rPr lang="en-US" sz="1400" dirty="0"/>
              <a:t> </a:t>
            </a:r>
            <a:r>
              <a:rPr lang="en-US" sz="6000" dirty="0"/>
              <a:t>2</a:t>
            </a:r>
          </a:p>
        </p:txBody>
      </p:sp>
      <p:pic>
        <p:nvPicPr>
          <p:cNvPr id="6" name="Picture 5" descr="A baseball player throwing a ball&#10;&#10;Description automatically generated with medium confidence">
            <a:extLst>
              <a:ext uri="{FF2B5EF4-FFF2-40B4-BE49-F238E27FC236}">
                <a16:creationId xmlns:a16="http://schemas.microsoft.com/office/drawing/2014/main" id="{C859A8D6-1C1F-CB4D-A177-275C54BC7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369" y="2580989"/>
            <a:ext cx="6990341" cy="3696042"/>
          </a:xfrm>
          <a:prstGeom prst="rect">
            <a:avLst/>
          </a:prstGeom>
        </p:spPr>
      </p:pic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5BBA567A-8EBD-454B-93D2-9EF166B81B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8080921"/>
              </p:ext>
            </p:extLst>
          </p:nvPr>
        </p:nvGraphicFramePr>
        <p:xfrm>
          <a:off x="7443467" y="1456111"/>
          <a:ext cx="4643252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1067">
                  <a:extLst>
                    <a:ext uri="{9D8B030D-6E8A-4147-A177-3AD203B41FA5}">
                      <a16:colId xmlns:a16="http://schemas.microsoft.com/office/drawing/2014/main" val="3152408052"/>
                    </a:ext>
                  </a:extLst>
                </a:gridCol>
                <a:gridCol w="1812185">
                  <a:extLst>
                    <a:ext uri="{9D8B030D-6E8A-4147-A177-3AD203B41FA5}">
                      <a16:colId xmlns:a16="http://schemas.microsoft.com/office/drawing/2014/main" val="74683516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2-2 Count, 1 Out, Bases Loaded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0.00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23101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Strike Probability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7560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 pre pitch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1.503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4594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Probability of Miss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0.857</a:t>
                      </a:r>
                    </a:p>
                  </a:txBody>
                  <a:tcPr marL="57150" marR="57150" marT="19050" marB="19050" anchor="ctr"/>
                </a:tc>
                <a:extLst>
                  <a:ext uri="{0D108BD9-81ED-4DB2-BD59-A6C34878D82A}">
                    <a16:rowId xmlns:a16="http://schemas.microsoft.com/office/drawing/2014/main" val="8655090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Probability of Foul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0.063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8243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Probability of 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0.034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74350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Probability of Single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0.038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36009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Probability of Double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29370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Probability of Triple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0.001</a:t>
                      </a:r>
                    </a:p>
                  </a:txBody>
                  <a:tcPr marL="57150" marR="57150" marT="19050" marB="19050" anchor="ctr"/>
                </a:tc>
                <a:extLst>
                  <a:ext uri="{0D108BD9-81ED-4DB2-BD59-A6C34878D82A}">
                    <a16:rowId xmlns:a16="http://schemas.microsoft.com/office/drawing/2014/main" val="15180921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Probability of Homerun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30568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RE(Take)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1.804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90863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RE(Swing)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0.894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12097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EAGLE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-0.910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40516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64559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3F245-A97C-5D40-BC23-83309217A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We Evaluate</a:t>
            </a:r>
            <a:r>
              <a:rPr lang="en-US" sz="1400" dirty="0"/>
              <a:t> </a:t>
            </a:r>
            <a:r>
              <a:rPr lang="en-US" sz="6000" dirty="0"/>
              <a:t>3</a:t>
            </a:r>
          </a:p>
        </p:txBody>
      </p:sp>
      <p:pic>
        <p:nvPicPr>
          <p:cNvPr id="5" name="Content Placeholder 5" descr="A baseball player prepares to swing a bat&#10;&#10;Description automatically generated with low confidence">
            <a:extLst>
              <a:ext uri="{FF2B5EF4-FFF2-40B4-BE49-F238E27FC236}">
                <a16:creationId xmlns:a16="http://schemas.microsoft.com/office/drawing/2014/main" id="{2E85E12E-53DF-CF40-9DED-0F057656E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079" y="2580988"/>
            <a:ext cx="6990341" cy="3696043"/>
          </a:xfrm>
          <a:prstGeom prst="rect">
            <a:avLst/>
          </a:prstGeom>
        </p:spPr>
      </p:pic>
      <p:graphicFrame>
        <p:nvGraphicFramePr>
          <p:cNvPr id="8" name="Table 5">
            <a:extLst>
              <a:ext uri="{FF2B5EF4-FFF2-40B4-BE49-F238E27FC236}">
                <a16:creationId xmlns:a16="http://schemas.microsoft.com/office/drawing/2014/main" id="{089124D7-C4AF-4949-860D-6CE9ECB6A9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2219890"/>
              </p:ext>
            </p:extLst>
          </p:nvPr>
        </p:nvGraphicFramePr>
        <p:xfrm>
          <a:off x="7443466" y="1456111"/>
          <a:ext cx="4643252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1067">
                  <a:extLst>
                    <a:ext uri="{9D8B030D-6E8A-4147-A177-3AD203B41FA5}">
                      <a16:colId xmlns:a16="http://schemas.microsoft.com/office/drawing/2014/main" val="3152408052"/>
                    </a:ext>
                  </a:extLst>
                </a:gridCol>
                <a:gridCol w="1812185">
                  <a:extLst>
                    <a:ext uri="{9D8B030D-6E8A-4147-A177-3AD203B41FA5}">
                      <a16:colId xmlns:a16="http://schemas.microsoft.com/office/drawing/2014/main" val="74683516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2-2 Count, 2 Out, Bases Loaded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0.00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23101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Strike Probability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0.994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7560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 pre pitch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0.688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4594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Probability of Miss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0.095</a:t>
                      </a:r>
                    </a:p>
                  </a:txBody>
                  <a:tcPr marL="57150" marR="57150" marT="19050" marB="19050" anchor="ctr"/>
                </a:tc>
                <a:extLst>
                  <a:ext uri="{0D108BD9-81ED-4DB2-BD59-A6C34878D82A}">
                    <a16:rowId xmlns:a16="http://schemas.microsoft.com/office/drawing/2014/main" val="8655090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Probability of Foul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0.386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8243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Probability of 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0.292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74350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Probability of Single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0.058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36009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Probability of Double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0.057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29370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Probability of Triple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0.009</a:t>
                      </a:r>
                    </a:p>
                  </a:txBody>
                  <a:tcPr marL="57150" marR="57150" marT="19050" marB="19050" anchor="ctr"/>
                </a:tc>
                <a:extLst>
                  <a:ext uri="{0D108BD9-81ED-4DB2-BD59-A6C34878D82A}">
                    <a16:rowId xmlns:a16="http://schemas.microsoft.com/office/drawing/2014/main" val="15180921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Probability of Homerun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0.101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30568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RE(Take)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90863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RE(Swing)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1.665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12097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EAGLE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-1.659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40516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60120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3F245-A97C-5D40-BC23-83309217A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We Evaluate</a:t>
            </a:r>
            <a:r>
              <a:rPr lang="en-US" sz="1400" dirty="0"/>
              <a:t> </a:t>
            </a:r>
            <a:r>
              <a:rPr lang="en-US" sz="6000" dirty="0"/>
              <a:t>4</a:t>
            </a:r>
          </a:p>
        </p:txBody>
      </p:sp>
      <p:graphicFrame>
        <p:nvGraphicFramePr>
          <p:cNvPr id="8" name="Table 5">
            <a:extLst>
              <a:ext uri="{FF2B5EF4-FFF2-40B4-BE49-F238E27FC236}">
                <a16:creationId xmlns:a16="http://schemas.microsoft.com/office/drawing/2014/main" id="{089124D7-C4AF-4949-860D-6CE9ECB6A9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609682"/>
              </p:ext>
            </p:extLst>
          </p:nvPr>
        </p:nvGraphicFramePr>
        <p:xfrm>
          <a:off x="7443466" y="1456111"/>
          <a:ext cx="4643252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1067">
                  <a:extLst>
                    <a:ext uri="{9D8B030D-6E8A-4147-A177-3AD203B41FA5}">
                      <a16:colId xmlns:a16="http://schemas.microsoft.com/office/drawing/2014/main" val="3152408052"/>
                    </a:ext>
                  </a:extLst>
                </a:gridCol>
                <a:gridCol w="1812185">
                  <a:extLst>
                    <a:ext uri="{9D8B030D-6E8A-4147-A177-3AD203B41FA5}">
                      <a16:colId xmlns:a16="http://schemas.microsoft.com/office/drawing/2014/main" val="74683516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0-0 Count, 2 Out, Runner on First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0.00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23101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Strike Probability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0.981</a:t>
                      </a:r>
                    </a:p>
                  </a:txBody>
                  <a:tcPr marL="57150" marR="57150" marT="19050" marB="19050" anchor="ctr"/>
                </a:tc>
                <a:extLst>
                  <a:ext uri="{0D108BD9-81ED-4DB2-BD59-A6C34878D82A}">
                    <a16:rowId xmlns:a16="http://schemas.microsoft.com/office/drawing/2014/main" val="3587560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 pre pitch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0.242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4594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Probability of Miss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0.076</a:t>
                      </a:r>
                    </a:p>
                  </a:txBody>
                  <a:tcPr marL="57150" marR="57150" marT="19050" marB="19050" anchor="ctr"/>
                </a:tc>
                <a:extLst>
                  <a:ext uri="{0D108BD9-81ED-4DB2-BD59-A6C34878D82A}">
                    <a16:rowId xmlns:a16="http://schemas.microsoft.com/office/drawing/2014/main" val="8655090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Probability of Foul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0.343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8243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Probability of 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0.046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74350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Probability of Single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0.027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36009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Probability of Double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0.054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29370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Probability of Triple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0.001</a:t>
                      </a:r>
                    </a:p>
                  </a:txBody>
                  <a:tcPr marL="57150" marR="57150" marT="19050" marB="19050" anchor="ctr"/>
                </a:tc>
                <a:extLst>
                  <a:ext uri="{0D108BD9-81ED-4DB2-BD59-A6C34878D82A}">
                    <a16:rowId xmlns:a16="http://schemas.microsoft.com/office/drawing/2014/main" val="15180921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Probability of Homerun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0.453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30568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RE(Take)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0.200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90863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RE(Swing)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1.153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12097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EAGLE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0.953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4051658"/>
                  </a:ext>
                </a:extLst>
              </a:tr>
            </a:tbl>
          </a:graphicData>
        </a:graphic>
      </p:graphicFrame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F7D67384-16CD-EA46-8832-3A2B77484B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185" y="2328863"/>
            <a:ext cx="7050301" cy="3948168"/>
          </a:xfrm>
        </p:spPr>
      </p:pic>
    </p:spTree>
    <p:extLst>
      <p:ext uri="{BB962C8B-B14F-4D97-AF65-F5344CB8AC3E}">
        <p14:creationId xmlns:p14="http://schemas.microsoft.com/office/powerpoint/2010/main" val="17837670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60BB7-4EAC-0646-A2D1-77B2BBEC7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if we turn EAGLE around…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B54F343-5CCA-2E4F-86B3-12BB95169E03}"/>
              </a:ext>
            </a:extLst>
          </p:cNvPr>
          <p:cNvGrpSpPr/>
          <p:nvPr/>
        </p:nvGrpSpPr>
        <p:grpSpPr>
          <a:xfrm>
            <a:off x="368135" y="1635550"/>
            <a:ext cx="11352810" cy="4857324"/>
            <a:chOff x="368135" y="1635550"/>
            <a:chExt cx="11352810" cy="485732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85D1EDC-4DFA-D944-A0BE-A1CAE9224FEE}"/>
                </a:ext>
              </a:extLst>
            </p:cNvPr>
            <p:cNvSpPr/>
            <p:nvPr/>
          </p:nvSpPr>
          <p:spPr>
            <a:xfrm>
              <a:off x="368135" y="2272033"/>
              <a:ext cx="11352810" cy="4220841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A0F0E95-F511-5840-8BB1-A29FD4696158}"/>
                </a:ext>
              </a:extLst>
            </p:cNvPr>
            <p:cNvSpPr/>
            <p:nvPr/>
          </p:nvSpPr>
          <p:spPr>
            <a:xfrm>
              <a:off x="1363980" y="1635550"/>
              <a:ext cx="7360920" cy="990724"/>
            </a:xfrm>
            <a:custGeom>
              <a:avLst/>
              <a:gdLst>
                <a:gd name="connsiteX0" fmla="*/ 0 w 7360920"/>
                <a:gd name="connsiteY0" fmla="*/ 165124 h 990724"/>
                <a:gd name="connsiteX1" fmla="*/ 165124 w 7360920"/>
                <a:gd name="connsiteY1" fmla="*/ 0 h 990724"/>
                <a:gd name="connsiteX2" fmla="*/ 7195796 w 7360920"/>
                <a:gd name="connsiteY2" fmla="*/ 0 h 990724"/>
                <a:gd name="connsiteX3" fmla="*/ 7360920 w 7360920"/>
                <a:gd name="connsiteY3" fmla="*/ 165124 h 990724"/>
                <a:gd name="connsiteX4" fmla="*/ 7360920 w 7360920"/>
                <a:gd name="connsiteY4" fmla="*/ 825600 h 990724"/>
                <a:gd name="connsiteX5" fmla="*/ 7195796 w 7360920"/>
                <a:gd name="connsiteY5" fmla="*/ 990724 h 990724"/>
                <a:gd name="connsiteX6" fmla="*/ 165124 w 7360920"/>
                <a:gd name="connsiteY6" fmla="*/ 990724 h 990724"/>
                <a:gd name="connsiteX7" fmla="*/ 0 w 7360920"/>
                <a:gd name="connsiteY7" fmla="*/ 825600 h 990724"/>
                <a:gd name="connsiteX8" fmla="*/ 0 w 7360920"/>
                <a:gd name="connsiteY8" fmla="*/ 165124 h 990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60920" h="990724">
                  <a:moveTo>
                    <a:pt x="0" y="165124"/>
                  </a:moveTo>
                  <a:cubicBezTo>
                    <a:pt x="0" y="73929"/>
                    <a:pt x="73929" y="0"/>
                    <a:pt x="165124" y="0"/>
                  </a:cubicBezTo>
                  <a:lnTo>
                    <a:pt x="7195796" y="0"/>
                  </a:lnTo>
                  <a:cubicBezTo>
                    <a:pt x="7286991" y="0"/>
                    <a:pt x="7360920" y="73929"/>
                    <a:pt x="7360920" y="165124"/>
                  </a:cubicBezTo>
                  <a:lnTo>
                    <a:pt x="7360920" y="825600"/>
                  </a:lnTo>
                  <a:cubicBezTo>
                    <a:pt x="7360920" y="916795"/>
                    <a:pt x="7286991" y="990724"/>
                    <a:pt x="7195796" y="990724"/>
                  </a:cubicBezTo>
                  <a:lnTo>
                    <a:pt x="165124" y="990724"/>
                  </a:lnTo>
                  <a:cubicBezTo>
                    <a:pt x="73929" y="990724"/>
                    <a:pt x="0" y="916795"/>
                    <a:pt x="0" y="825600"/>
                  </a:cubicBezTo>
                  <a:lnTo>
                    <a:pt x="0" y="165124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6588" tIns="48363" rIns="326588" bIns="48363" numCol="1" spcCol="1270" anchor="ctr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/>
                <a:t>Using EAGLE for pitchers is a way of measuring deceptiveness</a:t>
              </a: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BD7C0C76-72B1-764A-8328-0A4E2335883A}"/>
                </a:ext>
              </a:extLst>
            </p:cNvPr>
            <p:cNvSpPr/>
            <p:nvPr/>
          </p:nvSpPr>
          <p:spPr>
            <a:xfrm>
              <a:off x="838200" y="3360674"/>
              <a:ext cx="10515600" cy="1360800"/>
            </a:xfrm>
            <a:custGeom>
              <a:avLst/>
              <a:gdLst>
                <a:gd name="connsiteX0" fmla="*/ 0 w 10515600"/>
                <a:gd name="connsiteY0" fmla="*/ 0 h 1360800"/>
                <a:gd name="connsiteX1" fmla="*/ 10515600 w 10515600"/>
                <a:gd name="connsiteY1" fmla="*/ 0 h 1360800"/>
                <a:gd name="connsiteX2" fmla="*/ 10515600 w 10515600"/>
                <a:gd name="connsiteY2" fmla="*/ 1360800 h 1360800"/>
                <a:gd name="connsiteX3" fmla="*/ 0 w 10515600"/>
                <a:gd name="connsiteY3" fmla="*/ 1360800 h 1360800"/>
                <a:gd name="connsiteX4" fmla="*/ 0 w 10515600"/>
                <a:gd name="connsiteY4" fmla="*/ 0 h 136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15600" h="1360800">
                  <a:moveTo>
                    <a:pt x="0" y="0"/>
                  </a:moveTo>
                  <a:lnTo>
                    <a:pt x="10515600" y="0"/>
                  </a:lnTo>
                  <a:lnTo>
                    <a:pt x="10515600" y="1360800"/>
                  </a:lnTo>
                  <a:lnTo>
                    <a:pt x="0" y="13608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16127" tIns="499872" rIns="816127" bIns="170688" numCol="1" spcCol="1270" anchor="t" anchorCtr="0">
              <a:noAutofit/>
            </a:bodyPr>
            <a:lstStyle/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400" kern="1200" dirty="0"/>
                <a:t>How good are pitchers at causing hitters to make bad decisions?</a:t>
              </a: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C15BCD06-E4A4-E94C-A56E-465C270642C2}"/>
                </a:ext>
              </a:extLst>
            </p:cNvPr>
            <p:cNvSpPr/>
            <p:nvPr/>
          </p:nvSpPr>
          <p:spPr>
            <a:xfrm>
              <a:off x="1363980" y="3006434"/>
              <a:ext cx="7360920" cy="708480"/>
            </a:xfrm>
            <a:custGeom>
              <a:avLst/>
              <a:gdLst>
                <a:gd name="connsiteX0" fmla="*/ 0 w 7360920"/>
                <a:gd name="connsiteY0" fmla="*/ 118082 h 708480"/>
                <a:gd name="connsiteX1" fmla="*/ 118082 w 7360920"/>
                <a:gd name="connsiteY1" fmla="*/ 0 h 708480"/>
                <a:gd name="connsiteX2" fmla="*/ 7242838 w 7360920"/>
                <a:gd name="connsiteY2" fmla="*/ 0 h 708480"/>
                <a:gd name="connsiteX3" fmla="*/ 7360920 w 7360920"/>
                <a:gd name="connsiteY3" fmla="*/ 118082 h 708480"/>
                <a:gd name="connsiteX4" fmla="*/ 7360920 w 7360920"/>
                <a:gd name="connsiteY4" fmla="*/ 590398 h 708480"/>
                <a:gd name="connsiteX5" fmla="*/ 7242838 w 7360920"/>
                <a:gd name="connsiteY5" fmla="*/ 708480 h 708480"/>
                <a:gd name="connsiteX6" fmla="*/ 118082 w 7360920"/>
                <a:gd name="connsiteY6" fmla="*/ 708480 h 708480"/>
                <a:gd name="connsiteX7" fmla="*/ 0 w 7360920"/>
                <a:gd name="connsiteY7" fmla="*/ 590398 h 708480"/>
                <a:gd name="connsiteX8" fmla="*/ 0 w 7360920"/>
                <a:gd name="connsiteY8" fmla="*/ 118082 h 708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60920" h="708480">
                  <a:moveTo>
                    <a:pt x="0" y="118082"/>
                  </a:moveTo>
                  <a:cubicBezTo>
                    <a:pt x="0" y="52867"/>
                    <a:pt x="52867" y="0"/>
                    <a:pt x="118082" y="0"/>
                  </a:cubicBezTo>
                  <a:lnTo>
                    <a:pt x="7242838" y="0"/>
                  </a:lnTo>
                  <a:cubicBezTo>
                    <a:pt x="7308053" y="0"/>
                    <a:pt x="7360920" y="52867"/>
                    <a:pt x="7360920" y="118082"/>
                  </a:cubicBezTo>
                  <a:lnTo>
                    <a:pt x="7360920" y="590398"/>
                  </a:lnTo>
                  <a:cubicBezTo>
                    <a:pt x="7360920" y="655613"/>
                    <a:pt x="7308053" y="708480"/>
                    <a:pt x="7242838" y="708480"/>
                  </a:cubicBezTo>
                  <a:lnTo>
                    <a:pt x="118082" y="708480"/>
                  </a:lnTo>
                  <a:cubicBezTo>
                    <a:pt x="52867" y="708480"/>
                    <a:pt x="0" y="655613"/>
                    <a:pt x="0" y="590398"/>
                  </a:cubicBezTo>
                  <a:lnTo>
                    <a:pt x="0" y="118082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12810" tIns="34585" rIns="312810" bIns="34585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/>
                <a:t>New Question </a:t>
              </a: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4207E33-F35D-5B47-9320-49AF37177956}"/>
                </a:ext>
              </a:extLst>
            </p:cNvPr>
            <p:cNvSpPr/>
            <p:nvPr/>
          </p:nvSpPr>
          <p:spPr>
            <a:xfrm>
              <a:off x="838200" y="5205314"/>
              <a:ext cx="10515600" cy="1020600"/>
            </a:xfrm>
            <a:custGeom>
              <a:avLst/>
              <a:gdLst>
                <a:gd name="connsiteX0" fmla="*/ 0 w 10515600"/>
                <a:gd name="connsiteY0" fmla="*/ 0 h 1020600"/>
                <a:gd name="connsiteX1" fmla="*/ 10515600 w 10515600"/>
                <a:gd name="connsiteY1" fmla="*/ 0 h 1020600"/>
                <a:gd name="connsiteX2" fmla="*/ 10515600 w 10515600"/>
                <a:gd name="connsiteY2" fmla="*/ 1020600 h 1020600"/>
                <a:gd name="connsiteX3" fmla="*/ 0 w 10515600"/>
                <a:gd name="connsiteY3" fmla="*/ 1020600 h 1020600"/>
                <a:gd name="connsiteX4" fmla="*/ 0 w 10515600"/>
                <a:gd name="connsiteY4" fmla="*/ 0 h 102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15600" h="1020600">
                  <a:moveTo>
                    <a:pt x="0" y="0"/>
                  </a:moveTo>
                  <a:lnTo>
                    <a:pt x="10515600" y="0"/>
                  </a:lnTo>
                  <a:lnTo>
                    <a:pt x="10515600" y="1020600"/>
                  </a:lnTo>
                  <a:lnTo>
                    <a:pt x="0" y="1020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16127" tIns="499872" rIns="816127" bIns="170688" numCol="1" spcCol="1270" anchor="t" anchorCtr="0">
              <a:noAutofit/>
            </a:bodyPr>
            <a:lstStyle/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400" kern="1200" dirty="0"/>
                <a:t>Inverse EAGLE</a:t>
              </a: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A486B00-F6EF-2843-9FF9-01CDF097689E}"/>
                </a:ext>
              </a:extLst>
            </p:cNvPr>
            <p:cNvSpPr/>
            <p:nvPr/>
          </p:nvSpPr>
          <p:spPr>
            <a:xfrm>
              <a:off x="1363980" y="4851074"/>
              <a:ext cx="7360920" cy="708480"/>
            </a:xfrm>
            <a:custGeom>
              <a:avLst/>
              <a:gdLst>
                <a:gd name="connsiteX0" fmla="*/ 0 w 7360920"/>
                <a:gd name="connsiteY0" fmla="*/ 118082 h 708480"/>
                <a:gd name="connsiteX1" fmla="*/ 118082 w 7360920"/>
                <a:gd name="connsiteY1" fmla="*/ 0 h 708480"/>
                <a:gd name="connsiteX2" fmla="*/ 7242838 w 7360920"/>
                <a:gd name="connsiteY2" fmla="*/ 0 h 708480"/>
                <a:gd name="connsiteX3" fmla="*/ 7360920 w 7360920"/>
                <a:gd name="connsiteY3" fmla="*/ 118082 h 708480"/>
                <a:gd name="connsiteX4" fmla="*/ 7360920 w 7360920"/>
                <a:gd name="connsiteY4" fmla="*/ 590398 h 708480"/>
                <a:gd name="connsiteX5" fmla="*/ 7242838 w 7360920"/>
                <a:gd name="connsiteY5" fmla="*/ 708480 h 708480"/>
                <a:gd name="connsiteX6" fmla="*/ 118082 w 7360920"/>
                <a:gd name="connsiteY6" fmla="*/ 708480 h 708480"/>
                <a:gd name="connsiteX7" fmla="*/ 0 w 7360920"/>
                <a:gd name="connsiteY7" fmla="*/ 590398 h 708480"/>
                <a:gd name="connsiteX8" fmla="*/ 0 w 7360920"/>
                <a:gd name="connsiteY8" fmla="*/ 118082 h 708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60920" h="708480">
                  <a:moveTo>
                    <a:pt x="0" y="118082"/>
                  </a:moveTo>
                  <a:cubicBezTo>
                    <a:pt x="0" y="52867"/>
                    <a:pt x="52867" y="0"/>
                    <a:pt x="118082" y="0"/>
                  </a:cubicBezTo>
                  <a:lnTo>
                    <a:pt x="7242838" y="0"/>
                  </a:lnTo>
                  <a:cubicBezTo>
                    <a:pt x="7308053" y="0"/>
                    <a:pt x="7360920" y="52867"/>
                    <a:pt x="7360920" y="118082"/>
                  </a:cubicBezTo>
                  <a:lnTo>
                    <a:pt x="7360920" y="590398"/>
                  </a:lnTo>
                  <a:cubicBezTo>
                    <a:pt x="7360920" y="655613"/>
                    <a:pt x="7308053" y="708480"/>
                    <a:pt x="7242838" y="708480"/>
                  </a:cubicBezTo>
                  <a:lnTo>
                    <a:pt x="118082" y="708480"/>
                  </a:lnTo>
                  <a:cubicBezTo>
                    <a:pt x="52867" y="708480"/>
                    <a:pt x="0" y="655613"/>
                    <a:pt x="0" y="590398"/>
                  </a:cubicBezTo>
                  <a:lnTo>
                    <a:pt x="0" y="118082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12810" tIns="34585" rIns="312810" bIns="34585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/>
                <a:t>New Answer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9061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67D10-088F-C749-867E-1B355CDB7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EDCF4-CD13-FF40-8FD8-8F749E57F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baseball player throwing a ball&#10;&#10;Description automatically generated with medium confidence">
            <a:extLst>
              <a:ext uri="{FF2B5EF4-FFF2-40B4-BE49-F238E27FC236}">
                <a16:creationId xmlns:a16="http://schemas.microsoft.com/office/drawing/2014/main" id="{5E918A67-4C80-884F-AD38-4B777933C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00" y="280126"/>
            <a:ext cx="11750200" cy="621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310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C0DB7-0694-B94D-9A67-07D3BDF20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Inverse EAGLE For Pitchers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A4DD4F14-52CE-2B48-ADB8-56267B7BF6F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5838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03C351F-61E0-5141-AB95-9765D7E833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1117903"/>
              </p:ext>
            </p:extLst>
          </p:nvPr>
        </p:nvGraphicFramePr>
        <p:xfrm>
          <a:off x="1" y="2778760"/>
          <a:ext cx="5946423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1272">
                  <a:extLst>
                    <a:ext uri="{9D8B030D-6E8A-4147-A177-3AD203B41FA5}">
                      <a16:colId xmlns:a16="http://schemas.microsoft.com/office/drawing/2014/main" val="2271660149"/>
                    </a:ext>
                  </a:extLst>
                </a:gridCol>
                <a:gridCol w="2553195">
                  <a:extLst>
                    <a:ext uri="{9D8B030D-6E8A-4147-A177-3AD203B41FA5}">
                      <a16:colId xmlns:a16="http://schemas.microsoft.com/office/drawing/2014/main" val="2423326345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152947043"/>
                    </a:ext>
                  </a:extLst>
                </a:gridCol>
                <a:gridCol w="1386299">
                  <a:extLst>
                    <a:ext uri="{9D8B030D-6E8A-4147-A177-3AD203B41FA5}">
                      <a16:colId xmlns:a16="http://schemas.microsoft.com/office/drawing/2014/main" val="13208138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EAGLE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31181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Jacob deGrom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8122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Kenta Maeda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49323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Corey </a:t>
                      </a:r>
                      <a:r>
                        <a:rPr lang="en-US" dirty="0" err="1"/>
                        <a:t>Kluber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590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Zach </a:t>
                      </a:r>
                      <a:r>
                        <a:rPr lang="en-US" dirty="0" err="1"/>
                        <a:t>Eflin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2947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Shane Bieber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2115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Justin Verlander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5536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Ryan Yarbrough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1639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Clayton Kershaw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4921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Aaron Nola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13608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Jameson Taillon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3869863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965C4BC-298E-534E-9D60-5FE3FA1609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8285682"/>
              </p:ext>
            </p:extLst>
          </p:nvPr>
        </p:nvGraphicFramePr>
        <p:xfrm>
          <a:off x="6245576" y="2778760"/>
          <a:ext cx="5946422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1155">
                  <a:extLst>
                    <a:ext uri="{9D8B030D-6E8A-4147-A177-3AD203B41FA5}">
                      <a16:colId xmlns:a16="http://schemas.microsoft.com/office/drawing/2014/main" val="2271660149"/>
                    </a:ext>
                  </a:extLst>
                </a:gridCol>
                <a:gridCol w="2530144">
                  <a:extLst>
                    <a:ext uri="{9D8B030D-6E8A-4147-A177-3AD203B41FA5}">
                      <a16:colId xmlns:a16="http://schemas.microsoft.com/office/drawing/2014/main" val="2423326345"/>
                    </a:ext>
                  </a:extLst>
                </a:gridCol>
                <a:gridCol w="1189285">
                  <a:extLst>
                    <a:ext uri="{9D8B030D-6E8A-4147-A177-3AD203B41FA5}">
                      <a16:colId xmlns:a16="http://schemas.microsoft.com/office/drawing/2014/main" val="963799321"/>
                    </a:ext>
                  </a:extLst>
                </a:gridCol>
                <a:gridCol w="1375838">
                  <a:extLst>
                    <a:ext uri="{9D8B030D-6E8A-4147-A177-3AD203B41FA5}">
                      <a16:colId xmlns:a16="http://schemas.microsoft.com/office/drawing/2014/main" val="13208138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EAGLE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31181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Luke </a:t>
                      </a:r>
                      <a:r>
                        <a:rPr lang="en-US" dirty="0" err="1"/>
                        <a:t>Gregerson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8122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Andrew Miller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49323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Devin Williams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590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Aaron </a:t>
                      </a:r>
                      <a:r>
                        <a:rPr lang="en-US" dirty="0" err="1"/>
                        <a:t>Slegers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2947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Kyle Zimmer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2115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err="1"/>
                        <a:t>Brusdar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Graterol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5536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Giovanny Gallegos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1639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Shane Greene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4921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Richard </a:t>
                      </a:r>
                      <a:r>
                        <a:rPr lang="en-US" dirty="0" err="1"/>
                        <a:t>Bleier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13608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Mark Melancon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386986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0523A9B-93E6-274C-B6D3-C782B4964255}"/>
              </a:ext>
            </a:extLst>
          </p:cNvPr>
          <p:cNvSpPr txBox="1"/>
          <p:nvPr/>
        </p:nvSpPr>
        <p:spPr>
          <a:xfrm>
            <a:off x="1325037" y="2474634"/>
            <a:ext cx="3296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Starters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A04A83-3F6B-B84D-98E8-478F78786DFC}"/>
              </a:ext>
            </a:extLst>
          </p:cNvPr>
          <p:cNvSpPr txBox="1"/>
          <p:nvPr/>
        </p:nvSpPr>
        <p:spPr>
          <a:xfrm>
            <a:off x="7570610" y="2474634"/>
            <a:ext cx="3296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Relievers</a:t>
            </a:r>
          </a:p>
        </p:txBody>
      </p:sp>
    </p:spTree>
    <p:extLst>
      <p:ext uri="{BB962C8B-B14F-4D97-AF65-F5344CB8AC3E}">
        <p14:creationId xmlns:p14="http://schemas.microsoft.com/office/powerpoint/2010/main" val="33672811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AC6B390-BC59-4F1D-A0EE-D71A92F0A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6C60D79-16F1-4C4B-B7E3-7634E7069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137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426B127E-6498-4C77-9C9D-4553A5113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E45D2C-437E-9546-8418-3A1B18AA3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479493"/>
            <a:ext cx="7260770" cy="1325563"/>
          </a:xfrm>
        </p:spPr>
        <p:txBody>
          <a:bodyPr>
            <a:normAutofit/>
          </a:bodyPr>
          <a:lstStyle/>
          <a:p>
            <a:r>
              <a:rPr lang="en-US" dirty="0"/>
              <a:t>Indicative of ERA?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F259B05-319C-D049-9FDB-F8FB28BF32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2299246"/>
              </p:ext>
            </p:extLst>
          </p:nvPr>
        </p:nvGraphicFramePr>
        <p:xfrm>
          <a:off x="722607" y="1712466"/>
          <a:ext cx="10746783" cy="10054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4A5CD76C-5E61-244B-9843-69507499E5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8604" y="2677745"/>
            <a:ext cx="6554787" cy="404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954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837543A-6020-4505-A233-C9DB4BF74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E533-DF21-F147-AD60-B2CE87285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58489" cy="1325563"/>
          </a:xfrm>
        </p:spPr>
        <p:txBody>
          <a:bodyPr>
            <a:normAutofit/>
          </a:bodyPr>
          <a:lstStyle/>
          <a:p>
            <a:r>
              <a:rPr lang="en-US" dirty="0"/>
              <a:t>Summary</a:t>
            </a:r>
            <a:r>
              <a:rPr lang="en-US" sz="1400" dirty="0"/>
              <a:t> </a:t>
            </a:r>
            <a:r>
              <a:rPr lang="en-US" sz="6000" dirty="0"/>
              <a:t>1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5B16301-FB18-48BA-A6DD-C37CAF6F9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90C3B-AC7F-AB40-BDBC-C2335470E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58489" cy="4351338"/>
          </a:xfrm>
        </p:spPr>
        <p:txBody>
          <a:bodyPr>
            <a:normAutofit/>
          </a:bodyPr>
          <a:lstStyle/>
          <a:p>
            <a:r>
              <a:rPr lang="en-US" dirty="0"/>
              <a:t>EAGLE</a:t>
            </a:r>
          </a:p>
          <a:p>
            <a:pPr lvl="1"/>
            <a:r>
              <a:rPr lang="en-US" dirty="0"/>
              <a:t>A new and innovative statistic that truly evaluates a player’s plate discipline</a:t>
            </a:r>
          </a:p>
          <a:p>
            <a:pPr lvl="2"/>
            <a:r>
              <a:rPr lang="en-US" dirty="0"/>
              <a:t>Takes into account slugging</a:t>
            </a:r>
          </a:p>
          <a:p>
            <a:pPr lvl="2"/>
            <a:r>
              <a:rPr lang="en-US" dirty="0"/>
              <a:t>Shows that you don’t have to be the best at hitting the baseball to be successful</a:t>
            </a:r>
          </a:p>
          <a:p>
            <a:pPr lvl="1"/>
            <a:r>
              <a:rPr lang="en-US" dirty="0"/>
              <a:t>Can be used on a pitch-by-pitch level or aggregate level</a:t>
            </a:r>
          </a:p>
          <a:p>
            <a:pPr lvl="1"/>
            <a:r>
              <a:rPr lang="en-US" dirty="0"/>
              <a:t>Can predict future performance</a:t>
            </a:r>
          </a:p>
          <a:p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3C0D90E-074A-4F52-9B11-B52BEF4B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2624479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Block Arc 13">
            <a:extLst>
              <a:ext uri="{FF2B5EF4-FFF2-40B4-BE49-F238E27FC236}">
                <a16:creationId xmlns:a16="http://schemas.microsoft.com/office/drawing/2014/main" id="{CABBD4C1-E6F8-46F6-8152-A8A97490B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912417" y="1218531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3BA5EF5-1FE9-4BF9-83BB-269BCDDF6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3BCACB-5880-460B-9606-8C433A9AF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72463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8853921-7BC9-4BDE-ACAB-133C683C8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09192968-3AE7-4470-A61C-97294BB92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6086940" y="4145122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AB72E55-43E4-4356-BFE8-E2102CB0B5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4962670"/>
            <a:ext cx="2643352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6404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837543A-6020-4505-A233-C9DB4BF74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E533-DF21-F147-AD60-B2CE87285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58489" cy="1325563"/>
          </a:xfrm>
        </p:spPr>
        <p:txBody>
          <a:bodyPr>
            <a:normAutofit/>
          </a:bodyPr>
          <a:lstStyle/>
          <a:p>
            <a:r>
              <a:rPr lang="en-US" dirty="0"/>
              <a:t>Summary</a:t>
            </a:r>
            <a:r>
              <a:rPr lang="en-US" sz="1400" dirty="0"/>
              <a:t> </a:t>
            </a:r>
            <a:r>
              <a:rPr lang="en-US" sz="6000" dirty="0"/>
              <a:t>2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5B16301-FB18-48BA-A6DD-C37CAF6F9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90C3B-AC7F-AB40-BDBC-C2335470E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58489" cy="4351338"/>
          </a:xfrm>
        </p:spPr>
        <p:txBody>
          <a:bodyPr>
            <a:normAutofit/>
          </a:bodyPr>
          <a:lstStyle/>
          <a:p>
            <a:r>
              <a:rPr lang="en-US" dirty="0"/>
              <a:t>Inverse EAGLE</a:t>
            </a:r>
          </a:p>
          <a:p>
            <a:pPr lvl="1"/>
            <a:r>
              <a:rPr lang="en-US" dirty="0"/>
              <a:t>Can tell us a lot about a pitcher’s ability</a:t>
            </a:r>
          </a:p>
          <a:p>
            <a:pPr lvl="1"/>
            <a:r>
              <a:rPr lang="en-US" dirty="0"/>
              <a:t>Shows that a lot of a pitcher’s success comes from their ability to deceive the batter</a:t>
            </a:r>
          </a:p>
          <a:p>
            <a:pPr lvl="1"/>
            <a:r>
              <a:rPr lang="en-US" dirty="0"/>
              <a:t>If you can master the art of deception, you might not need very good control/stuff to be a good pitcher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3C0D90E-074A-4F52-9B11-B52BEF4B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2624479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Block Arc 13">
            <a:extLst>
              <a:ext uri="{FF2B5EF4-FFF2-40B4-BE49-F238E27FC236}">
                <a16:creationId xmlns:a16="http://schemas.microsoft.com/office/drawing/2014/main" id="{CABBD4C1-E6F8-46F6-8152-A8A97490B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912417" y="1218531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3BA5EF5-1FE9-4BF9-83BB-269BCDDF6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3BCACB-5880-460B-9606-8C433A9AF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72463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8853921-7BC9-4BDE-ACAB-133C683C8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09192968-3AE7-4470-A61C-97294BB92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6086940" y="4145122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AB72E55-43E4-4356-BFE8-E2102CB0B5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4962670"/>
            <a:ext cx="2643352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1977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9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Arc 11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Rectangle 13">
            <a:extLst>
              <a:ext uri="{FF2B5EF4-FFF2-40B4-BE49-F238E27FC236}">
                <a16:creationId xmlns:a16="http://schemas.microsoft.com/office/drawing/2014/main" id="{D0461F72-A27E-48C5-A99A-B5EEDA7456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AEEC36-8CB0-C74F-9215-424C8B5D3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349167"/>
            <a:ext cx="9144000" cy="174837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Questions?</a:t>
            </a:r>
          </a:p>
        </p:txBody>
      </p:sp>
      <p:pic>
        <p:nvPicPr>
          <p:cNvPr id="23" name="Graphic 6" descr="Question mark">
            <a:extLst>
              <a:ext uri="{FF2B5EF4-FFF2-40B4-BE49-F238E27FC236}">
                <a16:creationId xmlns:a16="http://schemas.microsoft.com/office/drawing/2014/main" id="{D1D84B8D-F7BF-4809-86E2-FD72BCCF1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69584" y="643467"/>
            <a:ext cx="2452830" cy="2452830"/>
          </a:xfrm>
          <a:custGeom>
            <a:avLst/>
            <a:gdLst/>
            <a:ahLst/>
            <a:cxnLst/>
            <a:rect l="l" t="t" r="r" b="b"/>
            <a:pathLst>
              <a:path w="9143998" h="2473607">
                <a:moveTo>
                  <a:pt x="64634" y="0"/>
                </a:moveTo>
                <a:lnTo>
                  <a:pt x="9079363" y="0"/>
                </a:lnTo>
                <a:cubicBezTo>
                  <a:pt x="9115060" y="0"/>
                  <a:pt x="9143998" y="28938"/>
                  <a:pt x="9143998" y="64635"/>
                </a:cubicBezTo>
                <a:lnTo>
                  <a:pt x="9143998" y="2408972"/>
                </a:lnTo>
                <a:cubicBezTo>
                  <a:pt x="9143998" y="2444669"/>
                  <a:pt x="9115060" y="2473607"/>
                  <a:pt x="9079363" y="2473607"/>
                </a:cubicBezTo>
                <a:lnTo>
                  <a:pt x="64634" y="2473607"/>
                </a:lnTo>
                <a:cubicBezTo>
                  <a:pt x="46786" y="2473607"/>
                  <a:pt x="30627" y="2466373"/>
                  <a:pt x="18930" y="2454676"/>
                </a:cubicBezTo>
                <a:lnTo>
                  <a:pt x="0" y="2408974"/>
                </a:lnTo>
                <a:lnTo>
                  <a:pt x="0" y="64633"/>
                </a:lnTo>
                <a:lnTo>
                  <a:pt x="18930" y="18931"/>
                </a:lnTo>
                <a:cubicBezTo>
                  <a:pt x="30627" y="7235"/>
                  <a:pt x="46786" y="0"/>
                  <a:pt x="64634" y="0"/>
                </a:cubicBezTo>
                <a:close/>
              </a:path>
            </a:pathLst>
          </a:custGeom>
        </p:spPr>
      </p:pic>
      <p:sp>
        <p:nvSpPr>
          <p:cNvPr id="24" name="Oval 15">
            <a:extLst>
              <a:ext uri="{FF2B5EF4-FFF2-40B4-BE49-F238E27FC236}">
                <a16:creationId xmlns:a16="http://schemas.microsoft.com/office/drawing/2014/main" id="{DF382E8D-312B-4792-A211-0BDE37F6F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5562" y="2623216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rc 17">
            <a:extLst>
              <a:ext uri="{FF2B5EF4-FFF2-40B4-BE49-F238E27FC236}">
                <a16:creationId xmlns:a16="http://schemas.microsoft.com/office/drawing/2014/main" id="{036F9B07-02BE-4BD5-BA9D-E91B8A456B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38539" y="361268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800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67D10-088F-C749-867E-1B355CDB7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EDCF4-CD13-FF40-8FD8-8F749E57F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A baseball player prepares to swing a bat&#10;&#10;Description automatically generated with low confidence">
            <a:extLst>
              <a:ext uri="{FF2B5EF4-FFF2-40B4-BE49-F238E27FC236}">
                <a16:creationId xmlns:a16="http://schemas.microsoft.com/office/drawing/2014/main" id="{BB3E5077-8BB2-6940-9B72-04D4AD3E0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669" y="376963"/>
            <a:ext cx="11544661" cy="610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221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67D10-088F-C749-867E-1B355CDB7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009C5B-DD4A-E34C-A217-5DF6407768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0219" y="261763"/>
            <a:ext cx="11311561" cy="6334474"/>
          </a:xfrm>
        </p:spPr>
      </p:pic>
    </p:spTree>
    <p:extLst>
      <p:ext uri="{BB962C8B-B14F-4D97-AF65-F5344CB8AC3E}">
        <p14:creationId xmlns:p14="http://schemas.microsoft.com/office/powerpoint/2010/main" val="1818208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CDB27-C725-E140-8640-FFDD2D1DC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/>
              <a:t>The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BA610-A95C-5840-8320-C6FBD18BB6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How can we determine how good a player is at deciding when to swing or when to take a pitch?</a:t>
            </a:r>
          </a:p>
        </p:txBody>
      </p:sp>
    </p:spTree>
    <p:extLst>
      <p:ext uri="{BB962C8B-B14F-4D97-AF65-F5344CB8AC3E}">
        <p14:creationId xmlns:p14="http://schemas.microsoft.com/office/powerpoint/2010/main" val="1751127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CDB27-C725-E140-8640-FFDD2D1DC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/>
              <a:t>The Answer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BA610-A95C-5840-8320-C6FBD18BB6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EAGLE: Expected Additional runs Gained by Looking/swinging Estimate</a:t>
            </a:r>
          </a:p>
        </p:txBody>
      </p:sp>
    </p:spTree>
    <p:extLst>
      <p:ext uri="{BB962C8B-B14F-4D97-AF65-F5344CB8AC3E}">
        <p14:creationId xmlns:p14="http://schemas.microsoft.com/office/powerpoint/2010/main" val="261371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AC6B390-BC59-4F1D-A0EE-D71A92F0A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6C60D79-16F1-4C4B-B7E3-7634E7069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137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0BC9E099-3805-9E4F-90FF-6164A799A3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5999" y="2216234"/>
            <a:ext cx="6070233" cy="2412916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15" name="Arc 14">
            <a:extLst>
              <a:ext uri="{FF2B5EF4-FFF2-40B4-BE49-F238E27FC236}">
                <a16:creationId xmlns:a16="http://schemas.microsoft.com/office/drawing/2014/main" id="{426B127E-6498-4C77-9C9D-4553A5113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ECEAEA-1BAE-984D-9161-CEFFD2C16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463" y="479493"/>
            <a:ext cx="11744325" cy="1325563"/>
          </a:xfr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Delta Run Expectancy as Evaluation Metric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65F6EA-4F4C-F54C-8F20-777BB28BD28F}"/>
              </a:ext>
            </a:extLst>
          </p:cNvPr>
          <p:cNvSpPr txBox="1"/>
          <p:nvPr/>
        </p:nvSpPr>
        <p:spPr>
          <a:xfrm>
            <a:off x="6815138" y="1700213"/>
            <a:ext cx="1543050" cy="5160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7" name="TextBox 5">
            <a:extLst>
              <a:ext uri="{FF2B5EF4-FFF2-40B4-BE49-F238E27FC236}">
                <a16:creationId xmlns:a16="http://schemas.microsoft.com/office/drawing/2014/main" id="{270E5B16-535A-4978-B729-5E50D66215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263262"/>
              </p:ext>
            </p:extLst>
          </p:nvPr>
        </p:nvGraphicFramePr>
        <p:xfrm>
          <a:off x="119061" y="1504950"/>
          <a:ext cx="5951170" cy="5224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Down Arrow 2">
            <a:extLst>
              <a:ext uri="{FF2B5EF4-FFF2-40B4-BE49-F238E27FC236}">
                <a16:creationId xmlns:a16="http://schemas.microsoft.com/office/drawing/2014/main" id="{1056E704-27B8-B24C-AAD2-F72A7408402E}"/>
              </a:ext>
            </a:extLst>
          </p:cNvPr>
          <p:cNvSpPr/>
          <p:nvPr/>
        </p:nvSpPr>
        <p:spPr>
          <a:xfrm>
            <a:off x="2689426" y="2603501"/>
            <a:ext cx="785812" cy="285750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D928AA70-DFE8-6844-B7B1-A3967FBA621D}"/>
              </a:ext>
            </a:extLst>
          </p:cNvPr>
          <p:cNvSpPr/>
          <p:nvPr/>
        </p:nvSpPr>
        <p:spPr>
          <a:xfrm>
            <a:off x="2689426" y="3458291"/>
            <a:ext cx="785812" cy="285750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3B803A7D-A7F2-0B42-80C2-499F35C8D085}"/>
              </a:ext>
            </a:extLst>
          </p:cNvPr>
          <p:cNvSpPr/>
          <p:nvPr/>
        </p:nvSpPr>
        <p:spPr>
          <a:xfrm>
            <a:off x="2689426" y="4394201"/>
            <a:ext cx="785812" cy="285750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266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E9D85-DA0F-A341-9C81-D99A71B40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Decision Analysis Approach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C1D3F480-A8C8-B647-A596-E306CB9FBC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2317" y="1825625"/>
            <a:ext cx="10307365" cy="3859213"/>
          </a:xfrm>
        </p:spPr>
      </p:pic>
    </p:spTree>
    <p:extLst>
      <p:ext uri="{BB962C8B-B14F-4D97-AF65-F5344CB8AC3E}">
        <p14:creationId xmlns:p14="http://schemas.microsoft.com/office/powerpoint/2010/main" val="2815277397"/>
      </p:ext>
    </p:extLst>
  </p:cSld>
  <p:clrMapOvr>
    <a:masterClrMapping/>
  </p:clrMapOvr>
</p:sld>
</file>

<file path=ppt/theme/theme1.xml><?xml version="1.0" encoding="utf-8"?>
<a:theme xmlns:a="http://schemas.openxmlformats.org/drawingml/2006/main" name="ShapesVTI">
  <a:themeElements>
    <a:clrScheme name="Office">
      <a:dk1>
        <a:srgbClr val="000000"/>
      </a:dk1>
      <a:lt1>
        <a:srgbClr val="FFFFFF"/>
      </a:lt1>
      <a:dk2>
        <a:srgbClr val="281B10"/>
      </a:dk2>
      <a:lt2>
        <a:srgbClr val="FFF9F5"/>
      </a:lt2>
      <a:accent1>
        <a:srgbClr val="EE7661"/>
      </a:accent1>
      <a:accent2>
        <a:srgbClr val="4E91F0"/>
      </a:accent2>
      <a:accent3>
        <a:srgbClr val="5B5260"/>
      </a:accent3>
      <a:accent4>
        <a:srgbClr val="2CC3B4"/>
      </a:accent4>
      <a:accent5>
        <a:srgbClr val="C097F8"/>
      </a:accent5>
      <a:accent6>
        <a:srgbClr val="FF9514"/>
      </a:accent6>
      <a:hlink>
        <a:srgbClr val="E50CBC"/>
      </a:hlink>
      <a:folHlink>
        <a:srgbClr val="6257FF"/>
      </a:folHlink>
    </a:clrScheme>
    <a:fontScheme name="Festival">
      <a:majorFont>
        <a:latin typeface="Aharon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apesVTI" id="{C78D20FD-A872-4243-8597-B534C62538FF}" vid="{7CAFCCF9-7834-41D6-B6AB-7D225A18A4E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37501</TotalTime>
  <Words>1766</Words>
  <Application>Microsoft Macintosh PowerPoint</Application>
  <PresentationFormat>Widescreen</PresentationFormat>
  <Paragraphs>713</Paragraphs>
  <Slides>34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Aharoni</vt:lpstr>
      <vt:lpstr>Arial</vt:lpstr>
      <vt:lpstr>Avenir Next LT Pro</vt:lpstr>
      <vt:lpstr>Calibri</vt:lpstr>
      <vt:lpstr>Cambria Math</vt:lpstr>
      <vt:lpstr>ShapesVTI</vt:lpstr>
      <vt:lpstr>EAGLE</vt:lpstr>
      <vt:lpstr>PowerPoint Presentation</vt:lpstr>
      <vt:lpstr>PowerPoint Presentation</vt:lpstr>
      <vt:lpstr>PowerPoint Presentation</vt:lpstr>
      <vt:lpstr>PowerPoint Presentation</vt:lpstr>
      <vt:lpstr>The Question</vt:lpstr>
      <vt:lpstr>The Answer</vt:lpstr>
      <vt:lpstr>Delta Run Expectancy as Evaluation Metric </vt:lpstr>
      <vt:lpstr>The Decision Analysis Approach</vt:lpstr>
      <vt:lpstr>Calculating Delta Run Expectancy</vt:lpstr>
      <vt:lpstr>Adjusting Run Expectancy</vt:lpstr>
      <vt:lpstr>Predicted DRE</vt:lpstr>
      <vt:lpstr>The Takes</vt:lpstr>
      <vt:lpstr>If the Batter Swings (Part 1)</vt:lpstr>
      <vt:lpstr>The Swings (Part 2)</vt:lpstr>
      <vt:lpstr>The Swings (Part 2)</vt:lpstr>
      <vt:lpstr>The Swings (Part 2)</vt:lpstr>
      <vt:lpstr>The Swings (Part 2)</vt:lpstr>
      <vt:lpstr>Bringing It Home</vt:lpstr>
      <vt:lpstr>Results: BB% and O%</vt:lpstr>
      <vt:lpstr>Results: Stable Over Time</vt:lpstr>
      <vt:lpstr>Results: OPS</vt:lpstr>
      <vt:lpstr>Predicting OPS</vt:lpstr>
      <vt:lpstr>Applying to the Data</vt:lpstr>
      <vt:lpstr>Now We Evaluate 1</vt:lpstr>
      <vt:lpstr>Now We Evaluate 2</vt:lpstr>
      <vt:lpstr>Now We Evaluate 3</vt:lpstr>
      <vt:lpstr>Now We Evaluate 4</vt:lpstr>
      <vt:lpstr>What if we turn EAGLE around…</vt:lpstr>
      <vt:lpstr>Inverse EAGLE For Pitchers</vt:lpstr>
      <vt:lpstr>Indicative of ERA?</vt:lpstr>
      <vt:lpstr>Summary 1</vt:lpstr>
      <vt:lpstr>Summary 2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EAGLE</dc:title>
  <dc:creator>Joshua Mould</dc:creator>
  <cp:lastModifiedBy>Joshua Mould</cp:lastModifiedBy>
  <cp:revision>21</cp:revision>
  <dcterms:created xsi:type="dcterms:W3CDTF">2021-10-28T17:18:07Z</dcterms:created>
  <dcterms:modified xsi:type="dcterms:W3CDTF">2022-03-12T16:20:37Z</dcterms:modified>
</cp:coreProperties>
</file>