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9"/>
  </p:notesMasterIdLst>
  <p:sldIdLst>
    <p:sldId id="256" r:id="rId2"/>
    <p:sldId id="288" r:id="rId3"/>
    <p:sldId id="289" r:id="rId4"/>
    <p:sldId id="290" r:id="rId5"/>
    <p:sldId id="292" r:id="rId6"/>
    <p:sldId id="295" r:id="rId7"/>
    <p:sldId id="293" r:id="rId8"/>
    <p:sldId id="294" r:id="rId9"/>
    <p:sldId id="296" r:id="rId10"/>
    <p:sldId id="342" r:id="rId11"/>
    <p:sldId id="297" r:id="rId12"/>
    <p:sldId id="343" r:id="rId13"/>
    <p:sldId id="298" r:id="rId14"/>
    <p:sldId id="299" r:id="rId15"/>
    <p:sldId id="300" r:id="rId16"/>
    <p:sldId id="301" r:id="rId17"/>
    <p:sldId id="302" r:id="rId18"/>
    <p:sldId id="322" r:id="rId19"/>
    <p:sldId id="303" r:id="rId20"/>
    <p:sldId id="304" r:id="rId21"/>
    <p:sldId id="306" r:id="rId22"/>
    <p:sldId id="305" r:id="rId23"/>
    <p:sldId id="307" r:id="rId24"/>
    <p:sldId id="338" r:id="rId25"/>
    <p:sldId id="308" r:id="rId26"/>
    <p:sldId id="339" r:id="rId27"/>
    <p:sldId id="340" r:id="rId28"/>
    <p:sldId id="310" r:id="rId29"/>
    <p:sldId id="341" r:id="rId30"/>
    <p:sldId id="311" r:id="rId31"/>
    <p:sldId id="312" r:id="rId32"/>
    <p:sldId id="316" r:id="rId33"/>
    <p:sldId id="317" r:id="rId34"/>
    <p:sldId id="318" r:id="rId35"/>
    <p:sldId id="349" r:id="rId36"/>
    <p:sldId id="319" r:id="rId37"/>
    <p:sldId id="320" r:id="rId38"/>
    <p:sldId id="345" r:id="rId39"/>
    <p:sldId id="346" r:id="rId40"/>
    <p:sldId id="330" r:id="rId41"/>
    <p:sldId id="347" r:id="rId42"/>
    <p:sldId id="331" r:id="rId43"/>
    <p:sldId id="348" r:id="rId44"/>
    <p:sldId id="334" r:id="rId45"/>
    <p:sldId id="336" r:id="rId46"/>
    <p:sldId id="337" r:id="rId47"/>
    <p:sldId id="287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4" autoAdjust="0"/>
    <p:restoredTop sz="89032" autoAdjust="0"/>
  </p:normalViewPr>
  <p:slideViewPr>
    <p:cSldViewPr>
      <p:cViewPr varScale="1">
        <p:scale>
          <a:sx n="62" d="100"/>
          <a:sy n="62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D45B5-4594-447F-B1EC-2A0C955DCE93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100B5-4003-4D4B-AFD8-DB7E039C0D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89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Hi, I’m William</a:t>
            </a:r>
            <a:r>
              <a:rPr lang="en-US" baseline="0" dirty="0" smtClean="0"/>
              <a:t> Spaniel. Let’s learn some game theory. Today, we are going to see why there is safety in numbers as we start looking to games with more than just two strategies per player.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100B5-4003-4D4B-AFD8-DB7E039C0DB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Hi, I’m William</a:t>
            </a:r>
            <a:r>
              <a:rPr lang="en-US" baseline="0" dirty="0" smtClean="0"/>
              <a:t> Spaniel. Let’s learn some game theory. Today, we are going to see why there is safety in numbers as we start looking to games with more than just two strategies per player.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100B5-4003-4D4B-AFD8-DB7E039C0DB1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A273-8EBB-43E7-AECA-47CF2A984B7B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7E5A-5835-41F5-A118-4DA07274CC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A273-8EBB-43E7-AECA-47CF2A984B7B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7E5A-5835-41F5-A118-4DA07274CC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A273-8EBB-43E7-AECA-47CF2A984B7B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7E5A-5835-41F5-A118-4DA07274CC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A273-8EBB-43E7-AECA-47CF2A984B7B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7E5A-5835-41F5-A118-4DA07274CC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A273-8EBB-43E7-AECA-47CF2A984B7B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7E5A-5835-41F5-A118-4DA07274CC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A273-8EBB-43E7-AECA-47CF2A984B7B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7E5A-5835-41F5-A118-4DA07274CC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A273-8EBB-43E7-AECA-47CF2A984B7B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7E5A-5835-41F5-A118-4DA07274CC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A273-8EBB-43E7-AECA-47CF2A984B7B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7E5A-5835-41F5-A118-4DA07274CC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A273-8EBB-43E7-AECA-47CF2A984B7B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7E5A-5835-41F5-A118-4DA07274CC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A273-8EBB-43E7-AECA-47CF2A984B7B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7E5A-5835-41F5-A118-4DA07274CC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A273-8EBB-43E7-AECA-47CF2A984B7B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7E5A-5835-41F5-A118-4DA07274CC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5A273-8EBB-43E7-AECA-47CF2A984B7B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67E5A-5835-41F5-A118-4DA07274CC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534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Fear of Injury: How Risk Aversion Affects Contract Extensions (SABR 42)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9175"/>
            <a:ext cx="91440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William Spaniel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University of Rochester, Department of Political Science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williamspaniel@gmail.com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@gametheory101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QRCo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343400"/>
            <a:ext cx="2133600" cy="213360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67200" y="4800600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(Link to full paper)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Big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does risk aversion impact contract extension negotiations?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Why do some players pursue free agency?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Big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does risk aversion impact contract extension negotiations?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Why do some players pursue free agency?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Why do players sign contract extensions when they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Methodology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We have a strategic situation (contract negotiations) that could get convoluted.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</a:rPr>
              <a:t>Game theory will sort out the logic.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Teams will always re-sign a player if he is sufficiently risk averse.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Delay in agreement is a result of the team’s uncertainty of how risk averse the player 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Negotiations should not be suspended in-season.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Perfect player safety is suboptimal for the team in contract extension negotiations.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Teams will always re-sign a player if he is sufficiently risk averse.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Delay in agreement is a result of the team’s uncertainty of how risk averse the player 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Negotiations should not be suspended in-season.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Perfect player safety is suboptimal for the team in contract extension negotiations.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Two periods: preseason and offseason.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</a:rPr>
              <a:t>Paper allows for midseason bargaining.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Each period, the team makes a contract offer to the player.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The player accepts or rejects. Accepting ends the game. Rejecting ends the period.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In between periods, the player does not suffer an injury with probability p.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Payoffs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The team values the player worth V &gt; 0.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If the player reaches the free agent market, he will sign a contract worth n &gt; 0.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The team is risk neutral. It maximizes the value of the player times the probability he remains uninjured minus the cost of the contract.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</a:rPr>
              <a:t>Results only require team to be less risk averse than the player.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Payoffs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Player is risk averse.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Expected utility function: x</a:t>
            </a:r>
            <a:r>
              <a:rPr lang="en-US" baseline="30000" dirty="0" smtClean="0">
                <a:solidFill>
                  <a:schemeClr val="bg1"/>
                </a:solidFill>
              </a:rPr>
              <a:t>1/</a:t>
            </a:r>
            <a:r>
              <a:rPr lang="el-GR" baseline="30000" dirty="0" smtClean="0">
                <a:solidFill>
                  <a:schemeClr val="bg1"/>
                </a:solidFill>
              </a:rPr>
              <a:t>α</a:t>
            </a:r>
            <a:endParaRPr lang="en-US" baseline="300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The parameter </a:t>
            </a:r>
            <a:r>
              <a:rPr lang="el-GR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 &gt; 1 is the player’s level of risk aversion. Greater values of </a:t>
            </a:r>
            <a:r>
              <a:rPr lang="el-GR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 represent greater levels of risk aversion.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Assume </a:t>
            </a:r>
            <a:r>
              <a:rPr lang="el-GR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 is common knowledge.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Solution Concept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Sequential game + complete information = backward induction.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What’s optimal tomorrow determines what’s optimal today. Backward induction allows us to get at that.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90600"/>
            <a:ext cx="764237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media.al.com/sports_impact/photo/angels-jered-weaver-no-hitter-0502-12jpg-e960e202d251a2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3571875" cy="48768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29200" y="1447800"/>
            <a:ext cx="342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Signed a five year, $85 million contract extension in 2011. 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Offseason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The player accepts the team’s offer x</a:t>
            </a:r>
            <a:r>
              <a:rPr lang="en-US" baseline="-25000" dirty="0" smtClean="0">
                <a:solidFill>
                  <a:schemeClr val="bg1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 if it is greater than or equal to n, the amount he would receive if he pursued free agency.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The team earns V – x</a:t>
            </a:r>
            <a:r>
              <a:rPr lang="en-US" baseline="-25000" dirty="0" smtClean="0">
                <a:solidFill>
                  <a:schemeClr val="bg1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 if the player signs and 0 otherwise.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Therefore, the team offers x</a:t>
            </a:r>
            <a:r>
              <a:rPr lang="en-US" baseline="-25000" dirty="0" smtClean="0">
                <a:solidFill>
                  <a:schemeClr val="bg1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 = n if V ≥ n to induce the player to sign. If V &lt; n, the team does not sign the player.</a:t>
            </a:r>
          </a:p>
          <a:p>
            <a:pPr marL="514350" indent="-514350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90600"/>
            <a:ext cx="6357937" cy="4816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Preseason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Suppose the player re-signs in the offseason.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If the player rejects x</a:t>
            </a:r>
            <a:r>
              <a:rPr lang="en-US" baseline="-25000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, he earns n</a:t>
            </a:r>
            <a:r>
              <a:rPr lang="en-US" baseline="30000" dirty="0" smtClean="0">
                <a:solidFill>
                  <a:schemeClr val="bg1"/>
                </a:solidFill>
              </a:rPr>
              <a:t>1/</a:t>
            </a:r>
            <a:r>
              <a:rPr lang="el-GR" baseline="30000" dirty="0" smtClean="0">
                <a:solidFill>
                  <a:schemeClr val="bg1"/>
                </a:solidFill>
              </a:rPr>
              <a:t>α </a:t>
            </a:r>
            <a:r>
              <a:rPr lang="en-US" dirty="0" smtClean="0">
                <a:solidFill>
                  <a:schemeClr val="bg1"/>
                </a:solidFill>
              </a:rPr>
              <a:t> with probability p and 0 with probability 1 – p.</a:t>
            </a:r>
          </a:p>
          <a:p>
            <a:pPr marL="514350" indent="-514350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Preseason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Suppose the player re-signs in the offseason.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If the player rejects x</a:t>
            </a:r>
            <a:r>
              <a:rPr lang="en-US" baseline="-25000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, he earns n</a:t>
            </a:r>
            <a:r>
              <a:rPr lang="en-US" baseline="30000" dirty="0" smtClean="0">
                <a:solidFill>
                  <a:schemeClr val="bg1"/>
                </a:solidFill>
              </a:rPr>
              <a:t>1/</a:t>
            </a:r>
            <a:r>
              <a:rPr lang="el-GR" baseline="30000" dirty="0" smtClean="0">
                <a:solidFill>
                  <a:schemeClr val="bg1"/>
                </a:solidFill>
              </a:rPr>
              <a:t>α </a:t>
            </a:r>
            <a:r>
              <a:rPr lang="en-US" dirty="0" smtClean="0">
                <a:solidFill>
                  <a:schemeClr val="bg1"/>
                </a:solidFill>
              </a:rPr>
              <a:t> with probability p and 0 with probability 1 – p.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Thus, he accepts if:</a:t>
            </a:r>
          </a:p>
          <a:p>
            <a:pPr marL="514350" indent="-514350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114800"/>
            <a:ext cx="3276600" cy="228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Preseason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Suppose the player re-signs in the offseason.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If the team offers x</a:t>
            </a:r>
            <a:r>
              <a:rPr lang="en-US" baseline="-25000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 = p</a:t>
            </a:r>
            <a:r>
              <a:rPr lang="el-GR" baseline="30000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n, the player signs, and the team earns pV – p</a:t>
            </a:r>
            <a:r>
              <a:rPr lang="el-GR" baseline="30000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n.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If the team fails to sign the player at preseason, it earns p(V – n) + (1 – p)(0)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Preseason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Suppose the player re-signs in the offseason.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If the team offers x</a:t>
            </a:r>
            <a:r>
              <a:rPr lang="en-US" baseline="-25000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 = p</a:t>
            </a:r>
            <a:r>
              <a:rPr lang="el-GR" baseline="30000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n, the player signs, and the team earns pV – p</a:t>
            </a:r>
            <a:r>
              <a:rPr lang="el-GR" baseline="30000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n.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If the team fails to sign the player at preseason, it earns p(V – n) + (1 – p)(0)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Team resigns at preseason if:</a:t>
            </a:r>
          </a:p>
          <a:p>
            <a:pPr marL="514350" indent="-514350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876800"/>
            <a:ext cx="71342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Preseason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Suppose the player does not re-sign in the offseason.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If the player rejects x</a:t>
            </a:r>
            <a:r>
              <a:rPr lang="en-US" baseline="-25000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, he still earns n</a:t>
            </a:r>
            <a:r>
              <a:rPr lang="en-US" baseline="30000" dirty="0" smtClean="0">
                <a:solidFill>
                  <a:schemeClr val="bg1"/>
                </a:solidFill>
              </a:rPr>
              <a:t>1/</a:t>
            </a:r>
            <a:r>
              <a:rPr lang="el-GR" baseline="30000" dirty="0" smtClean="0">
                <a:solidFill>
                  <a:schemeClr val="bg1"/>
                </a:solidFill>
              </a:rPr>
              <a:t>α </a:t>
            </a:r>
            <a:r>
              <a:rPr lang="en-US" dirty="0" smtClean="0">
                <a:solidFill>
                  <a:schemeClr val="bg1"/>
                </a:solidFill>
              </a:rPr>
              <a:t> with probability p and 0 with probability 1 – p.</a:t>
            </a:r>
          </a:p>
          <a:p>
            <a:pPr marL="514350" indent="-514350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Preseason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Suppose the player does not re-sign in the offseason.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If the player rejects x</a:t>
            </a:r>
            <a:r>
              <a:rPr lang="en-US" baseline="-25000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, he still earns n</a:t>
            </a:r>
            <a:r>
              <a:rPr lang="en-US" baseline="30000" dirty="0" smtClean="0">
                <a:solidFill>
                  <a:schemeClr val="bg1"/>
                </a:solidFill>
              </a:rPr>
              <a:t>1/</a:t>
            </a:r>
            <a:r>
              <a:rPr lang="el-GR" baseline="30000" dirty="0" smtClean="0">
                <a:solidFill>
                  <a:schemeClr val="bg1"/>
                </a:solidFill>
              </a:rPr>
              <a:t>α </a:t>
            </a:r>
            <a:r>
              <a:rPr lang="en-US" dirty="0" smtClean="0">
                <a:solidFill>
                  <a:schemeClr val="bg1"/>
                </a:solidFill>
              </a:rPr>
              <a:t> with probability p and 0 with probability 1 – p.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Thus, he still accepts if:</a:t>
            </a:r>
          </a:p>
          <a:p>
            <a:pPr marL="514350" indent="-514350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495800"/>
            <a:ext cx="2895600" cy="202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Preseason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dirty="0" smtClean="0">
                <a:solidFill>
                  <a:schemeClr val="bg1"/>
                </a:solidFill>
              </a:rPr>
              <a:t>Suppose the player does not re-sign in the offseason.</a:t>
            </a:r>
          </a:p>
          <a:p>
            <a:pPr marL="514350" indent="-514350"/>
            <a:r>
              <a:rPr lang="en-US" sz="2800" dirty="0" smtClean="0">
                <a:solidFill>
                  <a:schemeClr val="bg1"/>
                </a:solidFill>
              </a:rPr>
              <a:t>If the team offers x</a:t>
            </a:r>
            <a:r>
              <a:rPr lang="en-US" sz="2800" baseline="-25000" dirty="0" smtClean="0">
                <a:solidFill>
                  <a:schemeClr val="bg1"/>
                </a:solidFill>
              </a:rPr>
              <a:t>p</a:t>
            </a:r>
            <a:r>
              <a:rPr lang="en-US" sz="2800" dirty="0" smtClean="0">
                <a:solidFill>
                  <a:schemeClr val="bg1"/>
                </a:solidFill>
              </a:rPr>
              <a:t> = p</a:t>
            </a:r>
            <a:r>
              <a:rPr lang="el-GR" sz="2800" baseline="30000" dirty="0" smtClean="0">
                <a:solidFill>
                  <a:schemeClr val="bg1"/>
                </a:solidFill>
              </a:rPr>
              <a:t>α</a:t>
            </a:r>
            <a:r>
              <a:rPr lang="en-US" sz="2800" dirty="0" smtClean="0">
                <a:solidFill>
                  <a:schemeClr val="bg1"/>
                </a:solidFill>
              </a:rPr>
              <a:t>n, the player signs, and the team earns pV – p</a:t>
            </a:r>
            <a:r>
              <a:rPr lang="el-GR" sz="2800" baseline="30000" dirty="0" smtClean="0">
                <a:solidFill>
                  <a:schemeClr val="bg1"/>
                </a:solidFill>
              </a:rPr>
              <a:t>α</a:t>
            </a:r>
            <a:r>
              <a:rPr lang="en-US" sz="2800" dirty="0" smtClean="0">
                <a:solidFill>
                  <a:schemeClr val="bg1"/>
                </a:solidFill>
              </a:rPr>
              <a:t>n.</a:t>
            </a:r>
          </a:p>
          <a:p>
            <a:pPr marL="514350" indent="-514350"/>
            <a:r>
              <a:rPr lang="en-US" sz="2800" dirty="0" smtClean="0">
                <a:solidFill>
                  <a:schemeClr val="bg1"/>
                </a:solidFill>
              </a:rPr>
              <a:t>If the team fails to sign the player during the preseason, it earns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Preseason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dirty="0" smtClean="0">
                <a:solidFill>
                  <a:schemeClr val="bg1"/>
                </a:solidFill>
              </a:rPr>
              <a:t>Suppose the player does not re-sign in the offseason.</a:t>
            </a:r>
          </a:p>
          <a:p>
            <a:pPr marL="514350" indent="-514350"/>
            <a:r>
              <a:rPr lang="en-US" sz="2800" dirty="0" smtClean="0">
                <a:solidFill>
                  <a:schemeClr val="bg1"/>
                </a:solidFill>
              </a:rPr>
              <a:t>If the team offers x</a:t>
            </a:r>
            <a:r>
              <a:rPr lang="en-US" sz="2800" baseline="-25000" dirty="0" smtClean="0">
                <a:solidFill>
                  <a:schemeClr val="bg1"/>
                </a:solidFill>
              </a:rPr>
              <a:t>p</a:t>
            </a:r>
            <a:r>
              <a:rPr lang="en-US" sz="2800" dirty="0" smtClean="0">
                <a:solidFill>
                  <a:schemeClr val="bg1"/>
                </a:solidFill>
              </a:rPr>
              <a:t> = p</a:t>
            </a:r>
            <a:r>
              <a:rPr lang="el-GR" sz="2800" baseline="30000" dirty="0" smtClean="0">
                <a:solidFill>
                  <a:schemeClr val="bg1"/>
                </a:solidFill>
              </a:rPr>
              <a:t>α</a:t>
            </a:r>
            <a:r>
              <a:rPr lang="en-US" sz="2800" dirty="0" smtClean="0">
                <a:solidFill>
                  <a:schemeClr val="bg1"/>
                </a:solidFill>
              </a:rPr>
              <a:t>n, the player signs, and the team earns pV – p</a:t>
            </a:r>
            <a:r>
              <a:rPr lang="el-GR" sz="2800" baseline="30000" dirty="0" smtClean="0">
                <a:solidFill>
                  <a:schemeClr val="bg1"/>
                </a:solidFill>
              </a:rPr>
              <a:t>α</a:t>
            </a:r>
            <a:r>
              <a:rPr lang="en-US" sz="2800" dirty="0" smtClean="0">
                <a:solidFill>
                  <a:schemeClr val="bg1"/>
                </a:solidFill>
              </a:rPr>
              <a:t>n.</a:t>
            </a:r>
          </a:p>
          <a:p>
            <a:pPr marL="514350" indent="-514350"/>
            <a:r>
              <a:rPr lang="en-US" sz="2800" dirty="0" smtClean="0">
                <a:solidFill>
                  <a:schemeClr val="bg1"/>
                </a:solidFill>
              </a:rPr>
              <a:t>If the team fails to sign the player during the preseason, it earns 0.</a:t>
            </a:r>
          </a:p>
          <a:p>
            <a:pPr marL="514350" indent="-514350"/>
            <a:r>
              <a:rPr lang="en-US" sz="2800" dirty="0" smtClean="0">
                <a:solidFill>
                  <a:schemeClr val="bg1"/>
                </a:solidFill>
              </a:rPr>
              <a:t>Team re-signs the player if:</a:t>
            </a: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876800"/>
            <a:ext cx="34956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media.al.com/sports_impact/photo/angels-jered-weaver-no-hitter-0502-12jpg-e960e202d251a2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3571875" cy="48768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29200" y="1447800"/>
            <a:ext cx="342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Signed a five year, $85 million contract extension in 2011. 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44958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That’s a lot, but…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Preseason versus Offseason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The team is willing to re-sign the player in the offseason if and only if V ≥ n.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The team is willing to re-sign the player at preseason if and only if V ≥ p</a:t>
            </a:r>
            <a:r>
              <a:rPr lang="el-GR" baseline="30000" dirty="0" smtClean="0">
                <a:solidFill>
                  <a:schemeClr val="bg1"/>
                </a:solidFill>
              </a:rPr>
              <a:t>α</a:t>
            </a:r>
            <a:r>
              <a:rPr lang="en-US" baseline="30000" dirty="0" smtClean="0">
                <a:solidFill>
                  <a:schemeClr val="bg1"/>
                </a:solidFill>
              </a:rPr>
              <a:t>-1</a:t>
            </a:r>
            <a:r>
              <a:rPr lang="en-US" dirty="0" smtClean="0">
                <a:solidFill>
                  <a:schemeClr val="bg1"/>
                </a:solidFill>
              </a:rPr>
              <a:t>n.</a:t>
            </a:r>
          </a:p>
          <a:p>
            <a:pPr marL="514350" indent="-514350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Preseason versus Offseason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The team is willing to re-sign the player in the offseason if and only if V ≥ n.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The team is willing to re-sign the player at preseason if and only if V ≥ p</a:t>
            </a:r>
            <a:r>
              <a:rPr lang="el-GR" baseline="30000" dirty="0" smtClean="0">
                <a:solidFill>
                  <a:schemeClr val="bg1"/>
                </a:solidFill>
              </a:rPr>
              <a:t>α</a:t>
            </a:r>
            <a:r>
              <a:rPr lang="en-US" baseline="30000" dirty="0" smtClean="0">
                <a:solidFill>
                  <a:schemeClr val="bg1"/>
                </a:solidFill>
              </a:rPr>
              <a:t>-1</a:t>
            </a:r>
            <a:r>
              <a:rPr lang="en-US" dirty="0" smtClean="0">
                <a:solidFill>
                  <a:schemeClr val="bg1"/>
                </a:solidFill>
              </a:rPr>
              <a:t>n.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Note that n &gt; p</a:t>
            </a:r>
            <a:r>
              <a:rPr lang="el-GR" baseline="30000" dirty="0" smtClean="0">
                <a:solidFill>
                  <a:schemeClr val="bg1"/>
                </a:solidFill>
              </a:rPr>
              <a:t>α</a:t>
            </a:r>
            <a:r>
              <a:rPr lang="en-US" baseline="30000" dirty="0" smtClean="0">
                <a:solidFill>
                  <a:schemeClr val="bg1"/>
                </a:solidFill>
              </a:rPr>
              <a:t>-1</a:t>
            </a:r>
            <a:r>
              <a:rPr lang="en-US" dirty="0" smtClean="0">
                <a:solidFill>
                  <a:schemeClr val="bg1"/>
                </a:solidFill>
              </a:rPr>
              <a:t>n.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The team is willing to re-sign players during the preseason it is not willing to re-sign during the offseason!</a:t>
            </a:r>
          </a:p>
          <a:p>
            <a:pPr marL="514350" indent="-514350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Important Result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endParaRPr lang="en-US" dirty="0" smtClean="0">
              <a:solidFill>
                <a:schemeClr val="bg1"/>
              </a:solidFill>
            </a:endParaRPr>
          </a:p>
          <a:p>
            <a:pPr marL="514350" indent="-514350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team re-signs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player if: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aseline="0" dirty="0" smtClean="0">
              <a:solidFill>
                <a:schemeClr val="bg1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438400"/>
            <a:ext cx="3733800" cy="102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Important Result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endParaRPr lang="en-US" dirty="0" smtClean="0">
              <a:solidFill>
                <a:schemeClr val="bg1"/>
              </a:solidFill>
            </a:endParaRPr>
          </a:p>
          <a:p>
            <a:pPr marL="514350" indent="-514350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752600"/>
            <a:ext cx="8229600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The team re-signs the player if: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aseline="0" dirty="0" smtClean="0">
              <a:solidFill>
                <a:schemeClr val="bg1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aseline="0" dirty="0" smtClean="0">
                <a:solidFill>
                  <a:schemeClr val="bg1"/>
                </a:solidFill>
              </a:rPr>
              <a:t>Solving for </a:t>
            </a:r>
            <a:r>
              <a:rPr lang="el-GR" sz="3200" dirty="0" smtClean="0">
                <a:solidFill>
                  <a:schemeClr val="bg1"/>
                </a:solidFill>
              </a:rPr>
              <a:t>α</a:t>
            </a:r>
            <a:r>
              <a:rPr lang="en-US" sz="3200" dirty="0" smtClean="0">
                <a:solidFill>
                  <a:schemeClr val="bg1"/>
                </a:solidFill>
              </a:rPr>
              <a:t> yields: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438400"/>
            <a:ext cx="3733800" cy="102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114800"/>
            <a:ext cx="60864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Important Result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Regardless of how much more money the player would make if he became a free agent, if he is sufficiently risk averse, he still re-signs with his team.</a:t>
            </a:r>
          </a:p>
          <a:p>
            <a:pPr marL="514350" indent="-514350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9144000" cy="2012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Important Result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Regardless of how much more money the player would make if he became a free agent, if he is sufficiently risk averse, he still re-signs with his team.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The larger </a:t>
            </a:r>
            <a:r>
              <a:rPr lang="el-GR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 is, the greater risk premium the player is willing to pay to sign earlier. This drives down contract prices early in the season, allowing the team to re-sign the player at lower prices.</a:t>
            </a:r>
          </a:p>
          <a:p>
            <a:pPr marL="514350" indent="-514350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Teams will always re-sign a player if he is sufficiently risk averse.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Delay in agreement is a result of the team’s uncertainty of how risk averse the player 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Negotiations should not be suspended in-season.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Perfect player safety is suboptimal for the team in contract extension negotiations.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Explaining Delay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When the team knows the player’s level of risk aversion, bargaining has a “no-delay” property.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But if the team isn’t sure of the player’s </a:t>
            </a:r>
            <a:r>
              <a:rPr lang="el-GR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, it increases its offers over the course of the season until he accepts.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Explaining Delay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When the team knows the player’s level of risk aversion, bargaining has a “no-delay” property.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</a:rPr>
              <a:t>But if the team isn’t sure of the player’s </a:t>
            </a:r>
            <a:r>
              <a:rPr lang="el-GR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, it increases its offers over the course of the season until he accepts.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</a:rPr>
              <a:t>Proof is in the paper.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Jered Weaver as a Free Agent?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Weaver would have made a lot more money on the free agent market.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Johan Santana (2008): Six years, $137 million.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CC Sabathia (2009): Seven years, $161 million.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Cliff Lee (2011): Five years, $120 million.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Puzzle: Why didn’t Weaver pursue free agency?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Teams will always re-sign a player if he is sufficiently risk averse.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Delay in agreement is a result of the team’s uncertainty of how risk averse the player 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Negotiations should not be suspended in-season.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Perfect player safety is suboptimal for the team in contract extension negotiations.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Don’t Stop!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Suspending negotiations midseason kills this learning process.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only reason to suspend midseason negotiations is if you know you won’t re-sign with the team.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Don’t Stop!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Suspending negotiations midseason kills this learning process.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only reason to suspend midseason negotiations is if you know you won’t re-sign with the team.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Pujols. Reyes.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Don’t Stop!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Suspending negotiations midseason kills this learning process.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only reason to suspend midseason negotiations is if you know you won’t re-sign with the team.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Pujols. Reyes. Molina? Wright?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Teams will always re-sign a player if he is sufficiently risk averse.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Delay in agreement is a result of the team’s uncertainty of how risk averse the player 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Negotiations should not be suspended in-season.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Perfect player safety is suboptimal for the team in contract extension negotiations.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213" y="1071563"/>
            <a:ext cx="72675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Safety Is Good…to a Point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Moral note: this is only a model of contract extensions.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Teams have incentive to keep games safe to protect their previous investments.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But sports carry some inherent risk, and the teams benefit from it here.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28600" y="1676400"/>
            <a:ext cx="4495800" cy="350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William Spaniel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University of Rochester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Department of Political Science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williamspaniel@g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mail.com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@gametheory101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24400" y="5105400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(Link to full paper)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Thanks!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QRCo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752600"/>
            <a:ext cx="3276600" cy="3276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www.insidesocal.com/tomhoffarth/8f268f3eedd7b712f60e6a7067003f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0"/>
            <a:ext cx="4876800" cy="3752851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3886200" y="533400"/>
            <a:ext cx="4953000" cy="2133600"/>
          </a:xfrm>
          <a:prstGeom prst="wedgeEllipseCallout">
            <a:avLst>
              <a:gd name="adj1" fmla="val -54063"/>
              <a:gd name="adj2" fmla="val 1294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9906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How much more money do you need?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Risk Aversion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Playing games risks catastrophic injury.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Risk Aversion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Playing games risks catastrophic injury.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Would you prefer $85 million guaranteed, or $100 million with probability .9 and $0 with probability .1?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Risk Aversion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Playing games risks catastrophic injury.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Would you prefer $85 million guaranteed, or $100 million with probability .9 and $0 with probability .1?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Risk averse individuals are willing to pay a premium to ensure decent outcomes.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Big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does risk aversion impact contract extension negotiations?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7745</TotalTime>
  <Words>1795</Words>
  <Application>Microsoft Office PowerPoint</Application>
  <PresentationFormat>On-screen Show (4:3)</PresentationFormat>
  <Paragraphs>170</Paragraphs>
  <Slides>47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The Fear of Injury: How Risk Aversion Affects Contract Extensions (SABR 42)</vt:lpstr>
      <vt:lpstr>PowerPoint Presentation</vt:lpstr>
      <vt:lpstr>PowerPoint Presentation</vt:lpstr>
      <vt:lpstr>Jered Weaver as a Free Agent?</vt:lpstr>
      <vt:lpstr>PowerPoint Presentation</vt:lpstr>
      <vt:lpstr>Risk Aversion</vt:lpstr>
      <vt:lpstr>Risk Aversion</vt:lpstr>
      <vt:lpstr>Risk Aversion</vt:lpstr>
      <vt:lpstr>Big Questions</vt:lpstr>
      <vt:lpstr>Big Questions</vt:lpstr>
      <vt:lpstr>Big Questions</vt:lpstr>
      <vt:lpstr>Methodology</vt:lpstr>
      <vt:lpstr>Results</vt:lpstr>
      <vt:lpstr>Results</vt:lpstr>
      <vt:lpstr>The Model</vt:lpstr>
      <vt:lpstr>Payoffs</vt:lpstr>
      <vt:lpstr>Payoffs</vt:lpstr>
      <vt:lpstr>Solution Concept</vt:lpstr>
      <vt:lpstr>PowerPoint Presentation</vt:lpstr>
      <vt:lpstr>Offseason</vt:lpstr>
      <vt:lpstr>PowerPoint Presentation</vt:lpstr>
      <vt:lpstr>Preseason</vt:lpstr>
      <vt:lpstr>Preseason</vt:lpstr>
      <vt:lpstr>Preseason</vt:lpstr>
      <vt:lpstr>Preseason</vt:lpstr>
      <vt:lpstr>Preseason</vt:lpstr>
      <vt:lpstr>Preseason</vt:lpstr>
      <vt:lpstr>Preseason</vt:lpstr>
      <vt:lpstr>Preseason</vt:lpstr>
      <vt:lpstr>Preseason versus Offseason</vt:lpstr>
      <vt:lpstr>Preseason versus Offseason</vt:lpstr>
      <vt:lpstr>Important Result</vt:lpstr>
      <vt:lpstr>Important Result</vt:lpstr>
      <vt:lpstr>Important Result</vt:lpstr>
      <vt:lpstr>PowerPoint Presentation</vt:lpstr>
      <vt:lpstr>Important Result</vt:lpstr>
      <vt:lpstr>Results</vt:lpstr>
      <vt:lpstr>Explaining Delay</vt:lpstr>
      <vt:lpstr>Explaining Delay</vt:lpstr>
      <vt:lpstr>Results</vt:lpstr>
      <vt:lpstr>Don’t Stop!</vt:lpstr>
      <vt:lpstr>Don’t Stop!</vt:lpstr>
      <vt:lpstr>Don’t Stop!</vt:lpstr>
      <vt:lpstr>Results</vt:lpstr>
      <vt:lpstr>PowerPoint Presentation</vt:lpstr>
      <vt:lpstr>Safety Is Good…to a Point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 101: The Prisoner’s Dilemma &amp; Dominance</dc:title>
  <dc:creator>owner</dc:creator>
  <cp:lastModifiedBy>Neal Traven</cp:lastModifiedBy>
  <cp:revision>502</cp:revision>
  <dcterms:created xsi:type="dcterms:W3CDTF">2009-09-06T17:26:54Z</dcterms:created>
  <dcterms:modified xsi:type="dcterms:W3CDTF">2012-06-26T21:41:37Z</dcterms:modified>
</cp:coreProperties>
</file>