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99" r:id="rId4"/>
    <p:sldId id="300" r:id="rId5"/>
    <p:sldId id="258" r:id="rId6"/>
    <p:sldId id="259" r:id="rId7"/>
    <p:sldId id="277" r:id="rId8"/>
    <p:sldId id="278" r:id="rId9"/>
    <p:sldId id="302" r:id="rId10"/>
    <p:sldId id="303" r:id="rId11"/>
    <p:sldId id="281" r:id="rId12"/>
    <p:sldId id="306" r:id="rId13"/>
    <p:sldId id="307" r:id="rId14"/>
    <p:sldId id="314" r:id="rId15"/>
    <p:sldId id="315" r:id="rId16"/>
    <p:sldId id="316" r:id="rId17"/>
    <p:sldId id="317" r:id="rId18"/>
    <p:sldId id="318" r:id="rId19"/>
    <p:sldId id="319" r:id="rId20"/>
    <p:sldId id="320" r:id="rId21"/>
    <p:sldId id="322" r:id="rId22"/>
    <p:sldId id="324" r:id="rId23"/>
    <p:sldId id="325" r:id="rId24"/>
    <p:sldId id="326" r:id="rId25"/>
    <p:sldId id="327" r:id="rId26"/>
    <p:sldId id="321" r:id="rId27"/>
    <p:sldId id="276" r:id="rId28"/>
    <p:sldId id="310" r:id="rId29"/>
    <p:sldId id="309" r:id="rId30"/>
    <p:sldId id="305" r:id="rId31"/>
    <p:sldId id="282" r:id="rId32"/>
    <p:sldId id="311" r:id="rId33"/>
    <p:sldId id="328" r:id="rId34"/>
    <p:sldId id="280" r:id="rId35"/>
    <p:sldId id="285" r:id="rId36"/>
    <p:sldId id="287" r:id="rId37"/>
    <p:sldId id="288" r:id="rId38"/>
    <p:sldId id="289" r:id="rId39"/>
    <p:sldId id="290" r:id="rId40"/>
    <p:sldId id="312" r:id="rId41"/>
    <p:sldId id="31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60"/>
  </p:normalViewPr>
  <p:slideViewPr>
    <p:cSldViewPr>
      <p:cViewPr varScale="1">
        <p:scale>
          <a:sx n="99" d="100"/>
          <a:sy n="99" d="100"/>
        </p:scale>
        <p:origin x="-10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01288-8334-BF4C-B5BE-BB52B5C866A1}" type="datetimeFigureOut">
              <a:rPr lang="en-US" smtClean="0"/>
              <a:pPr/>
              <a:t>6/28/12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17C12-648F-4349-AA00-A5FFDEB64E15}" type="slidenum">
              <a:rPr lang="en-US" smtClean="0"/>
              <a:pPr/>
              <a:t>‹#›</a:t>
            </a:fld>
            <a:endParaRPr lang="en-US"/>
          </a:p>
        </p:txBody>
      </p:sp>
    </p:spTree>
    <p:extLst>
      <p:ext uri="{BB962C8B-B14F-4D97-AF65-F5344CB8AC3E}">
        <p14:creationId xmlns:p14="http://schemas.microsoft.com/office/powerpoint/2010/main" val="3417814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17C12-648F-4349-AA00-A5FFDEB64E15}" type="slidenum">
              <a:rPr lang="en-US" smtClean="0"/>
              <a:pPr/>
              <a:t>1</a:t>
            </a:fld>
            <a:endParaRPr lang="en-US"/>
          </a:p>
        </p:txBody>
      </p:sp>
    </p:spTree>
    <p:extLst>
      <p:ext uri="{BB962C8B-B14F-4D97-AF65-F5344CB8AC3E}">
        <p14:creationId xmlns:p14="http://schemas.microsoft.com/office/powerpoint/2010/main" val="10493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17C12-648F-4349-AA00-A5FFDEB64E15}" type="slidenum">
              <a:rPr lang="en-US" smtClean="0"/>
              <a:pPr/>
              <a:t>5</a:t>
            </a:fld>
            <a:endParaRPr lang="en-US"/>
          </a:p>
        </p:txBody>
      </p:sp>
    </p:spTree>
    <p:extLst>
      <p:ext uri="{BB962C8B-B14F-4D97-AF65-F5344CB8AC3E}">
        <p14:creationId xmlns:p14="http://schemas.microsoft.com/office/powerpoint/2010/main" val="328870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17C12-648F-4349-AA00-A5FFDEB64E15}" type="slidenum">
              <a:rPr lang="en-US" smtClean="0"/>
              <a:pPr/>
              <a:t>26</a:t>
            </a:fld>
            <a:endParaRPr lang="en-US"/>
          </a:p>
        </p:txBody>
      </p:sp>
    </p:spTree>
    <p:extLst>
      <p:ext uri="{BB962C8B-B14F-4D97-AF65-F5344CB8AC3E}">
        <p14:creationId xmlns:p14="http://schemas.microsoft.com/office/powerpoint/2010/main" val="10493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3EA76-2521-4B60-A0E3-BA812430C373}"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3EA76-2521-4B60-A0E3-BA812430C373}"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3EA76-2521-4B60-A0E3-BA812430C373}"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3EA76-2521-4B60-A0E3-BA812430C373}"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3EA76-2521-4B60-A0E3-BA812430C373}" type="datetimeFigureOut">
              <a:rPr lang="en-US" smtClean="0"/>
              <a:pPr/>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3EA76-2521-4B60-A0E3-BA812430C373}" type="datetimeFigureOut">
              <a:rPr lang="en-US" smtClean="0"/>
              <a:pPr/>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3EA76-2521-4B60-A0E3-BA812430C373}" type="datetimeFigureOut">
              <a:rPr lang="en-US" smtClean="0"/>
              <a:pPr/>
              <a:t>6/28/12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3EA76-2521-4B60-A0E3-BA812430C373}" type="datetimeFigureOut">
              <a:rPr lang="en-US" smtClean="0"/>
              <a:pPr/>
              <a:t>6/28/12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3EA76-2521-4B60-A0E3-BA812430C373}" type="datetimeFigureOut">
              <a:rPr lang="en-US" smtClean="0"/>
              <a:pPr/>
              <a:t>6/28/12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3EA76-2521-4B60-A0E3-BA812430C373}" type="datetimeFigureOut">
              <a:rPr lang="en-US" smtClean="0"/>
              <a:pPr/>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3EA76-2521-4B60-A0E3-BA812430C373}" type="datetimeFigureOut">
              <a:rPr lang="en-US" smtClean="0"/>
              <a:pPr/>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6E02A-7368-4CAB-9432-547ABCC744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alpha val="6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3EA76-2521-4B60-A0E3-BA812430C373}" type="datetimeFigureOut">
              <a:rPr lang="en-US" smtClean="0"/>
              <a:pPr/>
              <a:t>6/28/12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6E02A-7368-4CAB-9432-547ABCC744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Andy.Andres@Gmail.com" TargetMode="External"/><Relationship Id="rId5" Type="http://schemas.openxmlformats.org/officeDocument/2006/relationships/hyperlink" Target="mailto:LAndres@BU.edu" TargetMode="External"/><Relationship Id="rId6" Type="http://schemas.openxmlformats.org/officeDocument/2006/relationships/image" Target="../media/image2.jpeg"/><Relationship Id="rId7" Type="http://schemas.microsoft.com/office/2007/relationships/hdphoto" Target="../media/hdphoto1.wdp"/><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Andy.Andres@Gmail.com" TargetMode="External"/><Relationship Id="rId5" Type="http://schemas.openxmlformats.org/officeDocument/2006/relationships/hyperlink" Target="mailto:LAndres@BU.edu" TargetMode="External"/><Relationship Id="rId6" Type="http://schemas.openxmlformats.org/officeDocument/2006/relationships/image" Target="../media/image3.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1" Type="http://schemas.openxmlformats.org/officeDocument/2006/relationships/hyperlink" Target="http://www.fangraphs.com/blogs/index.php/runs-a-plenty/" TargetMode="External"/><Relationship Id="rId12"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brooksbaseball.net/pfxVB/pfx.php" TargetMode="External"/><Relationship Id="rId3" Type="http://schemas.openxmlformats.org/officeDocument/2006/relationships/hyperlink" Target="http://espn.go.com/mlb/players" TargetMode="External"/><Relationship Id="rId4" Type="http://schemas.openxmlformats.org/officeDocument/2006/relationships/hyperlink" Target="http://www.baseball-reference.com/players/" TargetMode="External"/><Relationship Id="rId5" Type="http://schemas.openxmlformats.org/officeDocument/2006/relationships/hyperlink" Target="http://www.wunderground.com/history/" TargetMode="External"/><Relationship Id="rId6" Type="http://schemas.openxmlformats.org/officeDocument/2006/relationships/hyperlink" Target="http://www.hardballtimes.com/main/article/temperature-effects/" TargetMode="External"/><Relationship Id="rId7" Type="http://schemas.openxmlformats.org/officeDocument/2006/relationships/hyperlink" Target="http://www.livestrong.com/article/155931-the-effects-of-humidity-on-baseballs/" TargetMode="External"/><Relationship Id="rId8" Type="http://schemas.openxmlformats.org/officeDocument/2006/relationships/hyperlink" Target="http://www.baseballprospectus.com/article.php?articleid=13380" TargetMode="External"/><Relationship Id="rId9" Type="http://schemas.openxmlformats.org/officeDocument/2006/relationships/hyperlink" Target="http://www.nytimes.com/2011/03/31/sports/baseball/31yankees.html?_r=2" TargetMode="External"/><Relationship Id="rId10" Type="http://schemas.openxmlformats.org/officeDocument/2006/relationships/hyperlink" Target="http://ggweather.com/archive/weacornermay09.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LAndres@BU.edu" TargetMode="External"/><Relationship Id="rId4" Type="http://schemas.openxmlformats.org/officeDocument/2006/relationships/hyperlink" Target="mailto:Andy.Andres@GMail.com" TargetMode="External"/><Relationship Id="rId5"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29.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jpeg"/><Relationship Id="rId13"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39.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13000"/>
          </a:blip>
          <a:stretch>
            <a:fillRect/>
          </a:stretch>
        </p:blipFill>
        <p:spPr>
          <a:xfrm>
            <a:off x="203877" y="0"/>
            <a:ext cx="8915400" cy="3804446"/>
          </a:xfrm>
          <a:prstGeom prst="rect">
            <a:avLst/>
          </a:prstGeom>
        </p:spPr>
      </p:pic>
      <p:sp>
        <p:nvSpPr>
          <p:cNvPr id="2" name="Title 1"/>
          <p:cNvSpPr>
            <a:spLocks noGrp="1"/>
          </p:cNvSpPr>
          <p:nvPr>
            <p:ph type="ctrTitle"/>
          </p:nvPr>
        </p:nvSpPr>
        <p:spPr>
          <a:xfrm>
            <a:off x="685800" y="381000"/>
            <a:ext cx="7772400" cy="2609850"/>
          </a:xfrm>
        </p:spPr>
        <p:txBody>
          <a:bodyPr>
            <a:normAutofit/>
          </a:bodyPr>
          <a:lstStyle/>
          <a:p>
            <a:r>
              <a:rPr lang="en-US" sz="6000" b="1" dirty="0" smtClean="0"/>
              <a:t>Pitching Up A Storm:</a:t>
            </a:r>
            <a:br>
              <a:rPr lang="en-US" sz="6000" b="1" dirty="0" smtClean="0"/>
            </a:br>
            <a:r>
              <a:rPr lang="en-US" sz="4000" b="1" dirty="0" smtClean="0"/>
              <a:t>The </a:t>
            </a:r>
            <a:r>
              <a:rPr lang="en-US" sz="4000" b="1" dirty="0" smtClean="0"/>
              <a:t>Impact of Temperature and Humidity on </a:t>
            </a:r>
            <a:r>
              <a:rPr lang="en-US" sz="4000" b="1" dirty="0" smtClean="0"/>
              <a:t>Pitch </a:t>
            </a:r>
            <a:r>
              <a:rPr lang="en-US" sz="4000" b="1" dirty="0" smtClean="0"/>
              <a:t>Effectiveness</a:t>
            </a:r>
            <a:endParaRPr lang="en-US" sz="6000" b="1" dirty="0"/>
          </a:p>
        </p:txBody>
      </p:sp>
      <p:sp>
        <p:nvSpPr>
          <p:cNvPr id="3" name="Subtitle 2"/>
          <p:cNvSpPr>
            <a:spLocks noGrp="1"/>
          </p:cNvSpPr>
          <p:nvPr>
            <p:ph type="subTitle" idx="1"/>
          </p:nvPr>
        </p:nvSpPr>
        <p:spPr>
          <a:xfrm>
            <a:off x="1371600" y="2819400"/>
            <a:ext cx="6400800" cy="3733800"/>
          </a:xfrm>
        </p:spPr>
        <p:txBody>
          <a:bodyPr>
            <a:normAutofit fontScale="70000" lnSpcReduction="20000"/>
          </a:bodyPr>
          <a:lstStyle/>
          <a:p>
            <a:r>
              <a:rPr lang="en-US" dirty="0" smtClean="0">
                <a:solidFill>
                  <a:schemeClr val="tx1"/>
                </a:solidFill>
              </a:rPr>
              <a:t>Lisa </a:t>
            </a:r>
            <a:r>
              <a:rPr lang="en-US" dirty="0" err="1" smtClean="0">
                <a:solidFill>
                  <a:schemeClr val="tx1"/>
                </a:solidFill>
              </a:rPr>
              <a:t>Lebovici</a:t>
            </a:r>
            <a:r>
              <a:rPr lang="en-US" dirty="0" smtClean="0">
                <a:solidFill>
                  <a:schemeClr val="tx1"/>
                </a:solidFill>
              </a:rPr>
              <a:t>, </a:t>
            </a:r>
            <a:r>
              <a:rPr lang="en-US" dirty="0">
                <a:solidFill>
                  <a:schemeClr val="tx1"/>
                </a:solidFill>
              </a:rPr>
              <a:t>Matt </a:t>
            </a:r>
            <a:r>
              <a:rPr lang="en-US" dirty="0" smtClean="0">
                <a:solidFill>
                  <a:schemeClr val="tx1"/>
                </a:solidFill>
              </a:rPr>
              <a:t>McGrath, Steve </a:t>
            </a:r>
            <a:r>
              <a:rPr lang="en-US" dirty="0">
                <a:solidFill>
                  <a:schemeClr val="tx1"/>
                </a:solidFill>
              </a:rPr>
              <a:t>Miller, Kim </a:t>
            </a:r>
            <a:r>
              <a:rPr lang="en-US" dirty="0" smtClean="0">
                <a:solidFill>
                  <a:schemeClr val="tx1"/>
                </a:solidFill>
              </a:rPr>
              <a:t>Miner, Peter </a:t>
            </a:r>
            <a:r>
              <a:rPr lang="en-US" dirty="0" smtClean="0">
                <a:solidFill>
                  <a:schemeClr val="tx1"/>
                </a:solidFill>
              </a:rPr>
              <a:t>Travers, Rory Kirchner, and Andy Andres </a:t>
            </a:r>
            <a:endParaRPr lang="en-US" dirty="0" smtClean="0">
              <a:solidFill>
                <a:schemeClr val="tx1"/>
              </a:solidFill>
            </a:endParaRPr>
          </a:p>
          <a:p>
            <a:endParaRPr lang="en-US" dirty="0" smtClean="0">
              <a:solidFill>
                <a:schemeClr val="tx1"/>
              </a:solidFill>
            </a:endParaRPr>
          </a:p>
          <a:p>
            <a:r>
              <a:rPr lang="en-US" sz="4500" dirty="0" smtClean="0">
                <a:solidFill>
                  <a:schemeClr val="tx1"/>
                </a:solidFill>
              </a:rPr>
              <a:t>June 30, 2012</a:t>
            </a:r>
          </a:p>
          <a:p>
            <a:r>
              <a:rPr lang="en-US" sz="4500" dirty="0" smtClean="0">
                <a:solidFill>
                  <a:schemeClr val="tx1"/>
                </a:solidFill>
              </a:rPr>
              <a:t>SABR National Convention 42</a:t>
            </a:r>
          </a:p>
          <a:p>
            <a:r>
              <a:rPr lang="en-US" sz="4500" dirty="0" smtClean="0">
                <a:solidFill>
                  <a:schemeClr val="tx1"/>
                </a:solidFill>
              </a:rPr>
              <a:t>Minneapolis, MN</a:t>
            </a:r>
          </a:p>
          <a:p>
            <a:endParaRPr lang="en-US" sz="2500" dirty="0">
              <a:solidFill>
                <a:schemeClr val="tx1"/>
              </a:solidFill>
            </a:endParaRPr>
          </a:p>
          <a:p>
            <a:r>
              <a:rPr lang="en-US" sz="2500" dirty="0" smtClean="0">
                <a:solidFill>
                  <a:schemeClr val="tx1"/>
                </a:solidFill>
              </a:rPr>
              <a:t>Contact Andy Andres at </a:t>
            </a:r>
            <a:r>
              <a:rPr lang="en-US" sz="2500" dirty="0" smtClean="0">
                <a:solidFill>
                  <a:schemeClr val="tx1"/>
                </a:solidFill>
                <a:hlinkClick r:id="rId4"/>
              </a:rPr>
              <a:t>Andy.Andres@Gmail.com</a:t>
            </a:r>
            <a:r>
              <a:rPr lang="en-US" sz="2500" dirty="0" smtClean="0">
                <a:solidFill>
                  <a:schemeClr val="tx1"/>
                </a:solidFill>
              </a:rPr>
              <a:t> or </a:t>
            </a:r>
            <a:r>
              <a:rPr lang="en-US" sz="2500" dirty="0" smtClean="0">
                <a:solidFill>
                  <a:schemeClr val="tx1"/>
                </a:solidFill>
                <a:hlinkClick r:id="rId5"/>
              </a:rPr>
              <a:t>LAndres@BU.edu</a:t>
            </a:r>
            <a:endParaRPr lang="en-US" sz="2500" dirty="0" smtClean="0">
              <a:solidFill>
                <a:schemeClr val="tx1"/>
              </a:solidFill>
            </a:endParaRPr>
          </a:p>
          <a:p>
            <a:endParaRPr lang="en-US" sz="2500" dirty="0" smtClean="0">
              <a:solidFill>
                <a:schemeClr val="tx1"/>
              </a:solidFill>
            </a:endParaRPr>
          </a:p>
        </p:txBody>
      </p:sp>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l="21683" r="12095"/>
          <a:stretch/>
        </p:blipFill>
        <p:spPr>
          <a:xfrm>
            <a:off x="7252631" y="3962400"/>
            <a:ext cx="1867074" cy="2819400"/>
          </a:xfrm>
          <a:prstGeom prst="rect">
            <a:avLst/>
          </a:prstGeom>
        </p:spPr>
      </p:pic>
      <p:pic>
        <p:nvPicPr>
          <p:cNvPr id="6" name="Picture 5"/>
          <p:cNvPicPr>
            <a:picLocks noChangeAspect="1"/>
          </p:cNvPicPr>
          <p:nvPr/>
        </p:nvPicPr>
        <p:blipFill>
          <a:blip r:embed="rId8"/>
          <a:stretch>
            <a:fillRect/>
          </a:stretch>
        </p:blipFill>
        <p:spPr>
          <a:xfrm>
            <a:off x="76200" y="3886200"/>
            <a:ext cx="1935079" cy="1905000"/>
          </a:xfrm>
          <a:prstGeom prst="rect">
            <a:avLst/>
          </a:prstGeom>
        </p:spPr>
      </p:pic>
      <p:pic>
        <p:nvPicPr>
          <p:cNvPr id="7" name="Picture 6" descr="Screen shot 2012-06-30 at 4.01.02 AM.png"/>
          <p:cNvPicPr>
            <a:picLocks noChangeAspect="1"/>
          </p:cNvPicPr>
          <p:nvPr/>
        </p:nvPicPr>
        <p:blipFill rotWithShape="1">
          <a:blip r:embed="rId9">
            <a:extLst>
              <a:ext uri="{28A0092B-C50C-407E-A947-70E740481C1C}">
                <a14:useLocalDpi xmlns:a14="http://schemas.microsoft.com/office/drawing/2010/main" val="0"/>
              </a:ext>
            </a:extLst>
          </a:blip>
          <a:srcRect l="5218" r="18785"/>
          <a:stretch/>
        </p:blipFill>
        <p:spPr>
          <a:xfrm>
            <a:off x="7079368" y="3429000"/>
            <a:ext cx="2068319" cy="3401990"/>
          </a:xfrm>
          <a:prstGeom prst="rect">
            <a:avLst/>
          </a:prstGeom>
        </p:spPr>
      </p:pic>
      <p:pic>
        <p:nvPicPr>
          <p:cNvPr id="8" name="Picture 7" descr="Screen shot 2012-06-30 at 4.01.02 AM.png"/>
          <p:cNvPicPr>
            <a:picLocks noChangeAspect="1"/>
          </p:cNvPicPr>
          <p:nvPr/>
        </p:nvPicPr>
        <p:blipFill rotWithShape="1">
          <a:blip r:embed="rId9">
            <a:extLst>
              <a:ext uri="{28A0092B-C50C-407E-A947-70E740481C1C}">
                <a14:useLocalDpi xmlns:a14="http://schemas.microsoft.com/office/drawing/2010/main" val="0"/>
              </a:ext>
            </a:extLst>
          </a:blip>
          <a:srcRect l="5218" t="46683" r="41585" b="30693"/>
          <a:stretch/>
        </p:blipFill>
        <p:spPr>
          <a:xfrm>
            <a:off x="3682777" y="3810000"/>
            <a:ext cx="5461223" cy="2903261"/>
          </a:xfrm>
          <a:prstGeom prst="rect">
            <a:avLst/>
          </a:prstGeom>
        </p:spPr>
      </p:pic>
      <p:sp>
        <p:nvSpPr>
          <p:cNvPr id="9" name="Oval 8"/>
          <p:cNvSpPr/>
          <p:nvPr/>
        </p:nvSpPr>
        <p:spPr>
          <a:xfrm>
            <a:off x="3657600" y="4800600"/>
            <a:ext cx="5715000" cy="12192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60000"/>
                    <a:lumOff val="40000"/>
                  </a:schemeClr>
                </a:solidFill>
              </a:ln>
              <a:no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Overall Trends</a:t>
            </a:r>
            <a:endParaRPr lang="en-US" b="1" dirty="0"/>
          </a:p>
        </p:txBody>
      </p:sp>
      <p:pic>
        <p:nvPicPr>
          <p:cNvPr id="10" name="Picture 9"/>
          <p:cNvPicPr/>
          <p:nvPr/>
        </p:nvPicPr>
        <p:blipFill>
          <a:blip r:embed="rId2" cstate="print"/>
          <a:srcRect/>
          <a:stretch>
            <a:fillRect/>
          </a:stretch>
        </p:blipFill>
        <p:spPr bwMode="auto">
          <a:xfrm>
            <a:off x="186137" y="1066800"/>
            <a:ext cx="3852463" cy="2819400"/>
          </a:xfrm>
          <a:prstGeom prst="rect">
            <a:avLst/>
          </a:prstGeom>
          <a:noFill/>
          <a:ln w="9525">
            <a:noFill/>
            <a:miter lim="800000"/>
            <a:headEnd/>
            <a:tailEnd/>
          </a:ln>
        </p:spPr>
      </p:pic>
      <p:sp>
        <p:nvSpPr>
          <p:cNvPr id="5" name="TextBox 4"/>
          <p:cNvSpPr txBox="1"/>
          <p:nvPr/>
        </p:nvSpPr>
        <p:spPr>
          <a:xfrm>
            <a:off x="643337" y="1143000"/>
            <a:ext cx="3200400" cy="369332"/>
          </a:xfrm>
          <a:prstGeom prst="rect">
            <a:avLst/>
          </a:prstGeom>
          <a:noFill/>
        </p:spPr>
        <p:txBody>
          <a:bodyPr wrap="square" rtlCol="0">
            <a:spAutoFit/>
          </a:bodyPr>
          <a:lstStyle/>
          <a:p>
            <a:r>
              <a:rPr lang="en-US" dirty="0" smtClean="0"/>
              <a:t>Linear Weights vs. Temp, FB</a:t>
            </a:r>
            <a:endParaRPr lang="en-US" dirty="0"/>
          </a:p>
        </p:txBody>
      </p:sp>
      <p:pic>
        <p:nvPicPr>
          <p:cNvPr id="11" name="Picture 10"/>
          <p:cNvPicPr/>
          <p:nvPr/>
        </p:nvPicPr>
        <p:blipFill>
          <a:blip r:embed="rId3" cstate="print"/>
          <a:srcRect/>
          <a:stretch>
            <a:fillRect/>
          </a:stretch>
        </p:blipFill>
        <p:spPr bwMode="auto">
          <a:xfrm>
            <a:off x="1100537" y="3886200"/>
            <a:ext cx="3852463" cy="2819400"/>
          </a:xfrm>
          <a:prstGeom prst="rect">
            <a:avLst/>
          </a:prstGeom>
          <a:noFill/>
          <a:ln w="9525">
            <a:noFill/>
            <a:miter lim="800000"/>
            <a:headEnd/>
            <a:tailEnd/>
          </a:ln>
        </p:spPr>
      </p:pic>
      <p:sp>
        <p:nvSpPr>
          <p:cNvPr id="12" name="TextBox 11"/>
          <p:cNvSpPr txBox="1"/>
          <p:nvPr/>
        </p:nvSpPr>
        <p:spPr>
          <a:xfrm>
            <a:off x="1447800" y="3810000"/>
            <a:ext cx="3200400" cy="369332"/>
          </a:xfrm>
          <a:prstGeom prst="rect">
            <a:avLst/>
          </a:prstGeom>
          <a:noFill/>
        </p:spPr>
        <p:txBody>
          <a:bodyPr wrap="square" rtlCol="0">
            <a:spAutoFit/>
          </a:bodyPr>
          <a:lstStyle/>
          <a:p>
            <a:r>
              <a:rPr lang="en-US" dirty="0" smtClean="0"/>
              <a:t>Linear Weights vs. Temp, CB</a:t>
            </a:r>
            <a:endParaRPr lang="en-US" dirty="0"/>
          </a:p>
        </p:txBody>
      </p:sp>
      <p:pic>
        <p:nvPicPr>
          <p:cNvPr id="14" name="Picture 13"/>
          <p:cNvPicPr/>
          <p:nvPr/>
        </p:nvPicPr>
        <p:blipFill>
          <a:blip r:embed="rId4" cstate="print"/>
          <a:srcRect/>
          <a:stretch>
            <a:fillRect/>
          </a:stretch>
        </p:blipFill>
        <p:spPr bwMode="auto">
          <a:xfrm>
            <a:off x="5029200" y="1752600"/>
            <a:ext cx="3810000" cy="2788324"/>
          </a:xfrm>
          <a:prstGeom prst="rect">
            <a:avLst/>
          </a:prstGeom>
          <a:noFill/>
          <a:ln w="9525">
            <a:noFill/>
            <a:miter lim="800000"/>
            <a:headEnd/>
            <a:tailEnd/>
          </a:ln>
        </p:spPr>
      </p:pic>
      <p:sp>
        <p:nvSpPr>
          <p:cNvPr id="15" name="TextBox 14"/>
          <p:cNvSpPr txBox="1"/>
          <p:nvPr/>
        </p:nvSpPr>
        <p:spPr>
          <a:xfrm>
            <a:off x="5410200" y="1688068"/>
            <a:ext cx="3200400" cy="369332"/>
          </a:xfrm>
          <a:prstGeom prst="rect">
            <a:avLst/>
          </a:prstGeom>
          <a:noFill/>
        </p:spPr>
        <p:txBody>
          <a:bodyPr wrap="square" rtlCol="0">
            <a:spAutoFit/>
          </a:bodyPr>
          <a:lstStyle/>
          <a:p>
            <a:r>
              <a:rPr lang="en-US" dirty="0" smtClean="0"/>
              <a:t>Linear Weights vs. Temp, CH</a:t>
            </a:r>
            <a:endParaRPr lang="en-US" dirty="0"/>
          </a:p>
        </p:txBody>
      </p:sp>
      <p:sp>
        <p:nvSpPr>
          <p:cNvPr id="9"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pic>
        <p:nvPicPr>
          <p:cNvPr id="13" name="Picture 12"/>
          <p:cNvPicPr>
            <a:picLocks noChangeAspect="1"/>
          </p:cNvPicPr>
          <p:nvPr/>
        </p:nvPicPr>
        <p:blipFill>
          <a:blip r:embed="rId5">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 and Conclusions</a:t>
            </a:r>
            <a:endParaRPr lang="en-US" b="1"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There seems to be an optimal range for pitchers between </a:t>
            </a:r>
            <a:r>
              <a:rPr lang="en-US" dirty="0" smtClean="0"/>
              <a:t>70-80 degrees </a:t>
            </a:r>
            <a:r>
              <a:rPr lang="en-US" dirty="0" smtClean="0"/>
              <a:t>(F) and </a:t>
            </a:r>
            <a:r>
              <a:rPr lang="en-US" dirty="0" smtClean="0"/>
              <a:t>60% </a:t>
            </a:r>
            <a:r>
              <a:rPr lang="en-US" dirty="0" smtClean="0"/>
              <a:t>humidity levels.</a:t>
            </a:r>
          </a:p>
          <a:p>
            <a:pPr marL="0" indent="0">
              <a:buNone/>
            </a:pPr>
            <a:endParaRPr lang="en-US" dirty="0" smtClean="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pic>
        <p:nvPicPr>
          <p:cNvPr id="7" name="Picture 6"/>
          <p:cNvPicPr>
            <a:picLocks noChangeAspect="1"/>
          </p:cNvPicPr>
          <p:nvPr/>
        </p:nvPicPr>
        <p:blipFill>
          <a:blip r:embed="rId3"/>
          <a:stretch>
            <a:fillRect/>
          </a:stretch>
        </p:blipFill>
        <p:spPr>
          <a:xfrm>
            <a:off x="1295400" y="2971800"/>
            <a:ext cx="6545674" cy="3733800"/>
          </a:xfrm>
          <a:prstGeom prst="rect">
            <a:avLst/>
          </a:prstGeom>
        </p:spPr>
      </p:pic>
    </p:spTree>
    <p:extLst>
      <p:ext uri="{BB962C8B-B14F-4D97-AF65-F5344CB8AC3E}">
        <p14:creationId xmlns:p14="http://schemas.microsoft.com/office/powerpoint/2010/main" val="700368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t>Hypothesis Revisited	</a:t>
            </a:r>
            <a:endParaRPr lang="en-US" b="1" dirty="0"/>
          </a:p>
        </p:txBody>
      </p:sp>
      <p:sp>
        <p:nvSpPr>
          <p:cNvPr id="3" name="Content Placeholder 2"/>
          <p:cNvSpPr>
            <a:spLocks noGrp="1"/>
          </p:cNvSpPr>
          <p:nvPr>
            <p:ph idx="1"/>
          </p:nvPr>
        </p:nvSpPr>
        <p:spPr>
          <a:xfrm>
            <a:off x="228600" y="914400"/>
            <a:ext cx="8915400" cy="5105400"/>
          </a:xfrm>
        </p:spPr>
        <p:txBody>
          <a:bodyPr>
            <a:normAutofit/>
          </a:bodyPr>
          <a:lstStyle/>
          <a:p>
            <a:r>
              <a:rPr lang="en-US" sz="2800" dirty="0" smtClean="0"/>
              <a:t>Prelim data suggested </a:t>
            </a:r>
            <a:r>
              <a:rPr lang="en-US" sz="2800" dirty="0"/>
              <a:t>that pitchers are </a:t>
            </a:r>
            <a:r>
              <a:rPr lang="en-US" sz="2800" dirty="0" smtClean="0"/>
              <a:t>most </a:t>
            </a:r>
            <a:r>
              <a:rPr lang="en-US" sz="2800" dirty="0"/>
              <a:t>effective in a cooler </a:t>
            </a:r>
            <a:r>
              <a:rPr lang="en-US" sz="2800" dirty="0" smtClean="0"/>
              <a:t>temperatures, not </a:t>
            </a:r>
            <a:r>
              <a:rPr lang="en-US" sz="2800" dirty="0"/>
              <a:t>in the extremes</a:t>
            </a:r>
          </a:p>
          <a:p>
            <a:pPr lvl="1"/>
            <a:r>
              <a:rPr lang="en-US" sz="2400" dirty="0"/>
              <a:t>However, higher temperatures and humidity levels seem to correlate with decreased </a:t>
            </a:r>
            <a:r>
              <a:rPr lang="en-US" sz="2400" dirty="0" smtClean="0"/>
              <a:t>velocities (</a:t>
            </a:r>
            <a:r>
              <a:rPr lang="en-US" sz="2400" u="sng" dirty="0" smtClean="0"/>
              <a:t>surprising result</a:t>
            </a:r>
            <a:r>
              <a:rPr lang="en-US" sz="2400" dirty="0" smtClean="0"/>
              <a:t>!)</a:t>
            </a:r>
            <a:endParaRPr lang="en-US" sz="2400" dirty="0"/>
          </a:p>
          <a:p>
            <a:pPr lvl="1"/>
            <a:r>
              <a:rPr lang="en-US" sz="2400" dirty="0"/>
              <a:t>And lower temperatures and humidity levels actually result in less </a:t>
            </a:r>
            <a:r>
              <a:rPr lang="en-US" sz="2400" dirty="0" smtClean="0"/>
              <a:t>movement</a:t>
            </a:r>
            <a:endParaRPr lang="en-US" sz="2400" dirty="0" smtClean="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pic>
        <p:nvPicPr>
          <p:cNvPr id="6" name="Picture 5"/>
          <p:cNvPicPr>
            <a:picLocks noChangeAspect="1"/>
          </p:cNvPicPr>
          <p:nvPr/>
        </p:nvPicPr>
        <p:blipFill>
          <a:blip r:embed="rId3"/>
          <a:stretch>
            <a:fillRect/>
          </a:stretch>
        </p:blipFill>
        <p:spPr>
          <a:xfrm>
            <a:off x="1524000" y="3429000"/>
            <a:ext cx="6284686" cy="3352800"/>
          </a:xfrm>
          <a:prstGeom prst="rect">
            <a:avLst/>
          </a:prstGeom>
        </p:spPr>
      </p:pic>
      <p:sp>
        <p:nvSpPr>
          <p:cNvPr id="8" name="Rectangle 7"/>
          <p:cNvSpPr/>
          <p:nvPr/>
        </p:nvSpPr>
        <p:spPr>
          <a:xfrm>
            <a:off x="-12733" y="3352800"/>
            <a:ext cx="9294995" cy="2585323"/>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Limitations on first study:</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Small Sample Size (n=12)</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Temp changes during game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51542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0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37000"/>
          </a:blip>
          <a:stretch>
            <a:fillRect/>
          </a:stretch>
        </p:blipFill>
        <p:spPr>
          <a:xfrm>
            <a:off x="7834192" y="5562600"/>
            <a:ext cx="1309808" cy="1289448"/>
          </a:xfrm>
          <a:prstGeom prst="rect">
            <a:avLst/>
          </a:prstGeom>
        </p:spPr>
      </p:pic>
      <p:sp>
        <p:nvSpPr>
          <p:cNvPr id="2" name="Title 1"/>
          <p:cNvSpPr>
            <a:spLocks noGrp="1"/>
          </p:cNvSpPr>
          <p:nvPr>
            <p:ph type="title"/>
          </p:nvPr>
        </p:nvSpPr>
        <p:spPr>
          <a:xfrm>
            <a:off x="76200" y="274638"/>
            <a:ext cx="3962400" cy="1249362"/>
          </a:xfrm>
        </p:spPr>
        <p:txBody>
          <a:bodyPr>
            <a:normAutofit fontScale="90000"/>
          </a:bodyPr>
          <a:lstStyle/>
          <a:p>
            <a:r>
              <a:rPr lang="en-US" dirty="0" smtClean="0"/>
              <a:t>Tufts Weather Study 2.0</a:t>
            </a:r>
            <a:endParaRPr lang="en-US" dirty="0"/>
          </a:p>
        </p:txBody>
      </p:sp>
      <p:pic>
        <p:nvPicPr>
          <p:cNvPr id="4" name="Picture 3" descr="Screen shot 2012-06-30 at 2.40.18 AM.png"/>
          <p:cNvPicPr>
            <a:picLocks noChangeAspect="1"/>
          </p:cNvPicPr>
          <p:nvPr/>
        </p:nvPicPr>
        <p:blipFill rotWithShape="1">
          <a:blip r:embed="rId3">
            <a:extLst>
              <a:ext uri="{28A0092B-C50C-407E-A947-70E740481C1C}">
                <a14:useLocalDpi xmlns:a14="http://schemas.microsoft.com/office/drawing/2010/main" val="0"/>
              </a:ext>
            </a:extLst>
          </a:blip>
          <a:srcRect b="2103"/>
          <a:stretch/>
        </p:blipFill>
        <p:spPr>
          <a:xfrm>
            <a:off x="4139576" y="152400"/>
            <a:ext cx="4860194" cy="6553200"/>
          </a:xfrm>
          <a:prstGeom prst="rect">
            <a:avLst/>
          </a:prstGeom>
        </p:spPr>
      </p:pic>
      <p:sp>
        <p:nvSpPr>
          <p:cNvPr id="5" name="Content Placeholder 2"/>
          <p:cNvSpPr>
            <a:spLocks noGrp="1"/>
          </p:cNvSpPr>
          <p:nvPr>
            <p:ph idx="1"/>
          </p:nvPr>
        </p:nvSpPr>
        <p:spPr>
          <a:xfrm>
            <a:off x="76200" y="1905000"/>
            <a:ext cx="3962400" cy="4724400"/>
          </a:xfrm>
        </p:spPr>
        <p:txBody>
          <a:bodyPr>
            <a:normAutofit fontScale="70000" lnSpcReduction="20000"/>
          </a:bodyPr>
          <a:lstStyle/>
          <a:p>
            <a:r>
              <a:rPr lang="en-US" dirty="0" smtClean="0"/>
              <a:t>Pitch F/X for all of 2011</a:t>
            </a:r>
          </a:p>
          <a:p>
            <a:r>
              <a:rPr lang="en-US" dirty="0"/>
              <a:t>No Domes </a:t>
            </a:r>
            <a:endParaRPr lang="en-US" dirty="0" smtClean="0"/>
          </a:p>
          <a:p>
            <a:r>
              <a:rPr lang="en-US" dirty="0"/>
              <a:t>U</a:t>
            </a:r>
            <a:r>
              <a:rPr lang="en-US" dirty="0" smtClean="0"/>
              <a:t>sing time stamp in database we scraped weather data from airport located nearest to home ballpark</a:t>
            </a:r>
          </a:p>
          <a:p>
            <a:r>
              <a:rPr lang="en-US" dirty="0" smtClean="0"/>
              <a:t>Left 574440 pitches in 2011</a:t>
            </a:r>
          </a:p>
          <a:p>
            <a:r>
              <a:rPr lang="en-US" dirty="0" smtClean="0"/>
              <a:t>Selection </a:t>
            </a:r>
            <a:r>
              <a:rPr lang="en-US" dirty="0"/>
              <a:t>of 2011 pitcher/</a:t>
            </a:r>
            <a:r>
              <a:rPr lang="en-US" dirty="0" smtClean="0"/>
              <a:t>pitches</a:t>
            </a:r>
          </a:p>
          <a:p>
            <a:pPr lvl="1"/>
            <a:r>
              <a:rPr lang="en-US" dirty="0" smtClean="0"/>
              <a:t>Top 150 by pitch count (min number pitches was 1190)</a:t>
            </a:r>
          </a:p>
          <a:p>
            <a:pPr lvl="1"/>
            <a:r>
              <a:rPr lang="en-US" dirty="0" smtClean="0"/>
              <a:t>7 pitch types: Changeup, Curveball, Cut FB, 4-Seam FB, 2-Seam FB, Sinker, Slider (now 329K to analyze)</a:t>
            </a:r>
          </a:p>
        </p:txBody>
      </p:sp>
      <p:sp>
        <p:nvSpPr>
          <p:cNvPr id="6"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spTree>
    <p:extLst>
      <p:ext uri="{BB962C8B-B14F-4D97-AF65-F5344CB8AC3E}">
        <p14:creationId xmlns:p14="http://schemas.microsoft.com/office/powerpoint/2010/main" val="1853649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Temp v. Velocity: Changeup</a:t>
            </a:r>
            <a:endParaRPr lang="en-US" dirty="0"/>
          </a:p>
        </p:txBody>
      </p:sp>
      <p:pic>
        <p:nvPicPr>
          <p:cNvPr id="4" name="Picture 3" descr="Screen shot 2012-06-30 at 7.51.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832470"/>
          </a:xfrm>
          <a:prstGeom prst="rect">
            <a:avLst/>
          </a:prstGeom>
        </p:spPr>
      </p:pic>
      <p:pic>
        <p:nvPicPr>
          <p:cNvPr id="5" name="Picture 4" descr="Screen shot 2012-06-30 at 7.54.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362200"/>
            <a:ext cx="3844894" cy="4305300"/>
          </a:xfrm>
          <a:prstGeom prst="rect">
            <a:avLst/>
          </a:prstGeom>
        </p:spPr>
      </p:pic>
      <p:sp>
        <p:nvSpPr>
          <p:cNvPr id="6" name="TextBox 5"/>
          <p:cNvSpPr txBox="1"/>
          <p:nvPr/>
        </p:nvSpPr>
        <p:spPr>
          <a:xfrm>
            <a:off x="6477000" y="4038600"/>
            <a:ext cx="2305439" cy="1477328"/>
          </a:xfrm>
          <a:prstGeom prst="rect">
            <a:avLst/>
          </a:prstGeom>
          <a:noFill/>
        </p:spPr>
        <p:txBody>
          <a:bodyPr wrap="none" rtlCol="0">
            <a:spAutoFit/>
          </a:bodyPr>
          <a:lstStyle/>
          <a:p>
            <a:r>
              <a:rPr lang="en-US" dirty="0" smtClean="0"/>
              <a:t>137/150 Pitchers</a:t>
            </a:r>
          </a:p>
          <a:p>
            <a:r>
              <a:rPr lang="en-US" dirty="0" smtClean="0"/>
              <a:t>Mean: 82.6 mph</a:t>
            </a:r>
          </a:p>
          <a:p>
            <a:r>
              <a:rPr lang="en-US" dirty="0" smtClean="0"/>
              <a:t>R</a:t>
            </a:r>
            <a:r>
              <a:rPr lang="en-US" baseline="30000" dirty="0" smtClean="0"/>
              <a:t>2</a:t>
            </a:r>
            <a:r>
              <a:rPr lang="en-US" dirty="0" smtClean="0"/>
              <a:t>: 75%</a:t>
            </a:r>
          </a:p>
          <a:p>
            <a:r>
              <a:rPr lang="en-US" dirty="0"/>
              <a:t>Linear Slope: </a:t>
            </a:r>
            <a:r>
              <a:rPr lang="en-US" dirty="0" smtClean="0"/>
              <a:t>.06 </a:t>
            </a:r>
            <a:r>
              <a:rPr lang="en-US" dirty="0"/>
              <a:t>mph</a:t>
            </a:r>
            <a:r>
              <a:rPr lang="en-US" dirty="0" smtClean="0"/>
              <a:t>/</a:t>
            </a:r>
          </a:p>
          <a:p>
            <a:r>
              <a:rPr lang="en-US" dirty="0" smtClean="0"/>
              <a:t>10 </a:t>
            </a:r>
            <a:r>
              <a:rPr lang="en-US" dirty="0"/>
              <a:t>degrees </a:t>
            </a:r>
            <a:r>
              <a:rPr lang="en-US" dirty="0" smtClean="0"/>
              <a:t>F</a:t>
            </a:r>
            <a:endParaRPr lang="en-US"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spTree>
    <p:extLst>
      <p:ext uri="{BB962C8B-B14F-4D97-AF65-F5344CB8AC3E}">
        <p14:creationId xmlns:p14="http://schemas.microsoft.com/office/powerpoint/2010/main" val="2638038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Temp v. Velocity: Curveball</a:t>
            </a:r>
            <a:endParaRPr lang="en-US" dirty="0"/>
          </a:p>
        </p:txBody>
      </p:sp>
      <p:pic>
        <p:nvPicPr>
          <p:cNvPr id="5" name="Picture 4" descr="Screen shot 2012-06-30 at 7.54.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362200"/>
            <a:ext cx="3844894" cy="4305300"/>
          </a:xfrm>
          <a:prstGeom prst="rect">
            <a:avLst/>
          </a:prstGeom>
        </p:spPr>
      </p:pic>
      <p:sp>
        <p:nvSpPr>
          <p:cNvPr id="6" name="TextBox 5"/>
          <p:cNvSpPr txBox="1"/>
          <p:nvPr/>
        </p:nvSpPr>
        <p:spPr>
          <a:xfrm>
            <a:off x="6781800" y="4114800"/>
            <a:ext cx="1787669" cy="923330"/>
          </a:xfrm>
          <a:prstGeom prst="rect">
            <a:avLst/>
          </a:prstGeom>
          <a:noFill/>
        </p:spPr>
        <p:txBody>
          <a:bodyPr wrap="none" rtlCol="0">
            <a:spAutoFit/>
          </a:bodyPr>
          <a:lstStyle/>
          <a:p>
            <a:r>
              <a:rPr lang="en-US" dirty="0" smtClean="0"/>
              <a:t>136/150 Pitchers</a:t>
            </a:r>
          </a:p>
          <a:p>
            <a:r>
              <a:rPr lang="en-US" dirty="0" smtClean="0"/>
              <a:t>Mean: 82.6 mph</a:t>
            </a:r>
          </a:p>
          <a:p>
            <a:r>
              <a:rPr lang="en-US" dirty="0" smtClean="0"/>
              <a:t>R</a:t>
            </a:r>
            <a:r>
              <a:rPr lang="en-US" baseline="30000" dirty="0" smtClean="0"/>
              <a:t>2</a:t>
            </a:r>
            <a:r>
              <a:rPr lang="en-US" dirty="0" smtClean="0"/>
              <a:t>: 75%</a:t>
            </a:r>
            <a:endParaRPr lang="en-US"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pic>
        <p:nvPicPr>
          <p:cNvPr id="3" name="Picture 2" descr="Screen shot 2012-06-30 at 8.07.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5947644"/>
          </a:xfrm>
          <a:prstGeom prst="rect">
            <a:avLst/>
          </a:prstGeom>
        </p:spPr>
      </p:pic>
      <p:pic>
        <p:nvPicPr>
          <p:cNvPr id="8" name="Picture 7" descr="Screen shot 2012-06-30 at 8.09.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209800"/>
            <a:ext cx="3581400" cy="4292600"/>
          </a:xfrm>
          <a:prstGeom prst="rect">
            <a:avLst/>
          </a:prstGeom>
        </p:spPr>
      </p:pic>
      <p:sp>
        <p:nvSpPr>
          <p:cNvPr id="9" name="TextBox 8"/>
          <p:cNvSpPr txBox="1"/>
          <p:nvPr/>
        </p:nvSpPr>
        <p:spPr>
          <a:xfrm>
            <a:off x="6324600" y="3886200"/>
            <a:ext cx="2305439" cy="1477328"/>
          </a:xfrm>
          <a:prstGeom prst="rect">
            <a:avLst/>
          </a:prstGeom>
          <a:noFill/>
        </p:spPr>
        <p:txBody>
          <a:bodyPr wrap="none" rtlCol="0">
            <a:spAutoFit/>
          </a:bodyPr>
          <a:lstStyle/>
          <a:p>
            <a:r>
              <a:rPr lang="en-US" dirty="0" smtClean="0"/>
              <a:t>116/150 Pitchers</a:t>
            </a:r>
          </a:p>
          <a:p>
            <a:r>
              <a:rPr lang="en-US" dirty="0" smtClean="0"/>
              <a:t>Mean: 76.2 mph</a:t>
            </a:r>
          </a:p>
          <a:p>
            <a:r>
              <a:rPr lang="en-US" dirty="0" smtClean="0"/>
              <a:t>R</a:t>
            </a:r>
            <a:r>
              <a:rPr lang="en-US" baseline="30000" dirty="0" smtClean="0"/>
              <a:t>2</a:t>
            </a:r>
            <a:r>
              <a:rPr lang="en-US" dirty="0" smtClean="0"/>
              <a:t>: 77%</a:t>
            </a:r>
          </a:p>
          <a:p>
            <a:r>
              <a:rPr lang="en-US" dirty="0"/>
              <a:t>Linear Slope: </a:t>
            </a:r>
            <a:r>
              <a:rPr lang="en-US" dirty="0" smtClean="0"/>
              <a:t>.06 </a:t>
            </a:r>
            <a:r>
              <a:rPr lang="en-US" dirty="0"/>
              <a:t>mph</a:t>
            </a:r>
            <a:r>
              <a:rPr lang="en-US" dirty="0" smtClean="0"/>
              <a:t>/</a:t>
            </a:r>
          </a:p>
          <a:p>
            <a:r>
              <a:rPr lang="en-US" dirty="0" smtClean="0"/>
              <a:t>10 </a:t>
            </a:r>
            <a:r>
              <a:rPr lang="en-US" dirty="0"/>
              <a:t>degrees </a:t>
            </a:r>
            <a:r>
              <a:rPr lang="en-US" dirty="0" smtClean="0"/>
              <a:t>F</a:t>
            </a:r>
            <a:endParaRPr lang="en-US" dirty="0"/>
          </a:p>
        </p:txBody>
      </p:sp>
    </p:spTree>
    <p:extLst>
      <p:ext uri="{BB962C8B-B14F-4D97-AF65-F5344CB8AC3E}">
        <p14:creationId xmlns:p14="http://schemas.microsoft.com/office/powerpoint/2010/main" val="2831219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30 at 9.01.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990"/>
            <a:ext cx="9144000" cy="5993810"/>
          </a:xfrm>
          <a:prstGeom prst="rect">
            <a:avLst/>
          </a:prstGeom>
        </p:spPr>
      </p:pic>
      <p:sp>
        <p:nvSpPr>
          <p:cNvPr id="2" name="Title 1"/>
          <p:cNvSpPr>
            <a:spLocks noGrp="1"/>
          </p:cNvSpPr>
          <p:nvPr>
            <p:ph type="title"/>
          </p:nvPr>
        </p:nvSpPr>
        <p:spPr>
          <a:xfrm>
            <a:off x="457200" y="0"/>
            <a:ext cx="8229600" cy="838200"/>
          </a:xfrm>
        </p:spPr>
        <p:txBody>
          <a:bodyPr>
            <a:normAutofit/>
          </a:bodyPr>
          <a:lstStyle/>
          <a:p>
            <a:r>
              <a:rPr lang="en-US" dirty="0" smtClean="0"/>
              <a:t>Temp v. Velocity: Cut Fastball</a:t>
            </a:r>
            <a:endParaRPr lang="en-US"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sp>
        <p:nvSpPr>
          <p:cNvPr id="9" name="TextBox 8"/>
          <p:cNvSpPr txBox="1"/>
          <p:nvPr/>
        </p:nvSpPr>
        <p:spPr>
          <a:xfrm>
            <a:off x="5181600" y="4191000"/>
            <a:ext cx="3829439" cy="1200329"/>
          </a:xfrm>
          <a:prstGeom prst="rect">
            <a:avLst/>
          </a:prstGeom>
          <a:noFill/>
        </p:spPr>
        <p:txBody>
          <a:bodyPr wrap="square" rtlCol="0">
            <a:spAutoFit/>
          </a:bodyPr>
          <a:lstStyle/>
          <a:p>
            <a:r>
              <a:rPr lang="en-US" dirty="0" smtClean="0"/>
              <a:t>70/150 Pitchers</a:t>
            </a:r>
          </a:p>
          <a:p>
            <a:r>
              <a:rPr lang="en-US" dirty="0" smtClean="0"/>
              <a:t>Mean: 87.9 mph</a:t>
            </a:r>
          </a:p>
          <a:p>
            <a:r>
              <a:rPr lang="en-US" dirty="0" smtClean="0"/>
              <a:t>R</a:t>
            </a:r>
            <a:r>
              <a:rPr lang="en-US" baseline="30000" dirty="0" smtClean="0"/>
              <a:t>2</a:t>
            </a:r>
            <a:r>
              <a:rPr lang="en-US" dirty="0" smtClean="0"/>
              <a:t>: 73%</a:t>
            </a:r>
          </a:p>
          <a:p>
            <a:r>
              <a:rPr lang="en-US" dirty="0" smtClean="0"/>
              <a:t>Linear Slope: .12 mph/10 degrees F</a:t>
            </a:r>
            <a:endParaRPr lang="en-US" dirty="0"/>
          </a:p>
        </p:txBody>
      </p:sp>
    </p:spTree>
    <p:extLst>
      <p:ext uri="{BB962C8B-B14F-4D97-AF65-F5344CB8AC3E}">
        <p14:creationId xmlns:p14="http://schemas.microsoft.com/office/powerpoint/2010/main" val="4195970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6-30 at 9.11.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600"/>
            <a:ext cx="9144000" cy="5918200"/>
          </a:xfrm>
          <a:prstGeom prst="rect">
            <a:avLst/>
          </a:prstGeom>
        </p:spPr>
      </p:pic>
      <p:pic>
        <p:nvPicPr>
          <p:cNvPr id="5" name="Picture 4" descr="Screen shot 2012-06-30 at 9.11.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988676"/>
            <a:ext cx="3810000" cy="5867400"/>
          </a:xfrm>
          <a:prstGeom prst="rect">
            <a:avLst/>
          </a:prstGeom>
        </p:spPr>
      </p:pic>
      <p:sp>
        <p:nvSpPr>
          <p:cNvPr id="2" name="Title 1"/>
          <p:cNvSpPr>
            <a:spLocks noGrp="1"/>
          </p:cNvSpPr>
          <p:nvPr>
            <p:ph type="title"/>
          </p:nvPr>
        </p:nvSpPr>
        <p:spPr>
          <a:xfrm>
            <a:off x="457200" y="0"/>
            <a:ext cx="8229600" cy="838200"/>
          </a:xfrm>
        </p:spPr>
        <p:txBody>
          <a:bodyPr>
            <a:normAutofit/>
          </a:bodyPr>
          <a:lstStyle/>
          <a:p>
            <a:r>
              <a:rPr lang="en-US" dirty="0" smtClean="0"/>
              <a:t>Temp v. Velocity: 4-Seam Fastball</a:t>
            </a:r>
            <a:endParaRPr lang="en-US"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sp>
        <p:nvSpPr>
          <p:cNvPr id="9" name="TextBox 8"/>
          <p:cNvSpPr txBox="1"/>
          <p:nvPr/>
        </p:nvSpPr>
        <p:spPr>
          <a:xfrm>
            <a:off x="5105400" y="4495800"/>
            <a:ext cx="3829439" cy="1200329"/>
          </a:xfrm>
          <a:prstGeom prst="rect">
            <a:avLst/>
          </a:prstGeom>
          <a:noFill/>
        </p:spPr>
        <p:txBody>
          <a:bodyPr wrap="square" rtlCol="0">
            <a:spAutoFit/>
          </a:bodyPr>
          <a:lstStyle/>
          <a:p>
            <a:r>
              <a:rPr lang="en-US" dirty="0" smtClean="0"/>
              <a:t>148/150 Pitchers</a:t>
            </a:r>
          </a:p>
          <a:p>
            <a:r>
              <a:rPr lang="en-US" dirty="0" smtClean="0"/>
              <a:t>Mean: 91.6 mph</a:t>
            </a:r>
          </a:p>
          <a:p>
            <a:r>
              <a:rPr lang="en-US" dirty="0" smtClean="0"/>
              <a:t>R</a:t>
            </a:r>
            <a:r>
              <a:rPr lang="en-US" baseline="30000" dirty="0" smtClean="0"/>
              <a:t>2</a:t>
            </a:r>
            <a:r>
              <a:rPr lang="en-US" dirty="0" smtClean="0"/>
              <a:t>: 71%</a:t>
            </a:r>
          </a:p>
          <a:p>
            <a:r>
              <a:rPr lang="en-US" dirty="0" smtClean="0"/>
              <a:t>Linear Slope: .16 mph/10 degrees F</a:t>
            </a:r>
            <a:endParaRPr lang="en-US" dirty="0"/>
          </a:p>
        </p:txBody>
      </p:sp>
    </p:spTree>
    <p:extLst>
      <p:ext uri="{BB962C8B-B14F-4D97-AF65-F5344CB8AC3E}">
        <p14:creationId xmlns:p14="http://schemas.microsoft.com/office/powerpoint/2010/main" val="1074802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30 at 9.19.21 AM.png"/>
          <p:cNvPicPr>
            <a:picLocks noChangeAspect="1"/>
          </p:cNvPicPr>
          <p:nvPr/>
        </p:nvPicPr>
        <p:blipFill rotWithShape="1">
          <a:blip r:embed="rId2">
            <a:extLst>
              <a:ext uri="{28A0092B-C50C-407E-A947-70E740481C1C}">
                <a14:useLocalDpi xmlns:a14="http://schemas.microsoft.com/office/drawing/2010/main" val="0"/>
              </a:ext>
            </a:extLst>
          </a:blip>
          <a:srcRect l="1824" r="1367"/>
          <a:stretch/>
        </p:blipFill>
        <p:spPr>
          <a:xfrm>
            <a:off x="0" y="719653"/>
            <a:ext cx="9144000" cy="6101378"/>
          </a:xfrm>
          <a:prstGeom prst="rect">
            <a:avLst/>
          </a:prstGeom>
        </p:spPr>
      </p:pic>
      <p:sp>
        <p:nvSpPr>
          <p:cNvPr id="2" name="Title 1"/>
          <p:cNvSpPr>
            <a:spLocks noGrp="1"/>
          </p:cNvSpPr>
          <p:nvPr>
            <p:ph type="title"/>
          </p:nvPr>
        </p:nvSpPr>
        <p:spPr>
          <a:xfrm>
            <a:off x="457200" y="0"/>
            <a:ext cx="8229600" cy="838200"/>
          </a:xfrm>
        </p:spPr>
        <p:txBody>
          <a:bodyPr>
            <a:normAutofit/>
          </a:bodyPr>
          <a:lstStyle/>
          <a:p>
            <a:r>
              <a:rPr lang="en-US" dirty="0" smtClean="0"/>
              <a:t>Temp v. Velocity: 2-Seam Fastball</a:t>
            </a:r>
            <a:endParaRPr lang="en-US"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sp>
        <p:nvSpPr>
          <p:cNvPr id="9" name="TextBox 8"/>
          <p:cNvSpPr txBox="1"/>
          <p:nvPr/>
        </p:nvSpPr>
        <p:spPr>
          <a:xfrm>
            <a:off x="5105400" y="4495800"/>
            <a:ext cx="3829439" cy="1200329"/>
          </a:xfrm>
          <a:prstGeom prst="rect">
            <a:avLst/>
          </a:prstGeom>
          <a:noFill/>
        </p:spPr>
        <p:txBody>
          <a:bodyPr wrap="square" rtlCol="0">
            <a:spAutoFit/>
          </a:bodyPr>
          <a:lstStyle/>
          <a:p>
            <a:r>
              <a:rPr lang="en-US" dirty="0" smtClean="0"/>
              <a:t>90/150 Pitchers</a:t>
            </a:r>
          </a:p>
          <a:p>
            <a:r>
              <a:rPr lang="en-US" dirty="0" smtClean="0"/>
              <a:t>Mean: 90.9 mph</a:t>
            </a:r>
          </a:p>
          <a:p>
            <a:r>
              <a:rPr lang="en-US" dirty="0" smtClean="0"/>
              <a:t>R</a:t>
            </a:r>
            <a:r>
              <a:rPr lang="en-US" baseline="30000" dirty="0" smtClean="0"/>
              <a:t>2</a:t>
            </a:r>
            <a:r>
              <a:rPr lang="en-US" dirty="0" smtClean="0"/>
              <a:t>: 61%</a:t>
            </a:r>
          </a:p>
          <a:p>
            <a:r>
              <a:rPr lang="en-US" dirty="0" smtClean="0"/>
              <a:t>Linear Slope: .12 mph/10 degrees F</a:t>
            </a:r>
            <a:endParaRPr lang="en-US" dirty="0"/>
          </a:p>
        </p:txBody>
      </p:sp>
    </p:spTree>
    <p:extLst>
      <p:ext uri="{BB962C8B-B14F-4D97-AF65-F5344CB8AC3E}">
        <p14:creationId xmlns:p14="http://schemas.microsoft.com/office/powerpoint/2010/main" val="76544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6-30 at 9.2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312997"/>
          </a:xfrm>
          <a:prstGeom prst="rect">
            <a:avLst/>
          </a:prstGeom>
        </p:spPr>
      </p:pic>
      <p:sp>
        <p:nvSpPr>
          <p:cNvPr id="2" name="Title 1"/>
          <p:cNvSpPr>
            <a:spLocks noGrp="1"/>
          </p:cNvSpPr>
          <p:nvPr>
            <p:ph type="title"/>
          </p:nvPr>
        </p:nvSpPr>
        <p:spPr>
          <a:xfrm>
            <a:off x="457200" y="0"/>
            <a:ext cx="8229600" cy="838200"/>
          </a:xfrm>
        </p:spPr>
        <p:txBody>
          <a:bodyPr>
            <a:normAutofit/>
          </a:bodyPr>
          <a:lstStyle/>
          <a:p>
            <a:r>
              <a:rPr lang="en-US" dirty="0" smtClean="0"/>
              <a:t>Temp v. Velocity: Sinking Fastball</a:t>
            </a:r>
            <a:endParaRPr lang="en-US"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sp>
        <p:nvSpPr>
          <p:cNvPr id="9" name="TextBox 8"/>
          <p:cNvSpPr txBox="1"/>
          <p:nvPr/>
        </p:nvSpPr>
        <p:spPr>
          <a:xfrm>
            <a:off x="5105400" y="4495800"/>
            <a:ext cx="3829439" cy="1200329"/>
          </a:xfrm>
          <a:prstGeom prst="rect">
            <a:avLst/>
          </a:prstGeom>
          <a:noFill/>
        </p:spPr>
        <p:txBody>
          <a:bodyPr wrap="square" rtlCol="0">
            <a:spAutoFit/>
          </a:bodyPr>
          <a:lstStyle/>
          <a:p>
            <a:r>
              <a:rPr lang="en-US" dirty="0" smtClean="0"/>
              <a:t>48/150 Pitchers</a:t>
            </a:r>
          </a:p>
          <a:p>
            <a:r>
              <a:rPr lang="en-US" dirty="0" smtClean="0"/>
              <a:t>Mean: 90.2 mph</a:t>
            </a:r>
          </a:p>
          <a:p>
            <a:r>
              <a:rPr lang="en-US" dirty="0" smtClean="0"/>
              <a:t>R</a:t>
            </a:r>
            <a:r>
              <a:rPr lang="en-US" baseline="30000" dirty="0" smtClean="0"/>
              <a:t>2</a:t>
            </a:r>
            <a:r>
              <a:rPr lang="en-US" dirty="0" smtClean="0"/>
              <a:t>: 77%</a:t>
            </a:r>
          </a:p>
          <a:p>
            <a:r>
              <a:rPr lang="en-US" dirty="0" smtClean="0"/>
              <a:t>Linear Slope: .25 mph/10 degrees F</a:t>
            </a:r>
            <a:endParaRPr lang="en-US" dirty="0"/>
          </a:p>
        </p:txBody>
      </p:sp>
    </p:spTree>
    <p:extLst>
      <p:ext uri="{BB962C8B-B14F-4D97-AF65-F5344CB8AC3E}">
        <p14:creationId xmlns:p14="http://schemas.microsoft.com/office/powerpoint/2010/main" val="162565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066800"/>
            <a:ext cx="5867400" cy="3657599"/>
          </a:xfrm>
        </p:spPr>
        <p:txBody>
          <a:bodyPr>
            <a:normAutofit/>
          </a:bodyPr>
          <a:lstStyle/>
          <a:p>
            <a:r>
              <a:rPr lang="en-US" dirty="0" smtClean="0"/>
              <a:t>Is there a relationship between weather </a:t>
            </a:r>
            <a:r>
              <a:rPr lang="en-US" dirty="0" smtClean="0"/>
              <a:t>(temperature and humidity) and </a:t>
            </a:r>
            <a:r>
              <a:rPr lang="en-US" dirty="0" smtClean="0"/>
              <a:t>the effectiveness of different types of </a:t>
            </a:r>
            <a:r>
              <a:rPr lang="en-US" dirty="0" smtClean="0"/>
              <a:t>pitches (movement)?</a:t>
            </a:r>
            <a:endParaRPr lang="en-US" dirty="0" smtClean="0"/>
          </a:p>
          <a:p>
            <a:endParaRPr lang="en-US" dirty="0" smtClean="0"/>
          </a:p>
        </p:txBody>
      </p:sp>
      <p:sp>
        <p:nvSpPr>
          <p:cNvPr id="8" name="Title 7"/>
          <p:cNvSpPr>
            <a:spLocks noGrp="1"/>
          </p:cNvSpPr>
          <p:nvPr>
            <p:ph type="title"/>
          </p:nvPr>
        </p:nvSpPr>
        <p:spPr>
          <a:xfrm>
            <a:off x="-990600" y="0"/>
            <a:ext cx="8229600" cy="1143000"/>
          </a:xfrm>
        </p:spPr>
        <p:txBody>
          <a:bodyPr/>
          <a:lstStyle/>
          <a:p>
            <a:r>
              <a:rPr lang="en-US" b="1" dirty="0" smtClean="0"/>
              <a:t>The Big Question</a:t>
            </a:r>
            <a:endParaRPr lang="en-US" b="1" dirty="0"/>
          </a:p>
        </p:txBody>
      </p:sp>
      <p:pic>
        <p:nvPicPr>
          <p:cNvPr id="16" name="Picture 15"/>
          <p:cNvPicPr>
            <a:picLocks noChangeAspect="1"/>
          </p:cNvPicPr>
          <p:nvPr/>
        </p:nvPicPr>
        <p:blipFill>
          <a:blip r:embed="rId2" cstate="print"/>
          <a:stretch>
            <a:fillRect/>
          </a:stretch>
        </p:blipFill>
        <p:spPr>
          <a:xfrm>
            <a:off x="304799" y="3581400"/>
            <a:ext cx="5570459" cy="3136900"/>
          </a:xfrm>
          <a:prstGeom prst="rect">
            <a:avLst/>
          </a:prstGeom>
        </p:spPr>
      </p:pic>
      <p:sp>
        <p:nvSpPr>
          <p:cNvPr id="6"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2" name="Picture 1"/>
          <p:cNvPicPr>
            <a:picLocks noChangeAspect="1"/>
          </p:cNvPicPr>
          <p:nvPr/>
        </p:nvPicPr>
        <p:blipFill>
          <a:blip r:embed="rId3"/>
          <a:stretch>
            <a:fillRect/>
          </a:stretch>
        </p:blipFill>
        <p:spPr>
          <a:xfrm>
            <a:off x="6400800" y="152400"/>
            <a:ext cx="2529955" cy="3733800"/>
          </a:xfrm>
          <a:prstGeom prst="rect">
            <a:avLst/>
          </a:prstGeom>
        </p:spPr>
      </p:pic>
      <p:pic>
        <p:nvPicPr>
          <p:cNvPr id="3" name="Picture 2"/>
          <p:cNvPicPr>
            <a:picLocks noChangeAspect="1"/>
          </p:cNvPicPr>
          <p:nvPr/>
        </p:nvPicPr>
        <p:blipFill rotWithShape="1">
          <a:blip r:embed="rId4"/>
          <a:srcRect l="11759" t="17169" r="11484" b="46564"/>
          <a:stretch/>
        </p:blipFill>
        <p:spPr>
          <a:xfrm>
            <a:off x="5181600" y="4114800"/>
            <a:ext cx="3756261" cy="2300529"/>
          </a:xfrm>
          <a:prstGeom prst="rect">
            <a:avLst/>
          </a:prstGeom>
        </p:spPr>
      </p:pic>
    </p:spTree>
    <p:extLst>
      <p:ext uri="{BB962C8B-B14F-4D97-AF65-F5344CB8AC3E}">
        <p14:creationId xmlns:p14="http://schemas.microsoft.com/office/powerpoint/2010/main" val="35602003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30 at 9.26.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0" y="762000"/>
            <a:ext cx="9144000" cy="6016540"/>
          </a:xfrm>
          <a:prstGeom prst="rect">
            <a:avLst/>
          </a:prstGeom>
        </p:spPr>
      </p:pic>
      <p:sp>
        <p:nvSpPr>
          <p:cNvPr id="2" name="Title 1"/>
          <p:cNvSpPr>
            <a:spLocks noGrp="1"/>
          </p:cNvSpPr>
          <p:nvPr>
            <p:ph type="title"/>
          </p:nvPr>
        </p:nvSpPr>
        <p:spPr>
          <a:xfrm>
            <a:off x="457200" y="0"/>
            <a:ext cx="8229600" cy="838200"/>
          </a:xfrm>
        </p:spPr>
        <p:txBody>
          <a:bodyPr>
            <a:normAutofit/>
          </a:bodyPr>
          <a:lstStyle/>
          <a:p>
            <a:r>
              <a:rPr lang="en-US" dirty="0" smtClean="0"/>
              <a:t>Temp v. Velocity: Slider</a:t>
            </a:r>
            <a:endParaRPr lang="en-US"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sp>
        <p:nvSpPr>
          <p:cNvPr id="9" name="TextBox 8"/>
          <p:cNvSpPr txBox="1"/>
          <p:nvPr/>
        </p:nvSpPr>
        <p:spPr>
          <a:xfrm>
            <a:off x="5105400" y="4495800"/>
            <a:ext cx="3829439" cy="1200329"/>
          </a:xfrm>
          <a:prstGeom prst="rect">
            <a:avLst/>
          </a:prstGeom>
          <a:noFill/>
        </p:spPr>
        <p:txBody>
          <a:bodyPr wrap="square" rtlCol="0">
            <a:spAutoFit/>
          </a:bodyPr>
          <a:lstStyle/>
          <a:p>
            <a:r>
              <a:rPr lang="en-US" dirty="0" smtClean="0"/>
              <a:t>118/150 Pitchers</a:t>
            </a:r>
          </a:p>
          <a:p>
            <a:r>
              <a:rPr lang="en-US" dirty="0" smtClean="0"/>
              <a:t>Mean: 83.5 mph</a:t>
            </a:r>
          </a:p>
          <a:p>
            <a:r>
              <a:rPr lang="en-US" dirty="0" smtClean="0"/>
              <a:t>R</a:t>
            </a:r>
            <a:r>
              <a:rPr lang="en-US" baseline="30000" dirty="0" smtClean="0"/>
              <a:t>2</a:t>
            </a:r>
            <a:r>
              <a:rPr lang="en-US" dirty="0" smtClean="0"/>
              <a:t>: 66%</a:t>
            </a:r>
          </a:p>
          <a:p>
            <a:r>
              <a:rPr lang="en-US" dirty="0"/>
              <a:t>Linear Slope: </a:t>
            </a:r>
            <a:r>
              <a:rPr lang="en-US" dirty="0" smtClean="0"/>
              <a:t>.19 </a:t>
            </a:r>
            <a:r>
              <a:rPr lang="en-US" dirty="0"/>
              <a:t>mph/10 degrees </a:t>
            </a:r>
            <a:r>
              <a:rPr lang="en-US" dirty="0" smtClean="0"/>
              <a:t>F</a:t>
            </a:r>
            <a:endParaRPr lang="en-US" dirty="0"/>
          </a:p>
        </p:txBody>
      </p:sp>
    </p:spTree>
    <p:extLst>
      <p:ext uri="{BB962C8B-B14F-4D97-AF65-F5344CB8AC3E}">
        <p14:creationId xmlns:p14="http://schemas.microsoft.com/office/powerpoint/2010/main" val="2456168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Humidity, Break, and Pitch Type, Linear not Polynomial</a:t>
            </a:r>
            <a:endParaRPr lang="en-US" dirty="0"/>
          </a:p>
        </p:txBody>
      </p:sp>
      <p:grpSp>
        <p:nvGrpSpPr>
          <p:cNvPr id="6" name="Group 5"/>
          <p:cNvGrpSpPr/>
          <p:nvPr/>
        </p:nvGrpSpPr>
        <p:grpSpPr>
          <a:xfrm>
            <a:off x="152400" y="1600200"/>
            <a:ext cx="2971800" cy="4876800"/>
            <a:chOff x="152400" y="1600200"/>
            <a:chExt cx="3082944" cy="4876800"/>
          </a:xfrm>
        </p:grpSpPr>
        <p:pic>
          <p:nvPicPr>
            <p:cNvPr id="4" name="Picture 3" descr="Screen shot 2012-06-30 at 11.08.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0200"/>
              <a:ext cx="3082944" cy="4876800"/>
            </a:xfrm>
            <a:prstGeom prst="rect">
              <a:avLst/>
            </a:prstGeom>
          </p:spPr>
        </p:pic>
        <p:sp>
          <p:nvSpPr>
            <p:cNvPr id="5" name="TextBox 4"/>
            <p:cNvSpPr txBox="1"/>
            <p:nvPr/>
          </p:nvSpPr>
          <p:spPr>
            <a:xfrm>
              <a:off x="838200" y="5410200"/>
              <a:ext cx="727032" cy="646331"/>
            </a:xfrm>
            <a:prstGeom prst="rect">
              <a:avLst/>
            </a:prstGeom>
            <a:noFill/>
          </p:spPr>
          <p:txBody>
            <a:bodyPr wrap="none" rtlCol="0">
              <a:spAutoFit/>
            </a:bodyPr>
            <a:lstStyle/>
            <a:p>
              <a:r>
                <a:rPr lang="en-US" sz="3600" dirty="0" smtClean="0"/>
                <a:t>CH</a:t>
              </a:r>
              <a:endParaRPr lang="en-US" sz="3600" dirty="0"/>
            </a:p>
          </p:txBody>
        </p:sp>
      </p:grpSp>
      <p:grpSp>
        <p:nvGrpSpPr>
          <p:cNvPr id="9" name="Group 8"/>
          <p:cNvGrpSpPr/>
          <p:nvPr/>
        </p:nvGrpSpPr>
        <p:grpSpPr>
          <a:xfrm>
            <a:off x="3200400" y="1600200"/>
            <a:ext cx="2895600" cy="4876800"/>
            <a:chOff x="3505200" y="1600200"/>
            <a:chExt cx="3389664" cy="4876800"/>
          </a:xfrm>
        </p:grpSpPr>
        <p:pic>
          <p:nvPicPr>
            <p:cNvPr id="7" name="Picture 6" descr="Screen shot 2012-06-30 at 11.09.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00200"/>
              <a:ext cx="3389664" cy="4876800"/>
            </a:xfrm>
            <a:prstGeom prst="rect">
              <a:avLst/>
            </a:prstGeom>
          </p:spPr>
        </p:pic>
        <p:sp>
          <p:nvSpPr>
            <p:cNvPr id="8" name="TextBox 7"/>
            <p:cNvSpPr txBox="1"/>
            <p:nvPr/>
          </p:nvSpPr>
          <p:spPr>
            <a:xfrm>
              <a:off x="4114800" y="5410200"/>
              <a:ext cx="727032" cy="646331"/>
            </a:xfrm>
            <a:prstGeom prst="rect">
              <a:avLst/>
            </a:prstGeom>
            <a:noFill/>
          </p:spPr>
          <p:txBody>
            <a:bodyPr wrap="none" rtlCol="0">
              <a:spAutoFit/>
            </a:bodyPr>
            <a:lstStyle/>
            <a:p>
              <a:r>
                <a:rPr lang="en-US" sz="3600" dirty="0" smtClean="0"/>
                <a:t>CU</a:t>
              </a:r>
              <a:endParaRPr lang="en-US" sz="3600" dirty="0"/>
            </a:p>
          </p:txBody>
        </p:sp>
      </p:grpSp>
      <p:grpSp>
        <p:nvGrpSpPr>
          <p:cNvPr id="13" name="Group 12"/>
          <p:cNvGrpSpPr/>
          <p:nvPr/>
        </p:nvGrpSpPr>
        <p:grpSpPr>
          <a:xfrm>
            <a:off x="6172200" y="1600200"/>
            <a:ext cx="2971800" cy="4876800"/>
            <a:chOff x="6452357" y="1600200"/>
            <a:chExt cx="2667000" cy="4876800"/>
          </a:xfrm>
        </p:grpSpPr>
        <p:pic>
          <p:nvPicPr>
            <p:cNvPr id="10" name="Picture 9" descr="Screen shot 2012-06-30 at 11.10.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357" y="1600200"/>
              <a:ext cx="2667000" cy="4876800"/>
            </a:xfrm>
            <a:prstGeom prst="rect">
              <a:avLst/>
            </a:prstGeom>
          </p:spPr>
        </p:pic>
        <p:sp>
          <p:nvSpPr>
            <p:cNvPr id="12" name="TextBox 11"/>
            <p:cNvSpPr txBox="1"/>
            <p:nvPr/>
          </p:nvSpPr>
          <p:spPr>
            <a:xfrm>
              <a:off x="7010400" y="1828800"/>
              <a:ext cx="642949" cy="646331"/>
            </a:xfrm>
            <a:prstGeom prst="rect">
              <a:avLst/>
            </a:prstGeom>
            <a:noFill/>
          </p:spPr>
          <p:txBody>
            <a:bodyPr wrap="none" rtlCol="0">
              <a:spAutoFit/>
            </a:bodyPr>
            <a:lstStyle/>
            <a:p>
              <a:r>
                <a:rPr lang="en-US" sz="3600" dirty="0" smtClean="0"/>
                <a:t>FC</a:t>
              </a:r>
              <a:endParaRPr lang="en-US" sz="3600" dirty="0"/>
            </a:p>
          </p:txBody>
        </p:sp>
      </p:grpSp>
    </p:spTree>
    <p:extLst>
      <p:ext uri="{BB962C8B-B14F-4D97-AF65-F5344CB8AC3E}">
        <p14:creationId xmlns:p14="http://schemas.microsoft.com/office/powerpoint/2010/main" val="2586940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Break, and Pitch Type</a:t>
            </a:r>
            <a:endParaRPr lang="en-US" dirty="0"/>
          </a:p>
        </p:txBody>
      </p:sp>
      <p:pic>
        <p:nvPicPr>
          <p:cNvPr id="11" name="Picture 10" descr="Screen shot 2012-06-30 at 11.11.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2292518" cy="3581400"/>
          </a:xfrm>
          <a:prstGeom prst="rect">
            <a:avLst/>
          </a:prstGeom>
        </p:spPr>
      </p:pic>
      <p:pic>
        <p:nvPicPr>
          <p:cNvPr id="3" name="Picture 2" descr="Screen shot 2012-06-30 at 11.12.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317" y="1219200"/>
            <a:ext cx="2292096" cy="3581400"/>
          </a:xfrm>
          <a:prstGeom prst="rect">
            <a:avLst/>
          </a:prstGeom>
        </p:spPr>
      </p:pic>
      <p:pic>
        <p:nvPicPr>
          <p:cNvPr id="12" name="Picture 11" descr="Screen shot 2012-06-30 at 11.12.4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219200"/>
            <a:ext cx="2199768" cy="3602372"/>
          </a:xfrm>
          <a:prstGeom prst="rect">
            <a:avLst/>
          </a:prstGeom>
        </p:spPr>
      </p:pic>
      <p:pic>
        <p:nvPicPr>
          <p:cNvPr id="13" name="Picture 12" descr="Screen shot 2012-06-30 at 11.13.3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1219200"/>
            <a:ext cx="2192594" cy="3577390"/>
          </a:xfrm>
          <a:prstGeom prst="rect">
            <a:avLst/>
          </a:prstGeom>
        </p:spPr>
      </p:pic>
      <p:sp>
        <p:nvSpPr>
          <p:cNvPr id="14" name="TextBox 13"/>
          <p:cNvSpPr txBox="1"/>
          <p:nvPr/>
        </p:nvSpPr>
        <p:spPr>
          <a:xfrm>
            <a:off x="381000" y="1371600"/>
            <a:ext cx="608911" cy="646331"/>
          </a:xfrm>
          <a:prstGeom prst="rect">
            <a:avLst/>
          </a:prstGeom>
          <a:noFill/>
        </p:spPr>
        <p:txBody>
          <a:bodyPr wrap="none" rtlCol="0">
            <a:spAutoFit/>
          </a:bodyPr>
          <a:lstStyle/>
          <a:p>
            <a:r>
              <a:rPr lang="en-US" sz="3600" dirty="0" smtClean="0"/>
              <a:t>FF</a:t>
            </a:r>
            <a:endParaRPr lang="en-US" sz="3600" dirty="0"/>
          </a:p>
        </p:txBody>
      </p:sp>
      <p:sp>
        <p:nvSpPr>
          <p:cNvPr id="15" name="TextBox 14"/>
          <p:cNvSpPr txBox="1"/>
          <p:nvPr/>
        </p:nvSpPr>
        <p:spPr>
          <a:xfrm>
            <a:off x="2743200" y="1371600"/>
            <a:ext cx="621760" cy="646331"/>
          </a:xfrm>
          <a:prstGeom prst="rect">
            <a:avLst/>
          </a:prstGeom>
          <a:noFill/>
        </p:spPr>
        <p:txBody>
          <a:bodyPr wrap="none" rtlCol="0">
            <a:spAutoFit/>
          </a:bodyPr>
          <a:lstStyle/>
          <a:p>
            <a:r>
              <a:rPr lang="en-US" sz="3600" dirty="0" smtClean="0"/>
              <a:t>FT</a:t>
            </a:r>
            <a:endParaRPr lang="en-US" sz="3600" dirty="0"/>
          </a:p>
        </p:txBody>
      </p:sp>
      <p:sp>
        <p:nvSpPr>
          <p:cNvPr id="16" name="TextBox 15"/>
          <p:cNvSpPr txBox="1"/>
          <p:nvPr/>
        </p:nvSpPr>
        <p:spPr>
          <a:xfrm>
            <a:off x="5029200" y="1371600"/>
            <a:ext cx="513106" cy="646331"/>
          </a:xfrm>
          <a:prstGeom prst="rect">
            <a:avLst/>
          </a:prstGeom>
          <a:noFill/>
        </p:spPr>
        <p:txBody>
          <a:bodyPr wrap="none" rtlCol="0">
            <a:spAutoFit/>
          </a:bodyPr>
          <a:lstStyle/>
          <a:p>
            <a:r>
              <a:rPr lang="en-US" sz="3600" dirty="0" smtClean="0"/>
              <a:t>SI</a:t>
            </a:r>
            <a:endParaRPr lang="en-US" sz="3600" dirty="0"/>
          </a:p>
        </p:txBody>
      </p:sp>
      <p:sp>
        <p:nvSpPr>
          <p:cNvPr id="17" name="TextBox 16"/>
          <p:cNvSpPr txBox="1"/>
          <p:nvPr/>
        </p:nvSpPr>
        <p:spPr>
          <a:xfrm>
            <a:off x="7162800" y="1371600"/>
            <a:ext cx="595035" cy="646331"/>
          </a:xfrm>
          <a:prstGeom prst="rect">
            <a:avLst/>
          </a:prstGeom>
          <a:noFill/>
        </p:spPr>
        <p:txBody>
          <a:bodyPr wrap="none" rtlCol="0">
            <a:spAutoFit/>
          </a:bodyPr>
          <a:lstStyle/>
          <a:p>
            <a:r>
              <a:rPr lang="en-US" sz="3600" dirty="0" smtClean="0"/>
              <a:t>SL</a:t>
            </a:r>
            <a:endParaRPr lang="en-US" sz="3600" dirty="0"/>
          </a:p>
        </p:txBody>
      </p:sp>
    </p:spTree>
    <p:extLst>
      <p:ext uri="{BB962C8B-B14F-4D97-AF65-F5344CB8AC3E}">
        <p14:creationId xmlns:p14="http://schemas.microsoft.com/office/powerpoint/2010/main" val="278179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and Humidity, Polynomial</a:t>
            </a:r>
            <a:endParaRPr lang="en-US" dirty="0"/>
          </a:p>
        </p:txBody>
      </p:sp>
      <p:pic>
        <p:nvPicPr>
          <p:cNvPr id="3" name="Picture 2" descr="Screen shot 2012-06-30 at 11.48.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95400"/>
            <a:ext cx="9148901" cy="5562600"/>
          </a:xfrm>
          <a:prstGeom prst="rect">
            <a:avLst/>
          </a:prstGeom>
        </p:spPr>
      </p:pic>
      <p:sp>
        <p:nvSpPr>
          <p:cNvPr id="10" name="Oval 9"/>
          <p:cNvSpPr/>
          <p:nvPr/>
        </p:nvSpPr>
        <p:spPr>
          <a:xfrm>
            <a:off x="1905000" y="1143000"/>
            <a:ext cx="1066800" cy="6858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60000"/>
                    <a:lumOff val="40000"/>
                  </a:schemeClr>
                </a:solidFill>
              </a:ln>
              <a:noFill/>
            </a:endParaRPr>
          </a:p>
        </p:txBody>
      </p:sp>
    </p:spTree>
    <p:extLst>
      <p:ext uri="{BB962C8B-B14F-4D97-AF65-F5344CB8AC3E}">
        <p14:creationId xmlns:p14="http://schemas.microsoft.com/office/powerpoint/2010/main" val="3595796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30 at 11.52.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 y="1447800"/>
            <a:ext cx="9144000" cy="4700991"/>
          </a:xfrm>
          <a:prstGeom prst="rect">
            <a:avLst/>
          </a:prstGeom>
        </p:spPr>
      </p:pic>
      <p:sp>
        <p:nvSpPr>
          <p:cNvPr id="2" name="Title 1"/>
          <p:cNvSpPr>
            <a:spLocks noGrp="1"/>
          </p:cNvSpPr>
          <p:nvPr>
            <p:ph type="title"/>
          </p:nvPr>
        </p:nvSpPr>
        <p:spPr/>
        <p:txBody>
          <a:bodyPr/>
          <a:lstStyle/>
          <a:p>
            <a:r>
              <a:rPr lang="en-US" dirty="0" smtClean="0"/>
              <a:t>Break and Humidity, Polynomial</a:t>
            </a:r>
            <a:endParaRPr lang="en-US" dirty="0"/>
          </a:p>
        </p:txBody>
      </p:sp>
      <p:sp>
        <p:nvSpPr>
          <p:cNvPr id="10" name="Oval 9"/>
          <p:cNvSpPr/>
          <p:nvPr/>
        </p:nvSpPr>
        <p:spPr>
          <a:xfrm>
            <a:off x="1600200" y="1219200"/>
            <a:ext cx="1066800" cy="6858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60000"/>
                    <a:lumOff val="40000"/>
                  </a:schemeClr>
                </a:solidFill>
              </a:ln>
              <a:noFill/>
            </a:endParaRPr>
          </a:p>
        </p:txBody>
      </p:sp>
    </p:spTree>
    <p:extLst>
      <p:ext uri="{BB962C8B-B14F-4D97-AF65-F5344CB8AC3E}">
        <p14:creationId xmlns:p14="http://schemas.microsoft.com/office/powerpoint/2010/main" val="2669323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and Humidity, Polynomial</a:t>
            </a:r>
            <a:endParaRPr lang="en-US" dirty="0"/>
          </a:p>
        </p:txBody>
      </p:sp>
      <p:grpSp>
        <p:nvGrpSpPr>
          <p:cNvPr id="6" name="Group 5"/>
          <p:cNvGrpSpPr/>
          <p:nvPr/>
        </p:nvGrpSpPr>
        <p:grpSpPr>
          <a:xfrm>
            <a:off x="304800" y="1219200"/>
            <a:ext cx="4953000" cy="3124200"/>
            <a:chOff x="304800" y="1219200"/>
            <a:chExt cx="6108700" cy="3962400"/>
          </a:xfrm>
        </p:grpSpPr>
        <p:pic>
          <p:nvPicPr>
            <p:cNvPr id="4" name="Picture 3" descr="Screen shot 2012-06-30 at 11.41.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6108700" cy="3962400"/>
            </a:xfrm>
            <a:prstGeom prst="rect">
              <a:avLst/>
            </a:prstGeom>
          </p:spPr>
        </p:pic>
        <p:sp>
          <p:nvSpPr>
            <p:cNvPr id="5" name="TextBox 4"/>
            <p:cNvSpPr txBox="1"/>
            <p:nvPr/>
          </p:nvSpPr>
          <p:spPr>
            <a:xfrm>
              <a:off x="1143000" y="1371600"/>
              <a:ext cx="642949" cy="646331"/>
            </a:xfrm>
            <a:prstGeom prst="rect">
              <a:avLst/>
            </a:prstGeom>
            <a:noFill/>
          </p:spPr>
          <p:txBody>
            <a:bodyPr wrap="none" rtlCol="0">
              <a:spAutoFit/>
            </a:bodyPr>
            <a:lstStyle/>
            <a:p>
              <a:r>
                <a:rPr lang="en-US" sz="3600" dirty="0" smtClean="0"/>
                <a:t>FC</a:t>
              </a:r>
              <a:endParaRPr lang="en-US" sz="3600" dirty="0"/>
            </a:p>
          </p:txBody>
        </p:sp>
      </p:grpSp>
      <p:grpSp>
        <p:nvGrpSpPr>
          <p:cNvPr id="9" name="Group 8"/>
          <p:cNvGrpSpPr/>
          <p:nvPr/>
        </p:nvGrpSpPr>
        <p:grpSpPr>
          <a:xfrm>
            <a:off x="3810000" y="3352800"/>
            <a:ext cx="5207000" cy="3352800"/>
            <a:chOff x="1651000" y="1143000"/>
            <a:chExt cx="5829300" cy="4572000"/>
          </a:xfrm>
        </p:grpSpPr>
        <p:pic>
          <p:nvPicPr>
            <p:cNvPr id="7" name="Picture 6" descr="Screen shot 2012-06-30 at 11.44.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1143000"/>
              <a:ext cx="5829300" cy="4572000"/>
            </a:xfrm>
            <a:prstGeom prst="rect">
              <a:avLst/>
            </a:prstGeom>
          </p:spPr>
        </p:pic>
        <p:sp>
          <p:nvSpPr>
            <p:cNvPr id="8" name="TextBox 7"/>
            <p:cNvSpPr txBox="1"/>
            <p:nvPr/>
          </p:nvSpPr>
          <p:spPr>
            <a:xfrm>
              <a:off x="2514600" y="1371600"/>
              <a:ext cx="621760" cy="646331"/>
            </a:xfrm>
            <a:prstGeom prst="rect">
              <a:avLst/>
            </a:prstGeom>
            <a:noFill/>
          </p:spPr>
          <p:txBody>
            <a:bodyPr wrap="none" rtlCol="0">
              <a:spAutoFit/>
            </a:bodyPr>
            <a:lstStyle/>
            <a:p>
              <a:r>
                <a:rPr lang="en-US" sz="3600" dirty="0" smtClean="0"/>
                <a:t>FT</a:t>
              </a:r>
              <a:endParaRPr lang="en-US" sz="3600" dirty="0"/>
            </a:p>
          </p:txBody>
        </p:sp>
      </p:grpSp>
      <p:sp>
        <p:nvSpPr>
          <p:cNvPr id="3" name="&quot;No&quot; Symbol 2"/>
          <p:cNvSpPr/>
          <p:nvPr/>
        </p:nvSpPr>
        <p:spPr>
          <a:xfrm>
            <a:off x="1295400" y="1371600"/>
            <a:ext cx="2895600" cy="2895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quot;No&quot; Symbol 9"/>
          <p:cNvSpPr/>
          <p:nvPr/>
        </p:nvSpPr>
        <p:spPr>
          <a:xfrm>
            <a:off x="5181600" y="3505200"/>
            <a:ext cx="2895600" cy="2895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19413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13000"/>
          </a:blip>
          <a:stretch>
            <a:fillRect/>
          </a:stretch>
        </p:blipFill>
        <p:spPr>
          <a:xfrm>
            <a:off x="203877" y="0"/>
            <a:ext cx="8915400" cy="3804446"/>
          </a:xfrm>
          <a:prstGeom prst="rect">
            <a:avLst/>
          </a:prstGeom>
        </p:spPr>
      </p:pic>
      <p:sp>
        <p:nvSpPr>
          <p:cNvPr id="2" name="Title 1"/>
          <p:cNvSpPr>
            <a:spLocks noGrp="1"/>
          </p:cNvSpPr>
          <p:nvPr>
            <p:ph type="ctrTitle"/>
          </p:nvPr>
        </p:nvSpPr>
        <p:spPr>
          <a:xfrm>
            <a:off x="685800" y="381000"/>
            <a:ext cx="7772400" cy="1447800"/>
          </a:xfrm>
        </p:spPr>
        <p:txBody>
          <a:bodyPr>
            <a:normAutofit/>
          </a:bodyPr>
          <a:lstStyle/>
          <a:p>
            <a:r>
              <a:rPr lang="en-US" sz="6000" b="1" dirty="0" smtClean="0"/>
              <a:t>Acknowledgements:</a:t>
            </a:r>
            <a:endParaRPr lang="en-US" sz="6000" b="1" dirty="0"/>
          </a:p>
        </p:txBody>
      </p:sp>
      <p:sp>
        <p:nvSpPr>
          <p:cNvPr id="3" name="Subtitle 2"/>
          <p:cNvSpPr>
            <a:spLocks noGrp="1"/>
          </p:cNvSpPr>
          <p:nvPr>
            <p:ph type="subTitle" idx="1"/>
          </p:nvPr>
        </p:nvSpPr>
        <p:spPr>
          <a:xfrm>
            <a:off x="1371600" y="1600200"/>
            <a:ext cx="6400800" cy="5257800"/>
          </a:xfrm>
        </p:spPr>
        <p:txBody>
          <a:bodyPr>
            <a:normAutofit/>
          </a:bodyPr>
          <a:lstStyle/>
          <a:p>
            <a:r>
              <a:rPr lang="en-US" dirty="0" smtClean="0">
                <a:solidFill>
                  <a:schemeClr val="tx1"/>
                </a:solidFill>
              </a:rPr>
              <a:t>Lisa </a:t>
            </a:r>
            <a:r>
              <a:rPr lang="en-US" dirty="0" err="1" smtClean="0">
                <a:solidFill>
                  <a:schemeClr val="tx1"/>
                </a:solidFill>
              </a:rPr>
              <a:t>Lebovici</a:t>
            </a:r>
            <a:r>
              <a:rPr lang="en-US" dirty="0" smtClean="0">
                <a:solidFill>
                  <a:schemeClr val="tx1"/>
                </a:solidFill>
              </a:rPr>
              <a:t>, </a:t>
            </a:r>
            <a:r>
              <a:rPr lang="en-US" dirty="0">
                <a:solidFill>
                  <a:schemeClr val="tx1"/>
                </a:solidFill>
              </a:rPr>
              <a:t>Matt </a:t>
            </a:r>
            <a:r>
              <a:rPr lang="en-US" dirty="0" smtClean="0">
                <a:solidFill>
                  <a:schemeClr val="tx1"/>
                </a:solidFill>
              </a:rPr>
              <a:t>McGrath, Steve </a:t>
            </a:r>
            <a:r>
              <a:rPr lang="en-US" dirty="0">
                <a:solidFill>
                  <a:schemeClr val="tx1"/>
                </a:solidFill>
              </a:rPr>
              <a:t>Miller, Kim </a:t>
            </a:r>
            <a:r>
              <a:rPr lang="en-US" dirty="0" smtClean="0">
                <a:solidFill>
                  <a:schemeClr val="tx1"/>
                </a:solidFill>
              </a:rPr>
              <a:t>Miner, Peter </a:t>
            </a:r>
            <a:r>
              <a:rPr lang="en-US" dirty="0" smtClean="0">
                <a:solidFill>
                  <a:schemeClr val="tx1"/>
                </a:solidFill>
              </a:rPr>
              <a:t>Travers, Rory Kirchner</a:t>
            </a:r>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sz="2500" dirty="0">
              <a:solidFill>
                <a:schemeClr val="tx1"/>
              </a:solidFill>
            </a:endParaRPr>
          </a:p>
          <a:p>
            <a:r>
              <a:rPr lang="en-US" sz="2500" dirty="0" smtClean="0">
                <a:solidFill>
                  <a:schemeClr val="tx1"/>
                </a:solidFill>
              </a:rPr>
              <a:t>Contact Andy Andres at </a:t>
            </a:r>
            <a:r>
              <a:rPr lang="en-US" sz="2500" dirty="0" smtClean="0">
                <a:solidFill>
                  <a:schemeClr val="tx1"/>
                </a:solidFill>
                <a:hlinkClick r:id="rId4"/>
              </a:rPr>
              <a:t>Andy.Andres@Gmail.com</a:t>
            </a:r>
            <a:r>
              <a:rPr lang="en-US" sz="2500" dirty="0" smtClean="0">
                <a:solidFill>
                  <a:schemeClr val="tx1"/>
                </a:solidFill>
              </a:rPr>
              <a:t> or </a:t>
            </a:r>
            <a:r>
              <a:rPr lang="en-US" sz="2500" dirty="0" smtClean="0">
                <a:solidFill>
                  <a:schemeClr val="tx1"/>
                </a:solidFill>
                <a:hlinkClick r:id="rId5"/>
              </a:rPr>
              <a:t>LAndres@BU.edu</a:t>
            </a:r>
            <a:endParaRPr lang="en-US" sz="2500" dirty="0" smtClean="0">
              <a:solidFill>
                <a:schemeClr val="tx1"/>
              </a:solidFill>
            </a:endParaRPr>
          </a:p>
          <a:p>
            <a:endParaRPr lang="en-US" sz="2500" dirty="0" smtClean="0">
              <a:solidFill>
                <a:schemeClr val="tx1"/>
              </a:solidFill>
            </a:endParaRPr>
          </a:p>
        </p:txBody>
      </p:sp>
      <p:pic>
        <p:nvPicPr>
          <p:cNvPr id="6" name="Picture 5"/>
          <p:cNvPicPr>
            <a:picLocks noChangeAspect="1"/>
          </p:cNvPicPr>
          <p:nvPr/>
        </p:nvPicPr>
        <p:blipFill>
          <a:blip r:embed="rId6"/>
          <a:stretch>
            <a:fillRect/>
          </a:stretch>
        </p:blipFill>
        <p:spPr>
          <a:xfrm>
            <a:off x="31512" y="2667000"/>
            <a:ext cx="1935079" cy="1905000"/>
          </a:xfrm>
          <a:prstGeom prst="rect">
            <a:avLst/>
          </a:prstGeom>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124200"/>
            <a:ext cx="3810000" cy="1180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8"/>
          <a:srcRect l="9665" t="7538" r="9521" b="4587"/>
          <a:stretch/>
        </p:blipFill>
        <p:spPr>
          <a:xfrm>
            <a:off x="7467600" y="1524000"/>
            <a:ext cx="1421975" cy="1546218"/>
          </a:xfrm>
          <a:prstGeom prst="rect">
            <a:avLst/>
          </a:prstGeom>
        </p:spPr>
      </p:pic>
      <p:pic>
        <p:nvPicPr>
          <p:cNvPr id="12" name="Picture 11"/>
          <p:cNvPicPr>
            <a:picLocks noChangeAspect="1"/>
          </p:cNvPicPr>
          <p:nvPr/>
        </p:nvPicPr>
        <p:blipFill>
          <a:blip r:embed="rId9"/>
          <a:stretch>
            <a:fillRect/>
          </a:stretch>
        </p:blipFill>
        <p:spPr>
          <a:xfrm>
            <a:off x="2057401" y="3124200"/>
            <a:ext cx="1394376" cy="1371600"/>
          </a:xfrm>
          <a:prstGeom prst="rect">
            <a:avLst/>
          </a:prstGeom>
        </p:spPr>
      </p:pic>
      <p:pic>
        <p:nvPicPr>
          <p:cNvPr id="13" name="Picture 12"/>
          <p:cNvPicPr>
            <a:picLocks noChangeAspect="1"/>
          </p:cNvPicPr>
          <p:nvPr/>
        </p:nvPicPr>
        <p:blipFill rotWithShape="1">
          <a:blip r:embed="rId10"/>
          <a:srcRect l="4753" t="4780" r="5124" b="7803"/>
          <a:stretch/>
        </p:blipFill>
        <p:spPr>
          <a:xfrm>
            <a:off x="3505200" y="3505200"/>
            <a:ext cx="1848445" cy="1959934"/>
          </a:xfrm>
          <a:prstGeom prst="rect">
            <a:avLst/>
          </a:prstGeom>
        </p:spPr>
      </p:pic>
    </p:spTree>
    <p:extLst>
      <p:ext uri="{BB962C8B-B14F-4D97-AF65-F5344CB8AC3E}">
        <p14:creationId xmlns:p14="http://schemas.microsoft.com/office/powerpoint/2010/main" val="38341347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a:t>
            </a:r>
            <a:endParaRPr lang="en-US" b="1" dirty="0"/>
          </a:p>
        </p:txBody>
      </p:sp>
      <p:sp>
        <p:nvSpPr>
          <p:cNvPr id="3" name="Content Placeholder 2"/>
          <p:cNvSpPr>
            <a:spLocks noGrp="1"/>
          </p:cNvSpPr>
          <p:nvPr>
            <p:ph idx="1"/>
          </p:nvPr>
        </p:nvSpPr>
        <p:spPr/>
        <p:txBody>
          <a:bodyPr>
            <a:normAutofit fontScale="47500" lnSpcReduction="20000"/>
          </a:bodyPr>
          <a:lstStyle/>
          <a:p>
            <a:r>
              <a:rPr lang="en-US" dirty="0"/>
              <a:t>Brooks Baseball for Pitch F/X data</a:t>
            </a:r>
          </a:p>
          <a:p>
            <a:pPr lvl="1"/>
            <a:r>
              <a:rPr lang="en-US" dirty="0">
                <a:hlinkClick r:id="rId2"/>
              </a:rPr>
              <a:t>http://brooksbaseball.net/pfxVB/</a:t>
            </a:r>
            <a:r>
              <a:rPr lang="en-US" dirty="0" smtClean="0">
                <a:hlinkClick r:id="rId2"/>
              </a:rPr>
              <a:t>pfx.php</a:t>
            </a:r>
            <a:endParaRPr lang="en-US" dirty="0" smtClean="0"/>
          </a:p>
          <a:p>
            <a:r>
              <a:rPr lang="en-US" dirty="0" smtClean="0"/>
              <a:t>ESPN and Baseball Reference for individual player’s game data</a:t>
            </a:r>
          </a:p>
          <a:p>
            <a:pPr lvl="1"/>
            <a:r>
              <a:rPr lang="en-US" dirty="0">
                <a:hlinkClick r:id="rId3"/>
              </a:rPr>
              <a:t>http://espn.go.com/mlb/</a:t>
            </a:r>
            <a:r>
              <a:rPr lang="en-US" dirty="0" smtClean="0">
                <a:hlinkClick r:id="rId3"/>
              </a:rPr>
              <a:t>players</a:t>
            </a:r>
            <a:endParaRPr lang="en-US" dirty="0" smtClean="0"/>
          </a:p>
          <a:p>
            <a:pPr lvl="1"/>
            <a:r>
              <a:rPr lang="en-US" dirty="0" smtClean="0">
                <a:hlinkClick r:id="rId4"/>
              </a:rPr>
              <a:t>http</a:t>
            </a:r>
            <a:r>
              <a:rPr lang="en-US" dirty="0">
                <a:hlinkClick r:id="rId4"/>
              </a:rPr>
              <a:t>://www.baseball-reference.com/players</a:t>
            </a:r>
            <a:r>
              <a:rPr lang="en-US" dirty="0" smtClean="0">
                <a:hlinkClick r:id="rId4"/>
              </a:rPr>
              <a:t>/</a:t>
            </a:r>
            <a:endParaRPr lang="en-US" dirty="0" smtClean="0"/>
          </a:p>
          <a:p>
            <a:r>
              <a:rPr lang="en-US" dirty="0" smtClean="0"/>
              <a:t>Weather Underground for site specific historical weather data</a:t>
            </a:r>
          </a:p>
          <a:p>
            <a:pPr lvl="1"/>
            <a:r>
              <a:rPr lang="en-US" dirty="0">
                <a:hlinkClick r:id="rId5"/>
              </a:rPr>
              <a:t>http://www.wunderground.com/history</a:t>
            </a:r>
            <a:r>
              <a:rPr lang="en-US" dirty="0" smtClean="0">
                <a:hlinkClick r:id="rId5"/>
              </a:rPr>
              <a:t>/</a:t>
            </a:r>
            <a:endParaRPr lang="en-US" dirty="0" smtClean="0"/>
          </a:p>
          <a:p>
            <a:pPr lvl="1"/>
            <a:endParaRPr lang="en-US" dirty="0" smtClean="0"/>
          </a:p>
          <a:p>
            <a:r>
              <a:rPr lang="en-US" dirty="0" err="1" smtClean="0"/>
              <a:t>Constancio</a:t>
            </a:r>
            <a:r>
              <a:rPr lang="en-US" dirty="0" smtClean="0"/>
              <a:t>, Chris, “Temperature Effects,” </a:t>
            </a:r>
            <a:r>
              <a:rPr lang="en-US" i="1" dirty="0" smtClean="0"/>
              <a:t>Hardball Times</a:t>
            </a:r>
            <a:r>
              <a:rPr lang="en-US" dirty="0" smtClean="0"/>
              <a:t> (October 23, 2006) </a:t>
            </a:r>
            <a:r>
              <a:rPr lang="en-US" u="sng" dirty="0" smtClean="0">
                <a:hlinkClick r:id="rId6"/>
              </a:rPr>
              <a:t>http://www.hardballtimes.com/main/article/temperature-effects/</a:t>
            </a:r>
            <a:endParaRPr lang="en-US" dirty="0" smtClean="0"/>
          </a:p>
          <a:p>
            <a:r>
              <a:rPr lang="en-US" dirty="0" smtClean="0"/>
              <a:t>Merritt, Cam, “The Effects of Humidity on Baseballs,” </a:t>
            </a:r>
            <a:r>
              <a:rPr lang="en-US" i="1" dirty="0" smtClean="0"/>
              <a:t>Livestrong.com</a:t>
            </a:r>
            <a:r>
              <a:rPr lang="en-US" dirty="0" smtClean="0"/>
              <a:t> (June 22, 2010) </a:t>
            </a:r>
            <a:r>
              <a:rPr lang="en-US" u="sng" dirty="0" smtClean="0">
                <a:hlinkClick r:id="rId7"/>
              </a:rPr>
              <a:t>http://www.livestrong.com/article/155931-the-effects-of-humidity-on-baseballs/</a:t>
            </a:r>
            <a:endParaRPr lang="en-US" dirty="0" smtClean="0"/>
          </a:p>
          <a:p>
            <a:r>
              <a:rPr lang="en-US" dirty="0" smtClean="0"/>
              <a:t>Fast, Mike, “Spinning Yarn: Do Spring Speeds Matter?” </a:t>
            </a:r>
            <a:r>
              <a:rPr lang="en-US" i="1" dirty="0" smtClean="0"/>
              <a:t>Baseball Prospectus</a:t>
            </a:r>
            <a:r>
              <a:rPr lang="en-US" dirty="0" smtClean="0"/>
              <a:t> (March 30, 2011) </a:t>
            </a:r>
            <a:r>
              <a:rPr lang="en-US" u="sng" dirty="0" smtClean="0">
                <a:hlinkClick r:id="rId8"/>
              </a:rPr>
              <a:t>http://www.baseballprospectus.com/article.php?articleid=13380</a:t>
            </a:r>
            <a:endParaRPr lang="en-US" dirty="0" smtClean="0"/>
          </a:p>
          <a:p>
            <a:r>
              <a:rPr lang="en-US" dirty="0" smtClean="0"/>
              <a:t>Weber, Bruce, “Yankees Bracing for Cold in Opener and in April,” </a:t>
            </a:r>
            <a:r>
              <a:rPr lang="en-US" i="1" dirty="0" smtClean="0"/>
              <a:t>The New York Times</a:t>
            </a:r>
            <a:r>
              <a:rPr lang="en-US" dirty="0" smtClean="0"/>
              <a:t> (March 30, 2011) </a:t>
            </a:r>
            <a:r>
              <a:rPr lang="en-US" u="sng" dirty="0" smtClean="0">
                <a:hlinkClick r:id="rId9"/>
              </a:rPr>
              <a:t>http://www.nytimes.com/2011/03/31/sports/baseball/31yankees.html?_r=2</a:t>
            </a:r>
            <a:endParaRPr lang="en-US" dirty="0" smtClean="0"/>
          </a:p>
          <a:p>
            <a:r>
              <a:rPr lang="en-US" dirty="0" smtClean="0"/>
              <a:t>Null, Jan, “Weather Corner,” </a:t>
            </a:r>
            <a:r>
              <a:rPr lang="en-US" i="1" dirty="0" smtClean="0"/>
              <a:t>San Jose Mercury News</a:t>
            </a:r>
            <a:r>
              <a:rPr lang="en-US" dirty="0" smtClean="0"/>
              <a:t> (May 9, 2000) </a:t>
            </a:r>
            <a:r>
              <a:rPr lang="en-US" u="sng" dirty="0" smtClean="0">
                <a:hlinkClick r:id="rId10"/>
              </a:rPr>
              <a:t>http://ggweather.com/archive/weacornermay09.htm</a:t>
            </a:r>
            <a:endParaRPr lang="en-US" dirty="0" smtClean="0"/>
          </a:p>
          <a:p>
            <a:r>
              <a:rPr lang="en-US" dirty="0" smtClean="0"/>
              <a:t>Cameron, Dave “Runs A Plenty,” </a:t>
            </a:r>
            <a:r>
              <a:rPr lang="en-US" i="1" dirty="0" smtClean="0"/>
              <a:t>Fangraphs.com</a:t>
            </a:r>
            <a:r>
              <a:rPr lang="en-US" dirty="0" smtClean="0"/>
              <a:t> (April 17, 2009) </a:t>
            </a:r>
            <a:r>
              <a:rPr lang="en-US" u="sng" dirty="0" smtClean="0">
                <a:hlinkClick r:id="rId11"/>
              </a:rPr>
              <a:t>http://www.fangraphs.com/blogs/index.php/runs-a-plenty/</a:t>
            </a:r>
            <a:endParaRPr lang="en-US" dirty="0" smtClean="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1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17466536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1944529" cy="1295877"/>
          </a:xfrm>
          <a:prstGeom prst="rect">
            <a:avLst/>
          </a:prstGeom>
          <a:noFill/>
          <a:extLst>
            <a:ext uri="{909E8E84-426E-40dd-AFC4-6F175D3DCCD1}">
              <a14:hiddenFill xmlns:a14="http://schemas.microsoft.com/office/drawing/2010/main">
                <a:solidFill>
                  <a:srgbClr val="FFFFFF"/>
                </a:solidFill>
              </a14:hiddenFill>
            </a:ext>
          </a:extLst>
        </p:spPr>
      </p:pic>
      <p:sp>
        <p:nvSpPr>
          <p:cNvPr id="37889" name="Rectangle 1"/>
          <p:cNvSpPr>
            <a:spLocks noGrp="1" noChangeArrowheads="1"/>
          </p:cNvSpPr>
          <p:nvPr>
            <p:ph type="ctrTitle"/>
          </p:nvPr>
        </p:nvSpPr>
        <p:spPr>
          <a:xfrm>
            <a:off x="40005" y="2636045"/>
            <a:ext cx="9063990" cy="1052988"/>
          </a:xfrm>
        </p:spPr>
        <p:txBody>
          <a:bodyPr lIns="0" tIns="0" rIns="0" bIns="0">
            <a:normAutofit fontScale="90000"/>
          </a:bodyPr>
          <a:lstStyle/>
          <a:p>
            <a:pPr>
              <a:lnSpc>
                <a:spcPct val="95000"/>
              </a:lnSpc>
            </a:pPr>
            <a:r>
              <a:rPr lang="en-US" sz="3200" u="sng" dirty="0">
                <a:latin typeface="Arial" charset="0"/>
              </a:rPr>
              <a:t>Contact Information:</a:t>
            </a:r>
            <a:br>
              <a:rPr lang="en-US" sz="3200" u="sng" dirty="0">
                <a:latin typeface="Arial" charset="0"/>
              </a:rPr>
            </a:br>
            <a:r>
              <a:rPr lang="en-US" sz="2400" dirty="0">
                <a:latin typeface="Arial" charset="0"/>
              </a:rPr>
              <a:t>Andy Andres, Ph.D.</a:t>
            </a:r>
            <a:br>
              <a:rPr lang="en-US" sz="2400" dirty="0">
                <a:latin typeface="Arial" charset="0"/>
              </a:rPr>
            </a:br>
            <a:r>
              <a:rPr lang="en-US" sz="2200" dirty="0" smtClean="0">
                <a:latin typeface="Arial" charset="0"/>
              </a:rPr>
              <a:t>Senior Lecturer of </a:t>
            </a:r>
            <a:r>
              <a:rPr lang="en-US" sz="2200" dirty="0">
                <a:latin typeface="Arial" charset="0"/>
              </a:rPr>
              <a:t>Natural Sciences and Mathematics at Boston University</a:t>
            </a:r>
            <a:br>
              <a:rPr lang="en-US" sz="2200" dirty="0">
                <a:latin typeface="Arial" charset="0"/>
              </a:rPr>
            </a:br>
            <a:r>
              <a:rPr lang="en-US" sz="2200" dirty="0">
                <a:latin typeface="Arial" charset="0"/>
              </a:rPr>
              <a:t>MLB </a:t>
            </a:r>
            <a:r>
              <a:rPr lang="en-US" sz="2200" dirty="0" err="1">
                <a:latin typeface="Arial" charset="0"/>
              </a:rPr>
              <a:t>Datacaster</a:t>
            </a:r>
            <a:r>
              <a:rPr lang="en-US" sz="2200" dirty="0">
                <a:latin typeface="Arial" charset="0"/>
              </a:rPr>
              <a:t>/Stringer for Fenway Park, MLBAM</a:t>
            </a:r>
            <a:br>
              <a:rPr lang="en-US" sz="2200" dirty="0">
                <a:latin typeface="Arial" charset="0"/>
              </a:rPr>
            </a:br>
            <a:r>
              <a:rPr lang="en-US" sz="2200" dirty="0">
                <a:latin typeface="Arial" charset="0"/>
              </a:rPr>
              <a:t>Visiting Lecturer in Sabermetrics at Tufts University</a:t>
            </a:r>
            <a:br>
              <a:rPr lang="en-US" sz="2200" dirty="0">
                <a:latin typeface="Arial" charset="0"/>
              </a:rPr>
            </a:br>
            <a:r>
              <a:rPr lang="en-US" sz="2200" dirty="0">
                <a:latin typeface="Arial" charset="0"/>
              </a:rPr>
              <a:t>Head Coach, MIT Science of Baseball Program</a:t>
            </a:r>
            <a:br>
              <a:rPr lang="en-US" sz="2200" dirty="0">
                <a:latin typeface="Arial" charset="0"/>
              </a:rPr>
            </a:br>
            <a:r>
              <a:rPr lang="en-US" sz="2200" dirty="0">
                <a:latin typeface="Arial" charset="0"/>
              </a:rPr>
              <a:t>Data Analyst, </a:t>
            </a:r>
            <a:r>
              <a:rPr lang="en-US" sz="2200" dirty="0" err="1">
                <a:latin typeface="Arial" charset="0"/>
              </a:rPr>
              <a:t>BaseballHQ.com</a:t>
            </a:r>
            <a:r>
              <a:rPr lang="en-US" sz="2200" dirty="0">
                <a:latin typeface="Arial" charset="0"/>
              </a:rPr>
              <a:t/>
            </a:r>
            <a:br>
              <a:rPr lang="en-US" sz="2200" dirty="0">
                <a:latin typeface="Arial" charset="0"/>
              </a:rPr>
            </a:br>
            <a:r>
              <a:rPr lang="en-US" sz="2400" dirty="0">
                <a:latin typeface="Arial" charset="0"/>
              </a:rPr>
              <a:t/>
            </a:r>
            <a:br>
              <a:rPr lang="en-US" sz="2400" dirty="0">
                <a:latin typeface="Arial" charset="0"/>
              </a:rPr>
            </a:br>
            <a:r>
              <a:rPr lang="en-US" sz="2400" dirty="0">
                <a:latin typeface="Arial" charset="0"/>
              </a:rPr>
              <a:t>Boston University College of General Studies</a:t>
            </a:r>
            <a:br>
              <a:rPr lang="en-US" sz="2400" dirty="0">
                <a:latin typeface="Arial" charset="0"/>
              </a:rPr>
            </a:br>
            <a:r>
              <a:rPr lang="en-US" sz="2400" dirty="0">
                <a:latin typeface="Arial" charset="0"/>
              </a:rPr>
              <a:t>871 Commonwealth Ave.</a:t>
            </a:r>
            <a:br>
              <a:rPr lang="en-US" sz="2400" dirty="0">
                <a:latin typeface="Arial" charset="0"/>
              </a:rPr>
            </a:br>
            <a:r>
              <a:rPr lang="en-US" sz="2400" dirty="0">
                <a:latin typeface="Arial" charset="0"/>
              </a:rPr>
              <a:t>Boston, MA 02215</a:t>
            </a:r>
            <a:br>
              <a:rPr lang="en-US" sz="2400" dirty="0">
                <a:latin typeface="Arial" charset="0"/>
              </a:rPr>
            </a:br>
            <a:r>
              <a:rPr lang="en-US" sz="2400" dirty="0" err="1">
                <a:latin typeface="Arial" charset="0"/>
              </a:rPr>
              <a:t>voxmail</a:t>
            </a:r>
            <a:r>
              <a:rPr lang="en-US" sz="2400" dirty="0">
                <a:latin typeface="Arial" charset="0"/>
              </a:rPr>
              <a:t>: 617.575.9853 fax: 815.361.1365 or 617.353.5868</a:t>
            </a:r>
            <a:r>
              <a:rPr lang="en-US" sz="2400" dirty="0">
                <a:solidFill>
                  <a:srgbClr val="FFDD31"/>
                </a:solidFill>
                <a:latin typeface="Arial" charset="0"/>
              </a:rPr>
              <a:t/>
            </a:r>
            <a:br>
              <a:rPr lang="en-US" sz="2400" dirty="0">
                <a:solidFill>
                  <a:srgbClr val="FFDD31"/>
                </a:solidFill>
                <a:latin typeface="Arial" charset="0"/>
              </a:rPr>
            </a:br>
            <a:r>
              <a:rPr lang="en-US" sz="2400" u="sng" dirty="0">
                <a:solidFill>
                  <a:srgbClr val="99CCFF"/>
                </a:solidFill>
                <a:latin typeface="Arial" charset="0"/>
                <a:hlinkClick r:id="rId3"/>
              </a:rPr>
              <a:t>LAndres@BU.edu</a:t>
            </a:r>
            <a:r>
              <a:rPr lang="en-US" sz="2400" dirty="0">
                <a:solidFill>
                  <a:srgbClr val="FFDD31"/>
                </a:solidFill>
                <a:latin typeface="Arial" charset="0"/>
              </a:rPr>
              <a:t> or </a:t>
            </a:r>
            <a:r>
              <a:rPr lang="en-US" sz="2400" u="sng" dirty="0">
                <a:solidFill>
                  <a:srgbClr val="99CCFF"/>
                </a:solidFill>
                <a:latin typeface="Arial" charset="0"/>
                <a:hlinkClick r:id="rId4"/>
              </a:rPr>
              <a:t>Andy.Andres@GMail.com</a:t>
            </a:r>
            <a:endParaRPr lang="en-US" sz="2400" u="sng" dirty="0">
              <a:solidFill>
                <a:srgbClr val="99CCFF"/>
              </a:solidFill>
              <a:latin typeface="Arial" charset="0"/>
            </a:endParaRPr>
          </a:p>
        </p:txBody>
      </p:sp>
      <p:sp>
        <p:nvSpPr>
          <p:cNvPr id="37894" name="Text Box 6"/>
          <p:cNvSpPr txBox="1">
            <a:spLocks noChangeArrowheads="1"/>
          </p:cNvSpPr>
          <p:nvPr/>
        </p:nvSpPr>
        <p:spPr bwMode="auto">
          <a:xfrm>
            <a:off x="40005" y="5989320"/>
            <a:ext cx="9063990" cy="79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ja-JP" altLang="en-US" sz="1800" b="1" dirty="0">
                <a:solidFill>
                  <a:srgbClr val="FFFFFF"/>
                </a:solidFill>
                <a:latin typeface="Arial"/>
              </a:rPr>
              <a:t>“</a:t>
            </a:r>
            <a:r>
              <a:rPr lang="en-US" sz="1800" b="1" dirty="0">
                <a:solidFill>
                  <a:srgbClr val="FFFFFF"/>
                </a:solidFill>
                <a:latin typeface="Arial" charset="0"/>
              </a:rPr>
              <a:t>I believe in the Church of Baseball. I've tried all the major religions and most of the minor ones. And the only church that truly feeds the soul, day-in day-out, is the Church of Baseball.</a:t>
            </a:r>
            <a:r>
              <a:rPr lang="ja-JP" altLang="en-US" sz="1800" b="1" dirty="0">
                <a:solidFill>
                  <a:srgbClr val="FFFFFF"/>
                </a:solidFill>
                <a:latin typeface="Arial"/>
              </a:rPr>
              <a:t>”</a:t>
            </a:r>
            <a:r>
              <a:rPr lang="en-US" sz="1800" b="1" dirty="0">
                <a:solidFill>
                  <a:srgbClr val="FFFFFF"/>
                </a:solidFill>
                <a:latin typeface="Arial" charset="0"/>
              </a:rPr>
              <a:t> Annie Savoy</a:t>
            </a:r>
          </a:p>
        </p:txBody>
      </p:sp>
      <p:pic>
        <p:nvPicPr>
          <p:cNvPr id="378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524" y="532924"/>
            <a:ext cx="1353026" cy="67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5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dirty="0">
                <a:solidFill>
                  <a:srgbClr val="FFFFFF"/>
                </a:solidFill>
                <a:latin typeface="Arial" charset="0"/>
              </a:rPr>
              <a:t>Andy Andres, Boston SABR Chapter</a:t>
            </a: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448" y="4037648"/>
            <a:ext cx="2526030" cy="252603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4" y="228600"/>
            <a:ext cx="5192078" cy="820103"/>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773" y="609600"/>
            <a:ext cx="4096227" cy="1268730"/>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0725" y="1600200"/>
            <a:ext cx="3173253"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5" y="4104799"/>
            <a:ext cx="1534478" cy="1105853"/>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5476399"/>
            <a:ext cx="1924527" cy="1105853"/>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68" y="3886200"/>
            <a:ext cx="2040158" cy="1534478"/>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2199" y="4637723"/>
            <a:ext cx="1611630" cy="1611630"/>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395572"/>
            <a:ext cx="1600200" cy="2475309"/>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5486400"/>
            <a:ext cx="991553" cy="1095852"/>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2708106"/>
            <a:ext cx="2592794" cy="13304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shot 2012-06-30 at 3.58.24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 y="914400"/>
            <a:ext cx="4953000" cy="1633603"/>
          </a:xfrm>
          <a:prstGeom prst="rect">
            <a:avLst/>
          </a:prstGeom>
        </p:spPr>
      </p:pic>
    </p:spTree>
    <p:extLst>
      <p:ext uri="{BB962C8B-B14F-4D97-AF65-F5344CB8AC3E}">
        <p14:creationId xmlns:p14="http://schemas.microsoft.com/office/powerpoint/2010/main" val="16009476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Conventional Wisdom</a:t>
            </a:r>
            <a:endParaRPr lang="en-US" b="1" dirty="0"/>
          </a:p>
        </p:txBody>
      </p:sp>
      <p:sp>
        <p:nvSpPr>
          <p:cNvPr id="3" name="Content Placeholder 2"/>
          <p:cNvSpPr>
            <a:spLocks noGrp="1"/>
          </p:cNvSpPr>
          <p:nvPr>
            <p:ph idx="1"/>
          </p:nvPr>
        </p:nvSpPr>
        <p:spPr/>
        <p:txBody>
          <a:bodyPr/>
          <a:lstStyle/>
          <a:p>
            <a:r>
              <a:rPr lang="en-US" dirty="0" smtClean="0"/>
              <a:t>Pitchers have the advantage in cold weather</a:t>
            </a:r>
          </a:p>
          <a:p>
            <a:pPr lvl="1"/>
            <a:r>
              <a:rPr lang="en-US" dirty="0" smtClean="0"/>
              <a:t>April usually the lowest scoring month</a:t>
            </a:r>
          </a:p>
          <a:p>
            <a:pPr lvl="1"/>
            <a:r>
              <a:rPr lang="en-US" dirty="0" smtClean="0"/>
              <a:t>Batters have more difficulty in the cold</a:t>
            </a:r>
          </a:p>
          <a:p>
            <a:r>
              <a:rPr lang="en-US" dirty="0" smtClean="0"/>
              <a:t>Warm and humid air is less dense</a:t>
            </a:r>
          </a:p>
          <a:p>
            <a:pPr lvl="1"/>
            <a:r>
              <a:rPr lang="en-US" dirty="0" smtClean="0"/>
              <a:t>Fastballs are faster, but other pitches have less drag, and so less movement</a:t>
            </a:r>
          </a:p>
          <a:p>
            <a:pPr lvl="1"/>
            <a:r>
              <a:rPr lang="en-US" dirty="0" smtClean="0"/>
              <a:t>More humidity causes the ball to expand, worsening a pitcher’s grip</a:t>
            </a:r>
          </a:p>
          <a:p>
            <a:endParaRPr lang="en-US" dirty="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Limitations</a:t>
            </a:r>
            <a:endParaRPr lang="en-US" b="1" dirty="0"/>
          </a:p>
        </p:txBody>
      </p:sp>
      <p:sp>
        <p:nvSpPr>
          <p:cNvPr id="3" name="Content Placeholder 2"/>
          <p:cNvSpPr>
            <a:spLocks noGrp="1"/>
          </p:cNvSpPr>
          <p:nvPr>
            <p:ph idx="1"/>
          </p:nvPr>
        </p:nvSpPr>
        <p:spPr/>
        <p:txBody>
          <a:bodyPr/>
          <a:lstStyle/>
          <a:p>
            <a:r>
              <a:rPr lang="en-US" dirty="0" smtClean="0"/>
              <a:t>Indoor/retractable roofs</a:t>
            </a:r>
          </a:p>
          <a:p>
            <a:r>
              <a:rPr lang="en-US" dirty="0" smtClean="0"/>
              <a:t>Temperature changes during game</a:t>
            </a:r>
          </a:p>
          <a:p>
            <a:r>
              <a:rPr lang="en-US" dirty="0" smtClean="0"/>
              <a:t>Not enough samples (especially at extremes)</a:t>
            </a:r>
          </a:p>
          <a:p>
            <a:r>
              <a:rPr lang="en-US" dirty="0" smtClean="0"/>
              <a:t>Pitchers and hitters continually adapt</a:t>
            </a:r>
          </a:p>
          <a:p>
            <a:r>
              <a:rPr lang="en-US" dirty="0" smtClean="0"/>
              <a:t>Weather collection location </a:t>
            </a:r>
            <a:r>
              <a:rPr lang="en-US" dirty="0" err="1" smtClean="0"/>
              <a:t>vs</a:t>
            </a:r>
            <a:r>
              <a:rPr lang="en-US" dirty="0" smtClean="0"/>
              <a:t> actual stadium</a:t>
            </a:r>
            <a:endParaRPr lang="en-US" dirty="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22909849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Research</a:t>
            </a:r>
            <a:endParaRPr lang="en-US" b="1" dirty="0"/>
          </a:p>
        </p:txBody>
      </p:sp>
      <p:sp>
        <p:nvSpPr>
          <p:cNvPr id="3" name="Content Placeholder 2"/>
          <p:cNvSpPr>
            <a:spLocks noGrp="1"/>
          </p:cNvSpPr>
          <p:nvPr>
            <p:ph idx="1"/>
          </p:nvPr>
        </p:nvSpPr>
        <p:spPr/>
        <p:txBody>
          <a:bodyPr>
            <a:normAutofit/>
          </a:bodyPr>
          <a:lstStyle/>
          <a:p>
            <a:r>
              <a:rPr lang="en-US" sz="2800" dirty="0" smtClean="0"/>
              <a:t>Expand sample size</a:t>
            </a:r>
          </a:p>
          <a:p>
            <a:r>
              <a:rPr lang="en-US" sz="2800" dirty="0" smtClean="0"/>
              <a:t>Relievers</a:t>
            </a:r>
          </a:p>
          <a:p>
            <a:r>
              <a:rPr lang="en-US" sz="2800" dirty="0" smtClean="0"/>
              <a:t>Expand pitches: slider, sinker, 2-seam </a:t>
            </a:r>
            <a:r>
              <a:rPr lang="en-US" sz="2800" dirty="0" err="1" smtClean="0"/>
              <a:t>vs</a:t>
            </a:r>
            <a:r>
              <a:rPr lang="en-US" sz="2800" dirty="0" smtClean="0"/>
              <a:t> 4-seam</a:t>
            </a:r>
          </a:p>
          <a:p>
            <a:r>
              <a:rPr lang="en-US" sz="2800" dirty="0" smtClean="0"/>
              <a:t>Other weather- rain, barometric pressure, wind</a:t>
            </a:r>
          </a:p>
          <a:p>
            <a:r>
              <a:rPr lang="en-US" sz="2800" dirty="0" smtClean="0"/>
              <a:t>Factors beyond linear weights</a:t>
            </a:r>
          </a:p>
          <a:p>
            <a:r>
              <a:rPr lang="en-US" sz="2800" dirty="0" smtClean="0"/>
              <a:t>Consider park factors</a:t>
            </a:r>
          </a:p>
          <a:p>
            <a:r>
              <a:rPr lang="en-US" sz="2800" smtClean="0"/>
              <a:t>Indoor stadiums</a:t>
            </a:r>
            <a:endParaRPr lang="en-US" sz="2800" dirty="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33091207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17543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lstStyle/>
          <a:p>
            <a:r>
              <a:rPr lang="en-US" b="1" dirty="0" smtClean="0"/>
              <a:t>Data</a:t>
            </a:r>
            <a:endParaRPr lang="en-US" b="1" dirty="0"/>
          </a:p>
        </p:txBody>
      </p:sp>
      <p:sp>
        <p:nvSpPr>
          <p:cNvPr id="3" name="Content Placeholder 2"/>
          <p:cNvSpPr>
            <a:spLocks noGrp="1"/>
          </p:cNvSpPr>
          <p:nvPr>
            <p:ph idx="1"/>
          </p:nvPr>
        </p:nvSpPr>
        <p:spPr>
          <a:xfrm>
            <a:off x="457200" y="1134737"/>
            <a:ext cx="8229600" cy="5257800"/>
          </a:xfrm>
        </p:spPr>
        <p:txBody>
          <a:bodyPr>
            <a:normAutofit/>
          </a:bodyPr>
          <a:lstStyle/>
          <a:p>
            <a:pPr>
              <a:buNone/>
            </a:pPr>
            <a:r>
              <a:rPr lang="en-US" dirty="0" smtClean="0"/>
              <a:t>3,284 Pitch Sample Points (86,887 pitches)</a:t>
            </a:r>
          </a:p>
          <a:p>
            <a:pPr>
              <a:buNone/>
            </a:pPr>
            <a:endParaRPr lang="en-US" sz="1100" dirty="0" smtClean="0"/>
          </a:p>
          <a:p>
            <a:pPr>
              <a:buNone/>
            </a:pPr>
            <a:r>
              <a:rPr lang="en-US" dirty="0" smtClean="0"/>
              <a:t>Measures of Weather:</a:t>
            </a:r>
          </a:p>
          <a:p>
            <a:pPr>
              <a:buNone/>
            </a:pPr>
            <a:r>
              <a:rPr lang="en-US" dirty="0" smtClean="0"/>
              <a:t>		- temperature</a:t>
            </a:r>
          </a:p>
          <a:p>
            <a:pPr>
              <a:buNone/>
            </a:pPr>
            <a:r>
              <a:rPr lang="en-US" dirty="0" smtClean="0"/>
              <a:t>		- humidity</a:t>
            </a:r>
          </a:p>
          <a:p>
            <a:pPr>
              <a:buNone/>
            </a:pPr>
            <a:endParaRPr lang="en-US" sz="1100" dirty="0" smtClean="0"/>
          </a:p>
          <a:p>
            <a:pPr>
              <a:buNone/>
            </a:pPr>
            <a:r>
              <a:rPr lang="en-US" dirty="0" smtClean="0"/>
              <a:t>Measures of Pitch Effectiveness:</a:t>
            </a:r>
          </a:p>
          <a:p>
            <a:pPr>
              <a:buNone/>
            </a:pPr>
            <a:r>
              <a:rPr lang="en-US" dirty="0" smtClean="0"/>
              <a:t>		- vertical break</a:t>
            </a:r>
          </a:p>
          <a:p>
            <a:pPr>
              <a:buNone/>
            </a:pPr>
            <a:r>
              <a:rPr lang="en-US" dirty="0" smtClean="0"/>
              <a:t>		- horizontal break</a:t>
            </a:r>
          </a:p>
          <a:p>
            <a:pPr>
              <a:buNone/>
            </a:pPr>
            <a:r>
              <a:rPr lang="en-US" dirty="0" smtClean="0"/>
              <a:t>		- average velocity</a:t>
            </a:r>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33122762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b="1" dirty="0" smtClean="0"/>
              <a:t>Multiple Linear Regression</a:t>
            </a:r>
            <a:endParaRPr lang="en-US" b="1" dirty="0"/>
          </a:p>
        </p:txBody>
      </p:sp>
      <p:sp>
        <p:nvSpPr>
          <p:cNvPr id="3" name="Content Placeholder 2"/>
          <p:cNvSpPr>
            <a:spLocks noGrp="1"/>
          </p:cNvSpPr>
          <p:nvPr>
            <p:ph idx="1"/>
          </p:nvPr>
        </p:nvSpPr>
        <p:spPr>
          <a:xfrm>
            <a:off x="457200" y="914400"/>
            <a:ext cx="8229600" cy="5717754"/>
          </a:xfrm>
        </p:spPr>
        <p:txBody>
          <a:bodyPr/>
          <a:lstStyle/>
          <a:p>
            <a:r>
              <a:rPr lang="en-US" dirty="0" smtClean="0"/>
              <a:t>GOAL: to find the marginal effect of weather on pitch effectiveness</a:t>
            </a:r>
          </a:p>
          <a:p>
            <a:r>
              <a:rPr lang="en-US" dirty="0" smtClean="0"/>
              <a:t>Model Features:</a:t>
            </a:r>
          </a:p>
          <a:p>
            <a:pPr lvl="1"/>
            <a:r>
              <a:rPr lang="en-US" dirty="0" smtClean="0"/>
              <a:t>quadratic transformations</a:t>
            </a:r>
          </a:p>
          <a:p>
            <a:pPr lvl="1"/>
            <a:r>
              <a:rPr lang="en-US" dirty="0" smtClean="0"/>
              <a:t>month dummy variables</a:t>
            </a:r>
          </a:p>
          <a:p>
            <a:pPr lvl="1"/>
            <a:r>
              <a:rPr lang="en-US" dirty="0" smtClean="0"/>
              <a:t>absolute value of Horizontal </a:t>
            </a:r>
            <a:r>
              <a:rPr lang="en-US" dirty="0" smtClean="0"/>
              <a:t>Break</a:t>
            </a:r>
            <a:endParaRPr lang="en-US" dirty="0" smtClean="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28306701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b="1" dirty="0" smtClean="0"/>
              <a:t>Fastball: 60-80% Humidity</a:t>
            </a:r>
            <a:endParaRPr lang="en-US" b="1" dirty="0"/>
          </a:p>
        </p:txBody>
      </p:sp>
      <p:pic>
        <p:nvPicPr>
          <p:cNvPr id="4" name="Picture 3"/>
          <p:cNvPicPr>
            <a:picLocks noChangeAspect="1"/>
          </p:cNvPicPr>
          <p:nvPr/>
        </p:nvPicPr>
        <p:blipFill>
          <a:blip r:embed="rId2" cstate="print"/>
          <a:srcRect l="2157" t="1515" r="761"/>
          <a:stretch>
            <a:fillRect/>
          </a:stretch>
        </p:blipFill>
        <p:spPr>
          <a:xfrm>
            <a:off x="152400" y="1143000"/>
            <a:ext cx="7391400" cy="5338233"/>
          </a:xfrm>
          <a:prstGeom prst="rect">
            <a:avLst/>
          </a:prstGeom>
        </p:spPr>
      </p:pic>
      <p:sp>
        <p:nvSpPr>
          <p:cNvPr id="6" name="TextBox 5"/>
          <p:cNvSpPr txBox="1"/>
          <p:nvPr/>
        </p:nvSpPr>
        <p:spPr>
          <a:xfrm>
            <a:off x="4419600" y="1295400"/>
            <a:ext cx="4724400" cy="1477328"/>
          </a:xfrm>
          <a:prstGeom prst="rect">
            <a:avLst/>
          </a:prstGeom>
          <a:noFill/>
        </p:spPr>
        <p:txBody>
          <a:bodyPr wrap="square" rtlCol="0">
            <a:spAutoFit/>
          </a:bodyPr>
          <a:lstStyle/>
          <a:p>
            <a:pPr algn="r"/>
            <a:r>
              <a:rPr lang="en-US" b="1" dirty="0" smtClean="0"/>
              <a:t>Vertical Break = -0.0437Humidity + 12.649</a:t>
            </a:r>
          </a:p>
          <a:p>
            <a:pPr algn="r"/>
            <a:r>
              <a:rPr lang="en-US" b="1" dirty="0" smtClean="0"/>
              <a:t>				R</a:t>
            </a:r>
            <a:r>
              <a:rPr lang="en-US" b="1" baseline="30000" dirty="0" smtClean="0"/>
              <a:t>2</a:t>
            </a:r>
            <a:r>
              <a:rPr lang="en-US" b="1" dirty="0" smtClean="0"/>
              <a:t> = 1.5%</a:t>
            </a:r>
          </a:p>
          <a:p>
            <a:pPr algn="r"/>
            <a:r>
              <a:rPr lang="en-US" b="1" dirty="0" smtClean="0"/>
              <a:t>#</a:t>
            </a:r>
            <a:r>
              <a:rPr lang="en-US" b="1" dirty="0" err="1" smtClean="0"/>
              <a:t>Obs</a:t>
            </a:r>
            <a:r>
              <a:rPr lang="en-US" b="1" dirty="0" smtClean="0"/>
              <a:t> = 309</a:t>
            </a:r>
          </a:p>
          <a:p>
            <a:pPr algn="r"/>
            <a:r>
              <a:rPr lang="en-US" b="1" dirty="0" smtClean="0"/>
              <a:t>% change = 0.50%</a:t>
            </a:r>
            <a:endParaRPr lang="en-US" b="1" dirty="0"/>
          </a:p>
        </p:txBody>
      </p:sp>
      <p:sp>
        <p:nvSpPr>
          <p:cNvPr id="7" name="TextBox 6"/>
          <p:cNvSpPr txBox="1"/>
          <p:nvPr/>
        </p:nvSpPr>
        <p:spPr>
          <a:xfrm>
            <a:off x="4419600" y="3200400"/>
            <a:ext cx="4724400" cy="1477328"/>
          </a:xfrm>
          <a:prstGeom prst="rect">
            <a:avLst/>
          </a:prstGeom>
          <a:noFill/>
        </p:spPr>
        <p:txBody>
          <a:bodyPr wrap="square" rtlCol="0">
            <a:spAutoFit/>
          </a:bodyPr>
          <a:lstStyle/>
          <a:p>
            <a:pPr algn="r"/>
            <a:r>
              <a:rPr lang="en-US" b="1" dirty="0" smtClean="0"/>
              <a:t>Linear Weight = 0.0454Humidity – 3.23</a:t>
            </a:r>
          </a:p>
          <a:p>
            <a:pPr algn="r"/>
            <a:r>
              <a:rPr lang="en-US" b="1" dirty="0" smtClean="0"/>
              <a:t>				R</a:t>
            </a:r>
            <a:r>
              <a:rPr lang="en-US" b="1" baseline="30000" dirty="0" smtClean="0"/>
              <a:t>2</a:t>
            </a:r>
            <a:r>
              <a:rPr lang="en-US" b="1" dirty="0" smtClean="0"/>
              <a:t> = 2.05%</a:t>
            </a:r>
          </a:p>
          <a:p>
            <a:pPr algn="r"/>
            <a:r>
              <a:rPr lang="en-US" b="1" dirty="0" smtClean="0"/>
              <a:t>#</a:t>
            </a:r>
            <a:r>
              <a:rPr lang="en-US" b="1" dirty="0" err="1" smtClean="0"/>
              <a:t>Obs</a:t>
            </a:r>
            <a:r>
              <a:rPr lang="en-US" b="1" dirty="0" smtClean="0"/>
              <a:t> = 309</a:t>
            </a:r>
          </a:p>
          <a:p>
            <a:pPr algn="r"/>
            <a:r>
              <a:rPr lang="en-US" b="1" dirty="0" smtClean="0"/>
              <a:t>% change = 30.78%</a:t>
            </a:r>
            <a:endParaRPr lang="en-US" b="1" dirty="0"/>
          </a:p>
        </p:txBody>
      </p:sp>
      <p:sp>
        <p:nvSpPr>
          <p:cNvPr id="8"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9" name="Picture 8"/>
          <p:cNvPicPr>
            <a:picLocks noChangeAspect="1"/>
          </p:cNvPicPr>
          <p:nvPr/>
        </p:nvPicPr>
        <p:blipFill>
          <a:blip r:embed="rId3">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b="1" dirty="0" smtClean="0"/>
              <a:t>Fastball: 80-90° Temperature</a:t>
            </a:r>
            <a:endParaRPr lang="en-US" b="1" dirty="0"/>
          </a:p>
        </p:txBody>
      </p:sp>
      <p:pic>
        <p:nvPicPr>
          <p:cNvPr id="4" name="Picture 3"/>
          <p:cNvPicPr>
            <a:picLocks noChangeAspect="1"/>
          </p:cNvPicPr>
          <p:nvPr/>
        </p:nvPicPr>
        <p:blipFill>
          <a:blip r:embed="rId2" cstate="print"/>
          <a:stretch>
            <a:fillRect/>
          </a:stretch>
        </p:blipFill>
        <p:spPr>
          <a:xfrm>
            <a:off x="152399" y="1143000"/>
            <a:ext cx="7376799" cy="5181600"/>
          </a:xfrm>
          <a:prstGeom prst="rect">
            <a:avLst/>
          </a:prstGeom>
        </p:spPr>
      </p:pic>
      <p:sp>
        <p:nvSpPr>
          <p:cNvPr id="6" name="TextBox 5"/>
          <p:cNvSpPr txBox="1"/>
          <p:nvPr/>
        </p:nvSpPr>
        <p:spPr>
          <a:xfrm>
            <a:off x="4343400" y="1667470"/>
            <a:ext cx="4724400" cy="1477328"/>
          </a:xfrm>
          <a:prstGeom prst="rect">
            <a:avLst/>
          </a:prstGeom>
          <a:noFill/>
        </p:spPr>
        <p:txBody>
          <a:bodyPr wrap="square" rtlCol="0">
            <a:spAutoFit/>
          </a:bodyPr>
          <a:lstStyle/>
          <a:p>
            <a:pPr algn="r"/>
            <a:r>
              <a:rPr lang="en-US" b="1" dirty="0" smtClean="0"/>
              <a:t>Average Speed = -0.138Temp + 102.749</a:t>
            </a:r>
          </a:p>
          <a:p>
            <a:pPr algn="r"/>
            <a:r>
              <a:rPr lang="en-US" b="1" dirty="0" smtClean="0"/>
              <a:t>				R</a:t>
            </a:r>
            <a:r>
              <a:rPr lang="en-US" b="1" baseline="30000" dirty="0" smtClean="0"/>
              <a:t>2</a:t>
            </a:r>
            <a:r>
              <a:rPr lang="en-US" b="1" dirty="0" smtClean="0"/>
              <a:t> = 1.57%</a:t>
            </a:r>
          </a:p>
          <a:p>
            <a:pPr algn="r"/>
            <a:r>
              <a:rPr lang="en-US" b="1" dirty="0" smtClean="0"/>
              <a:t>#</a:t>
            </a:r>
            <a:r>
              <a:rPr lang="en-US" b="1" dirty="0" err="1" smtClean="0"/>
              <a:t>Obs</a:t>
            </a:r>
            <a:r>
              <a:rPr lang="en-US" b="1" dirty="0" smtClean="0"/>
              <a:t> = 230</a:t>
            </a:r>
          </a:p>
          <a:p>
            <a:pPr algn="r"/>
            <a:r>
              <a:rPr lang="en-US" b="1" dirty="0" smtClean="0"/>
              <a:t>% change = 0.15%</a:t>
            </a:r>
            <a:endParaRPr lang="en-US" b="1" dirty="0"/>
          </a:p>
        </p:txBody>
      </p:sp>
      <p:sp>
        <p:nvSpPr>
          <p:cNvPr id="5"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7" name="Picture 6"/>
          <p:cNvPicPr>
            <a:picLocks noChangeAspect="1"/>
          </p:cNvPicPr>
          <p:nvPr/>
        </p:nvPicPr>
        <p:blipFill>
          <a:blip r:embed="rId3">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alphaModFix amt="37000"/>
          </a:blip>
          <a:stretch>
            <a:fillRect/>
          </a:stretch>
        </p:blipFill>
        <p:spPr>
          <a:xfrm>
            <a:off x="7834192" y="5562600"/>
            <a:ext cx="1309808" cy="1289448"/>
          </a:xfrm>
          <a:prstGeom prst="rect">
            <a:avLst/>
          </a:prstGeom>
        </p:spPr>
      </p:pic>
      <p:sp>
        <p:nvSpPr>
          <p:cNvPr id="2" name="Title 1"/>
          <p:cNvSpPr>
            <a:spLocks noGrp="1"/>
          </p:cNvSpPr>
          <p:nvPr>
            <p:ph type="title"/>
          </p:nvPr>
        </p:nvSpPr>
        <p:spPr>
          <a:xfrm>
            <a:off x="457200" y="0"/>
            <a:ext cx="8229600" cy="609600"/>
          </a:xfrm>
        </p:spPr>
        <p:txBody>
          <a:bodyPr>
            <a:normAutofit fontScale="90000"/>
          </a:bodyPr>
          <a:lstStyle/>
          <a:p>
            <a:r>
              <a:rPr lang="en-US" b="1" dirty="0" smtClean="0"/>
              <a:t>Extreme Conditions</a:t>
            </a:r>
            <a:endParaRPr lang="en-US" b="1" dirty="0"/>
          </a:p>
        </p:txBody>
      </p:sp>
      <p:pic>
        <p:nvPicPr>
          <p:cNvPr id="4" name="Picture 3"/>
          <p:cNvPicPr>
            <a:picLocks noChangeAspect="1"/>
          </p:cNvPicPr>
          <p:nvPr/>
        </p:nvPicPr>
        <p:blipFill>
          <a:blip r:embed="rId3" cstate="print"/>
          <a:stretch>
            <a:fillRect/>
          </a:stretch>
        </p:blipFill>
        <p:spPr>
          <a:xfrm>
            <a:off x="0" y="609600"/>
            <a:ext cx="5145902" cy="3657600"/>
          </a:xfrm>
          <a:prstGeom prst="rect">
            <a:avLst/>
          </a:prstGeom>
        </p:spPr>
      </p:pic>
      <p:pic>
        <p:nvPicPr>
          <p:cNvPr id="5" name="Picture 4"/>
          <p:cNvPicPr>
            <a:picLocks noChangeAspect="1"/>
          </p:cNvPicPr>
          <p:nvPr/>
        </p:nvPicPr>
        <p:blipFill>
          <a:blip r:embed="rId4" cstate="print"/>
          <a:srcRect l="1615"/>
          <a:stretch>
            <a:fillRect/>
          </a:stretch>
        </p:blipFill>
        <p:spPr>
          <a:xfrm>
            <a:off x="4503295" y="3429000"/>
            <a:ext cx="4640705" cy="3352800"/>
          </a:xfrm>
          <a:prstGeom prst="rect">
            <a:avLst/>
          </a:prstGeom>
        </p:spPr>
      </p:pic>
      <p:sp>
        <p:nvSpPr>
          <p:cNvPr id="6" name="TextBox 5"/>
          <p:cNvSpPr txBox="1"/>
          <p:nvPr/>
        </p:nvSpPr>
        <p:spPr>
          <a:xfrm>
            <a:off x="4419600" y="933271"/>
            <a:ext cx="4724400" cy="1477328"/>
          </a:xfrm>
          <a:prstGeom prst="rect">
            <a:avLst/>
          </a:prstGeom>
          <a:noFill/>
        </p:spPr>
        <p:txBody>
          <a:bodyPr wrap="square" rtlCol="0">
            <a:spAutoFit/>
          </a:bodyPr>
          <a:lstStyle/>
          <a:p>
            <a:pPr algn="r"/>
            <a:r>
              <a:rPr lang="en-US" b="1" dirty="0" smtClean="0"/>
              <a:t>|Horizontal Break| = 0.0738Humidity + 2.665</a:t>
            </a:r>
          </a:p>
          <a:p>
            <a:pPr algn="r"/>
            <a:r>
              <a:rPr lang="en-US" b="1" dirty="0" smtClean="0"/>
              <a:t>				R</a:t>
            </a:r>
            <a:r>
              <a:rPr lang="en-US" b="1" baseline="30000" dirty="0" smtClean="0"/>
              <a:t>2</a:t>
            </a:r>
            <a:r>
              <a:rPr lang="en-US" b="1" dirty="0" smtClean="0"/>
              <a:t> = 2.48%</a:t>
            </a:r>
          </a:p>
          <a:p>
            <a:pPr algn="r"/>
            <a:r>
              <a:rPr lang="en-US" b="1" dirty="0" smtClean="0"/>
              <a:t>#</a:t>
            </a:r>
            <a:r>
              <a:rPr lang="en-US" b="1" dirty="0" err="1" smtClean="0"/>
              <a:t>Obs</a:t>
            </a:r>
            <a:r>
              <a:rPr lang="en-US" b="1" dirty="0" smtClean="0"/>
              <a:t> = 199</a:t>
            </a:r>
          </a:p>
          <a:p>
            <a:pPr algn="r"/>
            <a:r>
              <a:rPr lang="en-US" b="1" dirty="0" smtClean="0"/>
              <a:t>% change = 2.35%</a:t>
            </a:r>
            <a:endParaRPr lang="en-US" b="1" dirty="0"/>
          </a:p>
        </p:txBody>
      </p:sp>
      <p:sp>
        <p:nvSpPr>
          <p:cNvPr id="7" name="TextBox 6"/>
          <p:cNvSpPr txBox="1"/>
          <p:nvPr/>
        </p:nvSpPr>
        <p:spPr>
          <a:xfrm>
            <a:off x="-228600" y="4953000"/>
            <a:ext cx="4724400" cy="1477328"/>
          </a:xfrm>
          <a:prstGeom prst="rect">
            <a:avLst/>
          </a:prstGeom>
          <a:noFill/>
        </p:spPr>
        <p:txBody>
          <a:bodyPr wrap="square" rtlCol="0">
            <a:spAutoFit/>
          </a:bodyPr>
          <a:lstStyle/>
          <a:p>
            <a:pPr algn="r"/>
            <a:r>
              <a:rPr lang="en-US" b="1" dirty="0" smtClean="0"/>
              <a:t>Average Speed = 0.268Temp + 78.404</a:t>
            </a:r>
          </a:p>
          <a:p>
            <a:pPr algn="r"/>
            <a:r>
              <a:rPr lang="en-US" b="1" dirty="0" smtClean="0"/>
              <a:t>				R</a:t>
            </a:r>
            <a:r>
              <a:rPr lang="en-US" b="1" baseline="30000" dirty="0" smtClean="0"/>
              <a:t>2</a:t>
            </a:r>
            <a:r>
              <a:rPr lang="en-US" b="1" dirty="0" smtClean="0"/>
              <a:t> = 5.52%</a:t>
            </a:r>
          </a:p>
          <a:p>
            <a:pPr algn="r"/>
            <a:r>
              <a:rPr lang="en-US" b="1" dirty="0" smtClean="0"/>
              <a:t>#</a:t>
            </a:r>
            <a:r>
              <a:rPr lang="en-US" b="1" dirty="0" err="1" smtClean="0"/>
              <a:t>Obs</a:t>
            </a:r>
            <a:r>
              <a:rPr lang="en-US" b="1" dirty="0" smtClean="0"/>
              <a:t> = 40</a:t>
            </a:r>
          </a:p>
          <a:p>
            <a:pPr algn="r"/>
            <a:r>
              <a:rPr lang="en-US" b="1" dirty="0" smtClean="0"/>
              <a:t>% change = 0.29%</a:t>
            </a:r>
            <a:endParaRPr lang="en-US" b="1" dirty="0"/>
          </a:p>
        </p:txBody>
      </p:sp>
      <p:sp>
        <p:nvSpPr>
          <p:cNvPr id="8" name="TextBox 7"/>
          <p:cNvSpPr txBox="1"/>
          <p:nvPr/>
        </p:nvSpPr>
        <p:spPr>
          <a:xfrm>
            <a:off x="304800" y="609600"/>
            <a:ext cx="4724400" cy="369332"/>
          </a:xfrm>
          <a:prstGeom prst="rect">
            <a:avLst/>
          </a:prstGeom>
          <a:noFill/>
        </p:spPr>
        <p:txBody>
          <a:bodyPr wrap="square" rtlCol="0">
            <a:spAutoFit/>
          </a:bodyPr>
          <a:lstStyle/>
          <a:p>
            <a:pPr algn="ctr"/>
            <a:r>
              <a:rPr lang="en-US" b="1" dirty="0" smtClean="0"/>
              <a:t>Fastball: 20-40% Humidity</a:t>
            </a:r>
            <a:endParaRPr lang="en-US" b="1" dirty="0"/>
          </a:p>
        </p:txBody>
      </p:sp>
      <p:sp>
        <p:nvSpPr>
          <p:cNvPr id="9" name="TextBox 8"/>
          <p:cNvSpPr txBox="1"/>
          <p:nvPr/>
        </p:nvSpPr>
        <p:spPr>
          <a:xfrm>
            <a:off x="4114800" y="3429000"/>
            <a:ext cx="4724400" cy="369332"/>
          </a:xfrm>
          <a:prstGeom prst="rect">
            <a:avLst/>
          </a:prstGeom>
          <a:noFill/>
        </p:spPr>
        <p:txBody>
          <a:bodyPr wrap="square" rtlCol="0">
            <a:spAutoFit/>
          </a:bodyPr>
          <a:lstStyle/>
          <a:p>
            <a:pPr algn="ctr"/>
            <a:r>
              <a:rPr lang="en-US" b="1" dirty="0" smtClean="0"/>
              <a:t>Fastball: 38-50° Temperature</a:t>
            </a:r>
            <a:endParaRPr lang="en-US" b="1" dirty="0"/>
          </a:p>
        </p:txBody>
      </p:sp>
      <p:sp>
        <p:nvSpPr>
          <p:cNvPr id="10"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Change Up: 20-40% Humidity</a:t>
            </a:r>
            <a:endParaRPr lang="en-US" b="1" dirty="0"/>
          </a:p>
        </p:txBody>
      </p:sp>
      <p:pic>
        <p:nvPicPr>
          <p:cNvPr id="5" name="Picture 4"/>
          <p:cNvPicPr>
            <a:picLocks noChangeAspect="1"/>
          </p:cNvPicPr>
          <p:nvPr/>
        </p:nvPicPr>
        <p:blipFill>
          <a:blip r:embed="rId2" cstate="print"/>
          <a:stretch>
            <a:fillRect/>
          </a:stretch>
        </p:blipFill>
        <p:spPr>
          <a:xfrm>
            <a:off x="152399" y="1143000"/>
            <a:ext cx="7430649" cy="5334000"/>
          </a:xfrm>
          <a:prstGeom prst="rect">
            <a:avLst/>
          </a:prstGeom>
        </p:spPr>
      </p:pic>
      <p:sp>
        <p:nvSpPr>
          <p:cNvPr id="6" name="TextBox 5"/>
          <p:cNvSpPr txBox="1"/>
          <p:nvPr/>
        </p:nvSpPr>
        <p:spPr>
          <a:xfrm>
            <a:off x="4267200" y="1494472"/>
            <a:ext cx="4724400" cy="1477328"/>
          </a:xfrm>
          <a:prstGeom prst="rect">
            <a:avLst/>
          </a:prstGeom>
          <a:noFill/>
        </p:spPr>
        <p:txBody>
          <a:bodyPr wrap="square" rtlCol="0">
            <a:spAutoFit/>
          </a:bodyPr>
          <a:lstStyle/>
          <a:p>
            <a:pPr algn="r"/>
            <a:r>
              <a:rPr lang="en-US" b="1" dirty="0" smtClean="0"/>
              <a:t>|Horizontal Break| = 0.0876Humidity + 4.119</a:t>
            </a:r>
          </a:p>
          <a:p>
            <a:pPr algn="r"/>
            <a:r>
              <a:rPr lang="en-US" b="1" dirty="0" smtClean="0"/>
              <a:t>				R</a:t>
            </a:r>
            <a:r>
              <a:rPr lang="en-US" b="1" baseline="30000" dirty="0" smtClean="0"/>
              <a:t>2</a:t>
            </a:r>
            <a:r>
              <a:rPr lang="en-US" b="1" dirty="0" smtClean="0"/>
              <a:t> = 2.92%</a:t>
            </a:r>
          </a:p>
          <a:p>
            <a:pPr algn="r"/>
            <a:r>
              <a:rPr lang="en-US" b="1" dirty="0" smtClean="0"/>
              <a:t>#</a:t>
            </a:r>
            <a:r>
              <a:rPr lang="en-US" b="1" dirty="0" err="1" smtClean="0"/>
              <a:t>Obs</a:t>
            </a:r>
            <a:r>
              <a:rPr lang="en-US" b="1" dirty="0" smtClean="0"/>
              <a:t> = 197</a:t>
            </a:r>
          </a:p>
          <a:p>
            <a:pPr algn="r"/>
            <a:r>
              <a:rPr lang="en-US" b="1" dirty="0" smtClean="0"/>
              <a:t>% change = 4.19%</a:t>
            </a:r>
            <a:endParaRPr lang="en-US" b="1"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8" name="Picture 7"/>
          <p:cNvPicPr>
            <a:picLocks noChangeAspect="1"/>
          </p:cNvPicPr>
          <p:nvPr/>
        </p:nvPicPr>
        <p:blipFill>
          <a:blip r:embed="rId3">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t>Curveball: 80-100% Humidity</a:t>
            </a:r>
            <a:endParaRPr lang="en-US" b="1" dirty="0"/>
          </a:p>
        </p:txBody>
      </p:sp>
      <p:pic>
        <p:nvPicPr>
          <p:cNvPr id="5" name="Picture 4"/>
          <p:cNvPicPr>
            <a:picLocks noChangeAspect="1"/>
          </p:cNvPicPr>
          <p:nvPr/>
        </p:nvPicPr>
        <p:blipFill>
          <a:blip r:embed="rId2" cstate="print"/>
          <a:stretch>
            <a:fillRect/>
          </a:stretch>
        </p:blipFill>
        <p:spPr>
          <a:xfrm>
            <a:off x="152400" y="1143000"/>
            <a:ext cx="7480512" cy="5334000"/>
          </a:xfrm>
          <a:prstGeom prst="rect">
            <a:avLst/>
          </a:prstGeom>
        </p:spPr>
      </p:pic>
      <p:sp>
        <p:nvSpPr>
          <p:cNvPr id="6" name="TextBox 5"/>
          <p:cNvSpPr txBox="1"/>
          <p:nvPr/>
        </p:nvSpPr>
        <p:spPr>
          <a:xfrm>
            <a:off x="4343400" y="1600200"/>
            <a:ext cx="4724400" cy="1477328"/>
          </a:xfrm>
          <a:prstGeom prst="rect">
            <a:avLst/>
          </a:prstGeom>
          <a:noFill/>
        </p:spPr>
        <p:txBody>
          <a:bodyPr wrap="square" rtlCol="0">
            <a:spAutoFit/>
          </a:bodyPr>
          <a:lstStyle/>
          <a:p>
            <a:pPr algn="r"/>
            <a:r>
              <a:rPr lang="en-US" b="1" dirty="0" smtClean="0"/>
              <a:t>|Horizontal Break| = -0.0853Humidity + 12.744</a:t>
            </a:r>
          </a:p>
          <a:p>
            <a:pPr algn="r"/>
            <a:r>
              <a:rPr lang="en-US" b="1" dirty="0" smtClean="0"/>
              <a:t>				R</a:t>
            </a:r>
            <a:r>
              <a:rPr lang="en-US" b="1" baseline="30000" dirty="0" smtClean="0"/>
              <a:t>2</a:t>
            </a:r>
            <a:r>
              <a:rPr lang="en-US" b="1" dirty="0" smtClean="0"/>
              <a:t> = 2.71%</a:t>
            </a:r>
          </a:p>
          <a:p>
            <a:pPr algn="r"/>
            <a:r>
              <a:rPr lang="en-US" b="1" dirty="0" smtClean="0"/>
              <a:t>#</a:t>
            </a:r>
            <a:r>
              <a:rPr lang="en-US" b="1" dirty="0" err="1" smtClean="0"/>
              <a:t>Obs</a:t>
            </a:r>
            <a:r>
              <a:rPr lang="en-US" b="1" dirty="0" smtClean="0"/>
              <a:t> = 107</a:t>
            </a:r>
          </a:p>
          <a:p>
            <a:pPr algn="r"/>
            <a:r>
              <a:rPr lang="en-US" b="1" dirty="0" smtClean="0"/>
              <a:t>% change = 2.31%</a:t>
            </a:r>
            <a:endParaRPr lang="en-US" b="1" dirty="0"/>
          </a:p>
        </p:txBody>
      </p:sp>
      <p:sp>
        <p:nvSpPr>
          <p:cNvPr id="7"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8" name="Picture 7"/>
          <p:cNvPicPr>
            <a:picLocks noChangeAspect="1"/>
          </p:cNvPicPr>
          <p:nvPr/>
        </p:nvPicPr>
        <p:blipFill>
          <a:blip r:embed="rId3">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Past Research</a:t>
            </a:r>
            <a:endParaRPr lang="en-US" b="1" dirty="0"/>
          </a:p>
        </p:txBody>
      </p:sp>
      <p:sp>
        <p:nvSpPr>
          <p:cNvPr id="3" name="Content Placeholder 2"/>
          <p:cNvSpPr>
            <a:spLocks noGrp="1"/>
          </p:cNvSpPr>
          <p:nvPr>
            <p:ph idx="1"/>
          </p:nvPr>
        </p:nvSpPr>
        <p:spPr/>
        <p:txBody>
          <a:bodyPr>
            <a:normAutofit/>
          </a:bodyPr>
          <a:lstStyle/>
          <a:p>
            <a:r>
              <a:rPr lang="en-US" dirty="0" smtClean="0"/>
              <a:t>Fastball velocity </a:t>
            </a:r>
            <a:r>
              <a:rPr lang="en-US" dirty="0" smtClean="0"/>
              <a:t>studied previously</a:t>
            </a:r>
            <a:endParaRPr lang="en-US" dirty="0" smtClean="0"/>
          </a:p>
          <a:p>
            <a:pPr lvl="1"/>
            <a:r>
              <a:rPr lang="en-US" dirty="0" smtClean="0"/>
              <a:t>Higher velocity correlates with higher temperature</a:t>
            </a:r>
          </a:p>
          <a:p>
            <a:r>
              <a:rPr lang="en-US" dirty="0" smtClean="0"/>
              <a:t>Hardball Times researched specific outcomes</a:t>
            </a:r>
          </a:p>
          <a:p>
            <a:pPr lvl="1"/>
            <a:r>
              <a:rPr lang="en-US" dirty="0" smtClean="0"/>
              <a:t>More strike-outs and walks, but fewer home runs, in colder weather</a:t>
            </a:r>
          </a:p>
          <a:p>
            <a:r>
              <a:rPr lang="en-US" dirty="0" smtClean="0"/>
              <a:t>Research and conventional wisdom on wind and air pressure (especially at Coors</a:t>
            </a:r>
            <a:r>
              <a:rPr lang="en-US" dirty="0" smtClean="0"/>
              <a:t>)</a:t>
            </a:r>
            <a:endParaRPr lang="en-US" dirty="0" smtClean="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 and Conclusions</a:t>
            </a:r>
            <a:endParaRPr lang="en-US" b="1"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There seems to be an optimal range for pitchers between 50-60 degrees (F) and 40-50% humidity levels.</a:t>
            </a:r>
          </a:p>
          <a:p>
            <a:r>
              <a:rPr lang="en-US" dirty="0" smtClean="0"/>
              <a:t>Going below or above these levels towards the extremes reduces pitch effectiveness</a:t>
            </a:r>
          </a:p>
          <a:p>
            <a:pPr lvl="1"/>
            <a:r>
              <a:rPr lang="en-US" dirty="0" smtClean="0"/>
              <a:t>Reduces break, velocity, and increases linear weights</a:t>
            </a:r>
          </a:p>
          <a:p>
            <a:r>
              <a:rPr lang="en-US" dirty="0" smtClean="0"/>
              <a:t>There are more statistically significant results in humidity than in temperature.</a:t>
            </a:r>
          </a:p>
          <a:p>
            <a:r>
              <a:rPr lang="en-US" dirty="0" smtClean="0"/>
              <a:t>The most significant results involve fastballs</a:t>
            </a:r>
          </a:p>
          <a:p>
            <a:endParaRPr lang="en-US" dirty="0" smtClean="0"/>
          </a:p>
          <a:p>
            <a:endParaRPr lang="en-US" dirty="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30676726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Hypothesis Revisited	</a:t>
            </a:r>
            <a:endParaRPr lang="en-US" b="1"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Evidence suggests that pitchers are indeed most effective in a cooler temperature range, but not in the extremes</a:t>
            </a:r>
          </a:p>
          <a:p>
            <a:pPr lvl="1"/>
            <a:r>
              <a:rPr lang="en-US" dirty="0"/>
              <a:t>However, higher temperatures and humidity levels seem to correlate with decreased velocities</a:t>
            </a:r>
          </a:p>
          <a:p>
            <a:pPr lvl="1"/>
            <a:r>
              <a:rPr lang="en-US" dirty="0"/>
              <a:t>And lower temperatures and humidity levels actually result in less </a:t>
            </a:r>
            <a:r>
              <a:rPr lang="en-US" dirty="0" smtClean="0"/>
              <a:t>movement</a:t>
            </a:r>
          </a:p>
          <a:p>
            <a:r>
              <a:rPr lang="en-US" dirty="0" smtClean="0"/>
              <a:t>How to explain this?</a:t>
            </a:r>
          </a:p>
          <a:p>
            <a:pPr lvl="1"/>
            <a:r>
              <a:rPr lang="en-US" dirty="0" smtClean="0"/>
              <a:t>Fatigue, grip, seasonal progression</a:t>
            </a:r>
            <a:endParaRPr lang="en-US" dirty="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7876288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Our </a:t>
            </a:r>
            <a:r>
              <a:rPr lang="en-US" b="1" dirty="0" smtClean="0"/>
              <a:t>Hypotheses</a:t>
            </a:r>
            <a:endParaRPr lang="en-US" b="1" dirty="0"/>
          </a:p>
        </p:txBody>
      </p:sp>
      <p:sp>
        <p:nvSpPr>
          <p:cNvPr id="3" name="Content Placeholder 2"/>
          <p:cNvSpPr>
            <a:spLocks noGrp="1"/>
          </p:cNvSpPr>
          <p:nvPr>
            <p:ph idx="1"/>
          </p:nvPr>
        </p:nvSpPr>
        <p:spPr>
          <a:xfrm>
            <a:off x="533400" y="1371600"/>
            <a:ext cx="8229600" cy="4754563"/>
          </a:xfrm>
        </p:spPr>
        <p:txBody>
          <a:bodyPr/>
          <a:lstStyle/>
          <a:p>
            <a:r>
              <a:rPr lang="en-US" dirty="0" smtClean="0"/>
              <a:t>The velocity, movement, and general effectiveness of pitches will be affected by temperature and humidity.</a:t>
            </a:r>
          </a:p>
          <a:p>
            <a:pPr lvl="1"/>
            <a:r>
              <a:rPr lang="en-US" dirty="0" smtClean="0"/>
              <a:t>Specifically: low temperature and humidity will result in more movement but lower velocities</a:t>
            </a:r>
          </a:p>
          <a:p>
            <a:pPr lvl="1"/>
            <a:r>
              <a:rPr lang="en-US" dirty="0" smtClean="0"/>
              <a:t>Higher temperature will correlate with higher velocities, but less movement</a:t>
            </a:r>
          </a:p>
          <a:p>
            <a:pPr lvl="1"/>
            <a:r>
              <a:rPr lang="en-US" dirty="0" smtClean="0"/>
              <a:t>Overall, pitchers will be most effective in cooler weather.</a:t>
            </a:r>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3">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8104818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First Study Methods (Spring 2011)</a:t>
            </a:r>
            <a:endParaRPr lang="en-US" b="1" dirty="0"/>
          </a:p>
        </p:txBody>
      </p:sp>
      <p:sp>
        <p:nvSpPr>
          <p:cNvPr id="3" name="Content Placeholder 2"/>
          <p:cNvSpPr>
            <a:spLocks noGrp="1"/>
          </p:cNvSpPr>
          <p:nvPr>
            <p:ph idx="1"/>
          </p:nvPr>
        </p:nvSpPr>
        <p:spPr/>
        <p:txBody>
          <a:bodyPr/>
          <a:lstStyle/>
          <a:p>
            <a:r>
              <a:rPr lang="en-US" dirty="0" smtClean="0"/>
              <a:t>Select pitchers</a:t>
            </a:r>
          </a:p>
          <a:p>
            <a:r>
              <a:rPr lang="en-US" dirty="0" smtClean="0"/>
              <a:t>Examine individual game logs</a:t>
            </a:r>
          </a:p>
          <a:p>
            <a:r>
              <a:rPr lang="en-US" dirty="0" smtClean="0"/>
              <a:t>Gather Pitch F/X statistics for each game</a:t>
            </a:r>
          </a:p>
          <a:p>
            <a:r>
              <a:rPr lang="en-US" dirty="0" smtClean="0"/>
              <a:t>Gather weather data from each game</a:t>
            </a:r>
          </a:p>
          <a:p>
            <a:r>
              <a:rPr lang="en-US" dirty="0" smtClean="0"/>
              <a:t>Analyze the relationship between weather and Pitch F/X data</a:t>
            </a:r>
            <a:endParaRPr lang="en-US" dirty="0"/>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16493610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Methods: </a:t>
            </a:r>
            <a:r>
              <a:rPr lang="en-US" b="1" dirty="0" smtClean="0"/>
              <a:t>Gathering the First Pitchers to Analyze </a:t>
            </a:r>
            <a:endParaRPr lang="en-US" b="1" dirty="0"/>
          </a:p>
        </p:txBody>
      </p:sp>
      <p:sp>
        <p:nvSpPr>
          <p:cNvPr id="3" name="Content Placeholder 2"/>
          <p:cNvSpPr>
            <a:spLocks noGrp="1"/>
          </p:cNvSpPr>
          <p:nvPr>
            <p:ph idx="1"/>
          </p:nvPr>
        </p:nvSpPr>
        <p:spPr/>
        <p:txBody>
          <a:bodyPr>
            <a:normAutofit lnSpcReduction="10000"/>
          </a:bodyPr>
          <a:lstStyle/>
          <a:p>
            <a:r>
              <a:rPr lang="en-US" dirty="0" smtClean="0"/>
              <a:t>25</a:t>
            </a:r>
            <a:r>
              <a:rPr lang="en-US" dirty="0" smtClean="0"/>
              <a:t>+ starts for the same team every season 2008-2010</a:t>
            </a:r>
          </a:p>
          <a:p>
            <a:r>
              <a:rPr lang="en-US" dirty="0" smtClean="0"/>
              <a:t>40% 4-seam fastball, 8% curveball, 8% changeup thrown</a:t>
            </a:r>
          </a:p>
          <a:p>
            <a:r>
              <a:rPr lang="en-US" dirty="0" smtClean="0"/>
              <a:t>15 pitchers in all: </a:t>
            </a:r>
          </a:p>
          <a:p>
            <a:pPr lvl="1"/>
            <a:r>
              <a:rPr lang="en-US" dirty="0" smtClean="0"/>
              <a:t>Paul </a:t>
            </a:r>
            <a:r>
              <a:rPr lang="en-US" dirty="0" err="1" smtClean="0"/>
              <a:t>Maholm</a:t>
            </a:r>
            <a:r>
              <a:rPr lang="en-US" dirty="0" smtClean="0"/>
              <a:t>, </a:t>
            </a:r>
            <a:r>
              <a:rPr lang="en-US" dirty="0" err="1" smtClean="0"/>
              <a:t>Wandy</a:t>
            </a:r>
            <a:r>
              <a:rPr lang="en-US" dirty="0" smtClean="0"/>
              <a:t> </a:t>
            </a:r>
            <a:r>
              <a:rPr lang="en-US" dirty="0" smtClean="0"/>
              <a:t>Rodriguez (indoor), </a:t>
            </a:r>
            <a:r>
              <a:rPr lang="en-US" dirty="0" smtClean="0"/>
              <a:t>James </a:t>
            </a:r>
            <a:r>
              <a:rPr lang="en-US" dirty="0" smtClean="0"/>
              <a:t>Shields (indoor), </a:t>
            </a:r>
            <a:r>
              <a:rPr lang="en-US" dirty="0" smtClean="0"/>
              <a:t>Bronson Arroyo, </a:t>
            </a:r>
            <a:r>
              <a:rPr lang="en-US" dirty="0" err="1" smtClean="0"/>
              <a:t>Ubaldo</a:t>
            </a:r>
            <a:r>
              <a:rPr lang="en-US" dirty="0" smtClean="0"/>
              <a:t> Jimenez, Mark </a:t>
            </a:r>
            <a:r>
              <a:rPr lang="en-US" dirty="0" err="1" smtClean="0"/>
              <a:t>Buerhle</a:t>
            </a:r>
            <a:r>
              <a:rPr lang="en-US" dirty="0" smtClean="0"/>
              <a:t>, Tim </a:t>
            </a:r>
            <a:r>
              <a:rPr lang="en-US" dirty="0" err="1" smtClean="0"/>
              <a:t>Lincecum</a:t>
            </a:r>
            <a:r>
              <a:rPr lang="en-US" dirty="0" smtClean="0"/>
              <a:t>, Barry </a:t>
            </a:r>
            <a:r>
              <a:rPr lang="en-US" dirty="0" err="1" smtClean="0"/>
              <a:t>Zito</a:t>
            </a:r>
            <a:r>
              <a:rPr lang="en-US" dirty="0" smtClean="0"/>
              <a:t>, Matt Cain, Justin </a:t>
            </a:r>
            <a:r>
              <a:rPr lang="en-US" dirty="0" err="1" smtClean="0"/>
              <a:t>Verlander</a:t>
            </a:r>
            <a:r>
              <a:rPr lang="en-US" dirty="0" smtClean="0"/>
              <a:t>, Felix Hernandez, Cole </a:t>
            </a:r>
            <a:r>
              <a:rPr lang="en-US" dirty="0" err="1" smtClean="0"/>
              <a:t>Hamels</a:t>
            </a:r>
            <a:r>
              <a:rPr lang="en-US" dirty="0" smtClean="0"/>
              <a:t>, Zach Duke, Zach </a:t>
            </a:r>
            <a:r>
              <a:rPr lang="en-US" dirty="0" err="1" smtClean="0"/>
              <a:t>Greinke</a:t>
            </a:r>
            <a:r>
              <a:rPr lang="en-US" dirty="0" smtClean="0"/>
              <a:t>, </a:t>
            </a:r>
            <a:r>
              <a:rPr lang="en-US" dirty="0" err="1" smtClean="0"/>
              <a:t>Jered</a:t>
            </a:r>
            <a:r>
              <a:rPr lang="en-US" dirty="0" smtClean="0"/>
              <a:t> Weaver</a:t>
            </a:r>
          </a:p>
        </p:txBody>
      </p:sp>
      <p:sp>
        <p:nvSpPr>
          <p:cNvPr id="4"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5" name="Picture 4"/>
          <p:cNvPicPr>
            <a:picLocks noChangeAspect="1"/>
          </p:cNvPicPr>
          <p:nvPr/>
        </p:nvPicPr>
        <p:blipFill>
          <a:blip r:embed="rId2">
            <a:alphaModFix amt="37000"/>
          </a:blip>
          <a:stretch>
            <a:fillRect/>
          </a:stretch>
        </p:blipFill>
        <p:spPr>
          <a:xfrm>
            <a:off x="7834192" y="5562600"/>
            <a:ext cx="1309808" cy="1289448"/>
          </a:xfrm>
          <a:prstGeom prst="rect">
            <a:avLst/>
          </a:prstGeom>
        </p:spPr>
      </p:pic>
    </p:spTree>
    <p:extLst>
      <p:ext uri="{BB962C8B-B14F-4D97-AF65-F5344CB8AC3E}">
        <p14:creationId xmlns:p14="http://schemas.microsoft.com/office/powerpoint/2010/main" val="207654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37000"/>
          </a:blip>
          <a:stretch>
            <a:fillRect/>
          </a:stretch>
        </p:blipFill>
        <p:spPr>
          <a:xfrm>
            <a:off x="7834192" y="5562600"/>
            <a:ext cx="1309808" cy="1289448"/>
          </a:xfrm>
          <a:prstGeom prst="rect">
            <a:avLst/>
          </a:prstGeom>
        </p:spPr>
      </p:pic>
      <p:sp>
        <p:nvSpPr>
          <p:cNvPr id="2" name="Title 1"/>
          <p:cNvSpPr>
            <a:spLocks noGrp="1"/>
          </p:cNvSpPr>
          <p:nvPr>
            <p:ph type="title"/>
          </p:nvPr>
        </p:nvSpPr>
        <p:spPr/>
        <p:txBody>
          <a:bodyPr/>
          <a:lstStyle/>
          <a:p>
            <a:r>
              <a:rPr lang="en-US" b="1" dirty="0" smtClean="0"/>
              <a:t>Methods: Data Collection</a:t>
            </a:r>
            <a:endParaRPr lang="en-US" b="1" dirty="0"/>
          </a:p>
        </p:txBody>
      </p:sp>
      <p:sp>
        <p:nvSpPr>
          <p:cNvPr id="3" name="Content Placeholder 2"/>
          <p:cNvSpPr>
            <a:spLocks noGrp="1"/>
          </p:cNvSpPr>
          <p:nvPr>
            <p:ph sz="half" idx="1"/>
          </p:nvPr>
        </p:nvSpPr>
        <p:spPr>
          <a:xfrm>
            <a:off x="457200" y="1600200"/>
            <a:ext cx="8229600" cy="3664527"/>
          </a:xfrm>
        </p:spPr>
        <p:txBody>
          <a:bodyPr/>
          <a:lstStyle/>
          <a:p>
            <a:r>
              <a:rPr lang="en-US" b="1" dirty="0" err="1" smtClean="0"/>
              <a:t>BrooksBaseball</a:t>
            </a:r>
            <a:r>
              <a:rPr lang="en-US" dirty="0" smtClean="0"/>
              <a:t>:</a:t>
            </a:r>
            <a:r>
              <a:rPr lang="en-US" b="1" dirty="0" smtClean="0"/>
              <a:t> Pitch F/X tool</a:t>
            </a:r>
          </a:p>
          <a:p>
            <a:pPr lvl="1"/>
            <a:r>
              <a:rPr lang="en-US" dirty="0" smtClean="0"/>
              <a:t>Avg. velocity, V-break, H-break, linear weights and count</a:t>
            </a:r>
          </a:p>
          <a:p>
            <a:pPr lvl="1"/>
            <a:r>
              <a:rPr lang="en-US" dirty="0" smtClean="0"/>
              <a:t>3 pitches for every start: Fastball, Curveball, Changeup</a:t>
            </a:r>
          </a:p>
          <a:p>
            <a:r>
              <a:rPr lang="en-US" b="1" dirty="0" err="1" smtClean="0"/>
              <a:t>WeatherUnderground</a:t>
            </a:r>
            <a:endParaRPr lang="en-US" b="1" dirty="0" smtClean="0"/>
          </a:p>
          <a:p>
            <a:pPr lvl="1"/>
            <a:r>
              <a:rPr lang="en-US" dirty="0" smtClean="0"/>
              <a:t>Temperature and humidity at start of the game</a:t>
            </a:r>
          </a:p>
          <a:p>
            <a:pPr lvl="1"/>
            <a:r>
              <a:rPr lang="en-US" dirty="0" smtClean="0"/>
              <a:t>Data at end of game to qualify outliers</a:t>
            </a:r>
          </a:p>
          <a:p>
            <a:pPr lvl="1"/>
            <a:r>
              <a:rPr lang="en-US" dirty="0" smtClean="0"/>
              <a:t>Rain delays</a:t>
            </a:r>
          </a:p>
          <a:p>
            <a:pPr lvl="1"/>
            <a:endParaRPr lang="en-US"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256202" y="5181600"/>
            <a:ext cx="8659198" cy="1396282"/>
          </a:xfrm>
          <a:prstGeom prst="rect">
            <a:avLst/>
          </a:prstGeom>
          <a:noFill/>
          <a:ln w="9525">
            <a:noFill/>
            <a:miter lim="800000"/>
            <a:headEnd/>
            <a:tailEnd/>
          </a:ln>
        </p:spPr>
      </p:pic>
      <p:sp>
        <p:nvSpPr>
          <p:cNvPr id="5"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spTree>
    <p:extLst>
      <p:ext uri="{BB962C8B-B14F-4D97-AF65-F5344CB8AC3E}">
        <p14:creationId xmlns:p14="http://schemas.microsoft.com/office/powerpoint/2010/main" val="3700382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Overall Trends</a:t>
            </a:r>
            <a:endParaRPr lang="en-US" b="1" dirty="0"/>
          </a:p>
        </p:txBody>
      </p:sp>
      <p:pic>
        <p:nvPicPr>
          <p:cNvPr id="6" name="Picture 5"/>
          <p:cNvPicPr/>
          <p:nvPr/>
        </p:nvPicPr>
        <p:blipFill>
          <a:blip r:embed="rId2" cstate="print"/>
          <a:srcRect/>
          <a:stretch>
            <a:fillRect/>
          </a:stretch>
        </p:blipFill>
        <p:spPr bwMode="auto">
          <a:xfrm>
            <a:off x="76200" y="1066800"/>
            <a:ext cx="3886200" cy="2844091"/>
          </a:xfrm>
          <a:prstGeom prst="rect">
            <a:avLst/>
          </a:prstGeom>
          <a:noFill/>
          <a:ln w="9525">
            <a:noFill/>
            <a:miter lim="800000"/>
            <a:headEnd/>
            <a:tailEnd/>
          </a:ln>
        </p:spPr>
      </p:pic>
      <p:sp>
        <p:nvSpPr>
          <p:cNvPr id="7" name="TextBox 6"/>
          <p:cNvSpPr txBox="1"/>
          <p:nvPr/>
        </p:nvSpPr>
        <p:spPr>
          <a:xfrm>
            <a:off x="533399" y="1143000"/>
            <a:ext cx="3200400" cy="369332"/>
          </a:xfrm>
          <a:prstGeom prst="rect">
            <a:avLst/>
          </a:prstGeom>
          <a:noFill/>
        </p:spPr>
        <p:txBody>
          <a:bodyPr wrap="square" rtlCol="0">
            <a:spAutoFit/>
          </a:bodyPr>
          <a:lstStyle/>
          <a:p>
            <a:r>
              <a:rPr lang="en-US" dirty="0" smtClean="0"/>
              <a:t>Linear Weights vs. Humidity, FB</a:t>
            </a:r>
            <a:endParaRPr lang="en-US" dirty="0"/>
          </a:p>
        </p:txBody>
      </p:sp>
      <p:pic>
        <p:nvPicPr>
          <p:cNvPr id="8" name="Picture 7"/>
          <p:cNvPicPr/>
          <p:nvPr/>
        </p:nvPicPr>
        <p:blipFill>
          <a:blip r:embed="rId3" cstate="print"/>
          <a:srcRect/>
          <a:stretch>
            <a:fillRect/>
          </a:stretch>
        </p:blipFill>
        <p:spPr bwMode="auto">
          <a:xfrm>
            <a:off x="4834337" y="1752600"/>
            <a:ext cx="3852463" cy="2819400"/>
          </a:xfrm>
          <a:prstGeom prst="rect">
            <a:avLst/>
          </a:prstGeom>
          <a:noFill/>
          <a:ln w="9525">
            <a:noFill/>
            <a:miter lim="800000"/>
            <a:headEnd/>
            <a:tailEnd/>
          </a:ln>
        </p:spPr>
      </p:pic>
      <p:sp>
        <p:nvSpPr>
          <p:cNvPr id="9" name="TextBox 8"/>
          <p:cNvSpPr txBox="1"/>
          <p:nvPr/>
        </p:nvSpPr>
        <p:spPr>
          <a:xfrm>
            <a:off x="5291537" y="1764268"/>
            <a:ext cx="3200400" cy="369332"/>
          </a:xfrm>
          <a:prstGeom prst="rect">
            <a:avLst/>
          </a:prstGeom>
          <a:noFill/>
        </p:spPr>
        <p:txBody>
          <a:bodyPr wrap="square" rtlCol="0">
            <a:spAutoFit/>
          </a:bodyPr>
          <a:lstStyle/>
          <a:p>
            <a:r>
              <a:rPr lang="en-US" dirty="0" smtClean="0"/>
              <a:t>Linear Weights vs. Humidity, CH</a:t>
            </a:r>
            <a:endParaRPr lang="en-US" dirty="0"/>
          </a:p>
        </p:txBody>
      </p:sp>
      <p:pic>
        <p:nvPicPr>
          <p:cNvPr id="10" name="Picture 9"/>
          <p:cNvPicPr/>
          <p:nvPr/>
        </p:nvPicPr>
        <p:blipFill>
          <a:blip r:embed="rId4" cstate="print"/>
          <a:srcRect/>
          <a:stretch>
            <a:fillRect/>
          </a:stretch>
        </p:blipFill>
        <p:spPr bwMode="auto">
          <a:xfrm>
            <a:off x="990600" y="3962400"/>
            <a:ext cx="3810000" cy="2788324"/>
          </a:xfrm>
          <a:prstGeom prst="rect">
            <a:avLst/>
          </a:prstGeom>
          <a:noFill/>
          <a:ln w="9525">
            <a:noFill/>
            <a:miter lim="800000"/>
            <a:headEnd/>
            <a:tailEnd/>
          </a:ln>
        </p:spPr>
      </p:pic>
      <p:sp>
        <p:nvSpPr>
          <p:cNvPr id="12" name="TextBox 11"/>
          <p:cNvSpPr txBox="1"/>
          <p:nvPr/>
        </p:nvSpPr>
        <p:spPr>
          <a:xfrm>
            <a:off x="1447800" y="3886200"/>
            <a:ext cx="3200400" cy="369332"/>
          </a:xfrm>
          <a:prstGeom prst="rect">
            <a:avLst/>
          </a:prstGeom>
          <a:noFill/>
        </p:spPr>
        <p:txBody>
          <a:bodyPr wrap="square" rtlCol="0">
            <a:spAutoFit/>
          </a:bodyPr>
          <a:lstStyle/>
          <a:p>
            <a:r>
              <a:rPr lang="en-US" dirty="0" smtClean="0"/>
              <a:t>Linear Weights vs. Humidity, CB</a:t>
            </a:r>
            <a:endParaRPr lang="en-US" dirty="0"/>
          </a:p>
        </p:txBody>
      </p:sp>
      <p:sp>
        <p:nvSpPr>
          <p:cNvPr id="11" name="Text Box 4"/>
          <p:cNvSpPr txBox="1">
            <a:spLocks noChangeArrowheads="1"/>
          </p:cNvSpPr>
          <p:nvPr/>
        </p:nvSpPr>
        <p:spPr bwMode="auto">
          <a:xfrm>
            <a:off x="40005" y="6720840"/>
            <a:ext cx="2407444" cy="1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000">
                <a:solidFill>
                  <a:srgbClr val="FFFFFF"/>
                </a:solidFill>
                <a:latin typeface="Arial" charset="0"/>
              </a:rPr>
              <a:t>Andy Andres, Boston SABR Chapter</a:t>
            </a:r>
          </a:p>
        </p:txBody>
      </p:sp>
      <p:pic>
        <p:nvPicPr>
          <p:cNvPr id="13" name="Picture 12"/>
          <p:cNvPicPr>
            <a:picLocks noChangeAspect="1"/>
          </p:cNvPicPr>
          <p:nvPr/>
        </p:nvPicPr>
        <p:blipFill>
          <a:blip r:embed="rId5">
            <a:alphaModFix amt="37000"/>
          </a:blip>
          <a:stretch>
            <a:fillRect/>
          </a:stretch>
        </p:blipFill>
        <p:spPr>
          <a:xfrm>
            <a:off x="7834192" y="5562600"/>
            <a:ext cx="1309808" cy="1289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tch and Weather Relation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Pitch and Weather Relationship.thmx</Template>
  <TotalTime>2992</TotalTime>
  <Words>1783</Words>
  <Application>Microsoft Macintosh PowerPoint</Application>
  <PresentationFormat>On-screen Show (4:3)</PresentationFormat>
  <Paragraphs>264</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Pitch and Weather Relationship</vt:lpstr>
      <vt:lpstr>Pitching Up A Storm: The Impact of Temperature and Humidity on Pitch Effectiveness</vt:lpstr>
      <vt:lpstr>The Big Question</vt:lpstr>
      <vt:lpstr>Conventional Wisdom</vt:lpstr>
      <vt:lpstr>Past Research</vt:lpstr>
      <vt:lpstr>Our Hypotheses</vt:lpstr>
      <vt:lpstr>The First Study Methods (Spring 2011)</vt:lpstr>
      <vt:lpstr>Methods: Gathering the First Pitchers to Analyze </vt:lpstr>
      <vt:lpstr>Methods: Data Collection</vt:lpstr>
      <vt:lpstr>Overall Trends</vt:lpstr>
      <vt:lpstr>Overall Trends</vt:lpstr>
      <vt:lpstr>Discussion and Conclusions</vt:lpstr>
      <vt:lpstr>Hypothesis Revisited </vt:lpstr>
      <vt:lpstr>Tufts Weather Study 2.0</vt:lpstr>
      <vt:lpstr>Temp v. Velocity: Changeup</vt:lpstr>
      <vt:lpstr>Temp v. Velocity: Curveball</vt:lpstr>
      <vt:lpstr>Temp v. Velocity: Cut Fastball</vt:lpstr>
      <vt:lpstr>Temp v. Velocity: 4-Seam Fastball</vt:lpstr>
      <vt:lpstr>Temp v. Velocity: 2-Seam Fastball</vt:lpstr>
      <vt:lpstr>Temp v. Velocity: Sinking Fastball</vt:lpstr>
      <vt:lpstr>Temp v. Velocity: Slider</vt:lpstr>
      <vt:lpstr>Humidity, Break, and Pitch Type, Linear not Polynomial</vt:lpstr>
      <vt:lpstr>Humidity, Break, and Pitch Type</vt:lpstr>
      <vt:lpstr>Break and Humidity, Polynomial</vt:lpstr>
      <vt:lpstr>Break and Humidity, Polynomial</vt:lpstr>
      <vt:lpstr>Break and Humidity, Polynomial</vt:lpstr>
      <vt:lpstr>Acknowledgements:</vt:lpstr>
      <vt:lpstr>Sources</vt:lpstr>
      <vt:lpstr>Contact Information: Andy Andres, Ph.D. Senior Lecturer of Natural Sciences and Mathematics at Boston University MLB Datacaster/Stringer for Fenway Park, MLBAM Visiting Lecturer in Sabermetrics at Tufts University Head Coach, MIT Science of Baseball Program Data Analyst, BaseballHQ.com  Boston University College of General Studies 871 Commonwealth Ave. Boston, MA 02215 voxmail: 617.575.9853 fax: 815.361.1365 or 617.353.5868 LAndres@BU.edu or Andy.Andres@GMail.com</vt:lpstr>
      <vt:lpstr>PowerPoint Presentation</vt:lpstr>
      <vt:lpstr>Limitations</vt:lpstr>
      <vt:lpstr>Future Research</vt:lpstr>
      <vt:lpstr>PowerPoint Presentation</vt:lpstr>
      <vt:lpstr>Data</vt:lpstr>
      <vt:lpstr>Multiple Linear Regression</vt:lpstr>
      <vt:lpstr>Fastball: 60-80% Humidity</vt:lpstr>
      <vt:lpstr>Fastball: 80-90° Temperature</vt:lpstr>
      <vt:lpstr>Extreme Conditions</vt:lpstr>
      <vt:lpstr>Change Up: 20-40% Humidity</vt:lpstr>
      <vt:lpstr>Curveball: 80-100% Humidity</vt:lpstr>
      <vt:lpstr>Discussion and Conclusions</vt:lpstr>
      <vt:lpstr>Hypothesis Revisited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Sabr 101 Research Ideas</dc:title>
  <dc:creator>Lisa</dc:creator>
  <cp:lastModifiedBy>Andy Andres</cp:lastModifiedBy>
  <cp:revision>98</cp:revision>
  <dcterms:created xsi:type="dcterms:W3CDTF">2011-04-28T16:14:56Z</dcterms:created>
  <dcterms:modified xsi:type="dcterms:W3CDTF">2012-06-30T16:55:43Z</dcterms:modified>
</cp:coreProperties>
</file>