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55"/>
  </p:notesMasterIdLst>
  <p:sldIdLst>
    <p:sldId id="256" r:id="rId2"/>
    <p:sldId id="264" r:id="rId3"/>
    <p:sldId id="323" r:id="rId4"/>
    <p:sldId id="301" r:id="rId5"/>
    <p:sldId id="269" r:id="rId6"/>
    <p:sldId id="303" r:id="rId7"/>
    <p:sldId id="268" r:id="rId8"/>
    <p:sldId id="304" r:id="rId9"/>
    <p:sldId id="305" r:id="rId10"/>
    <p:sldId id="307" r:id="rId11"/>
    <p:sldId id="270" r:id="rId12"/>
    <p:sldId id="308" r:id="rId13"/>
    <p:sldId id="282" r:id="rId14"/>
    <p:sldId id="271" r:id="rId15"/>
    <p:sldId id="309" r:id="rId16"/>
    <p:sldId id="310" r:id="rId17"/>
    <p:sldId id="312" r:id="rId18"/>
    <p:sldId id="280" r:id="rId19"/>
    <p:sldId id="314" r:id="rId20"/>
    <p:sldId id="315" r:id="rId21"/>
    <p:sldId id="316" r:id="rId22"/>
    <p:sldId id="272" r:id="rId23"/>
    <p:sldId id="317" r:id="rId24"/>
    <p:sldId id="319" r:id="rId25"/>
    <p:sldId id="318" r:id="rId26"/>
    <p:sldId id="328" r:id="rId27"/>
    <p:sldId id="321" r:id="rId28"/>
    <p:sldId id="276" r:id="rId29"/>
    <p:sldId id="277" r:id="rId30"/>
    <p:sldId id="275" r:id="rId31"/>
    <p:sldId id="322" r:id="rId32"/>
    <p:sldId id="320" r:id="rId33"/>
    <p:sldId id="293" r:id="rId34"/>
    <p:sldId id="324" r:id="rId35"/>
    <p:sldId id="284" r:id="rId36"/>
    <p:sldId id="285" r:id="rId37"/>
    <p:sldId id="325" r:id="rId38"/>
    <p:sldId id="326" r:id="rId39"/>
    <p:sldId id="287" r:id="rId40"/>
    <p:sldId id="288" r:id="rId41"/>
    <p:sldId id="292" r:id="rId42"/>
    <p:sldId id="329" r:id="rId43"/>
    <p:sldId id="289" r:id="rId44"/>
    <p:sldId id="327" r:id="rId45"/>
    <p:sldId id="332" r:id="rId46"/>
    <p:sldId id="330" r:id="rId47"/>
    <p:sldId id="290" r:id="rId48"/>
    <p:sldId id="291" r:id="rId49"/>
    <p:sldId id="257" r:id="rId50"/>
    <p:sldId id="295" r:id="rId51"/>
    <p:sldId id="296" r:id="rId52"/>
    <p:sldId id="297" r:id="rId53"/>
    <p:sldId id="28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C4582-7C33-4F6A-87BF-7A4795D4984F}" v="3" dt="2023-07-08T08:12:16.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89770" autoAdjust="0"/>
  </p:normalViewPr>
  <p:slideViewPr>
    <p:cSldViewPr snapToGrid="0">
      <p:cViewPr>
        <p:scale>
          <a:sx n="111" d="100"/>
          <a:sy n="111" d="100"/>
        </p:scale>
        <p:origin x="62" y="-1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 Booker" userId="dffc999e20929832" providerId="LiveId" clId="{24FC4582-7C33-4F6A-87BF-7A4795D4984F}"/>
    <pc:docChg chg="undo custSel addSld delSld modSld">
      <pc:chgData name="M.A. Booker" userId="dffc999e20929832" providerId="LiveId" clId="{24FC4582-7C33-4F6A-87BF-7A4795D4984F}" dt="2023-07-08T08:41:00.367" v="873" actId="20577"/>
      <pc:docMkLst>
        <pc:docMk/>
      </pc:docMkLst>
      <pc:sldChg chg="delSp modSp mod">
        <pc:chgData name="M.A. Booker" userId="dffc999e20929832" providerId="LiveId" clId="{24FC4582-7C33-4F6A-87BF-7A4795D4984F}" dt="2023-07-08T08:31:19.016" v="848" actId="20577"/>
        <pc:sldMkLst>
          <pc:docMk/>
          <pc:sldMk cId="1171815545" sldId="268"/>
        </pc:sldMkLst>
        <pc:spChg chg="mod">
          <ac:chgData name="M.A. Booker" userId="dffc999e20929832" providerId="LiveId" clId="{24FC4582-7C33-4F6A-87BF-7A4795D4984F}" dt="2023-07-08T08:31:19.016" v="848" actId="20577"/>
          <ac:spMkLst>
            <pc:docMk/>
            <pc:sldMk cId="1171815545" sldId="268"/>
            <ac:spMk id="6" creationId="{1E1F3DFF-D378-DE51-3F85-33C2322AA8B7}"/>
          </ac:spMkLst>
        </pc:spChg>
        <pc:spChg chg="del">
          <ac:chgData name="M.A. Booker" userId="dffc999e20929832" providerId="LiveId" clId="{24FC4582-7C33-4F6A-87BF-7A4795D4984F}" dt="2023-07-08T08:26:03.451" v="587" actId="478"/>
          <ac:spMkLst>
            <pc:docMk/>
            <pc:sldMk cId="1171815545" sldId="268"/>
            <ac:spMk id="7" creationId="{A2D44938-D15A-6F8F-86EC-229E8AD7B32D}"/>
          </ac:spMkLst>
        </pc:spChg>
        <pc:picChg chg="mod">
          <ac:chgData name="M.A. Booker" userId="dffc999e20929832" providerId="LiveId" clId="{24FC4582-7C33-4F6A-87BF-7A4795D4984F}" dt="2023-07-08T08:26:29.085" v="589" actId="1076"/>
          <ac:picMkLst>
            <pc:docMk/>
            <pc:sldMk cId="1171815545" sldId="268"/>
            <ac:picMk id="5" creationId="{20C313D3-35E1-78D9-3EC1-17CAF03B8291}"/>
          </ac:picMkLst>
        </pc:picChg>
      </pc:sldChg>
      <pc:sldChg chg="modSp mod">
        <pc:chgData name="M.A. Booker" userId="dffc999e20929832" providerId="LiveId" clId="{24FC4582-7C33-4F6A-87BF-7A4795D4984F}" dt="2023-07-08T07:29:28.563" v="79" actId="20577"/>
        <pc:sldMkLst>
          <pc:docMk/>
          <pc:sldMk cId="2744042341" sldId="271"/>
        </pc:sldMkLst>
        <pc:spChg chg="mod">
          <ac:chgData name="M.A. Booker" userId="dffc999e20929832" providerId="LiveId" clId="{24FC4582-7C33-4F6A-87BF-7A4795D4984F}" dt="2023-07-08T07:29:28.563" v="79" actId="20577"/>
          <ac:spMkLst>
            <pc:docMk/>
            <pc:sldMk cId="2744042341" sldId="271"/>
            <ac:spMk id="11" creationId="{42AAEF24-4060-7F66-180A-DC706788328D}"/>
          </ac:spMkLst>
        </pc:spChg>
      </pc:sldChg>
      <pc:sldChg chg="modSp mod">
        <pc:chgData name="M.A. Booker" userId="dffc999e20929832" providerId="LiveId" clId="{24FC4582-7C33-4F6A-87BF-7A4795D4984F}" dt="2023-07-08T07:32:13.508" v="102" actId="5793"/>
        <pc:sldMkLst>
          <pc:docMk/>
          <pc:sldMk cId="3694647045" sldId="280"/>
        </pc:sldMkLst>
        <pc:spChg chg="mod">
          <ac:chgData name="M.A. Booker" userId="dffc999e20929832" providerId="LiveId" clId="{24FC4582-7C33-4F6A-87BF-7A4795D4984F}" dt="2023-07-08T07:32:13.508" v="102" actId="5793"/>
          <ac:spMkLst>
            <pc:docMk/>
            <pc:sldMk cId="3694647045" sldId="280"/>
            <ac:spMk id="11" creationId="{42AAEF24-4060-7F66-180A-DC706788328D}"/>
          </ac:spMkLst>
        </pc:spChg>
      </pc:sldChg>
      <pc:sldChg chg="modSp mod">
        <pc:chgData name="M.A. Booker" userId="dffc999e20929832" providerId="LiveId" clId="{24FC4582-7C33-4F6A-87BF-7A4795D4984F}" dt="2023-07-08T08:41:00.367" v="873" actId="20577"/>
        <pc:sldMkLst>
          <pc:docMk/>
          <pc:sldMk cId="1083580324" sldId="281"/>
        </pc:sldMkLst>
        <pc:spChg chg="mod">
          <ac:chgData name="M.A. Booker" userId="dffc999e20929832" providerId="LiveId" clId="{24FC4582-7C33-4F6A-87BF-7A4795D4984F}" dt="2023-07-08T08:41:00.367" v="873" actId="20577"/>
          <ac:spMkLst>
            <pc:docMk/>
            <pc:sldMk cId="1083580324" sldId="281"/>
            <ac:spMk id="5" creationId="{00000000-0000-0000-0000-000000000000}"/>
          </ac:spMkLst>
        </pc:spChg>
      </pc:sldChg>
      <pc:sldChg chg="addSp delSp modSp mod setBg">
        <pc:chgData name="M.A. Booker" userId="dffc999e20929832" providerId="LiveId" clId="{24FC4582-7C33-4F6A-87BF-7A4795D4984F}" dt="2023-07-08T08:07:17.225" v="286" actId="20577"/>
        <pc:sldMkLst>
          <pc:docMk/>
          <pc:sldMk cId="3358095643" sldId="285"/>
        </pc:sldMkLst>
        <pc:spChg chg="mod">
          <ac:chgData name="M.A. Booker" userId="dffc999e20929832" providerId="LiveId" clId="{24FC4582-7C33-4F6A-87BF-7A4795D4984F}" dt="2023-07-08T08:04:52.033" v="209" actId="26606"/>
          <ac:spMkLst>
            <pc:docMk/>
            <pc:sldMk cId="3358095643" sldId="285"/>
            <ac:spMk id="2" creationId="{B0AF3585-127F-0C7C-32B3-6A199C78D2B2}"/>
          </ac:spMkLst>
        </pc:spChg>
        <pc:spChg chg="mod ord">
          <ac:chgData name="M.A. Booker" userId="dffc999e20929832" providerId="LiveId" clId="{24FC4582-7C33-4F6A-87BF-7A4795D4984F}" dt="2023-07-08T08:07:17.225" v="286" actId="20577"/>
          <ac:spMkLst>
            <pc:docMk/>
            <pc:sldMk cId="3358095643" sldId="285"/>
            <ac:spMk id="6" creationId="{1E1F3DFF-D378-DE51-3F85-33C2322AA8B7}"/>
          </ac:spMkLst>
        </pc:spChg>
        <pc:spChg chg="add del">
          <ac:chgData name="M.A. Booker" userId="dffc999e20929832" providerId="LiveId" clId="{24FC4582-7C33-4F6A-87BF-7A4795D4984F}" dt="2023-07-08T08:04:48.675" v="206" actId="26606"/>
          <ac:spMkLst>
            <pc:docMk/>
            <pc:sldMk cId="3358095643" sldId="285"/>
            <ac:spMk id="14" creationId="{7D379150-F6B4-45C8-BE10-6B278AD400EB}"/>
          </ac:spMkLst>
        </pc:spChg>
        <pc:spChg chg="add del">
          <ac:chgData name="M.A. Booker" userId="dffc999e20929832" providerId="LiveId" clId="{24FC4582-7C33-4F6A-87BF-7A4795D4984F}" dt="2023-07-08T08:04:48.675" v="206" actId="26606"/>
          <ac:spMkLst>
            <pc:docMk/>
            <pc:sldMk cId="3358095643" sldId="285"/>
            <ac:spMk id="16" creationId="{5FFCF544-A370-4A5D-A95F-CA6E0E7191E6}"/>
          </ac:spMkLst>
        </pc:spChg>
        <pc:spChg chg="add del">
          <ac:chgData name="M.A. Booker" userId="dffc999e20929832" providerId="LiveId" clId="{24FC4582-7C33-4F6A-87BF-7A4795D4984F}" dt="2023-07-08T08:04:48.675" v="206" actId="26606"/>
          <ac:spMkLst>
            <pc:docMk/>
            <pc:sldMk cId="3358095643" sldId="285"/>
            <ac:spMk id="20" creationId="{52ABB703-2B0E-4C3B-B4A2-F3973548E561}"/>
          </ac:spMkLst>
        </pc:spChg>
        <pc:spChg chg="add del">
          <ac:chgData name="M.A. Booker" userId="dffc999e20929832" providerId="LiveId" clId="{24FC4582-7C33-4F6A-87BF-7A4795D4984F}" dt="2023-07-08T08:04:48.675" v="206" actId="26606"/>
          <ac:spMkLst>
            <pc:docMk/>
            <pc:sldMk cId="3358095643" sldId="285"/>
            <ac:spMk id="24" creationId="{E95DA498-D9A2-4DA9-B9DA-B3776E08CF7E}"/>
          </ac:spMkLst>
        </pc:spChg>
        <pc:spChg chg="add del">
          <ac:chgData name="M.A. Booker" userId="dffc999e20929832" providerId="LiveId" clId="{24FC4582-7C33-4F6A-87BF-7A4795D4984F}" dt="2023-07-08T08:04:48.675" v="206" actId="26606"/>
          <ac:spMkLst>
            <pc:docMk/>
            <pc:sldMk cId="3358095643" sldId="285"/>
            <ac:spMk id="26" creationId="{82A73093-4B9D-420D-B17E-52293703A1D4}"/>
          </ac:spMkLst>
        </pc:spChg>
        <pc:spChg chg="add del">
          <ac:chgData name="M.A. Booker" userId="dffc999e20929832" providerId="LiveId" clId="{24FC4582-7C33-4F6A-87BF-7A4795D4984F}" dt="2023-07-08T08:04:52.017" v="208" actId="26606"/>
          <ac:spMkLst>
            <pc:docMk/>
            <pc:sldMk cId="3358095643" sldId="285"/>
            <ac:spMk id="28" creationId="{7D379150-F6B4-45C8-BE10-6B278AD400EB}"/>
          </ac:spMkLst>
        </pc:spChg>
        <pc:spChg chg="add del">
          <ac:chgData name="M.A. Booker" userId="dffc999e20929832" providerId="LiveId" clId="{24FC4582-7C33-4F6A-87BF-7A4795D4984F}" dt="2023-07-08T08:04:52.017" v="208" actId="26606"/>
          <ac:spMkLst>
            <pc:docMk/>
            <pc:sldMk cId="3358095643" sldId="285"/>
            <ac:spMk id="29" creationId="{5FFCF544-A370-4A5D-A95F-CA6E0E7191E6}"/>
          </ac:spMkLst>
        </pc:spChg>
        <pc:spChg chg="add">
          <ac:chgData name="M.A. Booker" userId="dffc999e20929832" providerId="LiveId" clId="{24FC4582-7C33-4F6A-87BF-7A4795D4984F}" dt="2023-07-08T08:04:52.033" v="209" actId="26606"/>
          <ac:spMkLst>
            <pc:docMk/>
            <pc:sldMk cId="3358095643" sldId="285"/>
            <ac:spMk id="32" creationId="{7D379150-F6B4-45C8-BE10-6B278AD400EB}"/>
          </ac:spMkLst>
        </pc:spChg>
        <pc:spChg chg="add">
          <ac:chgData name="M.A. Booker" userId="dffc999e20929832" providerId="LiveId" clId="{24FC4582-7C33-4F6A-87BF-7A4795D4984F}" dt="2023-07-08T08:04:52.033" v="209" actId="26606"/>
          <ac:spMkLst>
            <pc:docMk/>
            <pc:sldMk cId="3358095643" sldId="285"/>
            <ac:spMk id="33" creationId="{5FFCF544-A370-4A5D-A95F-CA6E0E7191E6}"/>
          </ac:spMkLst>
        </pc:spChg>
        <pc:spChg chg="add">
          <ac:chgData name="M.A. Booker" userId="dffc999e20929832" providerId="LiveId" clId="{24FC4582-7C33-4F6A-87BF-7A4795D4984F}" dt="2023-07-08T08:04:52.033" v="209" actId="26606"/>
          <ac:spMkLst>
            <pc:docMk/>
            <pc:sldMk cId="3358095643" sldId="285"/>
            <ac:spMk id="35" creationId="{52ABB703-2B0E-4C3B-B4A2-F3973548E561}"/>
          </ac:spMkLst>
        </pc:spChg>
        <pc:spChg chg="add">
          <ac:chgData name="M.A. Booker" userId="dffc999e20929832" providerId="LiveId" clId="{24FC4582-7C33-4F6A-87BF-7A4795D4984F}" dt="2023-07-08T08:04:52.033" v="209" actId="26606"/>
          <ac:spMkLst>
            <pc:docMk/>
            <pc:sldMk cId="3358095643" sldId="285"/>
            <ac:spMk id="37" creationId="{E95DA498-D9A2-4DA9-B9DA-B3776E08CF7E}"/>
          </ac:spMkLst>
        </pc:spChg>
        <pc:spChg chg="add">
          <ac:chgData name="M.A. Booker" userId="dffc999e20929832" providerId="LiveId" clId="{24FC4582-7C33-4F6A-87BF-7A4795D4984F}" dt="2023-07-08T08:04:52.033" v="209" actId="26606"/>
          <ac:spMkLst>
            <pc:docMk/>
            <pc:sldMk cId="3358095643" sldId="285"/>
            <ac:spMk id="38" creationId="{82A73093-4B9D-420D-B17E-52293703A1D4}"/>
          </ac:spMkLst>
        </pc:spChg>
        <pc:picChg chg="add del">
          <ac:chgData name="M.A. Booker" userId="dffc999e20929832" providerId="LiveId" clId="{24FC4582-7C33-4F6A-87BF-7A4795D4984F}" dt="2023-07-08T08:01:53.670" v="195" actId="22"/>
          <ac:picMkLst>
            <pc:docMk/>
            <pc:sldMk cId="3358095643" sldId="285"/>
            <ac:picMk id="4" creationId="{51E376FF-A597-8BF1-28AB-E57B1B238611}"/>
          </ac:picMkLst>
        </pc:picChg>
        <pc:picChg chg="add del mod">
          <ac:chgData name="M.A. Booker" userId="dffc999e20929832" providerId="LiveId" clId="{24FC4582-7C33-4F6A-87BF-7A4795D4984F}" dt="2023-07-08T08:04:29.630" v="199" actId="478"/>
          <ac:picMkLst>
            <pc:docMk/>
            <pc:sldMk cId="3358095643" sldId="285"/>
            <ac:picMk id="7" creationId="{2CBFA901-838A-523A-11FA-762FFB5B42E1}"/>
          </ac:picMkLst>
        </pc:picChg>
        <pc:picChg chg="add mod">
          <ac:chgData name="M.A. Booker" userId="dffc999e20929832" providerId="LiveId" clId="{24FC4582-7C33-4F6A-87BF-7A4795D4984F}" dt="2023-07-08T08:04:52.033" v="209" actId="26606"/>
          <ac:picMkLst>
            <pc:docMk/>
            <pc:sldMk cId="3358095643" sldId="285"/>
            <ac:picMk id="9" creationId="{BA0CC27C-A076-C5AE-7409-38EE58705875}"/>
          </ac:picMkLst>
        </pc:picChg>
        <pc:cxnChg chg="add del">
          <ac:chgData name="M.A. Booker" userId="dffc999e20929832" providerId="LiveId" clId="{24FC4582-7C33-4F6A-87BF-7A4795D4984F}" dt="2023-07-08T08:04:48.675" v="206" actId="26606"/>
          <ac:cxnSpMkLst>
            <pc:docMk/>
            <pc:sldMk cId="3358095643" sldId="285"/>
            <ac:cxnSpMk id="18" creationId="{6EEB3B97-A638-498B-8083-54191CE71E01}"/>
          </ac:cxnSpMkLst>
        </pc:cxnChg>
        <pc:cxnChg chg="add del">
          <ac:chgData name="M.A. Booker" userId="dffc999e20929832" providerId="LiveId" clId="{24FC4582-7C33-4F6A-87BF-7A4795D4984F}" dt="2023-07-08T08:04:48.675" v="206" actId="26606"/>
          <ac:cxnSpMkLst>
            <pc:docMk/>
            <pc:sldMk cId="3358095643" sldId="285"/>
            <ac:cxnSpMk id="22" creationId="{9C21570E-E159-49A6-9891-FA397B7A92D3}"/>
          </ac:cxnSpMkLst>
        </pc:cxnChg>
        <pc:cxnChg chg="add del">
          <ac:chgData name="M.A. Booker" userId="dffc999e20929832" providerId="LiveId" clId="{24FC4582-7C33-4F6A-87BF-7A4795D4984F}" dt="2023-07-08T08:04:52.017" v="208" actId="26606"/>
          <ac:cxnSpMkLst>
            <pc:docMk/>
            <pc:sldMk cId="3358095643" sldId="285"/>
            <ac:cxnSpMk id="30" creationId="{6EEB3B97-A638-498B-8083-54191CE71E01}"/>
          </ac:cxnSpMkLst>
        </pc:cxnChg>
        <pc:cxnChg chg="add">
          <ac:chgData name="M.A. Booker" userId="dffc999e20929832" providerId="LiveId" clId="{24FC4582-7C33-4F6A-87BF-7A4795D4984F}" dt="2023-07-08T08:04:52.033" v="209" actId="26606"/>
          <ac:cxnSpMkLst>
            <pc:docMk/>
            <pc:sldMk cId="3358095643" sldId="285"/>
            <ac:cxnSpMk id="34" creationId="{6EEB3B97-A638-498B-8083-54191CE71E01}"/>
          </ac:cxnSpMkLst>
        </pc:cxnChg>
        <pc:cxnChg chg="add">
          <ac:chgData name="M.A. Booker" userId="dffc999e20929832" providerId="LiveId" clId="{24FC4582-7C33-4F6A-87BF-7A4795D4984F}" dt="2023-07-08T08:04:52.033" v="209" actId="26606"/>
          <ac:cxnSpMkLst>
            <pc:docMk/>
            <pc:sldMk cId="3358095643" sldId="285"/>
            <ac:cxnSpMk id="36" creationId="{9C21570E-E159-49A6-9891-FA397B7A92D3}"/>
          </ac:cxnSpMkLst>
        </pc:cxnChg>
      </pc:sldChg>
      <pc:sldChg chg="addSp delSp modSp mod">
        <pc:chgData name="M.A. Booker" userId="dffc999e20929832" providerId="LiveId" clId="{24FC4582-7C33-4F6A-87BF-7A4795D4984F}" dt="2023-07-08T08:00:25.622" v="192" actId="478"/>
        <pc:sldMkLst>
          <pc:docMk/>
          <pc:sldMk cId="3278185514" sldId="293"/>
        </pc:sldMkLst>
        <pc:spChg chg="mod">
          <ac:chgData name="M.A. Booker" userId="dffc999e20929832" providerId="LiveId" clId="{24FC4582-7C33-4F6A-87BF-7A4795D4984F}" dt="2023-07-08T07:51:02.235" v="108" actId="14100"/>
          <ac:spMkLst>
            <pc:docMk/>
            <pc:sldMk cId="3278185514" sldId="293"/>
            <ac:spMk id="14" creationId="{D6E7DBE5-F152-2AEB-1B94-31E1F3A196F3}"/>
          </ac:spMkLst>
        </pc:spChg>
        <pc:spChg chg="mod">
          <ac:chgData name="M.A. Booker" userId="dffc999e20929832" providerId="LiveId" clId="{24FC4582-7C33-4F6A-87BF-7A4795D4984F}" dt="2023-07-08T07:52:47.472" v="116" actId="1076"/>
          <ac:spMkLst>
            <pc:docMk/>
            <pc:sldMk cId="3278185514" sldId="293"/>
            <ac:spMk id="17" creationId="{818B0379-641C-BD47-866B-0479969843CE}"/>
          </ac:spMkLst>
        </pc:spChg>
        <pc:spChg chg="mod">
          <ac:chgData name="M.A. Booker" userId="dffc999e20929832" providerId="LiveId" clId="{24FC4582-7C33-4F6A-87BF-7A4795D4984F}" dt="2023-07-08T07:53:04.343" v="118" actId="1076"/>
          <ac:spMkLst>
            <pc:docMk/>
            <pc:sldMk cId="3278185514" sldId="293"/>
            <ac:spMk id="18" creationId="{837F3A6A-25E0-C1A2-C586-3B6BF0B76620}"/>
          </ac:spMkLst>
        </pc:spChg>
        <pc:picChg chg="add del mod">
          <ac:chgData name="M.A. Booker" userId="dffc999e20929832" providerId="LiveId" clId="{24FC4582-7C33-4F6A-87BF-7A4795D4984F}" dt="2023-07-08T08:00:25.622" v="192" actId="478"/>
          <ac:picMkLst>
            <pc:docMk/>
            <pc:sldMk cId="3278185514" sldId="293"/>
            <ac:picMk id="3" creationId="{4FC48DAA-D7E2-AD9A-A24F-7D02A21298EF}"/>
          </ac:picMkLst>
        </pc:picChg>
        <pc:picChg chg="add del">
          <ac:chgData name="M.A. Booker" userId="dffc999e20929832" providerId="LiveId" clId="{24FC4582-7C33-4F6A-87BF-7A4795D4984F}" dt="2023-07-08T08:00:25.229" v="191" actId="22"/>
          <ac:picMkLst>
            <pc:docMk/>
            <pc:sldMk cId="3278185514" sldId="293"/>
            <ac:picMk id="4" creationId="{CF974643-BC11-A59E-FD32-A1956D11DB3D}"/>
          </ac:picMkLst>
        </pc:picChg>
        <pc:picChg chg="mod">
          <ac:chgData name="M.A. Booker" userId="dffc999e20929832" providerId="LiveId" clId="{24FC4582-7C33-4F6A-87BF-7A4795D4984F}" dt="2023-07-08T07:52:21.844" v="115" actId="1076"/>
          <ac:picMkLst>
            <pc:docMk/>
            <pc:sldMk cId="3278185514" sldId="293"/>
            <ac:picMk id="11" creationId="{ECAB1341-F96F-8AC8-517B-C9E088FA07C1}"/>
          </ac:picMkLst>
        </pc:picChg>
      </pc:sldChg>
      <pc:sldChg chg="delSp modSp add mod setBg delDesignElem">
        <pc:chgData name="M.A. Booker" userId="dffc999e20929832" providerId="LiveId" clId="{24FC4582-7C33-4F6A-87BF-7A4795D4984F}" dt="2023-07-08T08:13:12.522" v="346" actId="207"/>
        <pc:sldMkLst>
          <pc:docMk/>
          <pc:sldMk cId="3609265053" sldId="296"/>
        </pc:sldMkLst>
        <pc:spChg chg="mod">
          <ac:chgData name="M.A. Booker" userId="dffc999e20929832" providerId="LiveId" clId="{24FC4582-7C33-4F6A-87BF-7A4795D4984F}" dt="2023-07-08T08:13:12.522" v="346" actId="207"/>
          <ac:spMkLst>
            <pc:docMk/>
            <pc:sldMk cId="3609265053" sldId="296"/>
            <ac:spMk id="3" creationId="{F477102D-C9DD-C75C-84E7-70B5669F06BE}"/>
          </ac:spMkLst>
        </pc:spChg>
        <pc:spChg chg="del">
          <ac:chgData name="M.A. Booker" userId="dffc999e20929832" providerId="LiveId" clId="{24FC4582-7C33-4F6A-87BF-7A4795D4984F}" dt="2023-07-08T08:12:16.067" v="288"/>
          <ac:spMkLst>
            <pc:docMk/>
            <pc:sldMk cId="3609265053" sldId="296"/>
            <ac:spMk id="13" creationId="{41497DE5-0939-4D1D-9350-0C5E1B209C68}"/>
          </ac:spMkLst>
        </pc:spChg>
        <pc:spChg chg="del">
          <ac:chgData name="M.A. Booker" userId="dffc999e20929832" providerId="LiveId" clId="{24FC4582-7C33-4F6A-87BF-7A4795D4984F}" dt="2023-07-08T08:12:16.067" v="288"/>
          <ac:spMkLst>
            <pc:docMk/>
            <pc:sldMk cId="3609265053" sldId="296"/>
            <ac:spMk id="15" creationId="{5CCC70ED-6C63-4537-B7EB-51990D6C0A6F}"/>
          </ac:spMkLst>
        </pc:spChg>
        <pc:spChg chg="del">
          <ac:chgData name="M.A. Booker" userId="dffc999e20929832" providerId="LiveId" clId="{24FC4582-7C33-4F6A-87BF-7A4795D4984F}" dt="2023-07-08T08:12:16.067" v="288"/>
          <ac:spMkLst>
            <pc:docMk/>
            <pc:sldMk cId="3609265053" sldId="296"/>
            <ac:spMk id="17" creationId="{B76E24C1-2968-40DC-A36E-F6B85F0F0752}"/>
          </ac:spMkLst>
        </pc:spChg>
      </pc:sldChg>
      <pc:sldChg chg="modSp mod">
        <pc:chgData name="M.A. Booker" userId="dffc999e20929832" providerId="LiveId" clId="{24FC4582-7C33-4F6A-87BF-7A4795D4984F}" dt="2023-07-08T08:13:58.951" v="371" actId="20577"/>
        <pc:sldMkLst>
          <pc:docMk/>
          <pc:sldMk cId="3290066450" sldId="297"/>
        </pc:sldMkLst>
        <pc:spChg chg="mod">
          <ac:chgData name="M.A. Booker" userId="dffc999e20929832" providerId="LiveId" clId="{24FC4582-7C33-4F6A-87BF-7A4795D4984F}" dt="2023-07-08T08:13:58.951" v="371" actId="20577"/>
          <ac:spMkLst>
            <pc:docMk/>
            <pc:sldMk cId="3290066450" sldId="297"/>
            <ac:spMk id="5" creationId="{D1E9A78B-672C-58B9-CC56-2E284E3F30F7}"/>
          </ac:spMkLst>
        </pc:spChg>
      </pc:sldChg>
      <pc:sldChg chg="modSp mod">
        <pc:chgData name="M.A. Booker" userId="dffc999e20929832" providerId="LiveId" clId="{24FC4582-7C33-4F6A-87BF-7A4795D4984F}" dt="2023-07-08T08:25:17.584" v="586" actId="20577"/>
        <pc:sldMkLst>
          <pc:docMk/>
          <pc:sldMk cId="2864141700" sldId="301"/>
        </pc:sldMkLst>
        <pc:spChg chg="mod">
          <ac:chgData name="M.A. Booker" userId="dffc999e20929832" providerId="LiveId" clId="{24FC4582-7C33-4F6A-87BF-7A4795D4984F}" dt="2023-07-08T08:25:17.584" v="586" actId="20577"/>
          <ac:spMkLst>
            <pc:docMk/>
            <pc:sldMk cId="2864141700" sldId="301"/>
            <ac:spMk id="6" creationId="{1E1F3DFF-D378-DE51-3F85-33C2322AA8B7}"/>
          </ac:spMkLst>
        </pc:spChg>
      </pc:sldChg>
      <pc:sldChg chg="del">
        <pc:chgData name="M.A. Booker" userId="dffc999e20929832" providerId="LiveId" clId="{24FC4582-7C33-4F6A-87BF-7A4795D4984F}" dt="2023-07-08T08:30:43.392" v="831" actId="47"/>
        <pc:sldMkLst>
          <pc:docMk/>
          <pc:sldMk cId="1555501064"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D05E9-FB93-4143-90C6-297CE0407CF1}" type="datetimeFigureOut">
              <a:rPr lang="en-US" smtClean="0"/>
              <a:t>7/8/2023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81312-E889-429D-BE92-5B4EF07DC8A5}" type="slidenum">
              <a:rPr lang="en-US" smtClean="0"/>
              <a:t>‹#›</a:t>
            </a:fld>
            <a:endParaRPr lang="en-US" dirty="0"/>
          </a:p>
        </p:txBody>
      </p:sp>
    </p:spTree>
    <p:extLst>
      <p:ext uri="{BB962C8B-B14F-4D97-AF65-F5344CB8AC3E}">
        <p14:creationId xmlns:p14="http://schemas.microsoft.com/office/powerpoint/2010/main" val="224871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8</a:t>
            </a:fld>
            <a:endParaRPr lang="en-US" dirty="0"/>
          </a:p>
        </p:txBody>
      </p:sp>
    </p:spTree>
    <p:extLst>
      <p:ext uri="{BB962C8B-B14F-4D97-AF65-F5344CB8AC3E}">
        <p14:creationId xmlns:p14="http://schemas.microsoft.com/office/powerpoint/2010/main" val="63653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24</a:t>
            </a:fld>
            <a:endParaRPr lang="en-US" dirty="0"/>
          </a:p>
        </p:txBody>
      </p:sp>
    </p:spTree>
    <p:extLst>
      <p:ext uri="{BB962C8B-B14F-4D97-AF65-F5344CB8AC3E}">
        <p14:creationId xmlns:p14="http://schemas.microsoft.com/office/powerpoint/2010/main" val="109270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25</a:t>
            </a:fld>
            <a:endParaRPr lang="en-US" dirty="0"/>
          </a:p>
        </p:txBody>
      </p:sp>
    </p:spTree>
    <p:extLst>
      <p:ext uri="{BB962C8B-B14F-4D97-AF65-F5344CB8AC3E}">
        <p14:creationId xmlns:p14="http://schemas.microsoft.com/office/powerpoint/2010/main" val="410084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81312-E889-429D-BE92-5B4EF07DC8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93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27</a:t>
            </a:fld>
            <a:endParaRPr lang="en-US" dirty="0"/>
          </a:p>
        </p:txBody>
      </p:sp>
    </p:spTree>
    <p:extLst>
      <p:ext uri="{BB962C8B-B14F-4D97-AF65-F5344CB8AC3E}">
        <p14:creationId xmlns:p14="http://schemas.microsoft.com/office/powerpoint/2010/main" val="158171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28</a:t>
            </a:fld>
            <a:endParaRPr lang="en-US" dirty="0"/>
          </a:p>
        </p:txBody>
      </p:sp>
    </p:spTree>
    <p:extLst>
      <p:ext uri="{BB962C8B-B14F-4D97-AF65-F5344CB8AC3E}">
        <p14:creationId xmlns:p14="http://schemas.microsoft.com/office/powerpoint/2010/main" val="171209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29</a:t>
            </a:fld>
            <a:endParaRPr lang="en-US" dirty="0"/>
          </a:p>
        </p:txBody>
      </p:sp>
    </p:spTree>
    <p:extLst>
      <p:ext uri="{BB962C8B-B14F-4D97-AF65-F5344CB8AC3E}">
        <p14:creationId xmlns:p14="http://schemas.microsoft.com/office/powerpoint/2010/main" val="213180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30</a:t>
            </a:fld>
            <a:endParaRPr lang="en-US" dirty="0"/>
          </a:p>
        </p:txBody>
      </p:sp>
    </p:spTree>
    <p:extLst>
      <p:ext uri="{BB962C8B-B14F-4D97-AF65-F5344CB8AC3E}">
        <p14:creationId xmlns:p14="http://schemas.microsoft.com/office/powerpoint/2010/main" val="87672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31</a:t>
            </a:fld>
            <a:endParaRPr lang="en-US" dirty="0"/>
          </a:p>
        </p:txBody>
      </p:sp>
    </p:spTree>
    <p:extLst>
      <p:ext uri="{BB962C8B-B14F-4D97-AF65-F5344CB8AC3E}">
        <p14:creationId xmlns:p14="http://schemas.microsoft.com/office/powerpoint/2010/main" val="1231984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33</a:t>
            </a:fld>
            <a:endParaRPr lang="en-US" dirty="0"/>
          </a:p>
        </p:txBody>
      </p:sp>
    </p:spTree>
    <p:extLst>
      <p:ext uri="{BB962C8B-B14F-4D97-AF65-F5344CB8AC3E}">
        <p14:creationId xmlns:p14="http://schemas.microsoft.com/office/powerpoint/2010/main" val="314892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81312-E889-429D-BE92-5B4EF07DC8A5}" type="slidenum">
              <a:rPr lang="en-US" smtClean="0"/>
              <a:t>36</a:t>
            </a:fld>
            <a:endParaRPr lang="en-US" dirty="0"/>
          </a:p>
        </p:txBody>
      </p:sp>
    </p:spTree>
    <p:extLst>
      <p:ext uri="{BB962C8B-B14F-4D97-AF65-F5344CB8AC3E}">
        <p14:creationId xmlns:p14="http://schemas.microsoft.com/office/powerpoint/2010/main" val="423004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81312-E889-429D-BE92-5B4EF07DC8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200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believe Snoopy is Baseball’s Top Dog because of his skill as a player, his tenacity as a manager and his marketing skills.</a:t>
            </a:r>
          </a:p>
          <a:p>
            <a:endParaRPr lang="en-US" dirty="0"/>
          </a:p>
        </p:txBody>
      </p:sp>
      <p:sp>
        <p:nvSpPr>
          <p:cNvPr id="4" name="Slide Number Placeholder 3"/>
          <p:cNvSpPr>
            <a:spLocks noGrp="1"/>
          </p:cNvSpPr>
          <p:nvPr>
            <p:ph type="sldNum" sz="quarter" idx="5"/>
          </p:nvPr>
        </p:nvSpPr>
        <p:spPr/>
        <p:txBody>
          <a:bodyPr/>
          <a:lstStyle/>
          <a:p>
            <a:fld id="{2E881312-E889-429D-BE92-5B4EF07DC8A5}" type="slidenum">
              <a:rPr lang="en-US" smtClean="0"/>
              <a:t>51</a:t>
            </a:fld>
            <a:endParaRPr lang="en-US" dirty="0"/>
          </a:p>
        </p:txBody>
      </p:sp>
    </p:spTree>
    <p:extLst>
      <p:ext uri="{BB962C8B-B14F-4D97-AF65-F5344CB8AC3E}">
        <p14:creationId xmlns:p14="http://schemas.microsoft.com/office/powerpoint/2010/main" val="962759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81312-E889-429D-BE92-5B4EF07DC8A5}" type="slidenum">
              <a:rPr lang="en-US" smtClean="0"/>
              <a:t>53</a:t>
            </a:fld>
            <a:endParaRPr lang="en-US" dirty="0"/>
          </a:p>
        </p:txBody>
      </p:sp>
    </p:spTree>
    <p:extLst>
      <p:ext uri="{BB962C8B-B14F-4D97-AF65-F5344CB8AC3E}">
        <p14:creationId xmlns:p14="http://schemas.microsoft.com/office/powerpoint/2010/main" val="77265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81312-E889-429D-BE92-5B4EF07DC8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23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11</a:t>
            </a:fld>
            <a:endParaRPr lang="en-US" dirty="0"/>
          </a:p>
        </p:txBody>
      </p:sp>
    </p:spTree>
    <p:extLst>
      <p:ext uri="{BB962C8B-B14F-4D97-AF65-F5344CB8AC3E}">
        <p14:creationId xmlns:p14="http://schemas.microsoft.com/office/powerpoint/2010/main" val="291290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sz="2600" dirty="0"/>
              <a:t>Decent fielder (often fields with his mouth)</a:t>
            </a:r>
          </a:p>
          <a:p>
            <a:pPr lvl="1">
              <a:buFont typeface="Arial" panose="020B0604020202020204" pitchFamily="34" charset="0"/>
              <a:buChar char="•"/>
            </a:pPr>
            <a:r>
              <a:rPr lang="en-US" sz="2800" dirty="0"/>
              <a:t>Terrible at throwing </a:t>
            </a:r>
          </a:p>
          <a:p>
            <a:pPr>
              <a:buFont typeface="Arial" panose="020B0604020202020204" pitchFamily="34" charset="0"/>
              <a:buChar char="•"/>
            </a:pPr>
            <a:r>
              <a:rPr lang="en-US" sz="2800" dirty="0"/>
              <a:t> Power Hitter </a:t>
            </a:r>
          </a:p>
          <a:p>
            <a:pPr>
              <a:buFont typeface="Arial" panose="020B0604020202020204" pitchFamily="34" charset="0"/>
              <a:buChar char="•"/>
            </a:pPr>
            <a:r>
              <a:rPr lang="en-US" sz="2800" b="1" i="1" u="sng" dirty="0"/>
              <a:t>Very</a:t>
            </a:r>
            <a:r>
              <a:rPr lang="en-US" sz="2800" dirty="0"/>
              <a:t> confident in his abilities</a:t>
            </a:r>
          </a:p>
          <a:p>
            <a:endParaRPr lang="en-US" dirty="0"/>
          </a:p>
        </p:txBody>
      </p:sp>
      <p:sp>
        <p:nvSpPr>
          <p:cNvPr id="4" name="Slide Number Placeholder 3"/>
          <p:cNvSpPr>
            <a:spLocks noGrp="1"/>
          </p:cNvSpPr>
          <p:nvPr>
            <p:ph type="sldNum" sz="quarter" idx="5"/>
          </p:nvPr>
        </p:nvSpPr>
        <p:spPr/>
        <p:txBody>
          <a:bodyPr/>
          <a:lstStyle/>
          <a:p>
            <a:fld id="{2E881312-E889-429D-BE92-5B4EF07DC8A5}" type="slidenum">
              <a:rPr lang="en-US" smtClean="0"/>
              <a:t>14</a:t>
            </a:fld>
            <a:endParaRPr lang="en-US" dirty="0"/>
          </a:p>
        </p:txBody>
      </p:sp>
    </p:spTree>
    <p:extLst>
      <p:ext uri="{BB962C8B-B14F-4D97-AF65-F5344CB8AC3E}">
        <p14:creationId xmlns:p14="http://schemas.microsoft.com/office/powerpoint/2010/main" val="315853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81312-E889-429D-BE92-5B4EF07DC8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1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81312-E889-429D-BE92-5B4EF07DC8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043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881312-E889-429D-BE92-5B4EF07DC8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93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dark and stormy night</a:t>
            </a:r>
          </a:p>
        </p:txBody>
      </p:sp>
      <p:sp>
        <p:nvSpPr>
          <p:cNvPr id="4" name="Slide Number Placeholder 3"/>
          <p:cNvSpPr>
            <a:spLocks noGrp="1"/>
          </p:cNvSpPr>
          <p:nvPr>
            <p:ph type="sldNum" sz="quarter" idx="5"/>
          </p:nvPr>
        </p:nvSpPr>
        <p:spPr/>
        <p:txBody>
          <a:bodyPr/>
          <a:lstStyle/>
          <a:p>
            <a:fld id="{2E881312-E889-429D-BE92-5B4EF07DC8A5}" type="slidenum">
              <a:rPr lang="en-US" smtClean="0"/>
              <a:t>22</a:t>
            </a:fld>
            <a:endParaRPr lang="en-US" dirty="0"/>
          </a:p>
        </p:txBody>
      </p:sp>
    </p:spTree>
    <p:extLst>
      <p:ext uri="{BB962C8B-B14F-4D97-AF65-F5344CB8AC3E}">
        <p14:creationId xmlns:p14="http://schemas.microsoft.com/office/powerpoint/2010/main" val="100282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C41FC-2579-413B-B55C-B1031BF5C2C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36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C41FC-2579-413B-B55C-B1031BF5C2C3}" type="slidenum">
              <a:rPr lang="en-US" smtClean="0"/>
              <a:t>‹#›</a:t>
            </a:fld>
            <a:endParaRPr lang="en-US" dirty="0"/>
          </a:p>
        </p:txBody>
      </p:sp>
    </p:spTree>
    <p:extLst>
      <p:ext uri="{BB962C8B-B14F-4D97-AF65-F5344CB8AC3E}">
        <p14:creationId xmlns:p14="http://schemas.microsoft.com/office/powerpoint/2010/main" val="242132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C41FC-2579-413B-B55C-B1031BF5C2C3}" type="slidenum">
              <a:rPr lang="en-US" smtClean="0"/>
              <a:t>‹#›</a:t>
            </a:fld>
            <a:endParaRPr lang="en-US" dirty="0"/>
          </a:p>
        </p:txBody>
      </p:sp>
    </p:spTree>
    <p:extLst>
      <p:ext uri="{BB962C8B-B14F-4D97-AF65-F5344CB8AC3E}">
        <p14:creationId xmlns:p14="http://schemas.microsoft.com/office/powerpoint/2010/main" val="326440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C41FC-2579-413B-B55C-B1031BF5C2C3}" type="slidenum">
              <a:rPr lang="en-US" smtClean="0"/>
              <a:t>‹#›</a:t>
            </a:fld>
            <a:endParaRPr lang="en-US" dirty="0"/>
          </a:p>
        </p:txBody>
      </p:sp>
    </p:spTree>
    <p:extLst>
      <p:ext uri="{BB962C8B-B14F-4D97-AF65-F5344CB8AC3E}">
        <p14:creationId xmlns:p14="http://schemas.microsoft.com/office/powerpoint/2010/main" val="260525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C41FC-2579-413B-B55C-B1031BF5C2C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2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C41FC-2579-413B-B55C-B1031BF5C2C3}" type="slidenum">
              <a:rPr lang="en-US" smtClean="0"/>
              <a:t>‹#›</a:t>
            </a:fld>
            <a:endParaRPr lang="en-US" dirty="0"/>
          </a:p>
        </p:txBody>
      </p:sp>
    </p:spTree>
    <p:extLst>
      <p:ext uri="{BB962C8B-B14F-4D97-AF65-F5344CB8AC3E}">
        <p14:creationId xmlns:p14="http://schemas.microsoft.com/office/powerpoint/2010/main" val="14147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FC41FC-2579-413B-B55C-B1031BF5C2C3}" type="slidenum">
              <a:rPr lang="en-US" smtClean="0"/>
              <a:t>‹#›</a:t>
            </a:fld>
            <a:endParaRPr lang="en-US" dirty="0"/>
          </a:p>
        </p:txBody>
      </p:sp>
    </p:spTree>
    <p:extLst>
      <p:ext uri="{BB962C8B-B14F-4D97-AF65-F5344CB8AC3E}">
        <p14:creationId xmlns:p14="http://schemas.microsoft.com/office/powerpoint/2010/main" val="30545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FC41FC-2579-413B-B55C-B1031BF5C2C3}" type="slidenum">
              <a:rPr lang="en-US" smtClean="0"/>
              <a:t>‹#›</a:t>
            </a:fld>
            <a:endParaRPr lang="en-US" dirty="0"/>
          </a:p>
        </p:txBody>
      </p:sp>
    </p:spTree>
    <p:extLst>
      <p:ext uri="{BB962C8B-B14F-4D97-AF65-F5344CB8AC3E}">
        <p14:creationId xmlns:p14="http://schemas.microsoft.com/office/powerpoint/2010/main" val="14049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0FC41FC-2579-413B-B55C-B1031BF5C2C3}" type="slidenum">
              <a:rPr lang="en-US" smtClean="0"/>
              <a:t>‹#›</a:t>
            </a:fld>
            <a:endParaRPr lang="en-US" dirty="0"/>
          </a:p>
        </p:txBody>
      </p:sp>
    </p:spTree>
    <p:extLst>
      <p:ext uri="{BB962C8B-B14F-4D97-AF65-F5344CB8AC3E}">
        <p14:creationId xmlns:p14="http://schemas.microsoft.com/office/powerpoint/2010/main" val="370532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35A268-5AF9-447D-8B12-B1FA3C8D5A4D}" type="datetimeFigureOut">
              <a:rPr lang="en-US" smtClean="0"/>
              <a:t>7/8/2023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FC41FC-2579-413B-B55C-B1031BF5C2C3}" type="slidenum">
              <a:rPr lang="en-US" smtClean="0"/>
              <a:t>‹#›</a:t>
            </a:fld>
            <a:endParaRPr lang="en-US" dirty="0"/>
          </a:p>
        </p:txBody>
      </p:sp>
    </p:spTree>
    <p:extLst>
      <p:ext uri="{BB962C8B-B14F-4D97-AF65-F5344CB8AC3E}">
        <p14:creationId xmlns:p14="http://schemas.microsoft.com/office/powerpoint/2010/main" val="16150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5A268-5AF9-447D-8B12-B1FA3C8D5A4D}" type="datetimeFigureOut">
              <a:rPr lang="en-US" smtClean="0"/>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C41FC-2579-413B-B55C-B1031BF5C2C3}" type="slidenum">
              <a:rPr lang="en-US" smtClean="0"/>
              <a:t>‹#›</a:t>
            </a:fld>
            <a:endParaRPr lang="en-US" dirty="0"/>
          </a:p>
        </p:txBody>
      </p:sp>
    </p:spTree>
    <p:extLst>
      <p:ext uri="{BB962C8B-B14F-4D97-AF65-F5344CB8AC3E}">
        <p14:creationId xmlns:p14="http://schemas.microsoft.com/office/powerpoint/2010/main" val="376244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35A268-5AF9-447D-8B12-B1FA3C8D5A4D}" type="datetimeFigureOut">
              <a:rPr lang="en-US" smtClean="0"/>
              <a:t>7/8/2023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0FC41FC-2579-413B-B55C-B1031BF5C2C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47610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8C8974-EA58-929B-8ADA-F6DA0C4A33C5}"/>
              </a:ext>
            </a:extLst>
          </p:cNvPr>
          <p:cNvSpPr>
            <a:spLocks noGrp="1"/>
          </p:cNvSpPr>
          <p:nvPr>
            <p:ph type="ctrTitle"/>
          </p:nvPr>
        </p:nvSpPr>
        <p:spPr>
          <a:xfrm>
            <a:off x="6730000" y="639097"/>
            <a:ext cx="4813072" cy="3686015"/>
          </a:xfrm>
        </p:spPr>
        <p:txBody>
          <a:bodyPr>
            <a:normAutofit/>
          </a:bodyPr>
          <a:lstStyle/>
          <a:p>
            <a:r>
              <a:rPr lang="en-US" b="1" dirty="0"/>
              <a:t>Snoopy: </a:t>
            </a:r>
            <a:br>
              <a:rPr lang="en-US" dirty="0"/>
            </a:br>
            <a:r>
              <a:rPr lang="en-US" dirty="0"/>
              <a:t>Baseball’s Top Dog</a:t>
            </a:r>
          </a:p>
        </p:txBody>
      </p:sp>
      <p:sp>
        <p:nvSpPr>
          <p:cNvPr id="3" name="Subtitle 2">
            <a:extLst>
              <a:ext uri="{FF2B5EF4-FFF2-40B4-BE49-F238E27FC236}">
                <a16:creationId xmlns:a16="http://schemas.microsoft.com/office/drawing/2014/main" id="{E5FF9761-AD71-479D-E3E0-807D8B638A97}"/>
              </a:ext>
            </a:extLst>
          </p:cNvPr>
          <p:cNvSpPr>
            <a:spLocks noGrp="1"/>
          </p:cNvSpPr>
          <p:nvPr>
            <p:ph type="subTitle" idx="1"/>
          </p:nvPr>
        </p:nvSpPr>
        <p:spPr>
          <a:xfrm>
            <a:off x="7096888" y="4554399"/>
            <a:ext cx="4829101" cy="1238616"/>
          </a:xfrm>
        </p:spPr>
        <p:txBody>
          <a:bodyPr vert="horz" lIns="91440" tIns="45720" rIns="91440" bIns="45720" rtlCol="0" anchor="t">
            <a:normAutofit fontScale="92500" lnSpcReduction="10000"/>
          </a:bodyPr>
          <a:lstStyle/>
          <a:p>
            <a:pPr algn="ctr"/>
            <a:r>
              <a:rPr lang="en-US" sz="1700" b="1" dirty="0">
                <a:solidFill>
                  <a:schemeClr val="tx1">
                    <a:lumMod val="85000"/>
                    <a:lumOff val="15000"/>
                  </a:schemeClr>
                </a:solidFill>
              </a:rPr>
              <a:t>Melissa (Missy) Booker</a:t>
            </a:r>
          </a:p>
          <a:p>
            <a:pPr algn="ctr"/>
            <a:r>
              <a:rPr lang="en-US" sz="1700" dirty="0">
                <a:solidFill>
                  <a:schemeClr val="tx1"/>
                </a:solidFill>
              </a:rPr>
              <a:t>SABR 51</a:t>
            </a:r>
            <a:endParaRPr lang="en-US" sz="1700" b="1" dirty="0">
              <a:solidFill>
                <a:schemeClr val="tx1"/>
              </a:solidFill>
            </a:endParaRPr>
          </a:p>
          <a:p>
            <a:pPr algn="ctr"/>
            <a:r>
              <a:rPr lang="en-US" sz="1700" dirty="0"/>
              <a:t>July 8, 2023</a:t>
            </a:r>
            <a:br>
              <a:rPr lang="en-US" sz="1700" dirty="0">
                <a:solidFill>
                  <a:schemeClr val="tx1">
                    <a:lumMod val="85000"/>
                    <a:lumOff val="15000"/>
                  </a:schemeClr>
                </a:solidFill>
              </a:rPr>
            </a:br>
            <a:endParaRPr lang="en-US" sz="1700" b="1" dirty="0">
              <a:solidFill>
                <a:schemeClr val="tx1">
                  <a:lumMod val="85000"/>
                  <a:lumOff val="15000"/>
                </a:schemeClr>
              </a:solidFill>
              <a:cs typeface="Calibri Light"/>
            </a:endParaRPr>
          </a:p>
        </p:txBody>
      </p:sp>
      <p:pic>
        <p:nvPicPr>
          <p:cNvPr id="6" name="Picture 5" descr="A picture containing text&#10;&#10;Description automatically generated">
            <a:extLst>
              <a:ext uri="{FF2B5EF4-FFF2-40B4-BE49-F238E27FC236}">
                <a16:creationId xmlns:a16="http://schemas.microsoft.com/office/drawing/2014/main" id="{90A6CCEA-7049-35D3-5326-11E70BC2E754}"/>
              </a:ext>
            </a:extLst>
          </p:cNvPr>
          <p:cNvPicPr>
            <a:picLocks noChangeAspect="1"/>
          </p:cNvPicPr>
          <p:nvPr/>
        </p:nvPicPr>
        <p:blipFill rotWithShape="1">
          <a:blip r:embed="rId2">
            <a:extLst>
              <a:ext uri="{28A0092B-C50C-407E-A947-70E740481C1C}">
                <a14:useLocalDpi xmlns:a14="http://schemas.microsoft.com/office/drawing/2010/main" val="0"/>
              </a:ext>
            </a:extLst>
          </a:blip>
          <a:srcRect l="8696" t="12938" r="53690" b="54009"/>
          <a:stretch/>
        </p:blipFill>
        <p:spPr>
          <a:xfrm>
            <a:off x="633999" y="767314"/>
            <a:ext cx="5462001" cy="4799690"/>
          </a:xfrm>
          <a:prstGeom prst="rect">
            <a:avLst/>
          </a:prstGeom>
        </p:spPr>
      </p:pic>
      <p:cxnSp>
        <p:nvCxnSpPr>
          <p:cNvPr id="29" name="Straight Connector 31">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33">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033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a:xfrm>
            <a:off x="492370" y="516835"/>
            <a:ext cx="3084844" cy="2103875"/>
          </a:xfrm>
        </p:spPr>
        <p:txBody>
          <a:bodyPr vert="horz" lIns="91440" tIns="45720" rIns="91440" bIns="45720" rtlCol="0" anchor="b">
            <a:normAutofit/>
          </a:bodyPr>
          <a:lstStyle/>
          <a:p>
            <a:pPr algn="ctr"/>
            <a:r>
              <a:rPr lang="en-US" sz="3600" dirty="0">
                <a:solidFill>
                  <a:srgbClr val="FFFFFF"/>
                </a:solidFill>
              </a:rPr>
              <a:t>Joe Cool</a:t>
            </a:r>
          </a:p>
        </p:txBody>
      </p:sp>
      <p:sp>
        <p:nvSpPr>
          <p:cNvPr id="10" name="TextBox 9">
            <a:extLst>
              <a:ext uri="{FF2B5EF4-FFF2-40B4-BE49-F238E27FC236}">
                <a16:creationId xmlns:a16="http://schemas.microsoft.com/office/drawing/2014/main" id="{832C4D41-FC51-1390-66D9-D14C7627E8B9}"/>
              </a:ext>
            </a:extLst>
          </p:cNvPr>
          <p:cNvSpPr txBox="1"/>
          <p:nvPr/>
        </p:nvSpPr>
        <p:spPr>
          <a:xfrm>
            <a:off x="1474877" y="2929868"/>
            <a:ext cx="2102337" cy="861910"/>
          </a:xfrm>
          <a:prstGeom prst="rect">
            <a:avLst/>
          </a:prstGeom>
        </p:spPr>
        <p:txBody>
          <a:bodyPr vert="horz" lIns="0" tIns="45720" rIns="0" bIns="45720" rtlCol="0">
            <a:normAutofit/>
          </a:bodyPr>
          <a:lstStyle/>
          <a:p>
            <a:pPr marL="0" marR="0" lvl="0" indent="0" algn="l"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rPr>
              <a:t>May 27, 1971</a:t>
            </a:r>
          </a:p>
        </p:txBody>
      </p:sp>
      <p:sp>
        <p:nvSpPr>
          <p:cNvPr id="19" name="Rectangle 1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picture containing text&#10;&#10;Description automatically generated">
            <a:extLst>
              <a:ext uri="{FF2B5EF4-FFF2-40B4-BE49-F238E27FC236}">
                <a16:creationId xmlns:a16="http://schemas.microsoft.com/office/drawing/2014/main" id="{46132E7D-FBC6-2D54-2723-BC2F4727352B}"/>
              </a:ext>
            </a:extLst>
          </p:cNvPr>
          <p:cNvPicPr>
            <a:picLocks noChangeAspect="1"/>
          </p:cNvPicPr>
          <p:nvPr/>
        </p:nvPicPr>
        <p:blipFill rotWithShape="1">
          <a:blip r:embed="rId3">
            <a:extLst>
              <a:ext uri="{28A0092B-C50C-407E-A947-70E740481C1C}">
                <a14:useLocalDpi xmlns:a14="http://schemas.microsoft.com/office/drawing/2010/main" val="0"/>
              </a:ext>
            </a:extLst>
          </a:blip>
          <a:srcRect l="75243" b="-42621"/>
          <a:stretch/>
        </p:blipFill>
        <p:spPr>
          <a:xfrm>
            <a:off x="5525668" y="944894"/>
            <a:ext cx="4916943" cy="6019216"/>
          </a:xfrm>
          <a:prstGeom prst="rect">
            <a:avLst/>
          </a:prstGeom>
        </p:spPr>
      </p:pic>
    </p:spTree>
    <p:extLst>
      <p:ext uri="{BB962C8B-B14F-4D97-AF65-F5344CB8AC3E}">
        <p14:creationId xmlns:p14="http://schemas.microsoft.com/office/powerpoint/2010/main" val="49734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Not Really “</a:t>
            </a:r>
            <a:r>
              <a:rPr lang="en-US"/>
              <a:t>World Famous” </a:t>
            </a:r>
            <a:r>
              <a:rPr lang="en-US" dirty="0"/>
              <a:t>At Everything</a:t>
            </a:r>
          </a:p>
        </p:txBody>
      </p:sp>
      <p:pic>
        <p:nvPicPr>
          <p:cNvPr id="9" name="Picture 8" descr="A picture containing text&#10;&#10;Description automatically generated">
            <a:extLst>
              <a:ext uri="{FF2B5EF4-FFF2-40B4-BE49-F238E27FC236}">
                <a16:creationId xmlns:a16="http://schemas.microsoft.com/office/drawing/2014/main" id="{2C41C363-750E-6EBE-675A-FC71A6879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215396"/>
            <a:ext cx="10129235" cy="2136636"/>
          </a:xfrm>
          <a:prstGeom prst="rect">
            <a:avLst/>
          </a:prstGeom>
        </p:spPr>
      </p:pic>
      <p:sp>
        <p:nvSpPr>
          <p:cNvPr id="10" name="TextBox 9">
            <a:extLst>
              <a:ext uri="{FF2B5EF4-FFF2-40B4-BE49-F238E27FC236}">
                <a16:creationId xmlns:a16="http://schemas.microsoft.com/office/drawing/2014/main" id="{832C4D41-FC51-1390-66D9-D14C7627E8B9}"/>
              </a:ext>
            </a:extLst>
          </p:cNvPr>
          <p:cNvSpPr txBox="1"/>
          <p:nvPr/>
        </p:nvSpPr>
        <p:spPr>
          <a:xfrm>
            <a:off x="4079630" y="4645402"/>
            <a:ext cx="3545059" cy="369332"/>
          </a:xfrm>
          <a:prstGeom prst="rect">
            <a:avLst/>
          </a:prstGeom>
          <a:noFill/>
        </p:spPr>
        <p:txBody>
          <a:bodyPr wrap="square" rtlCol="0">
            <a:spAutoFit/>
          </a:bodyPr>
          <a:lstStyle/>
          <a:p>
            <a:pPr algn="ctr"/>
            <a:r>
              <a:rPr lang="en-US" dirty="0"/>
              <a:t>April 1973</a:t>
            </a:r>
          </a:p>
        </p:txBody>
      </p:sp>
    </p:spTree>
    <p:extLst>
      <p:ext uri="{BB962C8B-B14F-4D97-AF65-F5344CB8AC3E}">
        <p14:creationId xmlns:p14="http://schemas.microsoft.com/office/powerpoint/2010/main" val="369985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E6AD9B-1413-8D0C-D0BB-FD6B68F6E017}"/>
              </a:ext>
            </a:extLst>
          </p:cNvPr>
          <p:cNvSpPr>
            <a:spLocks noGrp="1"/>
          </p:cNvSpPr>
          <p:nvPr>
            <p:ph type="title"/>
          </p:nvPr>
        </p:nvSpPr>
        <p:spPr>
          <a:xfrm>
            <a:off x="1066800" y="5252936"/>
            <a:ext cx="10058400" cy="1028715"/>
          </a:xfrm>
        </p:spPr>
        <p:txBody>
          <a:bodyPr anchor="ctr">
            <a:normAutofit/>
          </a:bodyPr>
          <a:lstStyle/>
          <a:p>
            <a:pPr algn="ctr"/>
            <a:r>
              <a:rPr lang="en-US" b="0" i="1" dirty="0">
                <a:solidFill>
                  <a:srgbClr val="FFFFFF"/>
                </a:solidFill>
                <a:effectLst/>
                <a:latin typeface="Calibri Light" panose="020F0302020204030204" pitchFamily="34" charset="0"/>
                <a:cs typeface="Calibri Light" panose="020F0302020204030204" pitchFamily="34" charset="0"/>
              </a:rPr>
              <a:t>Charles M. Schulz on Snoopy</a:t>
            </a:r>
            <a:endParaRPr lang="en-US" dirty="0">
              <a:solidFill>
                <a:srgbClr val="FFFFFF"/>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13A2EAA3-A709-138F-2732-922843D06060}"/>
              </a:ext>
            </a:extLst>
          </p:cNvPr>
          <p:cNvSpPr>
            <a:spLocks noGrp="1"/>
          </p:cNvSpPr>
          <p:nvPr>
            <p:ph idx="1"/>
          </p:nvPr>
        </p:nvSpPr>
        <p:spPr>
          <a:xfrm>
            <a:off x="1097280" y="1086678"/>
            <a:ext cx="10027920" cy="3471467"/>
          </a:xfrm>
        </p:spPr>
        <p:txBody>
          <a:bodyPr>
            <a:normAutofit/>
          </a:bodyPr>
          <a:lstStyle/>
          <a:p>
            <a:r>
              <a:rPr lang="en-US" sz="3600" b="0" i="1" dirty="0">
                <a:effectLst/>
                <a:latin typeface="rubik"/>
              </a:rPr>
              <a:t>"Snoopy’s whole personality is a little bittersweet. But he’s a very strong character. He can win or lose, be a disaster, a hero, or anything, and yet it all works out. I like the fact that when he’s in real trouble, he can retreat into a fantasy and thereby escape.“ </a:t>
            </a:r>
            <a:endParaRPr lang="en-US" sz="3600" dirty="0"/>
          </a:p>
        </p:txBody>
      </p:sp>
      <p:sp>
        <p:nvSpPr>
          <p:cNvPr id="16" name="Rectangle 1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980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E9A78B-672C-58B9-CC56-2E284E3F30F7}"/>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dirty="0"/>
              <a:t>Snoopy the Player</a:t>
            </a:r>
          </a:p>
        </p:txBody>
      </p:sp>
    </p:spTree>
    <p:extLst>
      <p:ext uri="{BB962C8B-B14F-4D97-AF65-F5344CB8AC3E}">
        <p14:creationId xmlns:p14="http://schemas.microsoft.com/office/powerpoint/2010/main" val="73180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Scouting Report</a:t>
            </a:r>
          </a:p>
        </p:txBody>
      </p:sp>
      <p:sp>
        <p:nvSpPr>
          <p:cNvPr id="11" name="Content Placeholder 10">
            <a:extLst>
              <a:ext uri="{FF2B5EF4-FFF2-40B4-BE49-F238E27FC236}">
                <a16:creationId xmlns:a16="http://schemas.microsoft.com/office/drawing/2014/main" id="{42AAEF24-4060-7F66-180A-DC706788328D}"/>
              </a:ext>
            </a:extLst>
          </p:cNvPr>
          <p:cNvSpPr>
            <a:spLocks noGrp="1"/>
          </p:cNvSpPr>
          <p:nvPr>
            <p:ph sz="half" idx="1"/>
          </p:nvPr>
        </p:nvSpPr>
        <p:spPr>
          <a:xfrm>
            <a:off x="5654040" y="1825843"/>
            <a:ext cx="5501640" cy="4023360"/>
          </a:xfrm>
        </p:spPr>
        <p:txBody>
          <a:bodyPr>
            <a:noAutofit/>
          </a:bodyPr>
          <a:lstStyle/>
          <a:p>
            <a:pPr>
              <a:buFont typeface="Arial" panose="020B0604020202020204" pitchFamily="34" charset="0"/>
              <a:buChar char="•"/>
            </a:pPr>
            <a:r>
              <a:rPr lang="en-US" sz="2800" dirty="0"/>
              <a:t> Best player on Charlie Brown’s  team</a:t>
            </a:r>
          </a:p>
          <a:p>
            <a:pPr>
              <a:buFont typeface="Arial" panose="020B0604020202020204" pitchFamily="34" charset="0"/>
              <a:buChar char="•"/>
            </a:pPr>
            <a:r>
              <a:rPr lang="en-US" sz="2800" dirty="0"/>
              <a:t> Shortstop and Groundskeeper</a:t>
            </a:r>
          </a:p>
          <a:p>
            <a:pPr>
              <a:buFont typeface="Arial" panose="020B0604020202020204" pitchFamily="34" charset="0"/>
              <a:buChar char="•"/>
            </a:pPr>
            <a:r>
              <a:rPr lang="en-US" sz="2800" dirty="0"/>
              <a:t> </a:t>
            </a:r>
            <a:r>
              <a:rPr lang="en-US" sz="2600" dirty="0"/>
              <a:t>Power hitter</a:t>
            </a:r>
          </a:p>
          <a:p>
            <a:pPr>
              <a:buFont typeface="Arial" panose="020B0604020202020204" pitchFamily="34" charset="0"/>
              <a:buChar char="•"/>
            </a:pPr>
            <a:r>
              <a:rPr lang="en-US" sz="2600" dirty="0"/>
              <a:t>Decent fielder who fields with his mouth</a:t>
            </a:r>
          </a:p>
          <a:p>
            <a:pPr>
              <a:buFont typeface="Arial" panose="020B0604020202020204" pitchFamily="34" charset="0"/>
              <a:buChar char="•"/>
            </a:pPr>
            <a:r>
              <a:rPr lang="en-US" sz="2800" dirty="0"/>
              <a:t> Terrible at throwing  </a:t>
            </a:r>
          </a:p>
          <a:p>
            <a:pPr>
              <a:buFont typeface="Arial" panose="020B0604020202020204" pitchFamily="34" charset="0"/>
              <a:buChar char="•"/>
            </a:pPr>
            <a:r>
              <a:rPr lang="en-US" sz="2800" b="1" i="1" u="sng" dirty="0"/>
              <a:t>Very</a:t>
            </a:r>
            <a:r>
              <a:rPr lang="en-US" sz="2800" dirty="0"/>
              <a:t> confident in his abilities</a:t>
            </a:r>
          </a:p>
          <a:p>
            <a:pPr marL="0" indent="0">
              <a:buNone/>
            </a:pPr>
            <a:endParaRPr lang="en-US" sz="2800" dirty="0"/>
          </a:p>
          <a:p>
            <a:pPr lvl="1">
              <a:buFont typeface="Arial" panose="020B0604020202020204" pitchFamily="34" charset="0"/>
              <a:buChar char="•"/>
            </a:pPr>
            <a:endParaRPr lang="en-US" sz="2800" dirty="0"/>
          </a:p>
          <a:p>
            <a:endParaRPr lang="en-US" sz="2800" dirty="0"/>
          </a:p>
        </p:txBody>
      </p:sp>
      <p:pic>
        <p:nvPicPr>
          <p:cNvPr id="14" name="Content Placeholder 13" descr="A drawing of a mouse&#10;&#10;Description automatically generated with medium confidence">
            <a:extLst>
              <a:ext uri="{FF2B5EF4-FFF2-40B4-BE49-F238E27FC236}">
                <a16:creationId xmlns:a16="http://schemas.microsoft.com/office/drawing/2014/main" id="{3D141B88-A164-5B27-2AD3-E04CC3731E4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320" y="2037079"/>
            <a:ext cx="4386168" cy="3083562"/>
          </a:xfrm>
        </p:spPr>
      </p:pic>
    </p:spTree>
    <p:extLst>
      <p:ext uri="{BB962C8B-B14F-4D97-AF65-F5344CB8AC3E}">
        <p14:creationId xmlns:p14="http://schemas.microsoft.com/office/powerpoint/2010/main" val="274404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9C65DD2-6540-D6D9-AAA5-2ABD0BAB4499}"/>
              </a:ext>
            </a:extLst>
          </p:cNvPr>
          <p:cNvSpPr>
            <a:spLocks noGrp="1"/>
          </p:cNvSpPr>
          <p:nvPr>
            <p:ph idx="4294967295"/>
          </p:nvPr>
        </p:nvSpPr>
        <p:spPr>
          <a:xfrm>
            <a:off x="2133600" y="1846263"/>
            <a:ext cx="10058400" cy="4022725"/>
          </a:xfrm>
        </p:spPr>
        <p:txBody>
          <a:bodyPr>
            <a:normAutofit/>
          </a:bodyPr>
          <a:lstStyle/>
          <a:p>
            <a:pPr algn="ctr"/>
            <a:r>
              <a:rPr lang="en-US" sz="1500" dirty="0">
                <a:solidFill>
                  <a:srgbClr val="FFFFFF"/>
                </a:solidFill>
              </a:rPr>
              <a:t>April 6, 1952</a:t>
            </a:r>
          </a:p>
        </p:txBody>
      </p:sp>
      <p:pic>
        <p:nvPicPr>
          <p:cNvPr id="13" name="Picture 12" descr="Website, calendar&#10;&#10;Description automatically generated">
            <a:extLst>
              <a:ext uri="{FF2B5EF4-FFF2-40B4-BE49-F238E27FC236}">
                <a16:creationId xmlns:a16="http://schemas.microsoft.com/office/drawing/2014/main" id="{DB02260C-4978-98AA-CDBB-398EC1B8B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13" y="170431"/>
            <a:ext cx="8872587" cy="6021723"/>
          </a:xfrm>
          <a:prstGeom prst="rect">
            <a:avLst/>
          </a:prstGeom>
        </p:spPr>
      </p:pic>
      <p:sp>
        <p:nvSpPr>
          <p:cNvPr id="15" name="TextBox 14">
            <a:extLst>
              <a:ext uri="{FF2B5EF4-FFF2-40B4-BE49-F238E27FC236}">
                <a16:creationId xmlns:a16="http://schemas.microsoft.com/office/drawing/2014/main" id="{430CC1EA-2262-17A1-C9D8-B326F861844A}"/>
              </a:ext>
            </a:extLst>
          </p:cNvPr>
          <p:cNvSpPr txBox="1"/>
          <p:nvPr/>
        </p:nvSpPr>
        <p:spPr>
          <a:xfrm>
            <a:off x="9284067" y="665846"/>
            <a:ext cx="2255520" cy="1477328"/>
          </a:xfrm>
          <a:prstGeom prst="rect">
            <a:avLst/>
          </a:prstGeom>
          <a:noFill/>
        </p:spPr>
        <p:txBody>
          <a:bodyPr wrap="square" rtlCol="0">
            <a:spAutoFit/>
          </a:bodyPr>
          <a:lstStyle/>
          <a:p>
            <a:pPr algn="ctr"/>
            <a:r>
              <a:rPr lang="en-US" sz="3600" dirty="0"/>
              <a:t>Baseball Debut</a:t>
            </a:r>
          </a:p>
          <a:p>
            <a:pPr algn="ctr"/>
            <a:r>
              <a:rPr lang="en-US" dirty="0"/>
              <a:t>August 6, 1952</a:t>
            </a:r>
          </a:p>
        </p:txBody>
      </p:sp>
    </p:spTree>
    <p:extLst>
      <p:ext uri="{BB962C8B-B14F-4D97-AF65-F5344CB8AC3E}">
        <p14:creationId xmlns:p14="http://schemas.microsoft.com/office/powerpoint/2010/main" val="232329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4249-155E-2742-F736-1AEAF4D21C0B}"/>
              </a:ext>
            </a:extLst>
          </p:cNvPr>
          <p:cNvSpPr>
            <a:spLocks noGrp="1"/>
          </p:cNvSpPr>
          <p:nvPr>
            <p:ph type="title"/>
          </p:nvPr>
        </p:nvSpPr>
        <p:spPr/>
        <p:txBody>
          <a:bodyPr/>
          <a:lstStyle/>
          <a:p>
            <a:r>
              <a:rPr lang="en-US" dirty="0"/>
              <a:t>Snoopy the Shortstop</a:t>
            </a:r>
          </a:p>
        </p:txBody>
      </p:sp>
      <p:pic>
        <p:nvPicPr>
          <p:cNvPr id="5" name="Content Placeholder 4" descr="A picture containing whiteboard&#10;&#10;Description automatically generated">
            <a:extLst>
              <a:ext uri="{FF2B5EF4-FFF2-40B4-BE49-F238E27FC236}">
                <a16:creationId xmlns:a16="http://schemas.microsoft.com/office/drawing/2014/main" id="{D668B505-10B6-F664-0B38-7211220304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144" y="2286000"/>
            <a:ext cx="10885711" cy="2286000"/>
          </a:xfrm>
        </p:spPr>
      </p:pic>
      <p:sp>
        <p:nvSpPr>
          <p:cNvPr id="6" name="TextBox 5">
            <a:extLst>
              <a:ext uri="{FF2B5EF4-FFF2-40B4-BE49-F238E27FC236}">
                <a16:creationId xmlns:a16="http://schemas.microsoft.com/office/drawing/2014/main" id="{C5D81FAB-00CE-C221-6173-10FD5D906A58}"/>
              </a:ext>
            </a:extLst>
          </p:cNvPr>
          <p:cNvSpPr txBox="1"/>
          <p:nvPr/>
        </p:nvSpPr>
        <p:spPr>
          <a:xfrm>
            <a:off x="3911991" y="4751308"/>
            <a:ext cx="3545059" cy="369332"/>
          </a:xfrm>
          <a:prstGeom prst="rect">
            <a:avLst/>
          </a:prstGeom>
          <a:noFill/>
        </p:spPr>
        <p:txBody>
          <a:bodyPr wrap="square" rtlCol="0">
            <a:spAutoFit/>
          </a:bodyPr>
          <a:lstStyle/>
          <a:p>
            <a:pPr algn="ctr"/>
            <a:r>
              <a:rPr lang="en-US" dirty="0"/>
              <a:t>April 12, 1957</a:t>
            </a:r>
          </a:p>
        </p:txBody>
      </p:sp>
      <p:sp>
        <p:nvSpPr>
          <p:cNvPr id="7" name="TextBox 6">
            <a:extLst>
              <a:ext uri="{FF2B5EF4-FFF2-40B4-BE49-F238E27FC236}">
                <a16:creationId xmlns:a16="http://schemas.microsoft.com/office/drawing/2014/main" id="{7ACEE778-628D-58A4-3B61-7518AFBF5C7F}"/>
              </a:ext>
            </a:extLst>
          </p:cNvPr>
          <p:cNvSpPr txBox="1"/>
          <p:nvPr/>
        </p:nvSpPr>
        <p:spPr>
          <a:xfrm>
            <a:off x="807720" y="5453576"/>
            <a:ext cx="3764280" cy="369332"/>
          </a:xfrm>
          <a:prstGeom prst="rect">
            <a:avLst/>
          </a:prstGeom>
          <a:solidFill>
            <a:schemeClr val="accent1">
              <a:lumMod val="40000"/>
              <a:lumOff val="60000"/>
            </a:schemeClr>
          </a:solidFill>
        </p:spPr>
        <p:txBody>
          <a:bodyPr wrap="square" rtlCol="0">
            <a:spAutoFit/>
          </a:bodyPr>
          <a:lstStyle/>
          <a:p>
            <a:pPr algn="ctr"/>
            <a:r>
              <a:rPr lang="en-US" b="1" i="1" dirty="0"/>
              <a:t>Did not learn to walk until June 1957</a:t>
            </a:r>
          </a:p>
        </p:txBody>
      </p:sp>
    </p:spTree>
    <p:extLst>
      <p:ext uri="{BB962C8B-B14F-4D97-AF65-F5344CB8AC3E}">
        <p14:creationId xmlns:p14="http://schemas.microsoft.com/office/powerpoint/2010/main" val="194407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2C4D41-FC51-1390-66D9-D14C7627E8B9}"/>
              </a:ext>
            </a:extLst>
          </p:cNvPr>
          <p:cNvSpPr txBox="1"/>
          <p:nvPr/>
        </p:nvSpPr>
        <p:spPr>
          <a:xfrm>
            <a:off x="1249799" y="2884148"/>
            <a:ext cx="2102337" cy="861910"/>
          </a:xfrm>
          <a:prstGeom prst="rect">
            <a:avLst/>
          </a:prstGeom>
        </p:spPr>
        <p:txBody>
          <a:bodyPr vert="horz" lIns="0" tIns="45720" rIns="0" bIns="45720" rtlCol="0">
            <a:normAutofit/>
          </a:bodyPr>
          <a:lstStyle/>
          <a:p>
            <a:pPr marL="0" marR="0" lvl="0" indent="0" algn="l"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rPr>
              <a:t>August 24, 1960</a:t>
            </a:r>
          </a:p>
        </p:txBody>
      </p:sp>
      <p:pic>
        <p:nvPicPr>
          <p:cNvPr id="9" name="Content Placeholder 8" descr="Diagram, schematic&#10;&#10;Description automatically generated">
            <a:extLst>
              <a:ext uri="{FF2B5EF4-FFF2-40B4-BE49-F238E27FC236}">
                <a16:creationId xmlns:a16="http://schemas.microsoft.com/office/drawing/2014/main" id="{C49D9DAE-0A57-A081-857E-A144AAD4910E}"/>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02920" y="148859"/>
            <a:ext cx="9134475" cy="6226175"/>
          </a:xfrm>
        </p:spPr>
      </p:pic>
      <p:sp>
        <p:nvSpPr>
          <p:cNvPr id="16" name="TextBox 15">
            <a:extLst>
              <a:ext uri="{FF2B5EF4-FFF2-40B4-BE49-F238E27FC236}">
                <a16:creationId xmlns:a16="http://schemas.microsoft.com/office/drawing/2014/main" id="{6BD6FFF1-2E69-2D33-669F-2E5E19BE9D21}"/>
              </a:ext>
            </a:extLst>
          </p:cNvPr>
          <p:cNvSpPr txBox="1"/>
          <p:nvPr/>
        </p:nvSpPr>
        <p:spPr>
          <a:xfrm>
            <a:off x="9637395" y="482966"/>
            <a:ext cx="2255520" cy="2031325"/>
          </a:xfrm>
          <a:prstGeom prst="rect">
            <a:avLst/>
          </a:prstGeom>
          <a:noFill/>
        </p:spPr>
        <p:txBody>
          <a:bodyPr wrap="square" rtlCol="0">
            <a:spAutoFit/>
          </a:bodyPr>
          <a:lstStyle/>
          <a:p>
            <a:pPr algn="ctr"/>
            <a:r>
              <a:rPr lang="en-US" sz="3600" dirty="0"/>
              <a:t>Double Play Partners</a:t>
            </a:r>
          </a:p>
          <a:p>
            <a:pPr algn="ctr"/>
            <a:r>
              <a:rPr lang="en-US" dirty="0"/>
              <a:t>August 24, 1960</a:t>
            </a:r>
          </a:p>
        </p:txBody>
      </p:sp>
    </p:spTree>
    <p:extLst>
      <p:ext uri="{BB962C8B-B14F-4D97-AF65-F5344CB8AC3E}">
        <p14:creationId xmlns:p14="http://schemas.microsoft.com/office/powerpoint/2010/main" val="234227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High Maintenance</a:t>
            </a:r>
          </a:p>
        </p:txBody>
      </p:sp>
      <p:sp>
        <p:nvSpPr>
          <p:cNvPr id="11" name="Content Placeholder 10">
            <a:extLst>
              <a:ext uri="{FF2B5EF4-FFF2-40B4-BE49-F238E27FC236}">
                <a16:creationId xmlns:a16="http://schemas.microsoft.com/office/drawing/2014/main" id="{42AAEF24-4060-7F66-180A-DC706788328D}"/>
              </a:ext>
            </a:extLst>
          </p:cNvPr>
          <p:cNvSpPr>
            <a:spLocks noGrp="1"/>
          </p:cNvSpPr>
          <p:nvPr>
            <p:ph sz="half" idx="1"/>
          </p:nvPr>
        </p:nvSpPr>
        <p:spPr>
          <a:xfrm>
            <a:off x="1188720" y="2008723"/>
            <a:ext cx="4937760" cy="4023360"/>
          </a:xfrm>
        </p:spPr>
        <p:txBody>
          <a:bodyPr>
            <a:normAutofit/>
          </a:bodyPr>
          <a:lstStyle/>
          <a:p>
            <a:pPr>
              <a:buFont typeface="Arial" panose="020B0604020202020204" pitchFamily="34" charset="0"/>
              <a:buChar char="•"/>
            </a:pPr>
            <a:r>
              <a:rPr lang="en-US" sz="2800" dirty="0"/>
              <a:t> </a:t>
            </a:r>
            <a:r>
              <a:rPr lang="en-US" sz="2800" b="1" i="1" dirty="0"/>
              <a:t>Knows</a:t>
            </a:r>
            <a:r>
              <a:rPr lang="en-US" sz="2800" dirty="0"/>
              <a:t> he is the best player on the team</a:t>
            </a:r>
          </a:p>
          <a:p>
            <a:pPr>
              <a:buFont typeface="Arial" panose="020B0604020202020204" pitchFamily="34" charset="0"/>
              <a:buChar char="•"/>
            </a:pPr>
            <a:r>
              <a:rPr lang="en-US" sz="2800" dirty="0"/>
              <a:t> Not always nice</a:t>
            </a:r>
          </a:p>
          <a:p>
            <a:pPr>
              <a:buFont typeface="Arial" panose="020B0604020202020204" pitchFamily="34" charset="0"/>
              <a:buChar char="•"/>
            </a:pPr>
            <a:r>
              <a:rPr lang="en-US" sz="2800" dirty="0"/>
              <a:t> Refers to Charlie Brown as “the round headed kid”</a:t>
            </a:r>
          </a:p>
          <a:p>
            <a:pPr>
              <a:buFont typeface="Arial" panose="020B0604020202020204" pitchFamily="34" charset="0"/>
              <a:buChar char="•"/>
            </a:pPr>
            <a:r>
              <a:rPr lang="en-US" sz="2800" dirty="0"/>
              <a:t> Doesn’t always pay attention</a:t>
            </a:r>
          </a:p>
          <a:p>
            <a:pPr marL="0" indent="0">
              <a:buNone/>
            </a:pPr>
            <a:endParaRPr lang="en-US" sz="2800" dirty="0"/>
          </a:p>
          <a:p>
            <a:pPr lvl="1">
              <a:buFont typeface="Arial" panose="020B0604020202020204" pitchFamily="34" charset="0"/>
              <a:buChar char="•"/>
            </a:pPr>
            <a:endParaRPr lang="en-US" sz="2600" dirty="0"/>
          </a:p>
          <a:p>
            <a:pPr lvl="1">
              <a:buFont typeface="Arial" panose="020B0604020202020204" pitchFamily="34" charset="0"/>
              <a:buChar char="•"/>
            </a:pPr>
            <a:endParaRPr lang="en-US" sz="2600" dirty="0"/>
          </a:p>
          <a:p>
            <a:endParaRPr lang="en-US" dirty="0"/>
          </a:p>
        </p:txBody>
      </p:sp>
      <p:pic>
        <p:nvPicPr>
          <p:cNvPr id="9" name="Content Placeholder 8" descr="A picture containing text&#10;&#10;Description automatically generated">
            <a:extLst>
              <a:ext uri="{FF2B5EF4-FFF2-40B4-BE49-F238E27FC236}">
                <a16:creationId xmlns:a16="http://schemas.microsoft.com/office/drawing/2014/main" id="{ADA1CA23-5AEF-18D3-7A96-AFE62AE25E5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7681" y="1846263"/>
            <a:ext cx="4698239" cy="4022725"/>
          </a:xfrm>
        </p:spPr>
      </p:pic>
    </p:spTree>
    <p:extLst>
      <p:ext uri="{BB962C8B-B14F-4D97-AF65-F5344CB8AC3E}">
        <p14:creationId xmlns:p14="http://schemas.microsoft.com/office/powerpoint/2010/main" val="369464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a:xfrm>
            <a:off x="492370" y="516835"/>
            <a:ext cx="3084844" cy="2103875"/>
          </a:xfrm>
        </p:spPr>
        <p:txBody>
          <a:bodyPr vert="horz" lIns="91440" tIns="45720" rIns="91440" bIns="45720" rtlCol="0" anchor="b">
            <a:normAutofit/>
          </a:bodyPr>
          <a:lstStyle/>
          <a:p>
            <a:pPr algn="ctr"/>
            <a:r>
              <a:rPr lang="en-US" sz="3600" dirty="0">
                <a:solidFill>
                  <a:srgbClr val="FFFFFF"/>
                </a:solidFill>
              </a:rPr>
              <a:t>Falling Asleep</a:t>
            </a:r>
          </a:p>
        </p:txBody>
      </p:sp>
      <p:sp>
        <p:nvSpPr>
          <p:cNvPr id="10" name="TextBox 9">
            <a:extLst>
              <a:ext uri="{FF2B5EF4-FFF2-40B4-BE49-F238E27FC236}">
                <a16:creationId xmlns:a16="http://schemas.microsoft.com/office/drawing/2014/main" id="{832C4D41-FC51-1390-66D9-D14C7627E8B9}"/>
              </a:ext>
            </a:extLst>
          </p:cNvPr>
          <p:cNvSpPr txBox="1"/>
          <p:nvPr/>
        </p:nvSpPr>
        <p:spPr>
          <a:xfrm>
            <a:off x="1474877" y="2706590"/>
            <a:ext cx="2102337" cy="861910"/>
          </a:xfrm>
          <a:prstGeom prst="rect">
            <a:avLst/>
          </a:prstGeom>
        </p:spPr>
        <p:txBody>
          <a:bodyPr vert="horz" lIns="0" tIns="45720" rIns="0" bIns="45720" rtlCol="0">
            <a:normAutofit/>
          </a:bodyPr>
          <a:lstStyle/>
          <a:p>
            <a:pPr marL="0" marR="0" lvl="0" indent="0" algn="l"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rPr>
              <a:t>April 12, 1967</a:t>
            </a:r>
          </a:p>
        </p:txBody>
      </p:sp>
      <p:sp>
        <p:nvSpPr>
          <p:cNvPr id="19" name="Rectangle 1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Diagram&#10;&#10;Description automatically generated">
            <a:extLst>
              <a:ext uri="{FF2B5EF4-FFF2-40B4-BE49-F238E27FC236}">
                <a16:creationId xmlns:a16="http://schemas.microsoft.com/office/drawing/2014/main" id="{09F4D047-8C18-ACBC-4D81-00E6B1D9B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9" y="1891417"/>
            <a:ext cx="7949596" cy="1682665"/>
          </a:xfrm>
          <a:prstGeom prst="rect">
            <a:avLst/>
          </a:prstGeom>
        </p:spPr>
      </p:pic>
    </p:spTree>
    <p:extLst>
      <p:ext uri="{BB962C8B-B14F-4D97-AF65-F5344CB8AC3E}">
        <p14:creationId xmlns:p14="http://schemas.microsoft.com/office/powerpoint/2010/main" val="52451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993B-87A0-F037-2FA2-35F21D2C2F0F}"/>
              </a:ext>
            </a:extLst>
          </p:cNvPr>
          <p:cNvSpPr>
            <a:spLocks noGrp="1"/>
          </p:cNvSpPr>
          <p:nvPr>
            <p:ph type="title"/>
          </p:nvPr>
        </p:nvSpPr>
        <p:spPr/>
        <p:txBody>
          <a:bodyPr/>
          <a:lstStyle/>
          <a:p>
            <a:r>
              <a:rPr lang="en-US" dirty="0"/>
              <a:t>A Little Background </a:t>
            </a:r>
          </a:p>
        </p:txBody>
      </p:sp>
      <p:sp>
        <p:nvSpPr>
          <p:cNvPr id="3" name="Content Placeholder 2">
            <a:extLst>
              <a:ext uri="{FF2B5EF4-FFF2-40B4-BE49-F238E27FC236}">
                <a16:creationId xmlns:a16="http://schemas.microsoft.com/office/drawing/2014/main" id="{F477102D-C9DD-C75C-84E7-70B5669F06BE}"/>
              </a:ext>
            </a:extLst>
          </p:cNvPr>
          <p:cNvSpPr>
            <a:spLocks noGrp="1"/>
          </p:cNvSpPr>
          <p:nvPr>
            <p:ph sz="half" idx="1"/>
          </p:nvPr>
        </p:nvSpPr>
        <p:spPr/>
        <p:txBody>
          <a:bodyPr>
            <a:normAutofit/>
          </a:bodyPr>
          <a:lstStyle/>
          <a:p>
            <a:pPr>
              <a:buFont typeface="Arial" panose="020B0604020202020204" pitchFamily="34" charset="0"/>
              <a:buChar char="•"/>
            </a:pPr>
            <a:r>
              <a:rPr lang="en-US" sz="2800" dirty="0"/>
              <a:t>SABR Member (2012) </a:t>
            </a:r>
          </a:p>
          <a:p>
            <a:pPr>
              <a:buFont typeface="Arial" panose="020B0604020202020204" pitchFamily="34" charset="0"/>
              <a:buChar char="•"/>
            </a:pPr>
            <a:r>
              <a:rPr lang="en-US" sz="2800" dirty="0"/>
              <a:t> Interested in the person behind the player</a:t>
            </a:r>
          </a:p>
          <a:p>
            <a:pPr>
              <a:buFont typeface="Arial" panose="020B0604020202020204" pitchFamily="34" charset="0"/>
              <a:buChar char="•"/>
            </a:pPr>
            <a:r>
              <a:rPr lang="en-US" sz="2800" dirty="0"/>
              <a:t>In a relationship with Snoopy since 1978</a:t>
            </a:r>
          </a:p>
          <a:p>
            <a:pPr>
              <a:buFont typeface="Arial" panose="020B0604020202020204" pitchFamily="34" charset="0"/>
              <a:buChar char="•"/>
            </a:pPr>
            <a:r>
              <a:rPr lang="en-US" sz="2800" dirty="0"/>
              <a:t>Wanted to know about the dog behind the statistic</a:t>
            </a:r>
          </a:p>
          <a:p>
            <a:pPr marL="0" indent="0">
              <a:buNone/>
            </a:pPr>
            <a:endParaRPr lang="en-US" sz="2800" dirty="0"/>
          </a:p>
          <a:p>
            <a:pPr marL="0" indent="0">
              <a:buNone/>
            </a:pPr>
            <a:endParaRPr lang="en-US" sz="2400" dirty="0"/>
          </a:p>
        </p:txBody>
      </p:sp>
      <p:pic>
        <p:nvPicPr>
          <p:cNvPr id="18" name="Content Placeholder 17" descr="A picture containing text&#10;&#10;Description automatically generated">
            <a:extLst>
              <a:ext uri="{FF2B5EF4-FFF2-40B4-BE49-F238E27FC236}">
                <a16:creationId xmlns:a16="http://schemas.microsoft.com/office/drawing/2014/main" id="{1B054580-2FE8-F9D1-DEDB-68D7A26EC3A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6118" y="1846263"/>
            <a:ext cx="4022725" cy="4022725"/>
          </a:xfrm>
        </p:spPr>
      </p:pic>
    </p:spTree>
    <p:extLst>
      <p:ext uri="{BB962C8B-B14F-4D97-AF65-F5344CB8AC3E}">
        <p14:creationId xmlns:p14="http://schemas.microsoft.com/office/powerpoint/2010/main" val="423402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BD6FFF1-2E69-2D33-669F-2E5E19BE9D21}"/>
              </a:ext>
            </a:extLst>
          </p:cNvPr>
          <p:cNvSpPr txBox="1"/>
          <p:nvPr/>
        </p:nvSpPr>
        <p:spPr>
          <a:xfrm>
            <a:off x="9241155" y="226060"/>
            <a:ext cx="2255520" cy="1477328"/>
          </a:xfrm>
          <a:prstGeom prst="rect">
            <a:avLst/>
          </a:prstGeom>
          <a:noFill/>
        </p:spPr>
        <p:txBody>
          <a:bodyPr wrap="square" rtlCol="0">
            <a:spAutoFit/>
          </a:bodyPr>
          <a:lstStyle/>
          <a:p>
            <a:pPr algn="ctr"/>
            <a:r>
              <a:rPr lang="en-US" sz="3600" dirty="0"/>
              <a:t>Needs a “</a:t>
            </a:r>
            <a:r>
              <a:rPr lang="en-US" sz="3600" dirty="0" err="1"/>
              <a:t>Skritch</a:t>
            </a:r>
            <a:r>
              <a:rPr lang="en-US" sz="3600" dirty="0"/>
              <a:t>”</a:t>
            </a:r>
          </a:p>
          <a:p>
            <a:pPr algn="ctr"/>
            <a:r>
              <a:rPr lang="en-US" dirty="0"/>
              <a:t>April 16, 1967</a:t>
            </a:r>
          </a:p>
        </p:txBody>
      </p:sp>
      <p:pic>
        <p:nvPicPr>
          <p:cNvPr id="3" name="Picture 2" descr="Diagram&#10;&#10;Description automatically generated">
            <a:extLst>
              <a:ext uri="{FF2B5EF4-FFF2-40B4-BE49-F238E27FC236}">
                <a16:creationId xmlns:a16="http://schemas.microsoft.com/office/drawing/2014/main" id="{410F94B1-D460-5DD7-4A83-95D7155FB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93" y="226060"/>
            <a:ext cx="8657062" cy="5915660"/>
          </a:xfrm>
          <a:prstGeom prst="rect">
            <a:avLst/>
          </a:prstGeom>
        </p:spPr>
      </p:pic>
    </p:spTree>
    <p:extLst>
      <p:ext uri="{BB962C8B-B14F-4D97-AF65-F5344CB8AC3E}">
        <p14:creationId xmlns:p14="http://schemas.microsoft.com/office/powerpoint/2010/main" val="419952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285B9A-030E-2345-80AC-7DF19B71E725}"/>
              </a:ext>
            </a:extLst>
          </p:cNvPr>
          <p:cNvSpPr>
            <a:spLocks noGrp="1"/>
          </p:cNvSpPr>
          <p:nvPr>
            <p:ph type="title"/>
          </p:nvPr>
        </p:nvSpPr>
        <p:spPr>
          <a:xfrm>
            <a:off x="6573409" y="988741"/>
            <a:ext cx="4813935" cy="4880518"/>
          </a:xfrm>
          <a:noFill/>
          <a:ln>
            <a:noFill/>
          </a:ln>
        </p:spPr>
        <p:txBody>
          <a:bodyPr vert="horz" wrap="square" lIns="91440" tIns="45720" rIns="91440" bIns="45720" rtlCol="0" anchor="ctr">
            <a:normAutofit/>
          </a:bodyPr>
          <a:lstStyle/>
          <a:p>
            <a:r>
              <a:rPr lang="en-US" sz="5400" dirty="0"/>
              <a:t>Still Worth Protecting</a:t>
            </a:r>
          </a:p>
        </p:txBody>
      </p:sp>
      <p:sp>
        <p:nvSpPr>
          <p:cNvPr id="30" name="Rectangle 29">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2" name="Rectangle 31">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608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2C4D41-FC51-1390-66D9-D14C7627E8B9}"/>
              </a:ext>
            </a:extLst>
          </p:cNvPr>
          <p:cNvSpPr txBox="1"/>
          <p:nvPr/>
        </p:nvSpPr>
        <p:spPr>
          <a:xfrm>
            <a:off x="7911177" y="2869168"/>
            <a:ext cx="3545059" cy="369332"/>
          </a:xfrm>
          <a:prstGeom prst="rect">
            <a:avLst/>
          </a:prstGeom>
          <a:noFill/>
        </p:spPr>
        <p:txBody>
          <a:bodyPr wrap="square" rtlCol="0">
            <a:spAutoFit/>
          </a:bodyPr>
          <a:lstStyle/>
          <a:p>
            <a:pPr algn="ctr"/>
            <a:r>
              <a:rPr lang="en-US" dirty="0"/>
              <a:t>April 21, 1974</a:t>
            </a:r>
          </a:p>
        </p:txBody>
      </p:sp>
      <p:pic>
        <p:nvPicPr>
          <p:cNvPr id="4" name="Picture 3" descr="Calendar&#10;&#10;Description automatically generated">
            <a:extLst>
              <a:ext uri="{FF2B5EF4-FFF2-40B4-BE49-F238E27FC236}">
                <a16:creationId xmlns:a16="http://schemas.microsoft.com/office/drawing/2014/main" id="{4DD61410-739F-8587-FAD5-C3174D655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52" y="533400"/>
            <a:ext cx="7956176" cy="5410200"/>
          </a:xfrm>
          <a:prstGeom prst="rect">
            <a:avLst/>
          </a:prstGeom>
        </p:spPr>
      </p:pic>
      <p:sp>
        <p:nvSpPr>
          <p:cNvPr id="7" name="TextBox 6">
            <a:extLst>
              <a:ext uri="{FF2B5EF4-FFF2-40B4-BE49-F238E27FC236}">
                <a16:creationId xmlns:a16="http://schemas.microsoft.com/office/drawing/2014/main" id="{3CD5DEB6-7A7A-9E30-3CD6-4A4FCBE29B21}"/>
              </a:ext>
            </a:extLst>
          </p:cNvPr>
          <p:cNvSpPr txBox="1"/>
          <p:nvPr/>
        </p:nvSpPr>
        <p:spPr>
          <a:xfrm>
            <a:off x="8179191" y="809993"/>
            <a:ext cx="4134730" cy="1815882"/>
          </a:xfrm>
          <a:prstGeom prst="rect">
            <a:avLst/>
          </a:prstGeom>
          <a:noFill/>
        </p:spPr>
        <p:txBody>
          <a:bodyPr wrap="square" rtlCol="0">
            <a:spAutoFit/>
          </a:bodyPr>
          <a:lstStyle/>
          <a:p>
            <a:r>
              <a:rPr lang="en-US" sz="2800" dirty="0"/>
              <a:t>“What kind of game are you playing? You beaned my best player!” – Charlie Brown</a:t>
            </a:r>
          </a:p>
        </p:txBody>
      </p:sp>
    </p:spTree>
    <p:extLst>
      <p:ext uri="{BB962C8B-B14F-4D97-AF65-F5344CB8AC3E}">
        <p14:creationId xmlns:p14="http://schemas.microsoft.com/office/powerpoint/2010/main" val="361060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285B9A-030E-2345-80AC-7DF19B71E725}"/>
              </a:ext>
            </a:extLst>
          </p:cNvPr>
          <p:cNvSpPr>
            <a:spLocks noGrp="1"/>
          </p:cNvSpPr>
          <p:nvPr>
            <p:ph type="title"/>
          </p:nvPr>
        </p:nvSpPr>
        <p:spPr>
          <a:xfrm>
            <a:off x="6573409" y="988741"/>
            <a:ext cx="4813935" cy="4880518"/>
          </a:xfrm>
          <a:noFill/>
          <a:ln>
            <a:noFill/>
          </a:ln>
        </p:spPr>
        <p:txBody>
          <a:bodyPr vert="horz" wrap="square" lIns="91440" tIns="45720" rIns="91440" bIns="45720" rtlCol="0" anchor="ctr">
            <a:normAutofit/>
          </a:bodyPr>
          <a:lstStyle/>
          <a:p>
            <a:r>
              <a:rPr lang="en-US" sz="5400" dirty="0"/>
              <a:t>Babe Ruth, Hank Aaron and Snoopy?</a:t>
            </a:r>
          </a:p>
        </p:txBody>
      </p:sp>
      <p:sp>
        <p:nvSpPr>
          <p:cNvPr id="30" name="Rectangle 29">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2" name="Rectangle 31">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00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August 1973</a:t>
            </a:r>
          </a:p>
        </p:txBody>
      </p:sp>
      <p:pic>
        <p:nvPicPr>
          <p:cNvPr id="10" name="Content Placeholder 9" descr="A person in a baseball uniform&#10;&#10;Description automatically generated with low confidence">
            <a:extLst>
              <a:ext uri="{FF2B5EF4-FFF2-40B4-BE49-F238E27FC236}">
                <a16:creationId xmlns:a16="http://schemas.microsoft.com/office/drawing/2014/main" id="{37D584BB-E17D-482A-A8EE-5B662A6E031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9791" r="13764" b="-11388"/>
          <a:stretch/>
        </p:blipFill>
        <p:spPr>
          <a:xfrm>
            <a:off x="7135473" y="1970689"/>
            <a:ext cx="3569313" cy="3962084"/>
          </a:xfrm>
        </p:spPr>
      </p:pic>
      <p:pic>
        <p:nvPicPr>
          <p:cNvPr id="14" name="Content Placeholder 13" descr="A person wearing a crown&#10;&#10;Description automatically generated with low confidence">
            <a:extLst>
              <a:ext uri="{FF2B5EF4-FFF2-40B4-BE49-F238E27FC236}">
                <a16:creationId xmlns:a16="http://schemas.microsoft.com/office/drawing/2014/main" id="{48472465-66F2-514B-4B22-5209053FD80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159876" y="1970689"/>
            <a:ext cx="2585546" cy="3596587"/>
          </a:xfrm>
        </p:spPr>
      </p:pic>
      <p:sp>
        <p:nvSpPr>
          <p:cNvPr id="16" name="TextBox 15">
            <a:extLst>
              <a:ext uri="{FF2B5EF4-FFF2-40B4-BE49-F238E27FC236}">
                <a16:creationId xmlns:a16="http://schemas.microsoft.com/office/drawing/2014/main" id="{9B436E2A-0105-F75A-E2AA-E4C84B73231F}"/>
              </a:ext>
            </a:extLst>
          </p:cNvPr>
          <p:cNvSpPr txBox="1"/>
          <p:nvPr/>
        </p:nvSpPr>
        <p:spPr>
          <a:xfrm>
            <a:off x="1532934" y="5800605"/>
            <a:ext cx="3545059" cy="369332"/>
          </a:xfrm>
          <a:prstGeom prst="rect">
            <a:avLst/>
          </a:prstGeom>
          <a:noFill/>
        </p:spPr>
        <p:txBody>
          <a:bodyPr wrap="square" rtlCol="0">
            <a:spAutoFit/>
          </a:bodyPr>
          <a:lstStyle/>
          <a:p>
            <a:pPr algn="ctr"/>
            <a:r>
              <a:rPr lang="en-US" dirty="0"/>
              <a:t>Babe Ruth</a:t>
            </a:r>
          </a:p>
        </p:txBody>
      </p:sp>
      <p:sp>
        <p:nvSpPr>
          <p:cNvPr id="17" name="TextBox 16">
            <a:extLst>
              <a:ext uri="{FF2B5EF4-FFF2-40B4-BE49-F238E27FC236}">
                <a16:creationId xmlns:a16="http://schemas.microsoft.com/office/drawing/2014/main" id="{E7B599D5-33EF-1866-BCBE-340B74D689F5}"/>
              </a:ext>
            </a:extLst>
          </p:cNvPr>
          <p:cNvSpPr txBox="1"/>
          <p:nvPr/>
        </p:nvSpPr>
        <p:spPr>
          <a:xfrm>
            <a:off x="6638334" y="5748107"/>
            <a:ext cx="3545059" cy="369332"/>
          </a:xfrm>
          <a:prstGeom prst="rect">
            <a:avLst/>
          </a:prstGeom>
          <a:noFill/>
        </p:spPr>
        <p:txBody>
          <a:bodyPr wrap="square" rtlCol="0">
            <a:spAutoFit/>
          </a:bodyPr>
          <a:lstStyle/>
          <a:p>
            <a:pPr algn="ctr"/>
            <a:r>
              <a:rPr lang="en-US" dirty="0"/>
              <a:t>Hank Aaron</a:t>
            </a:r>
          </a:p>
        </p:txBody>
      </p:sp>
    </p:spTree>
    <p:extLst>
      <p:ext uri="{BB962C8B-B14F-4D97-AF65-F5344CB8AC3E}">
        <p14:creationId xmlns:p14="http://schemas.microsoft.com/office/powerpoint/2010/main" val="2522891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Snoopy Also Chasing Ruth</a:t>
            </a:r>
          </a:p>
        </p:txBody>
      </p:sp>
      <p:sp>
        <p:nvSpPr>
          <p:cNvPr id="5" name="Content Placeholder 4">
            <a:extLst>
              <a:ext uri="{FF2B5EF4-FFF2-40B4-BE49-F238E27FC236}">
                <a16:creationId xmlns:a16="http://schemas.microsoft.com/office/drawing/2014/main" id="{588A5F5E-CA2D-88EF-726B-423E47BD2F71}"/>
              </a:ext>
            </a:extLst>
          </p:cNvPr>
          <p:cNvSpPr>
            <a:spLocks noGrp="1"/>
          </p:cNvSpPr>
          <p:nvPr>
            <p:ph sz="half" idx="2"/>
          </p:nvPr>
        </p:nvSpPr>
        <p:spPr>
          <a:xfrm>
            <a:off x="5425440" y="1845735"/>
            <a:ext cx="5730240" cy="4023360"/>
          </a:xfrm>
        </p:spPr>
        <p:txBody>
          <a:bodyPr>
            <a:normAutofit/>
          </a:bodyPr>
          <a:lstStyle/>
          <a:p>
            <a:pPr>
              <a:buFont typeface="Arial" panose="020B0604020202020204" pitchFamily="34" charset="0"/>
              <a:buChar char="•"/>
            </a:pPr>
            <a:r>
              <a:rPr lang="en-US" sz="2800" dirty="0"/>
              <a:t> August 1973 </a:t>
            </a:r>
          </a:p>
          <a:p>
            <a:pPr>
              <a:buFont typeface="Arial" panose="020B0604020202020204" pitchFamily="34" charset="0"/>
              <a:buChar char="•"/>
            </a:pPr>
            <a:r>
              <a:rPr lang="en-US" sz="2800" dirty="0"/>
              <a:t>Series of strips about Snoopy chasing Babe Ruth’s home run record</a:t>
            </a:r>
          </a:p>
          <a:p>
            <a:pPr>
              <a:buFont typeface="Arial" panose="020B0604020202020204" pitchFamily="34" charset="0"/>
              <a:buChar char="•"/>
            </a:pPr>
            <a:r>
              <a:rPr lang="en-US" sz="2800" dirty="0"/>
              <a:t> Shed light on the plight of Aaron’s real chase of Ruth’s record</a:t>
            </a:r>
          </a:p>
          <a:p>
            <a:pPr>
              <a:buFont typeface="Arial" panose="020B0604020202020204" pitchFamily="34" charset="0"/>
              <a:buChar char="•"/>
            </a:pPr>
            <a:endParaRPr lang="en-US" sz="2800" dirty="0"/>
          </a:p>
          <a:p>
            <a:pPr marL="0" indent="0">
              <a:buNone/>
            </a:pPr>
            <a:endParaRPr lang="en-US" sz="2800" dirty="0"/>
          </a:p>
          <a:p>
            <a:pPr marL="0" indent="0">
              <a:buNone/>
            </a:pPr>
            <a:endParaRPr lang="en-US" sz="2800" dirty="0"/>
          </a:p>
        </p:txBody>
      </p:sp>
      <p:sp>
        <p:nvSpPr>
          <p:cNvPr id="15" name="TextBox 14">
            <a:extLst>
              <a:ext uri="{FF2B5EF4-FFF2-40B4-BE49-F238E27FC236}">
                <a16:creationId xmlns:a16="http://schemas.microsoft.com/office/drawing/2014/main" id="{62B08CA5-C578-4EFF-27DA-2B2ECD3C6872}"/>
              </a:ext>
            </a:extLst>
          </p:cNvPr>
          <p:cNvSpPr txBox="1"/>
          <p:nvPr/>
        </p:nvSpPr>
        <p:spPr>
          <a:xfrm>
            <a:off x="1046870" y="5229016"/>
            <a:ext cx="3545059" cy="369332"/>
          </a:xfrm>
          <a:prstGeom prst="rect">
            <a:avLst/>
          </a:prstGeom>
          <a:noFill/>
        </p:spPr>
        <p:txBody>
          <a:bodyPr wrap="square" rtlCol="0">
            <a:spAutoFit/>
          </a:bodyPr>
          <a:lstStyle/>
          <a:p>
            <a:pPr algn="ctr"/>
            <a:r>
              <a:rPr lang="en-US" dirty="0"/>
              <a:t>August 1973</a:t>
            </a:r>
          </a:p>
        </p:txBody>
      </p:sp>
      <p:pic>
        <p:nvPicPr>
          <p:cNvPr id="7" name="Content Placeholder 6" descr="A picture containing text&#10;&#10;Description automatically generated">
            <a:extLst>
              <a:ext uri="{FF2B5EF4-FFF2-40B4-BE49-F238E27FC236}">
                <a16:creationId xmlns:a16="http://schemas.microsoft.com/office/drawing/2014/main" id="{206B857C-3509-CB4A-5563-638AB48D50F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 r="74647" b="-2"/>
          <a:stretch/>
        </p:blipFill>
        <p:spPr>
          <a:xfrm>
            <a:off x="800759" y="1797860"/>
            <a:ext cx="4037279" cy="3370655"/>
          </a:xfrm>
        </p:spPr>
      </p:pic>
    </p:spTree>
    <p:extLst>
      <p:ext uri="{BB962C8B-B14F-4D97-AF65-F5344CB8AC3E}">
        <p14:creationId xmlns:p14="http://schemas.microsoft.com/office/powerpoint/2010/main" val="353393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1973: Snoopy Can Tie Babe Ruth</a:t>
            </a:r>
          </a:p>
        </p:txBody>
      </p:sp>
      <p:sp>
        <p:nvSpPr>
          <p:cNvPr id="5" name="TextBox 4">
            <a:extLst>
              <a:ext uri="{FF2B5EF4-FFF2-40B4-BE49-F238E27FC236}">
                <a16:creationId xmlns:a16="http://schemas.microsoft.com/office/drawing/2014/main" id="{FEC324F5-B3B1-B6DF-D82C-6EC17FC7E168}"/>
              </a:ext>
            </a:extLst>
          </p:cNvPr>
          <p:cNvSpPr txBox="1"/>
          <p:nvPr/>
        </p:nvSpPr>
        <p:spPr>
          <a:xfrm>
            <a:off x="3988190" y="5120640"/>
            <a:ext cx="354505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August  11, 1973</a:t>
            </a:r>
          </a:p>
        </p:txBody>
      </p:sp>
      <p:pic>
        <p:nvPicPr>
          <p:cNvPr id="6" name="Picture 5" descr="Qr code&#10;&#10;Description automatically generated">
            <a:extLst>
              <a:ext uri="{FF2B5EF4-FFF2-40B4-BE49-F238E27FC236}">
                <a16:creationId xmlns:a16="http://schemas.microsoft.com/office/drawing/2014/main" id="{2D09D986-3655-838E-32EE-E2CD1BD08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2744"/>
            <a:ext cx="12192000" cy="2572512"/>
          </a:xfrm>
          <a:prstGeom prst="rect">
            <a:avLst/>
          </a:prstGeom>
        </p:spPr>
      </p:pic>
    </p:spTree>
    <p:extLst>
      <p:ext uri="{BB962C8B-B14F-4D97-AF65-F5344CB8AC3E}">
        <p14:creationId xmlns:p14="http://schemas.microsoft.com/office/powerpoint/2010/main" val="57641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1973: “You’re Not Even Human”</a:t>
            </a:r>
          </a:p>
        </p:txBody>
      </p:sp>
      <p:sp>
        <p:nvSpPr>
          <p:cNvPr id="5" name="TextBox 4">
            <a:extLst>
              <a:ext uri="{FF2B5EF4-FFF2-40B4-BE49-F238E27FC236}">
                <a16:creationId xmlns:a16="http://schemas.microsoft.com/office/drawing/2014/main" id="{FEC324F5-B3B1-B6DF-D82C-6EC17FC7E168}"/>
              </a:ext>
            </a:extLst>
          </p:cNvPr>
          <p:cNvSpPr txBox="1"/>
          <p:nvPr/>
        </p:nvSpPr>
        <p:spPr>
          <a:xfrm>
            <a:off x="3988190" y="5120640"/>
            <a:ext cx="3545059" cy="369332"/>
          </a:xfrm>
          <a:prstGeom prst="rect">
            <a:avLst/>
          </a:prstGeom>
          <a:noFill/>
        </p:spPr>
        <p:txBody>
          <a:bodyPr wrap="square" rtlCol="0">
            <a:spAutoFit/>
          </a:bodyPr>
          <a:lstStyle/>
          <a:p>
            <a:pPr algn="ctr"/>
            <a:r>
              <a:rPr lang="en-US" dirty="0"/>
              <a:t>August  11, 1973</a:t>
            </a:r>
          </a:p>
        </p:txBody>
      </p:sp>
      <p:pic>
        <p:nvPicPr>
          <p:cNvPr id="4" name="Picture 3" descr="A picture containing text&#10;&#10;Description automatically generated">
            <a:extLst>
              <a:ext uri="{FF2B5EF4-FFF2-40B4-BE49-F238E27FC236}">
                <a16:creationId xmlns:a16="http://schemas.microsoft.com/office/drawing/2014/main" id="{790187D7-9FCF-B7FC-4E2D-AA6F8DC9B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32" y="2240280"/>
            <a:ext cx="11724966" cy="2423160"/>
          </a:xfrm>
          <a:prstGeom prst="rect">
            <a:avLst/>
          </a:prstGeom>
        </p:spPr>
      </p:pic>
    </p:spTree>
    <p:extLst>
      <p:ext uri="{BB962C8B-B14F-4D97-AF65-F5344CB8AC3E}">
        <p14:creationId xmlns:p14="http://schemas.microsoft.com/office/powerpoint/2010/main" val="458713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1973: Pressure</a:t>
            </a:r>
          </a:p>
        </p:txBody>
      </p:sp>
      <p:sp>
        <p:nvSpPr>
          <p:cNvPr id="5" name="TextBox 4">
            <a:extLst>
              <a:ext uri="{FF2B5EF4-FFF2-40B4-BE49-F238E27FC236}">
                <a16:creationId xmlns:a16="http://schemas.microsoft.com/office/drawing/2014/main" id="{FEC324F5-B3B1-B6DF-D82C-6EC17FC7E168}"/>
              </a:ext>
            </a:extLst>
          </p:cNvPr>
          <p:cNvSpPr txBox="1"/>
          <p:nvPr/>
        </p:nvSpPr>
        <p:spPr>
          <a:xfrm>
            <a:off x="3988190" y="5120640"/>
            <a:ext cx="3545059" cy="369332"/>
          </a:xfrm>
          <a:prstGeom prst="rect">
            <a:avLst/>
          </a:prstGeom>
          <a:noFill/>
        </p:spPr>
        <p:txBody>
          <a:bodyPr wrap="square" rtlCol="0">
            <a:spAutoFit/>
          </a:bodyPr>
          <a:lstStyle/>
          <a:p>
            <a:pPr algn="ctr"/>
            <a:r>
              <a:rPr lang="en-US" dirty="0"/>
              <a:t>August  14, 1973</a:t>
            </a:r>
          </a:p>
        </p:txBody>
      </p:sp>
      <p:pic>
        <p:nvPicPr>
          <p:cNvPr id="12" name="Picture 11" descr="A picture containing text&#10;&#10;Description automatically generated">
            <a:extLst>
              <a:ext uri="{FF2B5EF4-FFF2-40B4-BE49-F238E27FC236}">
                <a16:creationId xmlns:a16="http://schemas.microsoft.com/office/drawing/2014/main" id="{F24FF88F-6019-7B80-2F1D-B31AB9935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1032"/>
            <a:ext cx="12192000" cy="2535936"/>
          </a:xfrm>
          <a:prstGeom prst="rect">
            <a:avLst/>
          </a:prstGeom>
        </p:spPr>
      </p:pic>
    </p:spTree>
    <p:extLst>
      <p:ext uri="{BB962C8B-B14F-4D97-AF65-F5344CB8AC3E}">
        <p14:creationId xmlns:p14="http://schemas.microsoft.com/office/powerpoint/2010/main" val="287019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1973: Letters</a:t>
            </a:r>
          </a:p>
        </p:txBody>
      </p:sp>
      <p:sp>
        <p:nvSpPr>
          <p:cNvPr id="5" name="TextBox 4">
            <a:extLst>
              <a:ext uri="{FF2B5EF4-FFF2-40B4-BE49-F238E27FC236}">
                <a16:creationId xmlns:a16="http://schemas.microsoft.com/office/drawing/2014/main" id="{FEC324F5-B3B1-B6DF-D82C-6EC17FC7E168}"/>
              </a:ext>
            </a:extLst>
          </p:cNvPr>
          <p:cNvSpPr txBox="1"/>
          <p:nvPr/>
        </p:nvSpPr>
        <p:spPr>
          <a:xfrm>
            <a:off x="3988190" y="5120640"/>
            <a:ext cx="3545059" cy="369332"/>
          </a:xfrm>
          <a:prstGeom prst="rect">
            <a:avLst/>
          </a:prstGeom>
          <a:noFill/>
        </p:spPr>
        <p:txBody>
          <a:bodyPr wrap="square" rtlCol="0">
            <a:spAutoFit/>
          </a:bodyPr>
          <a:lstStyle/>
          <a:p>
            <a:pPr algn="ctr"/>
            <a:r>
              <a:rPr lang="en-US" dirty="0"/>
              <a:t>August  15, 1973</a:t>
            </a:r>
          </a:p>
        </p:txBody>
      </p:sp>
      <p:pic>
        <p:nvPicPr>
          <p:cNvPr id="4" name="Picture 3" descr="Qr code&#10;&#10;Description automatically generated">
            <a:extLst>
              <a:ext uri="{FF2B5EF4-FFF2-40B4-BE49-F238E27FC236}">
                <a16:creationId xmlns:a16="http://schemas.microsoft.com/office/drawing/2014/main" id="{665704F2-1EC6-A3B3-4A54-3EC4B69A6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8360"/>
            <a:ext cx="12192000" cy="2621280"/>
          </a:xfrm>
          <a:prstGeom prst="rect">
            <a:avLst/>
          </a:prstGeom>
        </p:spPr>
      </p:pic>
    </p:spTree>
    <p:extLst>
      <p:ext uri="{BB962C8B-B14F-4D97-AF65-F5344CB8AC3E}">
        <p14:creationId xmlns:p14="http://schemas.microsoft.com/office/powerpoint/2010/main" val="48559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E9A78B-672C-58B9-CC56-2E284E3F30F7}"/>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dirty="0"/>
              <a:t>Snoopy the Dog</a:t>
            </a:r>
          </a:p>
        </p:txBody>
      </p:sp>
    </p:spTree>
    <p:extLst>
      <p:ext uri="{BB962C8B-B14F-4D97-AF65-F5344CB8AC3E}">
        <p14:creationId xmlns:p14="http://schemas.microsoft.com/office/powerpoint/2010/main" val="3656259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1973: Final At-Bat </a:t>
            </a:r>
          </a:p>
        </p:txBody>
      </p:sp>
      <p:pic>
        <p:nvPicPr>
          <p:cNvPr id="4" name="Picture 3" descr="A picture containing qr code&#10;&#10;Description automatically generated">
            <a:extLst>
              <a:ext uri="{FF2B5EF4-FFF2-40B4-BE49-F238E27FC236}">
                <a16:creationId xmlns:a16="http://schemas.microsoft.com/office/drawing/2014/main" id="{A39B1BF1-1099-5233-E1F5-B8EC49DF4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 y="2381555"/>
            <a:ext cx="11155680" cy="2387316"/>
          </a:xfrm>
          <a:prstGeom prst="rect">
            <a:avLst/>
          </a:prstGeom>
        </p:spPr>
      </p:pic>
      <p:sp>
        <p:nvSpPr>
          <p:cNvPr id="7" name="TextBox 6">
            <a:extLst>
              <a:ext uri="{FF2B5EF4-FFF2-40B4-BE49-F238E27FC236}">
                <a16:creationId xmlns:a16="http://schemas.microsoft.com/office/drawing/2014/main" id="{0D4B3BC9-0088-E12E-0376-1A49DF94560D}"/>
              </a:ext>
            </a:extLst>
          </p:cNvPr>
          <p:cNvSpPr txBox="1"/>
          <p:nvPr/>
        </p:nvSpPr>
        <p:spPr>
          <a:xfrm>
            <a:off x="4049150" y="5043734"/>
            <a:ext cx="3545059" cy="369332"/>
          </a:xfrm>
          <a:prstGeom prst="rect">
            <a:avLst/>
          </a:prstGeom>
          <a:noFill/>
        </p:spPr>
        <p:txBody>
          <a:bodyPr wrap="square" rtlCol="0">
            <a:spAutoFit/>
          </a:bodyPr>
          <a:lstStyle/>
          <a:p>
            <a:pPr algn="ctr"/>
            <a:r>
              <a:rPr lang="en-US" dirty="0"/>
              <a:t>August 20, 1973 </a:t>
            </a:r>
          </a:p>
        </p:txBody>
      </p:sp>
    </p:spTree>
    <p:extLst>
      <p:ext uri="{BB962C8B-B14F-4D97-AF65-F5344CB8AC3E}">
        <p14:creationId xmlns:p14="http://schemas.microsoft.com/office/powerpoint/2010/main" val="444483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1973: No Forgiveness</a:t>
            </a:r>
          </a:p>
        </p:txBody>
      </p:sp>
      <p:sp>
        <p:nvSpPr>
          <p:cNvPr id="7" name="TextBox 6">
            <a:extLst>
              <a:ext uri="{FF2B5EF4-FFF2-40B4-BE49-F238E27FC236}">
                <a16:creationId xmlns:a16="http://schemas.microsoft.com/office/drawing/2014/main" id="{0D4B3BC9-0088-E12E-0376-1A49DF94560D}"/>
              </a:ext>
            </a:extLst>
          </p:cNvPr>
          <p:cNvSpPr txBox="1"/>
          <p:nvPr/>
        </p:nvSpPr>
        <p:spPr>
          <a:xfrm>
            <a:off x="3957710" y="4683130"/>
            <a:ext cx="3545059" cy="369332"/>
          </a:xfrm>
          <a:prstGeom prst="rect">
            <a:avLst/>
          </a:prstGeom>
          <a:noFill/>
        </p:spPr>
        <p:txBody>
          <a:bodyPr wrap="square" rtlCol="0">
            <a:spAutoFit/>
          </a:bodyPr>
          <a:lstStyle/>
          <a:p>
            <a:pPr algn="ctr"/>
            <a:r>
              <a:rPr lang="en-US" dirty="0"/>
              <a:t>August 22, 1973 </a:t>
            </a:r>
          </a:p>
        </p:txBody>
      </p:sp>
      <p:pic>
        <p:nvPicPr>
          <p:cNvPr id="8" name="Picture 7" descr="Qr code&#10;&#10;Description automatically generated">
            <a:extLst>
              <a:ext uri="{FF2B5EF4-FFF2-40B4-BE49-F238E27FC236}">
                <a16:creationId xmlns:a16="http://schemas.microsoft.com/office/drawing/2014/main" id="{AE505AE0-0CD7-AE6C-9607-11659B429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938924"/>
            <a:ext cx="11826240" cy="2542642"/>
          </a:xfrm>
          <a:prstGeom prst="rect">
            <a:avLst/>
          </a:prstGeom>
        </p:spPr>
      </p:pic>
    </p:spTree>
    <p:extLst>
      <p:ext uri="{BB962C8B-B14F-4D97-AF65-F5344CB8AC3E}">
        <p14:creationId xmlns:p14="http://schemas.microsoft.com/office/powerpoint/2010/main" val="191034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285B9A-030E-2345-80AC-7DF19B71E725}"/>
              </a:ext>
            </a:extLst>
          </p:cNvPr>
          <p:cNvSpPr>
            <a:spLocks noGrp="1"/>
          </p:cNvSpPr>
          <p:nvPr>
            <p:ph type="title"/>
          </p:nvPr>
        </p:nvSpPr>
        <p:spPr>
          <a:xfrm>
            <a:off x="6573409" y="988741"/>
            <a:ext cx="4813935" cy="4880518"/>
          </a:xfrm>
          <a:noFill/>
          <a:ln>
            <a:noFill/>
          </a:ln>
        </p:spPr>
        <p:txBody>
          <a:bodyPr vert="horz" wrap="square" lIns="91440" tIns="45720" rIns="91440" bIns="45720" rtlCol="0" anchor="ctr">
            <a:normAutofit/>
          </a:bodyPr>
          <a:lstStyle/>
          <a:p>
            <a:r>
              <a:rPr lang="en-US" sz="5400" dirty="0"/>
              <a:t>Cal Ripken, Jr. or Snoopy?</a:t>
            </a:r>
          </a:p>
        </p:txBody>
      </p:sp>
      <p:sp>
        <p:nvSpPr>
          <p:cNvPr id="30" name="Rectangle 29">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2" name="Rectangle 31">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921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D6E7DBE5-F152-2AEB-1B94-31E1F3A196F3}"/>
              </a:ext>
            </a:extLst>
          </p:cNvPr>
          <p:cNvSpPr txBox="1">
            <a:spLocks/>
          </p:cNvSpPr>
          <p:nvPr/>
        </p:nvSpPr>
        <p:spPr>
          <a:xfrm>
            <a:off x="5118635" y="1579853"/>
            <a:ext cx="2207115" cy="195477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dirty="0"/>
              <a:t>Is Snoopy the prototype for the modern shortstop?</a:t>
            </a:r>
          </a:p>
          <a:p>
            <a:pPr marL="0" indent="0" algn="ctr">
              <a:buFont typeface="Calibri" panose="020F0502020204030204" pitchFamily="34" charset="0"/>
              <a:buNone/>
            </a:pPr>
            <a:endParaRPr lang="en-US" sz="2800" dirty="0"/>
          </a:p>
          <a:p>
            <a:pPr marL="0" indent="0" algn="ctr">
              <a:buFont typeface="Calibri" panose="020F0502020204030204" pitchFamily="34" charset="0"/>
              <a:buNone/>
            </a:pPr>
            <a:endParaRPr lang="en-US" sz="2800" dirty="0"/>
          </a:p>
        </p:txBody>
      </p:sp>
      <p:pic>
        <p:nvPicPr>
          <p:cNvPr id="11" name="Picture 10" descr="A baseball player throwing a ball&#10;&#10;Description automatically generated">
            <a:extLst>
              <a:ext uri="{FF2B5EF4-FFF2-40B4-BE49-F238E27FC236}">
                <a16:creationId xmlns:a16="http://schemas.microsoft.com/office/drawing/2014/main" id="{ECAB1341-F96F-8AC8-517B-C9E088FA0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240" y="508765"/>
            <a:ext cx="2683689" cy="3948417"/>
          </a:xfrm>
          <a:prstGeom prst="rect">
            <a:avLst/>
          </a:prstGeom>
        </p:spPr>
      </p:pic>
      <p:sp>
        <p:nvSpPr>
          <p:cNvPr id="17" name="TextBox 16">
            <a:extLst>
              <a:ext uri="{FF2B5EF4-FFF2-40B4-BE49-F238E27FC236}">
                <a16:creationId xmlns:a16="http://schemas.microsoft.com/office/drawing/2014/main" id="{818B0379-641C-BD47-866B-0479969843CE}"/>
              </a:ext>
            </a:extLst>
          </p:cNvPr>
          <p:cNvSpPr txBox="1"/>
          <p:nvPr/>
        </p:nvSpPr>
        <p:spPr>
          <a:xfrm>
            <a:off x="995879" y="4668333"/>
            <a:ext cx="3545059" cy="369332"/>
          </a:xfrm>
          <a:prstGeom prst="rect">
            <a:avLst/>
          </a:prstGeom>
          <a:noFill/>
        </p:spPr>
        <p:txBody>
          <a:bodyPr wrap="square" rtlCol="0">
            <a:spAutoFit/>
          </a:bodyPr>
          <a:lstStyle/>
          <a:p>
            <a:pPr algn="ctr"/>
            <a:r>
              <a:rPr lang="en-US" dirty="0"/>
              <a:t>Cal Ripken, Jr.</a:t>
            </a:r>
          </a:p>
        </p:txBody>
      </p:sp>
      <p:sp>
        <p:nvSpPr>
          <p:cNvPr id="18" name="TextBox 17">
            <a:extLst>
              <a:ext uri="{FF2B5EF4-FFF2-40B4-BE49-F238E27FC236}">
                <a16:creationId xmlns:a16="http://schemas.microsoft.com/office/drawing/2014/main" id="{837F3A6A-25E0-C1A2-C586-3B6BF0B76620}"/>
              </a:ext>
            </a:extLst>
          </p:cNvPr>
          <p:cNvSpPr txBox="1"/>
          <p:nvPr/>
        </p:nvSpPr>
        <p:spPr>
          <a:xfrm>
            <a:off x="7800203" y="4634155"/>
            <a:ext cx="3545059" cy="369332"/>
          </a:xfrm>
          <a:prstGeom prst="rect">
            <a:avLst/>
          </a:prstGeom>
          <a:noFill/>
        </p:spPr>
        <p:txBody>
          <a:bodyPr wrap="square" rtlCol="0">
            <a:spAutoFit/>
          </a:bodyPr>
          <a:lstStyle/>
          <a:p>
            <a:pPr algn="ctr"/>
            <a:r>
              <a:rPr lang="en-US" dirty="0"/>
              <a:t>Snoopy</a:t>
            </a:r>
          </a:p>
        </p:txBody>
      </p:sp>
      <p:pic>
        <p:nvPicPr>
          <p:cNvPr id="3" name="Picture 2" descr="A cartoon of a dog&#10;&#10;Description automatically generated">
            <a:extLst>
              <a:ext uri="{FF2B5EF4-FFF2-40B4-BE49-F238E27FC236}">
                <a16:creationId xmlns:a16="http://schemas.microsoft.com/office/drawing/2014/main" id="{4FC48DAA-D7E2-AD9A-A24F-7D02A2129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645" y="686127"/>
            <a:ext cx="3297617" cy="3865247"/>
          </a:xfrm>
          <a:prstGeom prst="rect">
            <a:avLst/>
          </a:prstGeom>
        </p:spPr>
      </p:pic>
    </p:spTree>
    <p:extLst>
      <p:ext uri="{BB962C8B-B14F-4D97-AF65-F5344CB8AC3E}">
        <p14:creationId xmlns:p14="http://schemas.microsoft.com/office/powerpoint/2010/main" val="3278185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E9A78B-672C-58B9-CC56-2E284E3F30F7}"/>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dirty="0"/>
              <a:t>Snoopy the Manager</a:t>
            </a:r>
          </a:p>
        </p:txBody>
      </p:sp>
    </p:spTree>
    <p:extLst>
      <p:ext uri="{BB962C8B-B14F-4D97-AF65-F5344CB8AC3E}">
        <p14:creationId xmlns:p14="http://schemas.microsoft.com/office/powerpoint/2010/main" val="3510230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3585-127F-0C7C-32B3-6A199C78D2B2}"/>
              </a:ext>
            </a:extLst>
          </p:cNvPr>
          <p:cNvSpPr>
            <a:spLocks noGrp="1"/>
          </p:cNvSpPr>
          <p:nvPr>
            <p:ph type="title"/>
          </p:nvPr>
        </p:nvSpPr>
        <p:spPr/>
        <p:txBody>
          <a:bodyPr/>
          <a:lstStyle/>
          <a:p>
            <a:r>
              <a:rPr lang="en-US" dirty="0"/>
              <a:t>A Frustrated Player Leads to…</a:t>
            </a:r>
          </a:p>
        </p:txBody>
      </p:sp>
      <p:pic>
        <p:nvPicPr>
          <p:cNvPr id="23" name="Picture 22" descr="A group of cartoon characters&#10;&#10;Description automatically generated with low confidence">
            <a:extLst>
              <a:ext uri="{FF2B5EF4-FFF2-40B4-BE49-F238E27FC236}">
                <a16:creationId xmlns:a16="http://schemas.microsoft.com/office/drawing/2014/main" id="{A2ADC947-8382-5162-F6CD-D7DE9CD0C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45" y="2609397"/>
            <a:ext cx="10501554" cy="2205327"/>
          </a:xfrm>
          <a:prstGeom prst="rect">
            <a:avLst/>
          </a:prstGeom>
        </p:spPr>
      </p:pic>
      <p:sp>
        <p:nvSpPr>
          <p:cNvPr id="24" name="TextBox 23">
            <a:extLst>
              <a:ext uri="{FF2B5EF4-FFF2-40B4-BE49-F238E27FC236}">
                <a16:creationId xmlns:a16="http://schemas.microsoft.com/office/drawing/2014/main" id="{04066604-0CEE-3294-9931-856AA3AFB7BA}"/>
              </a:ext>
            </a:extLst>
          </p:cNvPr>
          <p:cNvSpPr txBox="1"/>
          <p:nvPr/>
        </p:nvSpPr>
        <p:spPr>
          <a:xfrm>
            <a:off x="3343421" y="1688631"/>
            <a:ext cx="3545059" cy="769441"/>
          </a:xfrm>
          <a:prstGeom prst="rect">
            <a:avLst/>
          </a:prstGeom>
          <a:noFill/>
        </p:spPr>
        <p:txBody>
          <a:bodyPr wrap="square" rtlCol="0">
            <a:spAutoFit/>
          </a:bodyPr>
          <a:lstStyle/>
          <a:p>
            <a:pPr algn="ctr"/>
            <a:r>
              <a:rPr lang="en-US" sz="3600" dirty="0">
                <a:solidFill>
                  <a:schemeClr val="accent1">
                    <a:lumMod val="75000"/>
                  </a:schemeClr>
                </a:solidFill>
              </a:rPr>
              <a:t> </a:t>
            </a:r>
            <a:r>
              <a:rPr lang="en-US" sz="4400" dirty="0">
                <a:solidFill>
                  <a:schemeClr val="accent1">
                    <a:lumMod val="75000"/>
                  </a:schemeClr>
                </a:solidFill>
              </a:rPr>
              <a:t>Management!</a:t>
            </a:r>
            <a:r>
              <a:rPr lang="en-US" sz="3600" dirty="0">
                <a:solidFill>
                  <a:schemeClr val="accent1">
                    <a:lumMod val="75000"/>
                  </a:schemeClr>
                </a:solidFill>
              </a:rPr>
              <a:t> </a:t>
            </a:r>
          </a:p>
        </p:txBody>
      </p:sp>
      <p:sp>
        <p:nvSpPr>
          <p:cNvPr id="25" name="TextBox 24">
            <a:extLst>
              <a:ext uri="{FF2B5EF4-FFF2-40B4-BE49-F238E27FC236}">
                <a16:creationId xmlns:a16="http://schemas.microsoft.com/office/drawing/2014/main" id="{8E77218E-967E-AFD9-87BD-BFA731321E3E}"/>
              </a:ext>
            </a:extLst>
          </p:cNvPr>
          <p:cNvSpPr txBox="1"/>
          <p:nvPr/>
        </p:nvSpPr>
        <p:spPr>
          <a:xfrm>
            <a:off x="3465341" y="5169369"/>
            <a:ext cx="3545059" cy="369332"/>
          </a:xfrm>
          <a:prstGeom prst="rect">
            <a:avLst/>
          </a:prstGeom>
          <a:noFill/>
        </p:spPr>
        <p:txBody>
          <a:bodyPr wrap="square" rtlCol="0">
            <a:spAutoFit/>
          </a:bodyPr>
          <a:lstStyle/>
          <a:p>
            <a:pPr algn="ctr"/>
            <a:r>
              <a:rPr lang="en-US" dirty="0"/>
              <a:t>March 13, 1968</a:t>
            </a:r>
          </a:p>
        </p:txBody>
      </p:sp>
    </p:spTree>
    <p:extLst>
      <p:ext uri="{BB962C8B-B14F-4D97-AF65-F5344CB8AC3E}">
        <p14:creationId xmlns:p14="http://schemas.microsoft.com/office/powerpoint/2010/main" val="3640032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1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1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F3585-127F-0C7C-32B3-6A199C78D2B2}"/>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dirty="0"/>
              <a:t>High Expectations</a:t>
            </a:r>
          </a:p>
        </p:txBody>
      </p:sp>
      <p:pic>
        <p:nvPicPr>
          <p:cNvPr id="9" name="Picture 8" descr="A cartoon of a dog holding a baseball bat&#10;&#10;Description automatically generated">
            <a:extLst>
              <a:ext uri="{FF2B5EF4-FFF2-40B4-BE49-F238E27FC236}">
                <a16:creationId xmlns:a16="http://schemas.microsoft.com/office/drawing/2014/main" id="{BA0CC27C-A076-C5AE-7409-38EE58705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02" y="645106"/>
            <a:ext cx="4814807" cy="5247747"/>
          </a:xfrm>
          <a:prstGeom prst="rect">
            <a:avLst/>
          </a:prstGeom>
        </p:spPr>
      </p:pic>
      <p:cxnSp>
        <p:nvCxnSpPr>
          <p:cNvPr id="36" name="Straight Connector 2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1E1F3DFF-D378-DE51-3F85-33C2322AA8B7}"/>
              </a:ext>
            </a:extLst>
          </p:cNvPr>
          <p:cNvSpPr>
            <a:spLocks noGrp="1"/>
          </p:cNvSpPr>
          <p:nvPr>
            <p:ph sz="half" idx="1"/>
          </p:nvPr>
        </p:nvSpPr>
        <p:spPr>
          <a:xfrm>
            <a:off x="6411684" y="2198914"/>
            <a:ext cx="5127172" cy="3670180"/>
          </a:xfrm>
        </p:spPr>
        <p:txBody>
          <a:bodyPr vert="horz" lIns="0" tIns="45720" rIns="0" bIns="45720" rtlCol="0">
            <a:normAutofit/>
          </a:bodyPr>
          <a:lstStyle/>
          <a:p>
            <a:pPr>
              <a:buFont typeface="Calibri" panose="020F0502020204030204" pitchFamily="34" charset="0"/>
              <a:buChar char="•"/>
            </a:pPr>
            <a:r>
              <a:rPr lang="en-US" sz="2800" dirty="0"/>
              <a:t> Demanding </a:t>
            </a:r>
          </a:p>
          <a:p>
            <a:pPr>
              <a:buFont typeface="Calibri" panose="020F0502020204030204" pitchFamily="34" charset="0"/>
              <a:buChar char="•"/>
            </a:pPr>
            <a:r>
              <a:rPr lang="en-US" sz="2800" dirty="0"/>
              <a:t> No patience</a:t>
            </a:r>
          </a:p>
          <a:p>
            <a:pPr>
              <a:buFont typeface="Calibri" panose="020F0502020204030204" pitchFamily="34" charset="0"/>
              <a:buChar char="•"/>
            </a:pPr>
            <a:r>
              <a:rPr lang="en-US" sz="2800" dirty="0"/>
              <a:t>No understanding about mistakes</a:t>
            </a:r>
          </a:p>
          <a:p>
            <a:pPr>
              <a:buFont typeface="Calibri" panose="020F0502020204030204" pitchFamily="34" charset="0"/>
              <a:buChar char="•"/>
            </a:pPr>
            <a:r>
              <a:rPr lang="en-US" sz="2800" dirty="0"/>
              <a:t> Poor performers get “the boot"</a:t>
            </a:r>
          </a:p>
          <a:p>
            <a:pPr>
              <a:buFont typeface="Calibri" panose="020F0502020204030204" pitchFamily="34" charset="0"/>
              <a:buChar char="•"/>
            </a:pPr>
            <a:endParaRPr lang="en-US" sz="2800" dirty="0"/>
          </a:p>
          <a:p>
            <a:endParaRPr lang="en-US" sz="2800" dirty="0"/>
          </a:p>
        </p:txBody>
      </p:sp>
      <p:sp>
        <p:nvSpPr>
          <p:cNvPr id="37" name="Rectangle 2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8095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DA9A8E0-C325-FAA7-CA3A-1FD7A5EA8D45}"/>
              </a:ext>
            </a:extLst>
          </p:cNvPr>
          <p:cNvSpPr>
            <a:spLocks noGrp="1"/>
          </p:cNvSpPr>
          <p:nvPr>
            <p:ph type="title"/>
          </p:nvPr>
        </p:nvSpPr>
        <p:spPr/>
        <p:txBody>
          <a:bodyPr/>
          <a:lstStyle/>
          <a:p>
            <a:r>
              <a:rPr lang="en-US" dirty="0"/>
              <a:t>The “Boot”</a:t>
            </a:r>
          </a:p>
        </p:txBody>
      </p:sp>
      <p:pic>
        <p:nvPicPr>
          <p:cNvPr id="16" name="Content Placeholder 15" descr="A group of cartoon characters&#10;&#10;Description automatically generated with low confidence">
            <a:extLst>
              <a:ext uri="{FF2B5EF4-FFF2-40B4-BE49-F238E27FC236}">
                <a16:creationId xmlns:a16="http://schemas.microsoft.com/office/drawing/2014/main" id="{676061C1-2378-ADBB-F9E4-0DBEA5D2C4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360" y="2077350"/>
            <a:ext cx="7621736" cy="1625970"/>
          </a:xfrm>
        </p:spPr>
      </p:pic>
      <p:pic>
        <p:nvPicPr>
          <p:cNvPr id="20" name="Picture 19" descr="A picture containing text&#10;&#10;Description automatically generated">
            <a:extLst>
              <a:ext uri="{FF2B5EF4-FFF2-40B4-BE49-F238E27FC236}">
                <a16:creationId xmlns:a16="http://schemas.microsoft.com/office/drawing/2014/main" id="{6036967E-0126-1AE5-DF9A-116470D53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4307656"/>
            <a:ext cx="7621736" cy="1625970"/>
          </a:xfrm>
          <a:prstGeom prst="rect">
            <a:avLst/>
          </a:prstGeom>
        </p:spPr>
      </p:pic>
      <p:sp>
        <p:nvSpPr>
          <p:cNvPr id="22" name="TextBox 21">
            <a:extLst>
              <a:ext uri="{FF2B5EF4-FFF2-40B4-BE49-F238E27FC236}">
                <a16:creationId xmlns:a16="http://schemas.microsoft.com/office/drawing/2014/main" id="{882E8DDD-A3B5-F4A5-651D-E50B2ED0519C}"/>
              </a:ext>
            </a:extLst>
          </p:cNvPr>
          <p:cNvSpPr txBox="1"/>
          <p:nvPr/>
        </p:nvSpPr>
        <p:spPr>
          <a:xfrm>
            <a:off x="8128781" y="2653176"/>
            <a:ext cx="3545059" cy="369332"/>
          </a:xfrm>
          <a:prstGeom prst="rect">
            <a:avLst/>
          </a:prstGeom>
          <a:noFill/>
        </p:spPr>
        <p:txBody>
          <a:bodyPr wrap="square" rtlCol="0">
            <a:spAutoFit/>
          </a:bodyPr>
          <a:lstStyle/>
          <a:p>
            <a:pPr algn="ctr"/>
            <a:r>
              <a:rPr lang="en-US" dirty="0"/>
              <a:t>March 15, 1968</a:t>
            </a:r>
          </a:p>
        </p:txBody>
      </p:sp>
      <p:sp>
        <p:nvSpPr>
          <p:cNvPr id="23" name="TextBox 22">
            <a:extLst>
              <a:ext uri="{FF2B5EF4-FFF2-40B4-BE49-F238E27FC236}">
                <a16:creationId xmlns:a16="http://schemas.microsoft.com/office/drawing/2014/main" id="{4C36A83F-EA49-F87D-98B2-95072C31DD2D}"/>
              </a:ext>
            </a:extLst>
          </p:cNvPr>
          <p:cNvSpPr txBox="1"/>
          <p:nvPr/>
        </p:nvSpPr>
        <p:spPr>
          <a:xfrm>
            <a:off x="8128781" y="4893456"/>
            <a:ext cx="3545059" cy="369332"/>
          </a:xfrm>
          <a:prstGeom prst="rect">
            <a:avLst/>
          </a:prstGeom>
          <a:noFill/>
        </p:spPr>
        <p:txBody>
          <a:bodyPr wrap="square" rtlCol="0">
            <a:spAutoFit/>
          </a:bodyPr>
          <a:lstStyle/>
          <a:p>
            <a:pPr algn="ctr"/>
            <a:r>
              <a:rPr lang="en-US" dirty="0"/>
              <a:t>March 19, 1968</a:t>
            </a:r>
          </a:p>
        </p:txBody>
      </p:sp>
    </p:spTree>
    <p:extLst>
      <p:ext uri="{BB962C8B-B14F-4D97-AF65-F5344CB8AC3E}">
        <p14:creationId xmlns:p14="http://schemas.microsoft.com/office/powerpoint/2010/main" val="1973244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DA9A8E0-C325-FAA7-CA3A-1FD7A5EA8D45}"/>
              </a:ext>
            </a:extLst>
          </p:cNvPr>
          <p:cNvSpPr>
            <a:spLocks noGrp="1"/>
          </p:cNvSpPr>
          <p:nvPr>
            <p:ph type="title"/>
          </p:nvPr>
        </p:nvSpPr>
        <p:spPr/>
        <p:txBody>
          <a:bodyPr/>
          <a:lstStyle/>
          <a:p>
            <a:r>
              <a:rPr lang="en-US" dirty="0"/>
              <a:t>A </a:t>
            </a:r>
            <a:r>
              <a:rPr lang="en-US" dirty="0" err="1"/>
              <a:t>Smak</a:t>
            </a:r>
            <a:endParaRPr lang="en-US" dirty="0"/>
          </a:p>
        </p:txBody>
      </p:sp>
      <p:sp>
        <p:nvSpPr>
          <p:cNvPr id="22" name="TextBox 21">
            <a:extLst>
              <a:ext uri="{FF2B5EF4-FFF2-40B4-BE49-F238E27FC236}">
                <a16:creationId xmlns:a16="http://schemas.microsoft.com/office/drawing/2014/main" id="{882E8DDD-A3B5-F4A5-651D-E50B2ED0519C}"/>
              </a:ext>
            </a:extLst>
          </p:cNvPr>
          <p:cNvSpPr txBox="1"/>
          <p:nvPr/>
        </p:nvSpPr>
        <p:spPr>
          <a:xfrm>
            <a:off x="4323470" y="4710576"/>
            <a:ext cx="3545059" cy="369332"/>
          </a:xfrm>
          <a:prstGeom prst="rect">
            <a:avLst/>
          </a:prstGeom>
          <a:noFill/>
        </p:spPr>
        <p:txBody>
          <a:bodyPr wrap="square" rtlCol="0">
            <a:spAutoFit/>
          </a:bodyPr>
          <a:lstStyle/>
          <a:p>
            <a:pPr algn="ctr"/>
            <a:r>
              <a:rPr lang="en-US" dirty="0"/>
              <a:t>March 23, 1968</a:t>
            </a:r>
          </a:p>
        </p:txBody>
      </p:sp>
      <p:pic>
        <p:nvPicPr>
          <p:cNvPr id="5" name="Picture 4">
            <a:extLst>
              <a:ext uri="{FF2B5EF4-FFF2-40B4-BE49-F238E27FC236}">
                <a16:creationId xmlns:a16="http://schemas.microsoft.com/office/drawing/2014/main" id="{E06A7B47-7FB4-1092-4BDE-04D8BFA25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79" y="2089296"/>
            <a:ext cx="10721307" cy="2269344"/>
          </a:xfrm>
          <a:prstGeom prst="rect">
            <a:avLst/>
          </a:prstGeom>
        </p:spPr>
      </p:pic>
    </p:spTree>
    <p:extLst>
      <p:ext uri="{BB962C8B-B14F-4D97-AF65-F5344CB8AC3E}">
        <p14:creationId xmlns:p14="http://schemas.microsoft.com/office/powerpoint/2010/main" val="2772017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3585-127F-0C7C-32B3-6A199C78D2B2}"/>
              </a:ext>
            </a:extLst>
          </p:cNvPr>
          <p:cNvSpPr>
            <a:spLocks noGrp="1"/>
          </p:cNvSpPr>
          <p:nvPr>
            <p:ph type="title"/>
          </p:nvPr>
        </p:nvSpPr>
        <p:spPr/>
        <p:txBody>
          <a:bodyPr/>
          <a:lstStyle/>
          <a:p>
            <a:r>
              <a:rPr lang="en-US" dirty="0"/>
              <a:t>Charlie Brown With An Ego</a:t>
            </a:r>
          </a:p>
        </p:txBody>
      </p:sp>
      <p:pic>
        <p:nvPicPr>
          <p:cNvPr id="9" name="Picture 8" descr="Text&#10;&#10;Description automatically generated">
            <a:extLst>
              <a:ext uri="{FF2B5EF4-FFF2-40B4-BE49-F238E27FC236}">
                <a16:creationId xmlns:a16="http://schemas.microsoft.com/office/drawing/2014/main" id="{BAAFC653-8881-8AF0-BC63-8C9A7246D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74" y="2090287"/>
            <a:ext cx="5023452" cy="4206239"/>
          </a:xfrm>
          <a:prstGeom prst="rect">
            <a:avLst/>
          </a:prstGeom>
        </p:spPr>
      </p:pic>
    </p:spTree>
    <p:extLst>
      <p:ext uri="{BB962C8B-B14F-4D97-AF65-F5344CB8AC3E}">
        <p14:creationId xmlns:p14="http://schemas.microsoft.com/office/powerpoint/2010/main" val="182683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3585-127F-0C7C-32B3-6A199C78D2B2}"/>
              </a:ext>
            </a:extLst>
          </p:cNvPr>
          <p:cNvSpPr>
            <a:spLocks noGrp="1"/>
          </p:cNvSpPr>
          <p:nvPr>
            <p:ph type="title"/>
          </p:nvPr>
        </p:nvSpPr>
        <p:spPr/>
        <p:txBody>
          <a:bodyPr/>
          <a:lstStyle/>
          <a:p>
            <a:r>
              <a:rPr lang="en-US" dirty="0"/>
              <a:t>About Peanuts</a:t>
            </a:r>
          </a:p>
        </p:txBody>
      </p:sp>
      <p:sp>
        <p:nvSpPr>
          <p:cNvPr id="6" name="Content Placeholder 5">
            <a:extLst>
              <a:ext uri="{FF2B5EF4-FFF2-40B4-BE49-F238E27FC236}">
                <a16:creationId xmlns:a16="http://schemas.microsoft.com/office/drawing/2014/main" id="{1E1F3DFF-D378-DE51-3F85-33C2322AA8B7}"/>
              </a:ext>
            </a:extLst>
          </p:cNvPr>
          <p:cNvSpPr>
            <a:spLocks noGrp="1"/>
          </p:cNvSpPr>
          <p:nvPr>
            <p:ph sz="half" idx="1"/>
          </p:nvPr>
        </p:nvSpPr>
        <p:spPr>
          <a:xfrm>
            <a:off x="1097278" y="1845734"/>
            <a:ext cx="5516881" cy="4023360"/>
          </a:xfrm>
        </p:spPr>
        <p:txBody>
          <a:bodyPr>
            <a:normAutofit/>
          </a:bodyPr>
          <a:lstStyle/>
          <a:p>
            <a:pPr>
              <a:buFont typeface="Arial" panose="020B0604020202020204" pitchFamily="34" charset="0"/>
              <a:buChar char="•"/>
            </a:pPr>
            <a:r>
              <a:rPr lang="en-US" sz="2800" dirty="0"/>
              <a:t> Comic strip created by Charles M. Schulz</a:t>
            </a:r>
          </a:p>
          <a:p>
            <a:pPr>
              <a:buFont typeface="Arial" panose="020B0604020202020204" pitchFamily="34" charset="0"/>
              <a:buChar char="•"/>
            </a:pPr>
            <a:r>
              <a:rPr lang="en-US" sz="2800" dirty="0"/>
              <a:t> </a:t>
            </a:r>
            <a:r>
              <a:rPr lang="en-US" sz="2800" b="1" dirty="0"/>
              <a:t>Dates</a:t>
            </a:r>
          </a:p>
          <a:p>
            <a:pPr lvl="1">
              <a:buFont typeface="Arial" panose="020B0604020202020204" pitchFamily="34" charset="0"/>
              <a:buChar char="•"/>
            </a:pPr>
            <a:r>
              <a:rPr lang="en-US" sz="2400" dirty="0"/>
              <a:t>Oct. 2, 1950 until Feb. 13, 2000</a:t>
            </a:r>
          </a:p>
          <a:p>
            <a:pPr>
              <a:buFont typeface="Arial" panose="020B0604020202020204" pitchFamily="34" charset="0"/>
              <a:buChar char="•"/>
            </a:pPr>
            <a:r>
              <a:rPr lang="en-US" sz="2800" dirty="0"/>
              <a:t>17,897 total strips</a:t>
            </a:r>
          </a:p>
          <a:p>
            <a:pPr>
              <a:buFont typeface="Arial" panose="020B0604020202020204" pitchFamily="34" charset="0"/>
              <a:buChar char="•"/>
            </a:pPr>
            <a:r>
              <a:rPr lang="en-US" sz="2800" dirty="0"/>
              <a:t>1,794 about baseball</a:t>
            </a:r>
          </a:p>
          <a:p>
            <a:pPr>
              <a:buFont typeface="Arial" panose="020B0604020202020204" pitchFamily="34" charset="0"/>
              <a:buChar char="•"/>
            </a:pPr>
            <a:r>
              <a:rPr lang="en-US" sz="2800" dirty="0"/>
              <a:t>716 about Snoopy and Baseball</a:t>
            </a:r>
          </a:p>
          <a:p>
            <a:pPr>
              <a:buFont typeface="Arial" panose="020B0604020202020204" pitchFamily="34" charset="0"/>
              <a:buChar char="•"/>
            </a:pPr>
            <a:endParaRPr lang="en-US" sz="2600" dirty="0"/>
          </a:p>
          <a:p>
            <a:pPr>
              <a:buFont typeface="Arial" panose="020B0604020202020204" pitchFamily="34" charset="0"/>
              <a:buChar char="•"/>
            </a:pPr>
            <a:endParaRPr lang="en-US" sz="2800" dirty="0"/>
          </a:p>
          <a:p>
            <a:pPr marL="201168" lvl="1" indent="0">
              <a:buNone/>
            </a:pPr>
            <a:endParaRPr lang="en-US" sz="2800" dirty="0"/>
          </a:p>
          <a:p>
            <a:pPr marL="0" indent="0">
              <a:buNone/>
            </a:pPr>
            <a:endParaRPr lang="en-US" sz="2800" dirty="0"/>
          </a:p>
          <a:p>
            <a:endParaRPr lang="en-US" dirty="0"/>
          </a:p>
        </p:txBody>
      </p:sp>
      <p:pic>
        <p:nvPicPr>
          <p:cNvPr id="9" name="Picture 8" descr="Text, engineering drawing, calendar&#10;&#10;Description automatically generated">
            <a:extLst>
              <a:ext uri="{FF2B5EF4-FFF2-40B4-BE49-F238E27FC236}">
                <a16:creationId xmlns:a16="http://schemas.microsoft.com/office/drawing/2014/main" id="{0CC2990C-F16B-08FD-8DC5-35417E009FA7}"/>
              </a:ext>
            </a:extLst>
          </p:cNvPr>
          <p:cNvPicPr>
            <a:picLocks noChangeAspect="1"/>
          </p:cNvPicPr>
          <p:nvPr/>
        </p:nvPicPr>
        <p:blipFill rotWithShape="1">
          <a:blip r:embed="rId2">
            <a:extLst>
              <a:ext uri="{28A0092B-C50C-407E-A947-70E740481C1C}">
                <a14:useLocalDpi xmlns:a14="http://schemas.microsoft.com/office/drawing/2010/main" val="0"/>
              </a:ext>
            </a:extLst>
          </a:blip>
          <a:srcRect t="34224"/>
          <a:stretch/>
        </p:blipFill>
        <p:spPr>
          <a:xfrm>
            <a:off x="6766560" y="2003132"/>
            <a:ext cx="3857296" cy="3807590"/>
          </a:xfrm>
          <a:prstGeom prst="rect">
            <a:avLst/>
          </a:prstGeom>
        </p:spPr>
      </p:pic>
    </p:spTree>
    <p:extLst>
      <p:ext uri="{BB962C8B-B14F-4D97-AF65-F5344CB8AC3E}">
        <p14:creationId xmlns:p14="http://schemas.microsoft.com/office/powerpoint/2010/main" val="2864141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E9A78B-672C-58B9-CC56-2E284E3F30F7}"/>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dirty="0"/>
              <a:t>Snoopy the Marketer</a:t>
            </a:r>
          </a:p>
        </p:txBody>
      </p:sp>
    </p:spTree>
    <p:extLst>
      <p:ext uri="{BB962C8B-B14F-4D97-AF65-F5344CB8AC3E}">
        <p14:creationId xmlns:p14="http://schemas.microsoft.com/office/powerpoint/2010/main" val="376043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Still A Hit</a:t>
            </a:r>
          </a:p>
        </p:txBody>
      </p:sp>
      <p:sp>
        <p:nvSpPr>
          <p:cNvPr id="11" name="Content Placeholder 10">
            <a:extLst>
              <a:ext uri="{FF2B5EF4-FFF2-40B4-BE49-F238E27FC236}">
                <a16:creationId xmlns:a16="http://schemas.microsoft.com/office/drawing/2014/main" id="{42AAEF24-4060-7F66-180A-DC706788328D}"/>
              </a:ext>
            </a:extLst>
          </p:cNvPr>
          <p:cNvSpPr>
            <a:spLocks noGrp="1"/>
          </p:cNvSpPr>
          <p:nvPr>
            <p:ph sz="half" idx="1"/>
          </p:nvPr>
        </p:nvSpPr>
        <p:spPr>
          <a:xfrm>
            <a:off x="6769713" y="2213675"/>
            <a:ext cx="4937760" cy="4023360"/>
          </a:xfrm>
        </p:spPr>
        <p:txBody>
          <a:bodyPr>
            <a:normAutofit/>
          </a:bodyPr>
          <a:lstStyle/>
          <a:p>
            <a:pPr>
              <a:buFont typeface="Arial" panose="020B0604020202020204" pitchFamily="34" charset="0"/>
              <a:buChar char="•"/>
            </a:pPr>
            <a:r>
              <a:rPr lang="en-US" sz="2800" dirty="0"/>
              <a:t> Peanuts is 71+ years of age</a:t>
            </a:r>
          </a:p>
          <a:p>
            <a:pPr>
              <a:buFont typeface="Arial" panose="020B0604020202020204" pitchFamily="34" charset="0"/>
              <a:buChar char="•"/>
            </a:pPr>
            <a:r>
              <a:rPr lang="en-US" sz="2800" dirty="0"/>
              <a:t> Charles M. Schulz’s estate earned  32.5M (2020)</a:t>
            </a:r>
          </a:p>
          <a:p>
            <a:pPr>
              <a:buFont typeface="Arial" panose="020B0604020202020204" pitchFamily="34" charset="0"/>
              <a:buChar char="•"/>
            </a:pPr>
            <a:r>
              <a:rPr lang="en-US" sz="2800" dirty="0"/>
              <a:t> 700+ licensing agreements</a:t>
            </a:r>
          </a:p>
          <a:p>
            <a:pPr>
              <a:buFont typeface="Arial" panose="020B0604020202020204" pitchFamily="34" charset="0"/>
              <a:buChar char="•"/>
            </a:pPr>
            <a:r>
              <a:rPr lang="en-US" sz="2800" dirty="0"/>
              <a:t>Snoopy has become the face of Peanuts</a:t>
            </a:r>
          </a:p>
          <a:p>
            <a:pPr>
              <a:buFont typeface="Arial" panose="020B0604020202020204" pitchFamily="34" charset="0"/>
              <a:buChar char="•"/>
            </a:pPr>
            <a:endParaRPr lang="en-US" sz="2600" dirty="0"/>
          </a:p>
          <a:p>
            <a:endParaRPr lang="en-US" dirty="0"/>
          </a:p>
        </p:txBody>
      </p:sp>
      <p:pic>
        <p:nvPicPr>
          <p:cNvPr id="3074" name="Picture 2" descr="Charles Schulz | Biography, Peanuts, &amp; Facts | Britannica">
            <a:extLst>
              <a:ext uri="{FF2B5EF4-FFF2-40B4-BE49-F238E27FC236}">
                <a16:creationId xmlns:a16="http://schemas.microsoft.com/office/drawing/2014/main" id="{6F7DCC76-17B4-08EE-4264-B0BC12F99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62" y="2073166"/>
            <a:ext cx="5011938" cy="381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95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The Peanuts Movie</a:t>
            </a:r>
          </a:p>
        </p:txBody>
      </p:sp>
      <p:sp>
        <p:nvSpPr>
          <p:cNvPr id="11" name="Content Placeholder 10">
            <a:extLst>
              <a:ext uri="{FF2B5EF4-FFF2-40B4-BE49-F238E27FC236}">
                <a16:creationId xmlns:a16="http://schemas.microsoft.com/office/drawing/2014/main" id="{42AAEF24-4060-7F66-180A-DC706788328D}"/>
              </a:ext>
            </a:extLst>
          </p:cNvPr>
          <p:cNvSpPr>
            <a:spLocks noGrp="1"/>
          </p:cNvSpPr>
          <p:nvPr>
            <p:ph sz="half" idx="1"/>
          </p:nvPr>
        </p:nvSpPr>
        <p:spPr>
          <a:xfrm>
            <a:off x="1188720" y="2008723"/>
            <a:ext cx="4937760" cy="4023360"/>
          </a:xfrm>
        </p:spPr>
        <p:txBody>
          <a:bodyPr>
            <a:normAutofit/>
          </a:bodyPr>
          <a:lstStyle/>
          <a:p>
            <a:pPr>
              <a:buFont typeface="Arial" panose="020B0604020202020204" pitchFamily="34" charset="0"/>
              <a:buChar char="•"/>
            </a:pPr>
            <a:r>
              <a:rPr lang="en-US" sz="2800" dirty="0"/>
              <a:t> Film from 2015</a:t>
            </a:r>
          </a:p>
          <a:p>
            <a:pPr>
              <a:buFont typeface="Arial" panose="020B0604020202020204" pitchFamily="34" charset="0"/>
              <a:buChar char="•"/>
            </a:pPr>
            <a:r>
              <a:rPr lang="en-US" sz="2800" dirty="0"/>
              <a:t> Also known as “Snoopy and Charlie Brown: A Peanuts Movie”</a:t>
            </a:r>
          </a:p>
          <a:p>
            <a:pPr>
              <a:buFont typeface="Arial" panose="020B0604020202020204" pitchFamily="34" charset="0"/>
              <a:buChar char="•"/>
            </a:pPr>
            <a:r>
              <a:rPr lang="en-US" sz="2800" dirty="0"/>
              <a:t> US Gross</a:t>
            </a:r>
          </a:p>
          <a:p>
            <a:pPr lvl="1">
              <a:buFont typeface="Arial" panose="020B0604020202020204" pitchFamily="34" charset="0"/>
              <a:buChar char="•"/>
            </a:pPr>
            <a:r>
              <a:rPr lang="en-US" sz="2400" dirty="0"/>
              <a:t> $130,178,411</a:t>
            </a:r>
          </a:p>
          <a:p>
            <a:pPr>
              <a:buFont typeface="Arial" panose="020B0604020202020204" pitchFamily="34" charset="0"/>
              <a:buChar char="•"/>
            </a:pPr>
            <a:r>
              <a:rPr lang="en-US" sz="2600" dirty="0"/>
              <a:t> World Gross</a:t>
            </a:r>
            <a:endParaRPr lang="en-US" sz="2400" dirty="0"/>
          </a:p>
          <a:p>
            <a:pPr lvl="1">
              <a:buFont typeface="Arial" panose="020B0604020202020204" pitchFamily="34" charset="0"/>
              <a:buChar char="•"/>
            </a:pPr>
            <a:r>
              <a:rPr lang="en-US" sz="2400" dirty="0"/>
              <a:t>$246,233,113</a:t>
            </a:r>
          </a:p>
          <a:p>
            <a:endParaRPr lang="en-US" dirty="0"/>
          </a:p>
        </p:txBody>
      </p:sp>
      <p:pic>
        <p:nvPicPr>
          <p:cNvPr id="2050" name="Picture 2" descr="undefined">
            <a:extLst>
              <a:ext uri="{FF2B5EF4-FFF2-40B4-BE49-F238E27FC236}">
                <a16:creationId xmlns:a16="http://schemas.microsoft.com/office/drawing/2014/main" id="{A32461D3-BBCD-5DAA-0D4E-B143D2603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221" y="2008723"/>
            <a:ext cx="2637060" cy="395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07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The Snoopy Show</a:t>
            </a:r>
          </a:p>
        </p:txBody>
      </p:sp>
      <p:sp>
        <p:nvSpPr>
          <p:cNvPr id="11" name="Content Placeholder 10">
            <a:extLst>
              <a:ext uri="{FF2B5EF4-FFF2-40B4-BE49-F238E27FC236}">
                <a16:creationId xmlns:a16="http://schemas.microsoft.com/office/drawing/2014/main" id="{42AAEF24-4060-7F66-180A-DC706788328D}"/>
              </a:ext>
            </a:extLst>
          </p:cNvPr>
          <p:cNvSpPr>
            <a:spLocks noGrp="1"/>
          </p:cNvSpPr>
          <p:nvPr>
            <p:ph sz="half" idx="1"/>
          </p:nvPr>
        </p:nvSpPr>
        <p:spPr>
          <a:xfrm>
            <a:off x="1188720" y="2008723"/>
            <a:ext cx="4937760" cy="4023360"/>
          </a:xfrm>
        </p:spPr>
        <p:txBody>
          <a:bodyPr>
            <a:normAutofit/>
          </a:bodyPr>
          <a:lstStyle/>
          <a:p>
            <a:pPr>
              <a:buFont typeface="Arial" panose="020B0604020202020204" pitchFamily="34" charset="0"/>
              <a:buChar char="•"/>
            </a:pPr>
            <a:r>
              <a:rPr lang="en-US" sz="2800" dirty="0"/>
              <a:t> Streaming series on Apple TV+</a:t>
            </a:r>
          </a:p>
          <a:p>
            <a:pPr>
              <a:buFont typeface="Arial" panose="020B0604020202020204" pitchFamily="34" charset="0"/>
              <a:buChar char="•"/>
            </a:pPr>
            <a:r>
              <a:rPr lang="en-US" sz="2800" dirty="0"/>
              <a:t> Season 1:  13 Episodes</a:t>
            </a:r>
          </a:p>
          <a:p>
            <a:pPr>
              <a:buFont typeface="Arial" panose="020B0604020202020204" pitchFamily="34" charset="0"/>
              <a:buChar char="•"/>
            </a:pPr>
            <a:r>
              <a:rPr lang="en-US" sz="2800" dirty="0"/>
              <a:t> Season 2: 13 Episodes</a:t>
            </a:r>
          </a:p>
          <a:p>
            <a:pPr>
              <a:buFont typeface="Arial" panose="020B0604020202020204" pitchFamily="34" charset="0"/>
              <a:buChar char="•"/>
            </a:pPr>
            <a:r>
              <a:rPr lang="en-US" sz="2800" dirty="0"/>
              <a:t>Season 3: In process</a:t>
            </a:r>
          </a:p>
          <a:p>
            <a:pPr marL="0" indent="0">
              <a:buNone/>
            </a:pPr>
            <a:endParaRPr lang="en-US" sz="2800" dirty="0"/>
          </a:p>
          <a:p>
            <a:endParaRPr lang="en-US" dirty="0"/>
          </a:p>
        </p:txBody>
      </p:sp>
      <p:pic>
        <p:nvPicPr>
          <p:cNvPr id="1026" name="Picture 2" descr="undefined">
            <a:extLst>
              <a:ext uri="{FF2B5EF4-FFF2-40B4-BE49-F238E27FC236}">
                <a16:creationId xmlns:a16="http://schemas.microsoft.com/office/drawing/2014/main" id="{FCFD6016-8B43-48D6-99C5-833E756F1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61" y="2008723"/>
            <a:ext cx="2567549" cy="385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746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p:txBody>
          <a:bodyPr/>
          <a:lstStyle/>
          <a:p>
            <a:r>
              <a:rPr lang="en-US" dirty="0"/>
              <a:t>Social Media Star</a:t>
            </a:r>
          </a:p>
        </p:txBody>
      </p:sp>
      <p:sp>
        <p:nvSpPr>
          <p:cNvPr id="11" name="Content Placeholder 10">
            <a:extLst>
              <a:ext uri="{FF2B5EF4-FFF2-40B4-BE49-F238E27FC236}">
                <a16:creationId xmlns:a16="http://schemas.microsoft.com/office/drawing/2014/main" id="{42AAEF24-4060-7F66-180A-DC706788328D}"/>
              </a:ext>
            </a:extLst>
          </p:cNvPr>
          <p:cNvSpPr>
            <a:spLocks noGrp="1"/>
          </p:cNvSpPr>
          <p:nvPr>
            <p:ph sz="half" idx="1"/>
          </p:nvPr>
        </p:nvSpPr>
        <p:spPr>
          <a:xfrm>
            <a:off x="1188720" y="2008723"/>
            <a:ext cx="4937760" cy="4023360"/>
          </a:xfrm>
        </p:spPr>
        <p:txBody>
          <a:bodyPr>
            <a:normAutofit/>
          </a:bodyPr>
          <a:lstStyle/>
          <a:p>
            <a:pPr>
              <a:buFont typeface="Arial" panose="020B0604020202020204" pitchFamily="34" charset="0"/>
              <a:buChar char="•"/>
            </a:pPr>
            <a:r>
              <a:rPr lang="en-US" sz="2800" dirty="0"/>
              <a:t> Instagram: @snoopygrams</a:t>
            </a:r>
          </a:p>
          <a:p>
            <a:pPr>
              <a:buFont typeface="Arial" panose="020B0604020202020204" pitchFamily="34" charset="0"/>
              <a:buChar char="•"/>
            </a:pPr>
            <a:r>
              <a:rPr lang="en-US" sz="2800" dirty="0"/>
              <a:t> Twitter: @snoopy</a:t>
            </a:r>
          </a:p>
          <a:p>
            <a:pPr>
              <a:buFont typeface="Arial" panose="020B0604020202020204" pitchFamily="34" charset="0"/>
              <a:buChar char="•"/>
            </a:pPr>
            <a:r>
              <a:rPr lang="en-US" sz="2800" dirty="0"/>
              <a:t> TikTok: Snoopy</a:t>
            </a:r>
          </a:p>
          <a:p>
            <a:pPr>
              <a:buFont typeface="Arial" panose="020B0604020202020204" pitchFamily="34" charset="0"/>
              <a:buChar char="•"/>
            </a:pPr>
            <a:r>
              <a:rPr lang="en-US" sz="2800" dirty="0"/>
              <a:t> Snapchat: Snoopysnaps</a:t>
            </a:r>
          </a:p>
          <a:p>
            <a:pPr>
              <a:buFont typeface="Arial" panose="020B0604020202020204" pitchFamily="34" charset="0"/>
              <a:buChar char="•"/>
            </a:pPr>
            <a:r>
              <a:rPr lang="en-US" sz="2800" dirty="0"/>
              <a:t>Facebook: Snoopy</a:t>
            </a:r>
            <a:endParaRPr lang="en-US" sz="2600" dirty="0"/>
          </a:p>
          <a:p>
            <a:pPr lvl="1">
              <a:buFont typeface="Arial" panose="020B0604020202020204" pitchFamily="34" charset="0"/>
              <a:buChar char="•"/>
            </a:pPr>
            <a:endParaRPr lang="en-US" sz="2600" dirty="0"/>
          </a:p>
          <a:p>
            <a:endParaRPr lang="en-US" dirty="0"/>
          </a:p>
        </p:txBody>
      </p:sp>
      <p:pic>
        <p:nvPicPr>
          <p:cNvPr id="6" name="Picture 5" descr="Application&#10;&#10;Description automatically generated with low confidence">
            <a:extLst>
              <a:ext uri="{FF2B5EF4-FFF2-40B4-BE49-F238E27FC236}">
                <a16:creationId xmlns:a16="http://schemas.microsoft.com/office/drawing/2014/main" id="{5CBAD1A9-A021-FF0E-6F0E-9A1AD0738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079" y="2008723"/>
            <a:ext cx="4110201" cy="4110201"/>
          </a:xfrm>
          <a:prstGeom prst="rect">
            <a:avLst/>
          </a:prstGeom>
        </p:spPr>
      </p:pic>
    </p:spTree>
    <p:extLst>
      <p:ext uri="{BB962C8B-B14F-4D97-AF65-F5344CB8AC3E}">
        <p14:creationId xmlns:p14="http://schemas.microsoft.com/office/powerpoint/2010/main" val="1558951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2AAEF24-4060-7F66-180A-DC706788328D}"/>
              </a:ext>
            </a:extLst>
          </p:cNvPr>
          <p:cNvSpPr>
            <a:spLocks noGrp="1"/>
          </p:cNvSpPr>
          <p:nvPr>
            <p:ph sz="half" idx="1"/>
          </p:nvPr>
        </p:nvSpPr>
        <p:spPr>
          <a:xfrm>
            <a:off x="1188720" y="2008723"/>
            <a:ext cx="4937760" cy="4023360"/>
          </a:xfrm>
        </p:spPr>
        <p:txBody>
          <a:bodyPr>
            <a:normAutofit/>
          </a:bodyPr>
          <a:lstStyle/>
          <a:p>
            <a:pPr>
              <a:buFont typeface="Arial" panose="020B0604020202020204" pitchFamily="34" charset="0"/>
              <a:buChar char="•"/>
            </a:pPr>
            <a:r>
              <a:rPr lang="en-US" sz="2800" dirty="0"/>
              <a:t> Peanuts characters had year  relationship with MetLife</a:t>
            </a:r>
          </a:p>
          <a:p>
            <a:pPr>
              <a:buFont typeface="Arial" panose="020B0604020202020204" pitchFamily="34" charset="0"/>
              <a:buChar char="•"/>
            </a:pPr>
            <a:r>
              <a:rPr lang="en-US" sz="2800" dirty="0"/>
              <a:t>The “Snoop Blimp”</a:t>
            </a:r>
          </a:p>
          <a:p>
            <a:pPr>
              <a:buFont typeface="Arial" panose="020B0604020202020204" pitchFamily="34" charset="0"/>
              <a:buChar char="•"/>
            </a:pPr>
            <a:r>
              <a:rPr lang="en-US" sz="2800" dirty="0"/>
              <a:t>Snoopy in his baseball uniform</a:t>
            </a:r>
          </a:p>
          <a:p>
            <a:pPr>
              <a:buFont typeface="Arial" panose="020B0604020202020204" pitchFamily="34" charset="0"/>
              <a:buChar char="•"/>
            </a:pPr>
            <a:r>
              <a:rPr lang="en-US" sz="2800" dirty="0"/>
              <a:t>Now the face of their pet insurance</a:t>
            </a:r>
            <a:endParaRPr lang="en-US" sz="2600" dirty="0"/>
          </a:p>
          <a:p>
            <a:endParaRPr lang="en-US" dirty="0"/>
          </a:p>
        </p:txBody>
      </p:sp>
      <p:sp>
        <p:nvSpPr>
          <p:cNvPr id="4" name="Title 3">
            <a:extLst>
              <a:ext uri="{FF2B5EF4-FFF2-40B4-BE49-F238E27FC236}">
                <a16:creationId xmlns:a16="http://schemas.microsoft.com/office/drawing/2014/main" id="{78211BB7-5216-D02B-A508-A8454052C8F4}"/>
              </a:ext>
            </a:extLst>
          </p:cNvPr>
          <p:cNvSpPr>
            <a:spLocks noGrp="1"/>
          </p:cNvSpPr>
          <p:nvPr>
            <p:ph type="title"/>
          </p:nvPr>
        </p:nvSpPr>
        <p:spPr/>
        <p:txBody>
          <a:bodyPr/>
          <a:lstStyle/>
          <a:p>
            <a:r>
              <a:rPr lang="en-US" dirty="0"/>
              <a:t>The Face of MetLife</a:t>
            </a:r>
          </a:p>
        </p:txBody>
      </p:sp>
      <p:pic>
        <p:nvPicPr>
          <p:cNvPr id="9" name="Picture 8" descr="A blue square with white text and a cartoon character&#10;&#10;Description automatically generated">
            <a:extLst>
              <a:ext uri="{FF2B5EF4-FFF2-40B4-BE49-F238E27FC236}">
                <a16:creationId xmlns:a16="http://schemas.microsoft.com/office/drawing/2014/main" id="{A41F9AA3-7645-9A95-1F3D-468969ACA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380" y="2008723"/>
            <a:ext cx="3444649" cy="3444649"/>
          </a:xfrm>
          <a:prstGeom prst="rect">
            <a:avLst/>
          </a:prstGeom>
        </p:spPr>
      </p:pic>
    </p:spTree>
    <p:extLst>
      <p:ext uri="{BB962C8B-B14F-4D97-AF65-F5344CB8AC3E}">
        <p14:creationId xmlns:p14="http://schemas.microsoft.com/office/powerpoint/2010/main" val="2334369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285B9A-030E-2345-80AC-7DF19B71E725}"/>
              </a:ext>
            </a:extLst>
          </p:cNvPr>
          <p:cNvSpPr>
            <a:spLocks noGrp="1"/>
          </p:cNvSpPr>
          <p:nvPr>
            <p:ph type="title"/>
          </p:nvPr>
        </p:nvSpPr>
        <p:spPr>
          <a:xfrm>
            <a:off x="6573409" y="988741"/>
            <a:ext cx="4813935" cy="4880518"/>
          </a:xfrm>
          <a:noFill/>
          <a:ln>
            <a:noFill/>
          </a:ln>
        </p:spPr>
        <p:txBody>
          <a:bodyPr vert="horz" wrap="square" lIns="91440" tIns="45720" rIns="91440" bIns="45720" rtlCol="0" anchor="ctr">
            <a:normAutofit/>
          </a:bodyPr>
          <a:lstStyle/>
          <a:p>
            <a:r>
              <a:rPr lang="en-US" sz="5400" dirty="0"/>
              <a:t>Baseball Collectibles King</a:t>
            </a:r>
          </a:p>
        </p:txBody>
      </p:sp>
      <p:sp>
        <p:nvSpPr>
          <p:cNvPr id="30" name="Rectangle 29">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D582C"/>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452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dirty="0">
                <a:solidFill>
                  <a:srgbClr val="FFFFFF"/>
                </a:solidFill>
              </a:rPr>
              <a:t>Baseball Cards</a:t>
            </a:r>
          </a:p>
        </p:txBody>
      </p:sp>
      <p:sp>
        <p:nvSpPr>
          <p:cNvPr id="12" name="Content Placeholder 10">
            <a:extLst>
              <a:ext uri="{FF2B5EF4-FFF2-40B4-BE49-F238E27FC236}">
                <a16:creationId xmlns:a16="http://schemas.microsoft.com/office/drawing/2014/main" id="{79320F7D-7CFC-5FC3-26FB-D3539A171DFE}"/>
              </a:ext>
            </a:extLst>
          </p:cNvPr>
          <p:cNvSpPr>
            <a:spLocks noGrp="1"/>
          </p:cNvSpPr>
          <p:nvPr>
            <p:ph sz="half" idx="1"/>
          </p:nvPr>
        </p:nvSpPr>
        <p:spPr>
          <a:xfrm>
            <a:off x="492371" y="2653800"/>
            <a:ext cx="3084844" cy="3335519"/>
          </a:xfrm>
        </p:spPr>
        <p:txBody>
          <a:bodyPr vert="horz" lIns="0" tIns="45720" rIns="0" bIns="45720" rtlCol="0">
            <a:normAutofit/>
          </a:bodyPr>
          <a:lstStyle/>
          <a:p>
            <a:pPr lvl="1">
              <a:buFont typeface="Calibri" panose="020F0502020204030204" pitchFamily="34" charset="0"/>
              <a:buChar char="•"/>
            </a:pPr>
            <a:endParaRPr lang="en-US" sz="1500" dirty="0">
              <a:solidFill>
                <a:srgbClr val="FFFFFF"/>
              </a:solidFill>
            </a:endParaRPr>
          </a:p>
          <a:p>
            <a:endParaRPr lang="en-US" sz="1500" dirty="0">
              <a:solidFill>
                <a:srgbClr val="FFFFFF"/>
              </a:solidFill>
            </a:endParaRPr>
          </a:p>
        </p:txBody>
      </p:sp>
      <p:sp>
        <p:nvSpPr>
          <p:cNvPr id="27" name="Rectangle 26">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Graphical user interface, text, application&#10;&#10;Description automatically generated">
            <a:extLst>
              <a:ext uri="{FF2B5EF4-FFF2-40B4-BE49-F238E27FC236}">
                <a16:creationId xmlns:a16="http://schemas.microsoft.com/office/drawing/2014/main" id="{C0CD5FC1-F62D-43C2-6B03-6644599E5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935" y="537143"/>
            <a:ext cx="7068311" cy="4965488"/>
          </a:xfrm>
          <a:prstGeom prst="rect">
            <a:avLst/>
          </a:prstGeom>
        </p:spPr>
      </p:pic>
    </p:spTree>
    <p:extLst>
      <p:ext uri="{BB962C8B-B14F-4D97-AF65-F5344CB8AC3E}">
        <p14:creationId xmlns:p14="http://schemas.microsoft.com/office/powerpoint/2010/main" val="1326359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3585-127F-0C7C-32B3-6A199C78D2B2}"/>
              </a:ext>
            </a:extLst>
          </p:cNvPr>
          <p:cNvSpPr>
            <a:spLocks noGrp="1"/>
          </p:cNvSpPr>
          <p:nvPr>
            <p:ph type="title"/>
          </p:nvPr>
        </p:nvSpPr>
        <p:spPr/>
        <p:txBody>
          <a:bodyPr/>
          <a:lstStyle/>
          <a:p>
            <a:r>
              <a:rPr lang="en-US" dirty="0"/>
              <a:t>Bobbleheads</a:t>
            </a:r>
          </a:p>
        </p:txBody>
      </p:sp>
      <p:pic>
        <p:nvPicPr>
          <p:cNvPr id="9" name="Picture 8" descr="A picture containing indoor, wall, automaton&#10;&#10;Description automatically generated">
            <a:extLst>
              <a:ext uri="{FF2B5EF4-FFF2-40B4-BE49-F238E27FC236}">
                <a16:creationId xmlns:a16="http://schemas.microsoft.com/office/drawing/2014/main" id="{D0C2F8FB-116C-83CB-C3CD-5A47BC20D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793" y="1920241"/>
            <a:ext cx="2654808" cy="3352031"/>
          </a:xfrm>
          <a:prstGeom prst="rect">
            <a:avLst/>
          </a:prstGeom>
        </p:spPr>
      </p:pic>
      <p:sp>
        <p:nvSpPr>
          <p:cNvPr id="11" name="TextBox 10">
            <a:extLst>
              <a:ext uri="{FF2B5EF4-FFF2-40B4-BE49-F238E27FC236}">
                <a16:creationId xmlns:a16="http://schemas.microsoft.com/office/drawing/2014/main" id="{466DE161-9939-07DE-5183-1F319C28FD08}"/>
              </a:ext>
            </a:extLst>
          </p:cNvPr>
          <p:cNvSpPr txBox="1"/>
          <p:nvPr/>
        </p:nvSpPr>
        <p:spPr>
          <a:xfrm>
            <a:off x="2505222" y="5455153"/>
            <a:ext cx="3545059" cy="369332"/>
          </a:xfrm>
          <a:prstGeom prst="rect">
            <a:avLst/>
          </a:prstGeom>
          <a:noFill/>
        </p:spPr>
        <p:txBody>
          <a:bodyPr wrap="square" rtlCol="0">
            <a:spAutoFit/>
          </a:bodyPr>
          <a:lstStyle/>
          <a:p>
            <a:pPr algn="ctr"/>
            <a:r>
              <a:rPr lang="en-US" dirty="0"/>
              <a:t>Cincinnati Reds</a:t>
            </a:r>
          </a:p>
        </p:txBody>
      </p:sp>
      <p:pic>
        <p:nvPicPr>
          <p:cNvPr id="14" name="Picture 13" descr="A picture containing tool, white, automaton&#10;&#10;Description automatically generated">
            <a:extLst>
              <a:ext uri="{FF2B5EF4-FFF2-40B4-BE49-F238E27FC236}">
                <a16:creationId xmlns:a16="http://schemas.microsoft.com/office/drawing/2014/main" id="{45BA6D84-F764-8D9F-D7A6-983333CEF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670" y="1846998"/>
            <a:ext cx="3545059" cy="3545059"/>
          </a:xfrm>
          <a:prstGeom prst="rect">
            <a:avLst/>
          </a:prstGeom>
        </p:spPr>
      </p:pic>
      <p:sp>
        <p:nvSpPr>
          <p:cNvPr id="16" name="TextBox 15">
            <a:extLst>
              <a:ext uri="{FF2B5EF4-FFF2-40B4-BE49-F238E27FC236}">
                <a16:creationId xmlns:a16="http://schemas.microsoft.com/office/drawing/2014/main" id="{1C98873E-C2A0-891F-07CD-FF049FCEAEBC}"/>
              </a:ext>
            </a:extLst>
          </p:cNvPr>
          <p:cNvSpPr txBox="1"/>
          <p:nvPr/>
        </p:nvSpPr>
        <p:spPr>
          <a:xfrm>
            <a:off x="6304670" y="5530389"/>
            <a:ext cx="3545059" cy="369332"/>
          </a:xfrm>
          <a:prstGeom prst="rect">
            <a:avLst/>
          </a:prstGeom>
          <a:noFill/>
        </p:spPr>
        <p:txBody>
          <a:bodyPr wrap="square" rtlCol="0">
            <a:spAutoFit/>
          </a:bodyPr>
          <a:lstStyle/>
          <a:p>
            <a:pPr algn="ctr"/>
            <a:r>
              <a:rPr lang="en-US" dirty="0"/>
              <a:t>Milwaukee Brewers</a:t>
            </a:r>
          </a:p>
        </p:txBody>
      </p:sp>
    </p:spTree>
    <p:extLst>
      <p:ext uri="{BB962C8B-B14F-4D97-AF65-F5344CB8AC3E}">
        <p14:creationId xmlns:p14="http://schemas.microsoft.com/office/powerpoint/2010/main" val="1658419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a:xfrm>
            <a:off x="1066800" y="5252936"/>
            <a:ext cx="10058400" cy="1028715"/>
          </a:xfrm>
        </p:spPr>
        <p:txBody>
          <a:bodyPr anchor="ctr">
            <a:normAutofit/>
          </a:bodyPr>
          <a:lstStyle/>
          <a:p>
            <a:pPr algn="ctr"/>
            <a:r>
              <a:rPr lang="en-US" dirty="0">
                <a:solidFill>
                  <a:srgbClr val="FFFFFF"/>
                </a:solidFill>
              </a:rPr>
              <a:t>What Makes Snoopy Great</a:t>
            </a:r>
          </a:p>
        </p:txBody>
      </p:sp>
      <p:sp>
        <p:nvSpPr>
          <p:cNvPr id="3" name="Content Placeholder 2">
            <a:extLst>
              <a:ext uri="{FF2B5EF4-FFF2-40B4-BE49-F238E27FC236}">
                <a16:creationId xmlns:a16="http://schemas.microsoft.com/office/drawing/2014/main" id="{B846FBEB-21E9-146B-AD15-F19F69753D01}"/>
              </a:ext>
            </a:extLst>
          </p:cNvPr>
          <p:cNvSpPr>
            <a:spLocks noGrp="1"/>
          </p:cNvSpPr>
          <p:nvPr>
            <p:ph idx="1"/>
          </p:nvPr>
        </p:nvSpPr>
        <p:spPr>
          <a:xfrm>
            <a:off x="1097280" y="1086678"/>
            <a:ext cx="10027920" cy="3471467"/>
          </a:xfrm>
        </p:spPr>
        <p:txBody>
          <a:bodyPr>
            <a:normAutofit/>
          </a:bodyPr>
          <a:lstStyle/>
          <a:p>
            <a:pPr marL="0" indent="0">
              <a:buNone/>
            </a:pPr>
            <a:r>
              <a:rPr lang="en-US" sz="2800" b="0" i="0" dirty="0">
                <a:effectLst/>
                <a:latin typeface="AGaramondPro"/>
              </a:rPr>
              <a:t>“Snoopy figured that since no one will ever see you the way you see yourself, you might as well build your world around fantasy, create the person you want to be, and live it out, live it up. Part of Snoopy’s Walter Mitty–esque charm lay in his implicit rejection of society’s view of him. Most of the kids saw him as just a dog, but he knew he was way more than that.” – </a:t>
            </a:r>
            <a:r>
              <a:rPr lang="en-US" sz="2800" b="0" i="1" dirty="0">
                <a:effectLst/>
                <a:latin typeface="AGaramondPro"/>
              </a:rPr>
              <a:t>Sarah Boxer, The Atlantic (November 2015)</a:t>
            </a:r>
            <a:endParaRPr lang="en-US" sz="2800" i="1" dirty="0"/>
          </a:p>
        </p:txBody>
      </p:sp>
      <p:sp>
        <p:nvSpPr>
          <p:cNvPr id="18" name="Rectangle 17">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60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3585-127F-0C7C-32B3-6A199C78D2B2}"/>
              </a:ext>
            </a:extLst>
          </p:cNvPr>
          <p:cNvSpPr>
            <a:spLocks noGrp="1"/>
          </p:cNvSpPr>
          <p:nvPr>
            <p:ph type="title"/>
          </p:nvPr>
        </p:nvSpPr>
        <p:spPr/>
        <p:txBody>
          <a:bodyPr/>
          <a:lstStyle/>
          <a:p>
            <a:r>
              <a:rPr lang="en-US" dirty="0"/>
              <a:t>A Humble Debut</a:t>
            </a:r>
          </a:p>
        </p:txBody>
      </p:sp>
      <p:pic>
        <p:nvPicPr>
          <p:cNvPr id="11" name="Picture 10" descr="A picture containing text, clock, device, gauge&#10;&#10;Description automatically generated">
            <a:extLst>
              <a:ext uri="{FF2B5EF4-FFF2-40B4-BE49-F238E27FC236}">
                <a16:creationId xmlns:a16="http://schemas.microsoft.com/office/drawing/2014/main" id="{C7EAD925-4101-7EC6-203D-29E3B9B31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14" y="1887656"/>
            <a:ext cx="11263173" cy="2270233"/>
          </a:xfrm>
          <a:prstGeom prst="rect">
            <a:avLst/>
          </a:prstGeom>
        </p:spPr>
      </p:pic>
      <p:sp>
        <p:nvSpPr>
          <p:cNvPr id="14" name="TextBox 13">
            <a:extLst>
              <a:ext uri="{FF2B5EF4-FFF2-40B4-BE49-F238E27FC236}">
                <a16:creationId xmlns:a16="http://schemas.microsoft.com/office/drawing/2014/main" id="{4BFF246C-68F7-D770-DDB7-19FD7365BFCF}"/>
              </a:ext>
            </a:extLst>
          </p:cNvPr>
          <p:cNvSpPr txBox="1"/>
          <p:nvPr/>
        </p:nvSpPr>
        <p:spPr>
          <a:xfrm>
            <a:off x="4090168" y="4681586"/>
            <a:ext cx="3545059" cy="369332"/>
          </a:xfrm>
          <a:prstGeom prst="rect">
            <a:avLst/>
          </a:prstGeom>
          <a:noFill/>
        </p:spPr>
        <p:txBody>
          <a:bodyPr wrap="square" rtlCol="0">
            <a:spAutoFit/>
          </a:bodyPr>
          <a:lstStyle/>
          <a:p>
            <a:pPr algn="ctr"/>
            <a:r>
              <a:rPr lang="en-US" dirty="0"/>
              <a:t>October 4, 1952</a:t>
            </a:r>
          </a:p>
        </p:txBody>
      </p:sp>
    </p:spTree>
    <p:extLst>
      <p:ext uri="{BB962C8B-B14F-4D97-AF65-F5344CB8AC3E}">
        <p14:creationId xmlns:p14="http://schemas.microsoft.com/office/powerpoint/2010/main" val="1376243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E9A78B-672C-58B9-CC56-2E284E3F30F7}"/>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dirty="0"/>
              <a:t>In Conclusion</a:t>
            </a:r>
          </a:p>
        </p:txBody>
      </p:sp>
    </p:spTree>
    <p:extLst>
      <p:ext uri="{BB962C8B-B14F-4D97-AF65-F5344CB8AC3E}">
        <p14:creationId xmlns:p14="http://schemas.microsoft.com/office/powerpoint/2010/main" val="2007078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rawing of a couple of kids&#10;&#10;Description automatically generated with low confidence">
            <a:extLst>
              <a:ext uri="{FF2B5EF4-FFF2-40B4-BE49-F238E27FC236}">
                <a16:creationId xmlns:a16="http://schemas.microsoft.com/office/drawing/2014/main" id="{34B26434-FC14-FDA9-C20B-6F0908510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120" y="1592523"/>
            <a:ext cx="6803374" cy="4303134"/>
          </a:xfrm>
          <a:prstGeom prst="rect">
            <a:avLst/>
          </a:prstGeom>
        </p:spPr>
      </p:pic>
      <p:sp>
        <p:nvSpPr>
          <p:cNvPr id="3" name="Content Placeholder 2">
            <a:extLst>
              <a:ext uri="{FF2B5EF4-FFF2-40B4-BE49-F238E27FC236}">
                <a16:creationId xmlns:a16="http://schemas.microsoft.com/office/drawing/2014/main" id="{F477102D-C9DD-C75C-84E7-70B5669F06BE}"/>
              </a:ext>
            </a:extLst>
          </p:cNvPr>
          <p:cNvSpPr>
            <a:spLocks noGrp="1"/>
          </p:cNvSpPr>
          <p:nvPr>
            <p:ph sz="half" idx="4294967295"/>
          </p:nvPr>
        </p:nvSpPr>
        <p:spPr>
          <a:xfrm>
            <a:off x="1356360" y="962343"/>
            <a:ext cx="9875520" cy="1156017"/>
          </a:xfrm>
        </p:spPr>
        <p:txBody>
          <a:bodyPr>
            <a:normAutofit/>
          </a:bodyPr>
          <a:lstStyle/>
          <a:p>
            <a:pPr marL="0" indent="0" algn="ctr">
              <a:buNone/>
            </a:pPr>
            <a:r>
              <a:rPr lang="en-US" sz="2800" b="1" dirty="0"/>
              <a:t>Snoopy: Baseball’s </a:t>
            </a:r>
            <a:r>
              <a:rPr lang="en-US" sz="2800" b="1" i="1" dirty="0">
                <a:solidFill>
                  <a:schemeClr val="accent1">
                    <a:lumMod val="75000"/>
                  </a:schemeClr>
                </a:solidFill>
              </a:rPr>
              <a:t>World Famous</a:t>
            </a:r>
            <a:r>
              <a:rPr lang="en-US" sz="2800" b="1" dirty="0"/>
              <a:t> Top Dog</a:t>
            </a:r>
          </a:p>
          <a:p>
            <a:pPr marL="0" indent="0" algn="ctr">
              <a:buNone/>
            </a:pPr>
            <a:endParaRPr lang="en-US" sz="2400" dirty="0"/>
          </a:p>
        </p:txBody>
      </p:sp>
    </p:spTree>
    <p:extLst>
      <p:ext uri="{BB962C8B-B14F-4D97-AF65-F5344CB8AC3E}">
        <p14:creationId xmlns:p14="http://schemas.microsoft.com/office/powerpoint/2010/main" val="3609265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E9A78B-672C-58B9-CC56-2E284E3F30F7}"/>
              </a:ext>
            </a:extLst>
          </p:cNvPr>
          <p:cNvSpPr>
            <a:spLocks noGrp="1"/>
          </p:cNvSpPr>
          <p:nvPr>
            <p:ph type="title"/>
          </p:nvPr>
        </p:nvSpPr>
        <p:spPr>
          <a:xfrm>
            <a:off x="1097280" y="758952"/>
            <a:ext cx="10058400" cy="4300728"/>
          </a:xfrm>
        </p:spPr>
        <p:txBody>
          <a:bodyPr vert="horz" lIns="91440" tIns="45720" rIns="91440" bIns="45720" rtlCol="0" anchor="b">
            <a:normAutofit/>
          </a:bodyPr>
          <a:lstStyle/>
          <a:p>
            <a:r>
              <a:rPr lang="en-US" dirty="0"/>
              <a:t>Thank You!</a:t>
            </a:r>
            <a:br>
              <a:rPr lang="en-US" dirty="0"/>
            </a:br>
            <a:r>
              <a:rPr lang="en-US" sz="3600" dirty="0"/>
              <a:t>Melissa (Missy) Booker</a:t>
            </a:r>
            <a:br>
              <a:rPr lang="en-US" sz="3600" dirty="0"/>
            </a:br>
            <a:r>
              <a:rPr lang="en-US" sz="3600" dirty="0"/>
              <a:t>#Snoopy #BaseballsTopDog</a:t>
            </a:r>
          </a:p>
        </p:txBody>
      </p:sp>
    </p:spTree>
    <p:extLst>
      <p:ext uri="{BB962C8B-B14F-4D97-AF65-F5344CB8AC3E}">
        <p14:creationId xmlns:p14="http://schemas.microsoft.com/office/powerpoint/2010/main" val="3290066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AEAB4-199D-495B-ABA1-64DD6C8453A3}" type="slidenum">
              <a:rPr lang="en-US" smtClean="0"/>
              <a:t>53</a:t>
            </a:fld>
            <a:endParaRPr lang="en-US" dirty="0"/>
          </a:p>
        </p:txBody>
      </p:sp>
      <p:sp>
        <p:nvSpPr>
          <p:cNvPr id="5" name="Content Placeholder 4"/>
          <p:cNvSpPr>
            <a:spLocks noGrp="1"/>
          </p:cNvSpPr>
          <p:nvPr>
            <p:ph idx="4294967295"/>
          </p:nvPr>
        </p:nvSpPr>
        <p:spPr>
          <a:xfrm>
            <a:off x="1253837" y="1029265"/>
            <a:ext cx="10725150" cy="5410200"/>
          </a:xfrm>
        </p:spPr>
        <p:txBody>
          <a:bodyPr anchor="t">
            <a:noAutofit/>
          </a:bodyPr>
          <a:lstStyle/>
          <a:p>
            <a:pPr marL="0" indent="0">
              <a:buNone/>
            </a:pPr>
            <a:r>
              <a:rPr lang="en-US" sz="2100" dirty="0"/>
              <a:t>James Booker, JoAnn Booker, Molly Dole, Steve Dole, Sam Dole, Alecia Dole, Harper Dole, Hannah Dole, Alyssa Whiteof, Zach Witeof, Linda Gemmell, Bo Gemmell, Teri Dickson, Terry Dickson, Jamie Olson, Mike Olson, Mason Olson, Kaden Olson, Caitlin Olson, Trevor Dickson, Travis Dickson, Meghan Dickson, Lucas Dickson, Charlotte Dickson, Joey Boston, Mike Boston, Michael Boston, Jim Booker, Shelby Booker, Joey Booker, Mike Davis, Cory Piana, John Piana, Kathy Martinez, Eric Martinez, Joshua Martinez, Kerri Barnhart, Lindsay Bedford Warner, Mary Collins, Laura Evankovich, Andy Yerman, Tom Sutton, Todd Werkhoven, Kelly Smotherman, Mrs. Anne Springs Close, Rayne McEnery, Mya Barbatsoulis, Dakota Barbatsoulis, Ed Devney, Bob Tonozzi, Richard Ciccarello, the Tavenner Family the Steigerwald Family, George Hill, Randy Mobley, Gene McArtor, Bob Todd, Izzy Volpe, Joe Francisco, Chris Carroll, Kirk Collier, Eric Petty, Laura Albertson, Joelle Poe, Max Arbow, Antoine Juhel, Starbuck the Dog, Kristen Erbes, Suhas Riggs, Brian Lynd, Mike Nutter, SABR, Mark Armour, Larry Lester, Leslie Heaphy, Phil Ross, Larry Lester, Mike O’Meara, Robb Spewak, Oscar Santana, TMOS Zoomers, Rob Maher, Joe Robinson, Justin Schlegel, Robby Robinson, Dan Rea, Ron Barr, Joe Castellano, Leroy “Satchel” Paige, Tommy John, Russ Morman, Hoyt Wilhelm, Wilbur Wood, Phil Niekro, Joe Niekro, Lance Niekro, Melissa Hill, Shawn Pender, the Corby Family, Cincinnati Reds Baseball Operations, Snoopy, Coco the Cat, Niekro the Cat, the Hall of Fame </a:t>
            </a:r>
            <a:r>
              <a:rPr lang="en-US" sz="2100"/>
              <a:t>Symposium crew</a:t>
            </a:r>
            <a:endParaRPr lang="en-US" sz="2100" dirty="0"/>
          </a:p>
        </p:txBody>
      </p:sp>
      <p:sp>
        <p:nvSpPr>
          <p:cNvPr id="7" name="Title 1">
            <a:extLst>
              <a:ext uri="{FF2B5EF4-FFF2-40B4-BE49-F238E27FC236}">
                <a16:creationId xmlns:a16="http://schemas.microsoft.com/office/drawing/2014/main" id="{ACB175AC-79A8-6C3F-1941-E41293C8C65C}"/>
              </a:ext>
            </a:extLst>
          </p:cNvPr>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Thank You</a:t>
            </a:r>
          </a:p>
        </p:txBody>
      </p:sp>
    </p:spTree>
    <p:extLst>
      <p:ext uri="{BB962C8B-B14F-4D97-AF65-F5344CB8AC3E}">
        <p14:creationId xmlns:p14="http://schemas.microsoft.com/office/powerpoint/2010/main" val="108358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3585-127F-0C7C-32B3-6A199C78D2B2}"/>
              </a:ext>
            </a:extLst>
          </p:cNvPr>
          <p:cNvSpPr>
            <a:spLocks noGrp="1"/>
          </p:cNvSpPr>
          <p:nvPr>
            <p:ph type="title"/>
          </p:nvPr>
        </p:nvSpPr>
        <p:spPr/>
        <p:txBody>
          <a:bodyPr/>
          <a:lstStyle/>
          <a:p>
            <a:r>
              <a:rPr lang="en-US" dirty="0"/>
              <a:t>Learns to Walk</a:t>
            </a:r>
          </a:p>
        </p:txBody>
      </p:sp>
      <p:sp>
        <p:nvSpPr>
          <p:cNvPr id="14" name="TextBox 13">
            <a:extLst>
              <a:ext uri="{FF2B5EF4-FFF2-40B4-BE49-F238E27FC236}">
                <a16:creationId xmlns:a16="http://schemas.microsoft.com/office/drawing/2014/main" id="{4BFF246C-68F7-D770-DDB7-19FD7365BFCF}"/>
              </a:ext>
            </a:extLst>
          </p:cNvPr>
          <p:cNvSpPr txBox="1"/>
          <p:nvPr/>
        </p:nvSpPr>
        <p:spPr>
          <a:xfrm>
            <a:off x="4212806" y="4505123"/>
            <a:ext cx="3545059" cy="369332"/>
          </a:xfrm>
          <a:prstGeom prst="rect">
            <a:avLst/>
          </a:prstGeom>
          <a:noFill/>
        </p:spPr>
        <p:txBody>
          <a:bodyPr wrap="square" rtlCol="0">
            <a:spAutoFit/>
          </a:bodyPr>
          <a:lstStyle/>
          <a:p>
            <a:pPr algn="ctr"/>
            <a:r>
              <a:rPr lang="en-US" dirty="0"/>
              <a:t>June 28, 1957</a:t>
            </a:r>
          </a:p>
        </p:txBody>
      </p:sp>
      <p:pic>
        <p:nvPicPr>
          <p:cNvPr id="4" name="Picture 3" descr="A picture containing text&#10;&#10;Description automatically generated">
            <a:extLst>
              <a:ext uri="{FF2B5EF4-FFF2-40B4-BE49-F238E27FC236}">
                <a16:creationId xmlns:a16="http://schemas.microsoft.com/office/drawing/2014/main" id="{EE35A965-BD56-0ED9-43DD-DF4CBE8D4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087880"/>
            <a:ext cx="10005187" cy="2067739"/>
          </a:xfrm>
          <a:prstGeom prst="rect">
            <a:avLst/>
          </a:prstGeom>
        </p:spPr>
      </p:pic>
      <p:sp>
        <p:nvSpPr>
          <p:cNvPr id="5" name="TextBox 4">
            <a:extLst>
              <a:ext uri="{FF2B5EF4-FFF2-40B4-BE49-F238E27FC236}">
                <a16:creationId xmlns:a16="http://schemas.microsoft.com/office/drawing/2014/main" id="{BC515504-2695-DFCC-BB39-3C684FB4BD9C}"/>
              </a:ext>
            </a:extLst>
          </p:cNvPr>
          <p:cNvSpPr txBox="1"/>
          <p:nvPr/>
        </p:nvSpPr>
        <p:spPr>
          <a:xfrm>
            <a:off x="1097280" y="5545016"/>
            <a:ext cx="3764280" cy="369332"/>
          </a:xfrm>
          <a:prstGeom prst="rect">
            <a:avLst/>
          </a:prstGeom>
          <a:solidFill>
            <a:schemeClr val="accent1">
              <a:lumMod val="40000"/>
              <a:lumOff val="60000"/>
            </a:schemeClr>
          </a:solidFill>
        </p:spPr>
        <p:txBody>
          <a:bodyPr wrap="square" rtlCol="0">
            <a:spAutoFit/>
          </a:bodyPr>
          <a:lstStyle/>
          <a:p>
            <a:pPr algn="ctr"/>
            <a:r>
              <a:rPr lang="en-US" b="1" i="1" dirty="0"/>
              <a:t>Practiced Standing in November 1955</a:t>
            </a:r>
          </a:p>
        </p:txBody>
      </p:sp>
    </p:spTree>
    <p:extLst>
      <p:ext uri="{BB962C8B-B14F-4D97-AF65-F5344CB8AC3E}">
        <p14:creationId xmlns:p14="http://schemas.microsoft.com/office/powerpoint/2010/main" val="253577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3585-127F-0C7C-32B3-6A199C78D2B2}"/>
              </a:ext>
            </a:extLst>
          </p:cNvPr>
          <p:cNvSpPr>
            <a:spLocks noGrp="1"/>
          </p:cNvSpPr>
          <p:nvPr>
            <p:ph type="title"/>
          </p:nvPr>
        </p:nvSpPr>
        <p:spPr/>
        <p:txBody>
          <a:bodyPr/>
          <a:lstStyle/>
          <a:p>
            <a:r>
              <a:rPr lang="en-US" dirty="0"/>
              <a:t>Renaissance Dog</a:t>
            </a:r>
          </a:p>
        </p:txBody>
      </p:sp>
      <p:sp>
        <p:nvSpPr>
          <p:cNvPr id="6" name="Content Placeholder 5">
            <a:extLst>
              <a:ext uri="{FF2B5EF4-FFF2-40B4-BE49-F238E27FC236}">
                <a16:creationId xmlns:a16="http://schemas.microsoft.com/office/drawing/2014/main" id="{1E1F3DFF-D378-DE51-3F85-33C2322AA8B7}"/>
              </a:ext>
            </a:extLst>
          </p:cNvPr>
          <p:cNvSpPr>
            <a:spLocks noGrp="1"/>
          </p:cNvSpPr>
          <p:nvPr>
            <p:ph sz="half" idx="1"/>
          </p:nvPr>
        </p:nvSpPr>
        <p:spPr>
          <a:xfrm>
            <a:off x="1166947" y="1664421"/>
            <a:ext cx="5914497" cy="3859925"/>
          </a:xfrm>
        </p:spPr>
        <p:txBody>
          <a:bodyPr>
            <a:normAutofit fontScale="92500" lnSpcReduction="10000"/>
          </a:bodyPr>
          <a:lstStyle/>
          <a:p>
            <a:pPr>
              <a:buFont typeface="Arial" panose="020B0604020202020204" pitchFamily="34" charset="0"/>
              <a:buChar char="•"/>
            </a:pPr>
            <a:r>
              <a:rPr lang="en-US" sz="2800" dirty="0"/>
              <a:t> Exudes confidence</a:t>
            </a:r>
          </a:p>
          <a:p>
            <a:pPr>
              <a:buFont typeface="Arial" panose="020B0604020202020204" pitchFamily="34" charset="0"/>
              <a:buChar char="•"/>
            </a:pPr>
            <a:r>
              <a:rPr lang="en-US" sz="2800" dirty="0"/>
              <a:t>Believes everything can be solved with a SMAK</a:t>
            </a:r>
          </a:p>
          <a:p>
            <a:pPr>
              <a:buFont typeface="Arial" panose="020B0604020202020204" pitchFamily="34" charset="0"/>
              <a:buChar char="•"/>
            </a:pPr>
            <a:r>
              <a:rPr lang="en-US" sz="2800" dirty="0"/>
              <a:t>Believes he can do anything</a:t>
            </a:r>
            <a:endParaRPr lang="en-US" sz="2800" b="1" i="1" dirty="0"/>
          </a:p>
          <a:p>
            <a:pPr>
              <a:buFont typeface="Arial" panose="020B0604020202020204" pitchFamily="34" charset="0"/>
              <a:buChar char="•"/>
            </a:pPr>
            <a:r>
              <a:rPr lang="en-US" sz="2800" dirty="0"/>
              <a:t>Famous characters: the Red Baron, Attorney, Joe Cool, Beagle Scout, Zamboni Driver, Hockey Player, Tennis Player, Chef, Novelist</a:t>
            </a:r>
          </a:p>
          <a:p>
            <a:pPr>
              <a:buFont typeface="Arial" panose="020B0604020202020204" pitchFamily="34" charset="0"/>
              <a:buChar char="•"/>
            </a:pPr>
            <a:r>
              <a:rPr lang="en-US" sz="2800" dirty="0"/>
              <a:t>The “World Famous” </a:t>
            </a:r>
            <a:r>
              <a:rPr lang="en-US" sz="2800" b="1" i="1" dirty="0"/>
              <a:t>at everything</a:t>
            </a:r>
            <a:endParaRPr lang="en-US" sz="2800" dirty="0"/>
          </a:p>
          <a:p>
            <a:endParaRPr lang="en-US" dirty="0"/>
          </a:p>
        </p:txBody>
      </p:sp>
      <p:pic>
        <p:nvPicPr>
          <p:cNvPr id="5" name="Content Placeholder 4" descr="A picture containing company name&#10;&#10;Description automatically generated">
            <a:extLst>
              <a:ext uri="{FF2B5EF4-FFF2-40B4-BE49-F238E27FC236}">
                <a16:creationId xmlns:a16="http://schemas.microsoft.com/office/drawing/2014/main" id="{20C313D3-35E1-78D9-3EC1-17CAF03B829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9139" t="6115" r="44296" b="71463"/>
          <a:stretch/>
        </p:blipFill>
        <p:spPr>
          <a:xfrm>
            <a:off x="7081444" y="1789912"/>
            <a:ext cx="2644705" cy="2517702"/>
          </a:xfrm>
        </p:spPr>
      </p:pic>
    </p:spTree>
    <p:extLst>
      <p:ext uri="{BB962C8B-B14F-4D97-AF65-F5344CB8AC3E}">
        <p14:creationId xmlns:p14="http://schemas.microsoft.com/office/powerpoint/2010/main" val="117181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a:xfrm>
            <a:off x="492370" y="516835"/>
            <a:ext cx="3084844" cy="2103875"/>
          </a:xfrm>
        </p:spPr>
        <p:txBody>
          <a:bodyPr vert="horz" lIns="91440" tIns="45720" rIns="91440" bIns="45720" rtlCol="0" anchor="b">
            <a:normAutofit/>
          </a:bodyPr>
          <a:lstStyle/>
          <a:p>
            <a:pPr algn="ctr"/>
            <a:r>
              <a:rPr lang="en-US" sz="3600" dirty="0">
                <a:solidFill>
                  <a:srgbClr val="FFFFFF"/>
                </a:solidFill>
              </a:rPr>
              <a:t>World War I Flying Ace</a:t>
            </a:r>
          </a:p>
        </p:txBody>
      </p:sp>
      <p:sp>
        <p:nvSpPr>
          <p:cNvPr id="10" name="TextBox 9">
            <a:extLst>
              <a:ext uri="{FF2B5EF4-FFF2-40B4-BE49-F238E27FC236}">
                <a16:creationId xmlns:a16="http://schemas.microsoft.com/office/drawing/2014/main" id="{832C4D41-FC51-1390-66D9-D14C7627E8B9}"/>
              </a:ext>
            </a:extLst>
          </p:cNvPr>
          <p:cNvSpPr txBox="1"/>
          <p:nvPr/>
        </p:nvSpPr>
        <p:spPr>
          <a:xfrm>
            <a:off x="955227" y="2858753"/>
            <a:ext cx="1873317" cy="753128"/>
          </a:xfrm>
          <a:prstGeom prst="rect">
            <a:avLst/>
          </a:prstGeom>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rPr>
              <a:t>October 10, 1965</a:t>
            </a:r>
          </a:p>
        </p:txBody>
      </p:sp>
      <p:sp>
        <p:nvSpPr>
          <p:cNvPr id="19" name="Rectangle 1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company name&#10;&#10;Description automatically generated">
            <a:extLst>
              <a:ext uri="{FF2B5EF4-FFF2-40B4-BE49-F238E27FC236}">
                <a16:creationId xmlns:a16="http://schemas.microsoft.com/office/drawing/2014/main" id="{E096708B-38F0-5855-A2DA-297D1EE39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864" y="710097"/>
            <a:ext cx="7180523" cy="5044316"/>
          </a:xfrm>
          <a:prstGeom prst="rect">
            <a:avLst/>
          </a:prstGeom>
        </p:spPr>
      </p:pic>
    </p:spTree>
    <p:extLst>
      <p:ext uri="{BB962C8B-B14F-4D97-AF65-F5344CB8AC3E}">
        <p14:creationId xmlns:p14="http://schemas.microsoft.com/office/powerpoint/2010/main" val="179787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B0AE50-8A63-351C-0FD1-6A0A1C27D240}"/>
              </a:ext>
            </a:extLst>
          </p:cNvPr>
          <p:cNvSpPr>
            <a:spLocks noGrp="1"/>
          </p:cNvSpPr>
          <p:nvPr>
            <p:ph type="title"/>
          </p:nvPr>
        </p:nvSpPr>
        <p:spPr>
          <a:xfrm>
            <a:off x="492370" y="516835"/>
            <a:ext cx="3084844" cy="2103875"/>
          </a:xfrm>
        </p:spPr>
        <p:txBody>
          <a:bodyPr vert="horz" lIns="91440" tIns="45720" rIns="91440" bIns="45720" rtlCol="0" anchor="b">
            <a:normAutofit/>
          </a:bodyPr>
          <a:lstStyle/>
          <a:p>
            <a:pPr algn="ctr"/>
            <a:r>
              <a:rPr lang="en-US" sz="3600" dirty="0">
                <a:solidFill>
                  <a:srgbClr val="FFFFFF"/>
                </a:solidFill>
              </a:rPr>
              <a:t>World Famous Attorney</a:t>
            </a:r>
          </a:p>
        </p:txBody>
      </p:sp>
      <p:sp>
        <p:nvSpPr>
          <p:cNvPr id="10" name="TextBox 9">
            <a:extLst>
              <a:ext uri="{FF2B5EF4-FFF2-40B4-BE49-F238E27FC236}">
                <a16:creationId xmlns:a16="http://schemas.microsoft.com/office/drawing/2014/main" id="{832C4D41-FC51-1390-66D9-D14C7627E8B9}"/>
              </a:ext>
            </a:extLst>
          </p:cNvPr>
          <p:cNvSpPr txBox="1"/>
          <p:nvPr/>
        </p:nvSpPr>
        <p:spPr>
          <a:xfrm>
            <a:off x="1474877" y="2929868"/>
            <a:ext cx="2102337" cy="861910"/>
          </a:xfrm>
          <a:prstGeom prst="rect">
            <a:avLst/>
          </a:prstGeom>
        </p:spPr>
        <p:txBody>
          <a:bodyPr vert="horz" lIns="0" tIns="45720" rIns="0" bIns="45720" rtlCol="0">
            <a:normAutofit/>
          </a:bodyPr>
          <a:lstStyle/>
          <a:p>
            <a:pPr marL="0" marR="0" lvl="0" indent="0" algn="l" defTabSz="914400" rtl="0" eaLnBrk="1" fontAlgn="auto" latinLnBrk="0" hangingPunct="1">
              <a:lnSpc>
                <a:spcPct val="90000"/>
              </a:lnSpc>
              <a:spcBef>
                <a:spcPts val="0"/>
              </a:spcBef>
              <a:spcAft>
                <a:spcPts val="600"/>
              </a:spcAft>
              <a:buClr>
                <a:srgbClr val="E48312"/>
              </a:buClr>
              <a:buSzTx/>
              <a:buFont typeface="Calibri" panose="020F0502020204030204" pitchFamily="34" charset="0"/>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a:ea typeface="+mn-ea"/>
                <a:cs typeface="+mn-cs"/>
              </a:rPr>
              <a:t>May 5, 1992</a:t>
            </a:r>
          </a:p>
        </p:txBody>
      </p:sp>
      <p:sp>
        <p:nvSpPr>
          <p:cNvPr id="19" name="Rectangle 1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 guitar&#10;&#10;Description automatically generated">
            <a:extLst>
              <a:ext uri="{FF2B5EF4-FFF2-40B4-BE49-F238E27FC236}">
                <a16:creationId xmlns:a16="http://schemas.microsoft.com/office/drawing/2014/main" id="{DFA5FD34-3D95-BD62-DCF1-9DEC7DF88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057" y="1568772"/>
            <a:ext cx="7621736" cy="2223006"/>
          </a:xfrm>
          <a:prstGeom prst="rect">
            <a:avLst/>
          </a:prstGeom>
        </p:spPr>
      </p:pic>
    </p:spTree>
    <p:extLst>
      <p:ext uri="{BB962C8B-B14F-4D97-AF65-F5344CB8AC3E}">
        <p14:creationId xmlns:p14="http://schemas.microsoft.com/office/powerpoint/2010/main" val="2241902694"/>
      </p:ext>
    </p:extLst>
  </p:cSld>
  <p:clrMapOvr>
    <a:masterClrMapping/>
  </p:clrMapOvr>
</p:sld>
</file>

<file path=ppt/theme/theme1.xml><?xml version="1.0" encoding="utf-8"?>
<a:theme xmlns:a="http://schemas.openxmlformats.org/drawingml/2006/main" name="Retrospec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1349</TotalTime>
  <Words>1370</Words>
  <Application>Microsoft Office PowerPoint</Application>
  <PresentationFormat>Widescreen</PresentationFormat>
  <Paragraphs>198</Paragraphs>
  <Slides>53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AGaramondPro</vt:lpstr>
      <vt:lpstr>Arial</vt:lpstr>
      <vt:lpstr>Calibri</vt:lpstr>
      <vt:lpstr>Calibri Light</vt:lpstr>
      <vt:lpstr>rubik</vt:lpstr>
      <vt:lpstr>Retrospect</vt:lpstr>
      <vt:lpstr>Snoopy:  Baseball’s Top Dog</vt:lpstr>
      <vt:lpstr>A Little Background </vt:lpstr>
      <vt:lpstr>Snoopy the Dog</vt:lpstr>
      <vt:lpstr>About Peanuts</vt:lpstr>
      <vt:lpstr>A Humble Debut</vt:lpstr>
      <vt:lpstr>Learns to Walk</vt:lpstr>
      <vt:lpstr>Renaissance Dog</vt:lpstr>
      <vt:lpstr>World War I Flying Ace</vt:lpstr>
      <vt:lpstr>World Famous Attorney</vt:lpstr>
      <vt:lpstr>Joe Cool</vt:lpstr>
      <vt:lpstr>Not Really “World Famous” At Everything</vt:lpstr>
      <vt:lpstr>Charles M. Schulz on Snoopy</vt:lpstr>
      <vt:lpstr>Snoopy the Player</vt:lpstr>
      <vt:lpstr>Scouting Report</vt:lpstr>
      <vt:lpstr>PowerPoint Presentation</vt:lpstr>
      <vt:lpstr>Snoopy the Shortstop</vt:lpstr>
      <vt:lpstr>PowerPoint Presentation</vt:lpstr>
      <vt:lpstr>High Maintenance</vt:lpstr>
      <vt:lpstr>Falling Asleep</vt:lpstr>
      <vt:lpstr>PowerPoint Presentation</vt:lpstr>
      <vt:lpstr>Still Worth Protecting</vt:lpstr>
      <vt:lpstr>PowerPoint Presentation</vt:lpstr>
      <vt:lpstr>Babe Ruth, Hank Aaron and Snoopy?</vt:lpstr>
      <vt:lpstr>August 1973</vt:lpstr>
      <vt:lpstr>Snoopy Also Chasing Ruth</vt:lpstr>
      <vt:lpstr>1973: Snoopy Can Tie Babe Ruth</vt:lpstr>
      <vt:lpstr>1973: “You’re Not Even Human”</vt:lpstr>
      <vt:lpstr>1973: Pressure</vt:lpstr>
      <vt:lpstr>1973: Letters</vt:lpstr>
      <vt:lpstr>1973: Final At-Bat </vt:lpstr>
      <vt:lpstr>1973: No Forgiveness</vt:lpstr>
      <vt:lpstr>Cal Ripken, Jr. or Snoopy?</vt:lpstr>
      <vt:lpstr>PowerPoint Presentation</vt:lpstr>
      <vt:lpstr>Snoopy the Manager</vt:lpstr>
      <vt:lpstr>A Frustrated Player Leads to…</vt:lpstr>
      <vt:lpstr>High Expectations</vt:lpstr>
      <vt:lpstr>The “Boot”</vt:lpstr>
      <vt:lpstr>A Smak</vt:lpstr>
      <vt:lpstr>Charlie Brown With An Ego</vt:lpstr>
      <vt:lpstr>Snoopy the Marketer</vt:lpstr>
      <vt:lpstr>Still A Hit</vt:lpstr>
      <vt:lpstr>The Peanuts Movie</vt:lpstr>
      <vt:lpstr>The Snoopy Show</vt:lpstr>
      <vt:lpstr>Social Media Star</vt:lpstr>
      <vt:lpstr>The Face of MetLife</vt:lpstr>
      <vt:lpstr>Baseball Collectibles King</vt:lpstr>
      <vt:lpstr>Baseball Cards</vt:lpstr>
      <vt:lpstr>Bobbleheads</vt:lpstr>
      <vt:lpstr>What Makes Snoopy Great</vt:lpstr>
      <vt:lpstr>In Conclusion</vt:lpstr>
      <vt:lpstr>PowerPoint Presentation</vt:lpstr>
      <vt:lpstr>Thank You! Melissa (Missy) Booker #Snoopy #BaseballsTopDog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Snoopy: Baseball’s Top Dog</dc:title>
  <dc:creator>M.A. Booker</dc:creator>
  <cp:lastModifiedBy>M.A. Booker</cp:lastModifiedBy>
  <cp:revision>25</cp:revision>
  <dcterms:created xsi:type="dcterms:W3CDTF">2022-05-17T18:14:45Z</dcterms:created>
  <dcterms:modified xsi:type="dcterms:W3CDTF">2023-07-08T08:41:08Z</dcterms:modified>
</cp:coreProperties>
</file>