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84" d="100"/>
          <a:sy n="84" d="100"/>
        </p:scale>
        <p:origin x="14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993547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45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atin typeface="Helvetica Neue"/>
                <a:ea typeface="Helvetica Neue"/>
                <a:cs typeface="Helvetica Neue"/>
                <a:sym typeface="Helvetica Neue"/>
              </a:defRPr>
            </a:lvl1pPr>
            <a:lvl2pPr marL="685800" indent="-342900">
              <a:spcBef>
                <a:spcPts val="3200"/>
              </a:spcBef>
              <a:buClrTx/>
              <a:defRPr sz="2800">
                <a:latin typeface="Helvetica Neue"/>
                <a:ea typeface="Helvetica Neue"/>
                <a:cs typeface="Helvetica Neue"/>
                <a:sym typeface="Helvetica Neue"/>
              </a:defRPr>
            </a:lvl2pPr>
            <a:lvl3pPr marL="1028700" indent="-342900">
              <a:spcBef>
                <a:spcPts val="3200"/>
              </a:spcBef>
              <a:buClrTx/>
              <a:defRPr sz="2800">
                <a:latin typeface="Helvetica Neue"/>
                <a:ea typeface="Helvetica Neue"/>
                <a:cs typeface="Helvetica Neue"/>
                <a:sym typeface="Helvetica Neue"/>
              </a:defRPr>
            </a:lvl3pPr>
            <a:lvl4pPr marL="1371600" indent="-342900">
              <a:spcBef>
                <a:spcPts val="3200"/>
              </a:spcBef>
              <a:buClrTx/>
              <a:defRPr sz="2800">
                <a:latin typeface="Helvetica Neue"/>
                <a:ea typeface="Helvetica Neue"/>
                <a:cs typeface="Helvetica Neue"/>
                <a:sym typeface="Helvetica Neue"/>
              </a:defRPr>
            </a:lvl4pPr>
            <a:lvl5pPr marL="1714500" indent="-342900">
              <a:spcBef>
                <a:spcPts val="3200"/>
              </a:spcBef>
              <a:buClrTx/>
              <a:defRPr sz="2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1pPr>
      <a:lvl2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2pPr>
      <a:lvl3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3pPr>
      <a:lvl4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4pPr>
      <a:lvl5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5pPr>
      <a:lvl6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6pPr>
      <a:lvl7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7pPr>
      <a:lvl8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8pPr>
      <a:lvl9pPr marL="0" marR="0" indent="0" algn="ctr" defTabSz="584200" rtl="0" latinLnBrk="0">
        <a:lnSpc>
          <a:spcPct val="100000"/>
        </a:lnSpc>
        <a:spcBef>
          <a:spcPts val="0"/>
        </a:spcBef>
        <a:spcAft>
          <a:spcPts val="0"/>
        </a:spcAft>
        <a:buClrTx/>
        <a:buSzTx/>
        <a:buFontTx/>
        <a:buNone/>
        <a:tabLst/>
        <a:defRPr sz="5500" b="0" i="0" u="none" strike="noStrike" cap="none" spc="0" baseline="0">
          <a:ln>
            <a:noFill/>
          </a:ln>
          <a:solidFill>
            <a:srgbClr val="FFFFFF"/>
          </a:solidFill>
          <a:uFillTx/>
          <a:latin typeface="+mn-lt"/>
          <a:ea typeface="+mn-ea"/>
          <a:cs typeface="+mn-cs"/>
          <a:sym typeface="Futura"/>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mn-lt"/>
          <a:ea typeface="+mn-ea"/>
          <a:cs typeface="+mn-cs"/>
          <a:sym typeface="Futura"/>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cjp1@cm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cjp1@cm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ehind the Numbers:…"/>
          <p:cNvSpPr txBox="1"/>
          <p:nvPr/>
        </p:nvSpPr>
        <p:spPr>
          <a:xfrm>
            <a:off x="14113" y="2232902"/>
            <a:ext cx="12976574" cy="1934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latin typeface="+mn-lt"/>
                <a:ea typeface="+mn-ea"/>
                <a:cs typeface="+mn-cs"/>
                <a:sym typeface="Futura"/>
              </a:defRPr>
            </a:pPr>
            <a:r>
              <a:t>Behind the Numbers:</a:t>
            </a:r>
          </a:p>
          <a:p>
            <a:pPr>
              <a:defRPr sz="5500">
                <a:latin typeface="+mn-lt"/>
                <a:ea typeface="+mn-ea"/>
                <a:cs typeface="+mn-cs"/>
                <a:sym typeface="Futura"/>
              </a:defRPr>
            </a:pPr>
            <a:r>
              <a:t>The Untold History of Official Scorers</a:t>
            </a:r>
          </a:p>
        </p:txBody>
      </p:sp>
      <p:sp>
        <p:nvSpPr>
          <p:cNvPr id="120" name="Christopher J. Phillips…"/>
          <p:cNvSpPr txBox="1"/>
          <p:nvPr/>
        </p:nvSpPr>
        <p:spPr>
          <a:xfrm>
            <a:off x="3217664" y="5208215"/>
            <a:ext cx="6569472" cy="2105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latin typeface="+mn-lt"/>
                <a:ea typeface="+mn-ea"/>
                <a:cs typeface="+mn-cs"/>
                <a:sym typeface="Futura"/>
              </a:defRPr>
            </a:pPr>
            <a:r>
              <a:t>Christopher J. Phillips</a:t>
            </a:r>
          </a:p>
          <a:p>
            <a:pPr>
              <a:defRPr sz="4000">
                <a:latin typeface="+mn-lt"/>
                <a:ea typeface="+mn-ea"/>
                <a:cs typeface="+mn-cs"/>
                <a:sym typeface="Futura"/>
              </a:defRPr>
            </a:pPr>
            <a:r>
              <a:t>Carnegie Mellon University</a:t>
            </a:r>
          </a:p>
          <a:p>
            <a:pPr>
              <a:defRPr sz="4000">
                <a:latin typeface="+mn-lt"/>
                <a:ea typeface="+mn-ea"/>
                <a:cs typeface="+mn-cs"/>
                <a:sym typeface="Futura"/>
              </a:defRPr>
            </a:pPr>
            <a:r>
              <a:rPr u="sng">
                <a:hlinkClick r:id="rId2"/>
              </a:rPr>
              <a:t>cjp1@cmu.edu</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rom Gentlemen to Newspaper Reporters"/>
          <p:cNvSpPr txBox="1"/>
          <p:nvPr/>
        </p:nvSpPr>
        <p:spPr>
          <a:xfrm>
            <a:off x="1993360" y="241948"/>
            <a:ext cx="9018080"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From Gentlemen to Newspaper Reporters</a:t>
            </a:r>
          </a:p>
        </p:txBody>
      </p:sp>
      <p:pic>
        <p:nvPicPr>
          <p:cNvPr id="157" name="300px-1908WorldSeries.png" descr="300px-1908WorldSeries.png"/>
          <p:cNvPicPr>
            <a:picLocks noChangeAspect="1"/>
          </p:cNvPicPr>
          <p:nvPr/>
        </p:nvPicPr>
        <p:blipFill>
          <a:blip r:embed="rId2">
            <a:extLst/>
          </a:blip>
          <a:stretch>
            <a:fillRect/>
          </a:stretch>
        </p:blipFill>
        <p:spPr>
          <a:xfrm>
            <a:off x="546099" y="1231571"/>
            <a:ext cx="5364551" cy="3683658"/>
          </a:xfrm>
          <a:prstGeom prst="rect">
            <a:avLst/>
          </a:prstGeom>
          <a:ln w="12700">
            <a:miter lim="400000"/>
          </a:ln>
        </p:spPr>
      </p:pic>
      <p:sp>
        <p:nvSpPr>
          <p:cNvPr id="158" name="1908 World Series and formation of Base Ball Writers’ Association of America (BBWAA)"/>
          <p:cNvSpPr txBox="1"/>
          <p:nvPr/>
        </p:nvSpPr>
        <p:spPr>
          <a:xfrm>
            <a:off x="7624266" y="1961852"/>
            <a:ext cx="4509295" cy="22230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200">
                <a:latin typeface="+mn-lt"/>
                <a:ea typeface="+mn-ea"/>
                <a:cs typeface="+mn-cs"/>
                <a:sym typeface="Futura"/>
              </a:defRPr>
            </a:lvl1pPr>
          </a:lstStyle>
          <a:p>
            <a:r>
              <a:t>1908 World Series and formation of Base Ball Writers’ Association of America (BBWAA)</a:t>
            </a:r>
          </a:p>
        </p:txBody>
      </p:sp>
      <p:pic>
        <p:nvPicPr>
          <p:cNvPr id="159" name="6a34430v.jpg" descr="6a34430v.jpg"/>
          <p:cNvPicPr>
            <a:picLocks noChangeAspect="1"/>
          </p:cNvPicPr>
          <p:nvPr/>
        </p:nvPicPr>
        <p:blipFill>
          <a:blip r:embed="rId3">
            <a:extLst/>
          </a:blip>
          <a:stretch>
            <a:fillRect/>
          </a:stretch>
        </p:blipFill>
        <p:spPr>
          <a:xfrm>
            <a:off x="309500" y="4833147"/>
            <a:ext cx="12385800" cy="490775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BWAA as Official Scorers"/>
          <p:cNvSpPr txBox="1"/>
          <p:nvPr/>
        </p:nvSpPr>
        <p:spPr>
          <a:xfrm>
            <a:off x="3574110" y="661048"/>
            <a:ext cx="5856580"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BBWAA as Official Scorers</a:t>
            </a:r>
          </a:p>
        </p:txBody>
      </p:sp>
      <p:sp>
        <p:nvSpPr>
          <p:cNvPr id="162" name="“Cincinnati Hit”…"/>
          <p:cNvSpPr txBox="1"/>
          <p:nvPr/>
        </p:nvSpPr>
        <p:spPr>
          <a:xfrm>
            <a:off x="0" y="1938408"/>
            <a:ext cx="13004800" cy="72737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spcBef>
                <a:spcPts val="4200"/>
              </a:spcBef>
              <a:defRPr sz="3200">
                <a:latin typeface="+mn-lt"/>
                <a:ea typeface="+mn-ea"/>
                <a:cs typeface="+mn-cs"/>
                <a:sym typeface="Futura"/>
              </a:defRPr>
            </a:pPr>
            <a:r>
              <a:rPr dirty="0"/>
              <a:t>“Cincinnati Hit” </a:t>
            </a:r>
          </a:p>
          <a:p>
            <a:pPr>
              <a:spcBef>
                <a:spcPts val="4200"/>
              </a:spcBef>
              <a:defRPr sz="3200">
                <a:latin typeface="+mn-lt"/>
                <a:ea typeface="+mn-ea"/>
                <a:cs typeface="+mn-cs"/>
                <a:sym typeface="Futura"/>
              </a:defRPr>
            </a:pPr>
            <a:r>
              <a:rPr dirty="0"/>
              <a:t>and</a:t>
            </a:r>
          </a:p>
          <a:p>
            <a:pPr>
              <a:spcBef>
                <a:spcPts val="4200"/>
              </a:spcBef>
              <a:defRPr sz="3200">
                <a:latin typeface="+mn-lt"/>
                <a:ea typeface="+mn-ea"/>
                <a:cs typeface="+mn-cs"/>
                <a:sym typeface="Futura"/>
              </a:defRPr>
            </a:pPr>
            <a:r>
              <a:rPr dirty="0"/>
              <a:t>Ty Cobb controversy in 1922</a:t>
            </a:r>
          </a:p>
          <a:p>
            <a:pPr>
              <a:spcBef>
                <a:spcPts val="4200"/>
              </a:spcBef>
              <a:defRPr sz="3200">
                <a:latin typeface="+mn-lt"/>
                <a:ea typeface="+mn-ea"/>
                <a:cs typeface="+mn-cs"/>
                <a:sym typeface="Futura"/>
              </a:defRPr>
            </a:pPr>
            <a:r>
              <a:rPr dirty="0"/>
              <a:t>but</a:t>
            </a:r>
          </a:p>
          <a:p>
            <a:pPr>
              <a:spcBef>
                <a:spcPts val="4200"/>
              </a:spcBef>
              <a:defRPr sz="3200">
                <a:latin typeface="+mn-lt"/>
                <a:ea typeface="+mn-ea"/>
                <a:cs typeface="+mn-cs"/>
                <a:sym typeface="Futura"/>
              </a:defRPr>
            </a:pPr>
            <a:r>
              <a:rPr dirty="0"/>
              <a:t>cheap, available, and </a:t>
            </a:r>
            <a:r>
              <a:rPr dirty="0" smtClean="0"/>
              <a:t>knowledgable</a:t>
            </a:r>
            <a:endParaRPr lang="en-US" dirty="0" smtClean="0"/>
          </a:p>
          <a:p>
            <a:pPr>
              <a:spcBef>
                <a:spcPts val="4200"/>
              </a:spcBef>
              <a:defRPr sz="3200">
                <a:latin typeface="+mn-lt"/>
                <a:ea typeface="+mn-ea"/>
                <a:cs typeface="+mn-cs"/>
                <a:sym typeface="Futura"/>
              </a:defRPr>
            </a:pPr>
            <a:endParaRPr dirty="0"/>
          </a:p>
          <a:p>
            <a:pPr>
              <a:spcBef>
                <a:spcPts val="4200"/>
              </a:spcBef>
              <a:defRPr sz="3200">
                <a:latin typeface="+mn-lt"/>
                <a:ea typeface="+mn-ea"/>
                <a:cs typeface="+mn-cs"/>
                <a:sym typeface="Futura"/>
              </a:defRPr>
            </a:pPr>
            <a:r>
              <a:rPr dirty="0" smtClean="0"/>
              <a:t>Formalized </a:t>
            </a:r>
            <a:r>
              <a:rPr lang="en-US" dirty="0" smtClean="0"/>
              <a:t>circa </a:t>
            </a:r>
            <a:r>
              <a:rPr dirty="0" smtClean="0"/>
              <a:t>1929</a:t>
            </a:r>
            <a:r>
              <a:rPr dirty="0"/>
              <a:t>: </a:t>
            </a:r>
            <a:r>
              <a:rPr lang="en-US" dirty="0"/>
              <a:t/>
            </a:r>
            <a:br>
              <a:rPr lang="en-US" dirty="0"/>
            </a:br>
            <a:r>
              <a:rPr dirty="0" smtClean="0"/>
              <a:t>leagues </a:t>
            </a:r>
            <a:r>
              <a:rPr dirty="0"/>
              <a:t>appointed </a:t>
            </a:r>
            <a:r>
              <a:rPr dirty="0" smtClean="0"/>
              <a:t>BBWAA</a:t>
            </a:r>
            <a:r>
              <a:rPr lang="en-US" dirty="0" smtClean="0"/>
              <a:t>-recommended</a:t>
            </a:r>
            <a:r>
              <a:rPr dirty="0" smtClean="0"/>
              <a:t> scorers</a:t>
            </a:r>
            <a:endParaRPr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rolling Who Scored Not Successful:…"/>
          <p:cNvSpPr txBox="1"/>
          <p:nvPr/>
        </p:nvSpPr>
        <p:spPr>
          <a:xfrm>
            <a:off x="104124" y="2263264"/>
            <a:ext cx="12796552" cy="52270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latin typeface="+mn-lt"/>
                <a:ea typeface="+mn-ea"/>
                <a:cs typeface="+mn-cs"/>
                <a:sym typeface="Futura"/>
              </a:defRPr>
            </a:pPr>
            <a:r>
              <a:rPr dirty="0"/>
              <a:t>Controlling Who Scored </a:t>
            </a:r>
            <a:r>
              <a:rPr lang="en-US" dirty="0" smtClean="0"/>
              <a:t>Ultimately </a:t>
            </a:r>
            <a:r>
              <a:rPr dirty="0" smtClean="0"/>
              <a:t>Not </a:t>
            </a:r>
            <a:r>
              <a:rPr dirty="0"/>
              <a:t>Successful:</a:t>
            </a:r>
          </a:p>
          <a:p>
            <a:pPr>
              <a:defRPr sz="3700">
                <a:latin typeface="+mn-lt"/>
                <a:ea typeface="+mn-ea"/>
                <a:cs typeface="+mn-cs"/>
                <a:sym typeface="Futura"/>
              </a:defRPr>
            </a:pPr>
            <a:endParaRPr dirty="0"/>
          </a:p>
          <a:p>
            <a:pPr>
              <a:defRPr sz="3700">
                <a:latin typeface="+mn-lt"/>
                <a:ea typeface="+mn-ea"/>
                <a:cs typeface="+mn-cs"/>
                <a:sym typeface="Futura"/>
              </a:defRPr>
            </a:pPr>
            <a:r>
              <a:rPr dirty="0"/>
              <a:t>by 1979, BBWAA could no longer guarantee scorers as newspapers revolted</a:t>
            </a:r>
          </a:p>
          <a:p>
            <a:pPr>
              <a:defRPr sz="3700">
                <a:latin typeface="+mn-lt"/>
                <a:ea typeface="+mn-ea"/>
                <a:cs typeface="+mn-cs"/>
                <a:sym typeface="Futura"/>
              </a:defRPr>
            </a:pPr>
            <a:endParaRPr dirty="0"/>
          </a:p>
          <a:p>
            <a:pPr>
              <a:defRPr sz="3700">
                <a:latin typeface="+mn-lt"/>
                <a:ea typeface="+mn-ea"/>
                <a:cs typeface="+mn-cs"/>
                <a:sym typeface="Futura"/>
              </a:defRPr>
            </a:pPr>
            <a:r>
              <a:rPr dirty="0"/>
              <a:t>by 1980, 15 official scorers were not reporters</a:t>
            </a:r>
          </a:p>
          <a:p>
            <a:pPr>
              <a:defRPr sz="3700">
                <a:latin typeface="+mn-lt"/>
                <a:ea typeface="+mn-ea"/>
                <a:cs typeface="+mn-cs"/>
                <a:sym typeface="Futura"/>
              </a:defRPr>
            </a:pPr>
            <a:endParaRPr lang="en-US" dirty="0" smtClean="0"/>
          </a:p>
          <a:p>
            <a:pPr>
              <a:defRPr sz="3700">
                <a:latin typeface="+mn-lt"/>
                <a:ea typeface="+mn-ea"/>
                <a:cs typeface="+mn-cs"/>
                <a:sym typeface="Futura"/>
              </a:defRPr>
            </a:pPr>
            <a:r>
              <a:rPr lang="en-US" dirty="0" smtClean="0"/>
              <a:t>and so the</a:t>
            </a:r>
            <a:endParaRPr dirty="0"/>
          </a:p>
          <a:p>
            <a:pPr>
              <a:defRPr sz="3700">
                <a:latin typeface="+mn-lt"/>
                <a:ea typeface="+mn-ea"/>
                <a:cs typeface="+mn-cs"/>
                <a:sym typeface="Futura"/>
              </a:defRPr>
            </a:pPr>
            <a:r>
              <a:rPr dirty="0"/>
              <a:t>modern system of “outside consultants” on annual contracts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1. Control who scores"/>
          <p:cNvSpPr txBox="1"/>
          <p:nvPr/>
        </p:nvSpPr>
        <p:spPr>
          <a:xfrm>
            <a:off x="3584935" y="4479255"/>
            <a:ext cx="5834931"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rPr dirty="0">
                <a:solidFill>
                  <a:srgbClr val="FFFFFF">
                    <a:alpha val="50000"/>
                  </a:srgbClr>
                </a:solidFill>
              </a:rPr>
              <a:t>1. Control </a:t>
            </a:r>
            <a:r>
              <a:rPr u="sng" dirty="0">
                <a:solidFill>
                  <a:srgbClr val="FFFFFF">
                    <a:alpha val="50000"/>
                  </a:srgbClr>
                </a:solidFill>
              </a:rPr>
              <a:t>who</a:t>
            </a:r>
            <a:r>
              <a:rPr dirty="0">
                <a:solidFill>
                  <a:srgbClr val="FFFFFF">
                    <a:alpha val="50000"/>
                  </a:srgbClr>
                </a:solidFill>
              </a:rPr>
              <a:t> scores</a:t>
            </a:r>
          </a:p>
        </p:txBody>
      </p:sp>
      <p:sp>
        <p:nvSpPr>
          <p:cNvPr id="168" name="2. Manage how they score"/>
          <p:cNvSpPr txBox="1"/>
          <p:nvPr/>
        </p:nvSpPr>
        <p:spPr>
          <a:xfrm>
            <a:off x="2944672" y="5850511"/>
            <a:ext cx="7115455"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2. Manage </a:t>
            </a:r>
            <a:r>
              <a:rPr u="sng"/>
              <a:t>how</a:t>
            </a:r>
            <a:r>
              <a:t> they score</a:t>
            </a:r>
          </a:p>
        </p:txBody>
      </p:sp>
      <p:sp>
        <p:nvSpPr>
          <p:cNvPr id="5"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Screen Shot 2019-06-25 at 9.22.00 AM.png" descr="Screen Shot 2019-06-25 at 9.22.00 AM.png"/>
          <p:cNvPicPr>
            <a:picLocks noChangeAspect="1"/>
          </p:cNvPicPr>
          <p:nvPr/>
        </p:nvPicPr>
        <p:blipFill>
          <a:blip r:embed="rId2">
            <a:extLst/>
          </a:blip>
          <a:stretch>
            <a:fillRect/>
          </a:stretch>
        </p:blipFill>
        <p:spPr>
          <a:xfrm>
            <a:off x="0" y="1120384"/>
            <a:ext cx="13004800" cy="3499632"/>
          </a:xfrm>
          <a:prstGeom prst="rect">
            <a:avLst/>
          </a:prstGeom>
          <a:ln w="12700">
            <a:miter lim="400000"/>
          </a:ln>
        </p:spPr>
      </p:pic>
      <p:sp>
        <p:nvSpPr>
          <p:cNvPr id="171" name="1873:…"/>
          <p:cNvSpPr txBox="1"/>
          <p:nvPr/>
        </p:nvSpPr>
        <p:spPr>
          <a:xfrm>
            <a:off x="219868" y="5644852"/>
            <a:ext cx="12277825" cy="16896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3200">
                <a:latin typeface="+mn-lt"/>
                <a:ea typeface="+mn-ea"/>
                <a:cs typeface="+mn-cs"/>
                <a:sym typeface="Futura"/>
              </a:defRPr>
            </a:pPr>
            <a:r>
              <a:t>1873: </a:t>
            </a:r>
          </a:p>
          <a:p>
            <a:pPr>
              <a:spcBef>
                <a:spcPts val="4200"/>
              </a:spcBef>
              <a:defRPr sz="3200">
                <a:latin typeface="+mn-lt"/>
                <a:ea typeface="+mn-ea"/>
                <a:cs typeface="+mn-cs"/>
                <a:sym typeface="Futura"/>
              </a:defRPr>
            </a:pPr>
            <a:r>
              <a:t>a “Boston Reader” complained about a ruling on a “hot line ball”</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hadwick’s Response:…"/>
          <p:cNvSpPr txBox="1"/>
          <p:nvPr/>
        </p:nvSpPr>
        <p:spPr>
          <a:xfrm>
            <a:off x="3647452" y="1461998"/>
            <a:ext cx="5709896" cy="2841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4200"/>
              </a:spcBef>
              <a:defRPr sz="3200">
                <a:latin typeface="+mn-lt"/>
                <a:ea typeface="+mn-ea"/>
                <a:cs typeface="+mn-cs"/>
                <a:sym typeface="Futura"/>
              </a:defRPr>
            </a:pPr>
            <a:r>
              <a:rPr sz="3600" dirty="0"/>
              <a:t>Chadwick’s Response:</a:t>
            </a:r>
          </a:p>
          <a:p>
            <a:pPr>
              <a:spcBef>
                <a:spcPts val="4200"/>
              </a:spcBef>
              <a:defRPr sz="3200">
                <a:latin typeface="+mn-lt"/>
                <a:ea typeface="+mn-ea"/>
                <a:cs typeface="+mn-cs"/>
                <a:sym typeface="Futura"/>
              </a:defRPr>
            </a:pPr>
            <a:r>
              <a:rPr sz="3600" dirty="0"/>
              <a:t>Rules for Hit versus Error</a:t>
            </a:r>
          </a:p>
          <a:p>
            <a:pPr>
              <a:spcBef>
                <a:spcPts val="4200"/>
              </a:spcBef>
              <a:defRPr sz="3200">
                <a:latin typeface="+mn-lt"/>
                <a:ea typeface="+mn-ea"/>
                <a:cs typeface="+mn-cs"/>
                <a:sym typeface="Futura"/>
              </a:defRPr>
            </a:pPr>
            <a:r>
              <a:rPr sz="3600" dirty="0"/>
              <a:t>Normal versus Exceptional</a:t>
            </a:r>
          </a:p>
        </p:txBody>
      </p:sp>
      <p:pic>
        <p:nvPicPr>
          <p:cNvPr id="174" name="baseball-distance-between-bases_943075d3-0d22-46b3-902d-718f80c3d993.jpg" descr="baseball-distance-between-bases_943075d3-0d22-46b3-902d-718f80c3d993.jpg"/>
          <p:cNvPicPr>
            <a:picLocks noChangeAspect="1"/>
          </p:cNvPicPr>
          <p:nvPr/>
        </p:nvPicPr>
        <p:blipFill>
          <a:blip r:embed="rId2">
            <a:extLst/>
          </a:blip>
          <a:stretch>
            <a:fillRect/>
          </a:stretch>
        </p:blipFill>
        <p:spPr>
          <a:xfrm>
            <a:off x="938696" y="5639924"/>
            <a:ext cx="6186004" cy="3345326"/>
          </a:xfrm>
          <a:prstGeom prst="rect">
            <a:avLst/>
          </a:prstGeom>
          <a:ln w="12700">
            <a:miter lim="400000"/>
          </a:ln>
        </p:spPr>
      </p:pic>
      <p:sp>
        <p:nvSpPr>
          <p:cNvPr id="175" name="Normal as Statistical…"/>
          <p:cNvSpPr txBox="1"/>
          <p:nvPr/>
        </p:nvSpPr>
        <p:spPr>
          <a:xfrm>
            <a:off x="7568801" y="6614960"/>
            <a:ext cx="4974118" cy="13952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2800">
                <a:latin typeface="+mn-lt"/>
              </a:rPr>
              <a:t>Normal as Statistical</a:t>
            </a:r>
            <a:br>
              <a:rPr sz="2800">
                <a:latin typeface="+mn-lt"/>
              </a:rPr>
            </a:br>
            <a:endParaRPr sz="2800">
              <a:latin typeface="+mn-lt"/>
            </a:endParaRPr>
          </a:p>
          <a:p>
            <a:r>
              <a:rPr sz="2800" dirty="0">
                <a:latin typeface="+mn-lt"/>
              </a:rPr>
              <a:t>of 30-odd times, 4 were hits…</a:t>
            </a:r>
          </a:p>
        </p:txBody>
      </p:sp>
      <p:sp>
        <p:nvSpPr>
          <p:cNvPr id="176" name="Line"/>
          <p:cNvSpPr/>
          <p:nvPr/>
        </p:nvSpPr>
        <p:spPr>
          <a:xfrm flipH="1">
            <a:off x="5026615" y="7261621"/>
            <a:ext cx="2950474" cy="263328"/>
          </a:xfrm>
          <a:prstGeom prst="line">
            <a:avLst/>
          </a:prstGeom>
          <a:ln w="25400">
            <a:solidFill>
              <a:srgbClr val="FFFFFF"/>
            </a:solidFill>
            <a:miter lim="400000"/>
            <a:tailEnd type="triangle"/>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1873: Chadwick, Normal v Exceptional on basis of statistics…"/>
          <p:cNvSpPr txBox="1"/>
          <p:nvPr/>
        </p:nvSpPr>
        <p:spPr>
          <a:xfrm>
            <a:off x="106681" y="1532295"/>
            <a:ext cx="12755880" cy="668901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spcBef>
                <a:spcPts val="4200"/>
              </a:spcBef>
              <a:defRPr sz="3800">
                <a:latin typeface="+mn-lt"/>
                <a:ea typeface="+mn-ea"/>
                <a:cs typeface="+mn-cs"/>
                <a:sym typeface="Futura"/>
              </a:defRPr>
            </a:pPr>
            <a:r>
              <a:rPr sz="3600" dirty="0"/>
              <a:t>1873: Chadwick, Normal v Exceptional on basis of statistics</a:t>
            </a:r>
          </a:p>
          <a:p>
            <a:pPr algn="l">
              <a:spcBef>
                <a:spcPts val="4200"/>
              </a:spcBef>
              <a:defRPr sz="3800">
                <a:latin typeface="+mn-lt"/>
                <a:ea typeface="+mn-ea"/>
                <a:cs typeface="+mn-cs"/>
                <a:sym typeface="Futura"/>
              </a:defRPr>
            </a:pPr>
            <a:r>
              <a:rPr sz="3600" dirty="0"/>
              <a:t>1877: National League, obvious v non-obvious (in case of doubt, don’t give an error)</a:t>
            </a:r>
          </a:p>
          <a:p>
            <a:pPr algn="l">
              <a:spcBef>
                <a:spcPts val="4200"/>
              </a:spcBef>
              <a:defRPr sz="3800">
                <a:latin typeface="+mn-lt"/>
                <a:ea typeface="+mn-ea"/>
                <a:cs typeface="+mn-cs"/>
                <a:sym typeface="Futura"/>
              </a:defRPr>
            </a:pPr>
            <a:r>
              <a:rPr sz="3600" dirty="0"/>
              <a:t>1908: Murnane, “rules of thumb” (e.g., short hop -&gt; hit)</a:t>
            </a:r>
          </a:p>
          <a:p>
            <a:pPr algn="l">
              <a:spcBef>
                <a:spcPts val="4200"/>
              </a:spcBef>
              <a:defRPr sz="3800">
                <a:latin typeface="+mn-lt"/>
                <a:ea typeface="+mn-ea"/>
                <a:cs typeface="+mn-cs"/>
                <a:sym typeface="Futura"/>
              </a:defRPr>
            </a:pPr>
            <a:r>
              <a:rPr sz="3600" dirty="0"/>
              <a:t>1911: Cummings, act like a machine “as though the players were inanimate objects he had never before seen”</a:t>
            </a:r>
          </a:p>
          <a:p>
            <a:pPr algn="l">
              <a:spcBef>
                <a:spcPts val="4200"/>
              </a:spcBef>
              <a:defRPr sz="3800">
                <a:latin typeface="+mn-lt"/>
                <a:ea typeface="+mn-ea"/>
                <a:cs typeface="+mn-cs"/>
                <a:sym typeface="Futura"/>
              </a:defRPr>
            </a:pPr>
            <a:r>
              <a:rPr sz="3600" dirty="0"/>
              <a:t>1912: Sanborn, judgment of “ordinary skill” (e.g., an experienced reporter who know what’s “ordinary”)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1925: Fisher, divide everything into cases and specify rulings for each…"/>
          <p:cNvSpPr txBox="1"/>
          <p:nvPr/>
        </p:nvSpPr>
        <p:spPr>
          <a:xfrm>
            <a:off x="106680" y="424304"/>
            <a:ext cx="12786360" cy="522707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spcBef>
                <a:spcPts val="4200"/>
              </a:spcBef>
              <a:defRPr sz="3800">
                <a:latin typeface="+mn-lt"/>
                <a:ea typeface="+mn-ea"/>
                <a:cs typeface="+mn-cs"/>
                <a:sym typeface="Futura"/>
              </a:defRPr>
            </a:pPr>
            <a:r>
              <a:rPr dirty="0"/>
              <a:t>1925: Fisher, divide everything into cases and specify rulings for each</a:t>
            </a:r>
          </a:p>
          <a:p>
            <a:pPr algn="l">
              <a:spcBef>
                <a:spcPts val="4200"/>
              </a:spcBef>
              <a:defRPr sz="3800">
                <a:latin typeface="+mn-lt"/>
                <a:ea typeface="+mn-ea"/>
                <a:cs typeface="+mn-cs"/>
                <a:sym typeface="Futura"/>
              </a:defRPr>
            </a:pPr>
            <a:r>
              <a:rPr dirty="0"/>
              <a:t>1943: </a:t>
            </a:r>
            <a:r>
              <a:rPr i="1" dirty="0"/>
              <a:t>Sporting News</a:t>
            </a:r>
            <a:r>
              <a:rPr dirty="0"/>
              <a:t>, exercise “common sense”</a:t>
            </a:r>
          </a:p>
          <a:p>
            <a:pPr algn="l">
              <a:spcBef>
                <a:spcPts val="4200"/>
              </a:spcBef>
              <a:defRPr sz="3800">
                <a:latin typeface="+mn-lt"/>
                <a:ea typeface="+mn-ea"/>
                <a:cs typeface="+mn-cs"/>
                <a:sym typeface="Futura"/>
              </a:defRPr>
            </a:pPr>
            <a:r>
              <a:rPr dirty="0"/>
              <a:t>1971: Young, figure out who to blame because blame was the “essence of scoring” </a:t>
            </a:r>
          </a:p>
          <a:p>
            <a:pPr>
              <a:spcBef>
                <a:spcPts val="4200"/>
              </a:spcBef>
              <a:defRPr sz="3800">
                <a:latin typeface="+mn-lt"/>
                <a:ea typeface="+mn-ea"/>
                <a:cs typeface="+mn-cs"/>
                <a:sym typeface="Futura"/>
              </a:defRPr>
            </a:pPr>
            <a:r>
              <a:rPr dirty="0"/>
              <a:t>Rule Book from 1949: “ordinary effort”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1887, National League Secretary in charge of scorers:…"/>
          <p:cNvSpPr txBox="1"/>
          <p:nvPr/>
        </p:nvSpPr>
        <p:spPr>
          <a:xfrm>
            <a:off x="106679" y="6594817"/>
            <a:ext cx="12786361" cy="294952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700">
                <a:latin typeface="+mn-lt"/>
                <a:ea typeface="+mn-ea"/>
                <a:cs typeface="+mn-cs"/>
                <a:sym typeface="Futura"/>
              </a:defRPr>
            </a:pPr>
            <a:r>
              <a:rPr dirty="0"/>
              <a:t>1887, National League </a:t>
            </a:r>
            <a:r>
              <a:rPr dirty="0" smtClean="0"/>
              <a:t>Secretary</a:t>
            </a:r>
            <a:r>
              <a:rPr lang="en-US" dirty="0" smtClean="0"/>
              <a:t>,</a:t>
            </a:r>
            <a:r>
              <a:rPr dirty="0" smtClean="0"/>
              <a:t> </a:t>
            </a:r>
            <a:r>
              <a:rPr dirty="0"/>
              <a:t>in charge of scorers: </a:t>
            </a:r>
          </a:p>
          <a:p>
            <a:pPr>
              <a:defRPr sz="3700">
                <a:latin typeface="+mn-lt"/>
                <a:ea typeface="+mn-ea"/>
                <a:cs typeface="+mn-cs"/>
                <a:sym typeface="Futura"/>
              </a:defRPr>
            </a:pPr>
            <a:r>
              <a:rPr dirty="0"/>
              <a:t>too much variation in scoring</a:t>
            </a:r>
          </a:p>
          <a:p>
            <a:pPr>
              <a:defRPr sz="3700">
                <a:latin typeface="+mn-lt"/>
                <a:ea typeface="+mn-ea"/>
                <a:cs typeface="+mn-cs"/>
                <a:sym typeface="Futura"/>
              </a:defRPr>
            </a:pPr>
            <a:r>
              <a:rPr dirty="0"/>
              <a:t>2015, Phyllis </a:t>
            </a:r>
            <a:r>
              <a:rPr dirty="0" smtClean="0"/>
              <a:t>Merhige</a:t>
            </a:r>
            <a:r>
              <a:rPr lang="en-US" dirty="0" smtClean="0"/>
              <a:t>,</a:t>
            </a:r>
            <a:r>
              <a:rPr dirty="0" smtClean="0"/>
              <a:t> in </a:t>
            </a:r>
            <a:r>
              <a:rPr dirty="0"/>
              <a:t>charge of </a:t>
            </a:r>
            <a:r>
              <a:rPr dirty="0" smtClean="0"/>
              <a:t>scorers:</a:t>
            </a:r>
            <a:endParaRPr dirty="0"/>
          </a:p>
          <a:p>
            <a:pPr>
              <a:defRPr sz="3700">
                <a:latin typeface="+mn-lt"/>
                <a:ea typeface="+mn-ea"/>
                <a:cs typeface="+mn-cs"/>
                <a:sym typeface="Futura"/>
              </a:defRPr>
            </a:pPr>
            <a:r>
              <a:rPr dirty="0"/>
              <a:t>“Scoring is not only different city to city. It’s different scorer to scorer.”</a:t>
            </a:r>
          </a:p>
        </p:txBody>
      </p:sp>
      <p:sp>
        <p:nvSpPr>
          <p:cNvPr id="5" name="1925: Fisher, divide everything into cases and specify rulings for each…"/>
          <p:cNvSpPr txBox="1"/>
          <p:nvPr/>
        </p:nvSpPr>
        <p:spPr>
          <a:xfrm>
            <a:off x="106680" y="424304"/>
            <a:ext cx="12786360" cy="522707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spcBef>
                <a:spcPts val="4200"/>
              </a:spcBef>
              <a:defRPr sz="3800">
                <a:latin typeface="+mn-lt"/>
                <a:ea typeface="+mn-ea"/>
                <a:cs typeface="+mn-cs"/>
                <a:sym typeface="Futura"/>
              </a:defRPr>
            </a:pPr>
            <a:r>
              <a:rPr dirty="0"/>
              <a:t>1925: Fisher, divide everything into cases and specify rulings for each</a:t>
            </a:r>
          </a:p>
          <a:p>
            <a:pPr algn="l">
              <a:spcBef>
                <a:spcPts val="4200"/>
              </a:spcBef>
              <a:defRPr sz="3800">
                <a:latin typeface="+mn-lt"/>
                <a:ea typeface="+mn-ea"/>
                <a:cs typeface="+mn-cs"/>
                <a:sym typeface="Futura"/>
              </a:defRPr>
            </a:pPr>
            <a:r>
              <a:rPr dirty="0"/>
              <a:t>1943: </a:t>
            </a:r>
            <a:r>
              <a:rPr i="1" dirty="0"/>
              <a:t>Sporting News</a:t>
            </a:r>
            <a:r>
              <a:rPr dirty="0"/>
              <a:t>, exercise “common sense”</a:t>
            </a:r>
          </a:p>
          <a:p>
            <a:pPr algn="l">
              <a:spcBef>
                <a:spcPts val="4200"/>
              </a:spcBef>
              <a:defRPr sz="3800">
                <a:latin typeface="+mn-lt"/>
                <a:ea typeface="+mn-ea"/>
                <a:cs typeface="+mn-cs"/>
                <a:sym typeface="Futura"/>
              </a:defRPr>
            </a:pPr>
            <a:r>
              <a:rPr dirty="0"/>
              <a:t>1971: Young, figure out who to blame because blame was the “essence of scoring” </a:t>
            </a:r>
          </a:p>
          <a:p>
            <a:pPr>
              <a:spcBef>
                <a:spcPts val="4200"/>
              </a:spcBef>
              <a:defRPr sz="3800">
                <a:latin typeface="+mn-lt"/>
                <a:ea typeface="+mn-ea"/>
                <a:cs typeface="+mn-cs"/>
                <a:sym typeface="Futura"/>
              </a:defRPr>
            </a:pPr>
            <a:r>
              <a:rPr dirty="0"/>
              <a:t>Rule Book from 1949: “ordinary effort”</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1. Control who scores"/>
          <p:cNvSpPr txBox="1"/>
          <p:nvPr/>
        </p:nvSpPr>
        <p:spPr>
          <a:xfrm>
            <a:off x="3584935" y="4479255"/>
            <a:ext cx="5834931"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rPr>
                <a:solidFill>
                  <a:srgbClr val="FFFFFF">
                    <a:alpha val="50000"/>
                  </a:srgbClr>
                </a:solidFill>
              </a:rPr>
              <a:t>1. Control </a:t>
            </a:r>
            <a:r>
              <a:rPr u="sng">
                <a:solidFill>
                  <a:srgbClr val="FFFFFF">
                    <a:alpha val="50000"/>
                  </a:srgbClr>
                </a:solidFill>
              </a:rPr>
              <a:t>who</a:t>
            </a:r>
            <a:r>
              <a:rPr>
                <a:solidFill>
                  <a:srgbClr val="FFFFFF">
                    <a:alpha val="50000"/>
                  </a:srgbClr>
                </a:solidFill>
              </a:rPr>
              <a:t> scores</a:t>
            </a:r>
          </a:p>
        </p:txBody>
      </p:sp>
      <p:sp>
        <p:nvSpPr>
          <p:cNvPr id="187" name="2. Manage how they score"/>
          <p:cNvSpPr txBox="1"/>
          <p:nvPr/>
        </p:nvSpPr>
        <p:spPr>
          <a:xfrm>
            <a:off x="2910871" y="5876255"/>
            <a:ext cx="7183057"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rPr>
                <a:solidFill>
                  <a:srgbClr val="FFFFFF">
                    <a:alpha val="50000"/>
                  </a:srgbClr>
                </a:solidFill>
              </a:rPr>
              <a:t>2. Manage </a:t>
            </a:r>
            <a:r>
              <a:rPr u="sng">
                <a:solidFill>
                  <a:srgbClr val="FFFFFF">
                    <a:alpha val="50000"/>
                  </a:srgbClr>
                </a:solidFill>
              </a:rPr>
              <a:t>how</a:t>
            </a:r>
            <a:r>
              <a:rPr>
                <a:solidFill>
                  <a:srgbClr val="FFFFFF">
                    <a:alpha val="50000"/>
                  </a:srgbClr>
                </a:solidFill>
              </a:rPr>
              <a:t> they score</a:t>
            </a:r>
          </a:p>
        </p:txBody>
      </p:sp>
      <p:sp>
        <p:nvSpPr>
          <p:cNvPr id="188" name="3. Incorporate into system"/>
          <p:cNvSpPr txBox="1"/>
          <p:nvPr/>
        </p:nvSpPr>
        <p:spPr>
          <a:xfrm>
            <a:off x="3276360" y="7273255"/>
            <a:ext cx="6452087"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atin typeface="+mn-lt"/>
                <a:ea typeface="+mn-ea"/>
                <a:cs typeface="+mn-cs"/>
                <a:sym typeface="Futura"/>
              </a:defRPr>
            </a:lvl1pPr>
          </a:lstStyle>
          <a:p>
            <a:r>
              <a:rPr dirty="0"/>
              <a:t>3. </a:t>
            </a:r>
            <a:r>
              <a:rPr lang="en-US" dirty="0" smtClean="0"/>
              <a:t>Systematize the score</a:t>
            </a:r>
            <a:endParaRPr dirty="0"/>
          </a:p>
        </p:txBody>
      </p:sp>
      <p:sp>
        <p:nvSpPr>
          <p:cNvPr id="6"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Screen Shot 2019-06-25 at 9.11.27 AM.png" descr="Screen Shot 2019-06-25 at 9.11.27 AM.png"/>
          <p:cNvPicPr>
            <a:picLocks noChangeAspect="1"/>
          </p:cNvPicPr>
          <p:nvPr/>
        </p:nvPicPr>
        <p:blipFill>
          <a:blip r:embed="rId2">
            <a:extLst/>
          </a:blip>
          <a:stretch>
            <a:fillRect/>
          </a:stretch>
        </p:blipFill>
        <p:spPr>
          <a:xfrm>
            <a:off x="-2540" y="5687060"/>
            <a:ext cx="7434557" cy="3309107"/>
          </a:xfrm>
          <a:prstGeom prst="rect">
            <a:avLst/>
          </a:prstGeom>
          <a:ln w="12700">
            <a:miter lim="400000"/>
          </a:ln>
        </p:spPr>
      </p:pic>
      <p:pic>
        <p:nvPicPr>
          <p:cNvPr id="123" name="Screen Shot 2019-06-25 at 9.11.09 AM.png" descr="Screen Shot 2019-06-25 at 9.11.09 AM.png"/>
          <p:cNvPicPr>
            <a:picLocks noChangeAspect="1"/>
          </p:cNvPicPr>
          <p:nvPr/>
        </p:nvPicPr>
        <p:blipFill>
          <a:blip r:embed="rId3">
            <a:extLst/>
          </a:blip>
          <a:stretch>
            <a:fillRect/>
          </a:stretch>
        </p:blipFill>
        <p:spPr>
          <a:xfrm>
            <a:off x="0" y="2481613"/>
            <a:ext cx="7459957" cy="3211241"/>
          </a:xfrm>
          <a:prstGeom prst="rect">
            <a:avLst/>
          </a:prstGeom>
          <a:ln w="12700">
            <a:miter lim="400000"/>
          </a:ln>
        </p:spPr>
      </p:pic>
      <p:pic>
        <p:nvPicPr>
          <p:cNvPr id="124" name="Screen Shot 2019-06-25 at 9.11.00 AM.png" descr="Screen Shot 2019-06-25 at 9.11.00 AM.png"/>
          <p:cNvPicPr>
            <a:picLocks noChangeAspect="1"/>
          </p:cNvPicPr>
          <p:nvPr/>
        </p:nvPicPr>
        <p:blipFill>
          <a:blip r:embed="rId4">
            <a:extLst/>
          </a:blip>
          <a:stretch>
            <a:fillRect/>
          </a:stretch>
        </p:blipFill>
        <p:spPr>
          <a:xfrm>
            <a:off x="-2540" y="0"/>
            <a:ext cx="7434557" cy="2489554"/>
          </a:xfrm>
          <a:prstGeom prst="rect">
            <a:avLst/>
          </a:prstGeom>
          <a:ln w="12700">
            <a:miter lim="400000"/>
          </a:ln>
        </p:spPr>
      </p:pic>
      <p:pic>
        <p:nvPicPr>
          <p:cNvPr id="125" name="2203946.jpg" descr="2203946.jpg"/>
          <p:cNvPicPr>
            <a:picLocks noChangeAspect="1"/>
          </p:cNvPicPr>
          <p:nvPr/>
        </p:nvPicPr>
        <p:blipFill>
          <a:blip r:embed="rId5">
            <a:extLst/>
          </a:blip>
          <a:stretch>
            <a:fillRect/>
          </a:stretch>
        </p:blipFill>
        <p:spPr>
          <a:xfrm>
            <a:off x="4542905" y="2079632"/>
            <a:ext cx="8451735" cy="494346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National League’s Management of Scoring"/>
          <p:cNvSpPr txBox="1"/>
          <p:nvPr/>
        </p:nvSpPr>
        <p:spPr>
          <a:xfrm>
            <a:off x="1838945" y="508648"/>
            <a:ext cx="9326911"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National League’s Management of Scoring</a:t>
            </a:r>
          </a:p>
        </p:txBody>
      </p:sp>
      <p:pic>
        <p:nvPicPr>
          <p:cNvPr id="191" name="Young-Nicholas.jpg" descr="Young-Nicholas.jpg"/>
          <p:cNvPicPr>
            <a:picLocks noChangeAspect="1"/>
          </p:cNvPicPr>
          <p:nvPr/>
        </p:nvPicPr>
        <p:blipFill>
          <a:blip r:embed="rId2">
            <a:extLst/>
          </a:blip>
          <a:stretch>
            <a:fillRect/>
          </a:stretch>
        </p:blipFill>
        <p:spPr>
          <a:xfrm>
            <a:off x="1121259" y="1622669"/>
            <a:ext cx="2265982" cy="3398972"/>
          </a:xfrm>
          <a:prstGeom prst="rect">
            <a:avLst/>
          </a:prstGeom>
          <a:ln w="12700">
            <a:miter lim="400000"/>
          </a:ln>
        </p:spPr>
      </p:pic>
      <p:sp>
        <p:nvSpPr>
          <p:cNvPr id="192" name="arslongaartcards.com"/>
          <p:cNvSpPr txBox="1"/>
          <p:nvPr/>
        </p:nvSpPr>
        <p:spPr>
          <a:xfrm>
            <a:off x="1082198" y="4917757"/>
            <a:ext cx="2344104" cy="4006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vl1pPr>
          </a:lstStyle>
          <a:p>
            <a:r>
              <a:t>arslongaartcards.com</a:t>
            </a:r>
          </a:p>
        </p:txBody>
      </p:sp>
      <p:sp>
        <p:nvSpPr>
          <p:cNvPr id="193" name="Nicholas Young (Secretary; President)"/>
          <p:cNvSpPr txBox="1"/>
          <p:nvPr/>
        </p:nvSpPr>
        <p:spPr>
          <a:xfrm>
            <a:off x="4127500" y="3333452"/>
            <a:ext cx="7128272" cy="6228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a:latin typeface="+mn-lt"/>
                <a:ea typeface="+mn-ea"/>
                <a:cs typeface="+mn-cs"/>
                <a:sym typeface="Futura"/>
              </a:defRPr>
            </a:lvl1pPr>
          </a:lstStyle>
          <a:p>
            <a:r>
              <a:t>Nicholas Young (Secretary; President)</a:t>
            </a:r>
          </a:p>
        </p:txBody>
      </p:sp>
      <p:pic>
        <p:nvPicPr>
          <p:cNvPr id="194" name="HeydlerJohn.jpg" descr="HeydlerJohn.jpg"/>
          <p:cNvPicPr>
            <a:picLocks noChangeAspect="1"/>
          </p:cNvPicPr>
          <p:nvPr/>
        </p:nvPicPr>
        <p:blipFill>
          <a:blip r:embed="rId3">
            <a:extLst/>
          </a:blip>
          <a:stretch>
            <a:fillRect/>
          </a:stretch>
        </p:blipFill>
        <p:spPr>
          <a:xfrm>
            <a:off x="857250" y="5425757"/>
            <a:ext cx="2794000" cy="3777804"/>
          </a:xfrm>
          <a:prstGeom prst="rect">
            <a:avLst/>
          </a:prstGeom>
          <a:ln w="12700">
            <a:miter lim="400000"/>
          </a:ln>
        </p:spPr>
      </p:pic>
      <p:sp>
        <p:nvSpPr>
          <p:cNvPr id="195" name="Text"/>
          <p:cNvSpPr txBox="1"/>
          <p:nvPr/>
        </p:nvSpPr>
        <p:spPr>
          <a:xfrm>
            <a:off x="4248150" y="1714499"/>
            <a:ext cx="1270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2800"/>
              </a:lnSpc>
              <a:defRPr sz="1200">
                <a:solidFill>
                  <a:srgbClr val="000000"/>
                </a:solidFill>
                <a:latin typeface="Times"/>
                <a:ea typeface="Times"/>
                <a:cs typeface="Times"/>
                <a:sym typeface="Times"/>
              </a:defRPr>
            </a:pPr>
            <a:endParaRPr/>
          </a:p>
        </p:txBody>
      </p:sp>
      <p:sp>
        <p:nvSpPr>
          <p:cNvPr id="196" name="SABR Bio Project"/>
          <p:cNvSpPr txBox="1"/>
          <p:nvPr/>
        </p:nvSpPr>
        <p:spPr>
          <a:xfrm>
            <a:off x="1351756" y="9121457"/>
            <a:ext cx="1804988" cy="4006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vl1pPr>
          </a:lstStyle>
          <a:p>
            <a:r>
              <a:t>SABR Bio Project</a:t>
            </a:r>
          </a:p>
        </p:txBody>
      </p:sp>
      <p:sp>
        <p:nvSpPr>
          <p:cNvPr id="197" name="John Heydler (Secretary; President)"/>
          <p:cNvSpPr txBox="1"/>
          <p:nvPr/>
        </p:nvSpPr>
        <p:spPr>
          <a:xfrm>
            <a:off x="4127500" y="7092652"/>
            <a:ext cx="6669882" cy="6228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a:latin typeface="+mn-lt"/>
                <a:ea typeface="+mn-ea"/>
                <a:cs typeface="+mn-cs"/>
                <a:sym typeface="Futura"/>
              </a:defRPr>
            </a:lvl1pPr>
          </a:lstStyle>
          <a:p>
            <a:r>
              <a:t>John Heydler (Secretary; President)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16559995440_391c11d43e_o.jpg" descr="16559995440_391c11d43e_o.jpg"/>
          <p:cNvPicPr>
            <a:picLocks noChangeAspect="1"/>
          </p:cNvPicPr>
          <p:nvPr/>
        </p:nvPicPr>
        <p:blipFill>
          <a:blip r:embed="rId2">
            <a:extLst/>
          </a:blip>
          <a:stretch>
            <a:fillRect/>
          </a:stretch>
        </p:blipFill>
        <p:spPr>
          <a:xfrm>
            <a:off x="336309" y="1328182"/>
            <a:ext cx="4997691" cy="7097236"/>
          </a:xfrm>
          <a:prstGeom prst="rect">
            <a:avLst/>
          </a:prstGeom>
          <a:ln w="12700">
            <a:miter lim="400000"/>
          </a:ln>
        </p:spPr>
      </p:pic>
      <p:sp>
        <p:nvSpPr>
          <p:cNvPr id="200" name="1913"/>
          <p:cNvSpPr txBox="1"/>
          <p:nvPr/>
        </p:nvSpPr>
        <p:spPr>
          <a:xfrm>
            <a:off x="2387860" y="8653271"/>
            <a:ext cx="894589" cy="4988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1913</a:t>
            </a:r>
          </a:p>
        </p:txBody>
      </p:sp>
      <p:sp>
        <p:nvSpPr>
          <p:cNvPr id="201" name="Step 1: Make Scores “Official”"/>
          <p:cNvSpPr txBox="1"/>
          <p:nvPr/>
        </p:nvSpPr>
        <p:spPr>
          <a:xfrm>
            <a:off x="3128302" y="267348"/>
            <a:ext cx="6748196"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Step 1: Make Scores “Official”</a:t>
            </a:r>
          </a:p>
        </p:txBody>
      </p:sp>
      <p:sp>
        <p:nvSpPr>
          <p:cNvPr id="202" name="F.C. Lane, “Behind the Scenes in Organized Baseball”:…"/>
          <p:cNvSpPr txBox="1"/>
          <p:nvPr/>
        </p:nvSpPr>
        <p:spPr>
          <a:xfrm>
            <a:off x="5905499" y="3231852"/>
            <a:ext cx="6205985" cy="3289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3200">
                <a:latin typeface="+mn-lt"/>
                <a:ea typeface="+mn-ea"/>
                <a:cs typeface="+mn-cs"/>
                <a:sym typeface="Futura"/>
              </a:defRPr>
            </a:pPr>
            <a:r>
              <a:t>F.C. Lane, “Behind the Scenes in Organized Baseball”:</a:t>
            </a:r>
          </a:p>
          <a:p>
            <a:pPr>
              <a:spcBef>
                <a:spcPts val="4200"/>
              </a:spcBef>
              <a:defRPr sz="3200">
                <a:latin typeface="+mn-lt"/>
                <a:ea typeface="+mn-ea"/>
                <a:cs typeface="+mn-cs"/>
                <a:sym typeface="Futura"/>
              </a:defRPr>
            </a:pPr>
            <a:r>
              <a:t>Heydler’s records “are complete in every detail to mathematical perfection”</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tep 2: Make Scorers “Official”"/>
          <p:cNvSpPr txBox="1"/>
          <p:nvPr/>
        </p:nvSpPr>
        <p:spPr>
          <a:xfrm>
            <a:off x="3040425" y="267348"/>
            <a:ext cx="6923950"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Step 2: Make Scorers “Official”</a:t>
            </a:r>
          </a:p>
        </p:txBody>
      </p:sp>
      <p:sp>
        <p:nvSpPr>
          <p:cNvPr id="205" name="1949 rule book: “the scorer is an actual official of the game he is scoring, is an accredited representative of the League, is entitled to the respect and dignity of his office and shall be accorded full protection by the President of the League.”"/>
          <p:cNvSpPr txBox="1"/>
          <p:nvPr/>
        </p:nvSpPr>
        <p:spPr>
          <a:xfrm>
            <a:off x="472441" y="4043819"/>
            <a:ext cx="12070080" cy="207236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spcBef>
                <a:spcPts val="4200"/>
              </a:spcBef>
              <a:defRPr sz="3200">
                <a:latin typeface="+mn-lt"/>
                <a:ea typeface="+mn-ea"/>
                <a:cs typeface="+mn-cs"/>
                <a:sym typeface="Futura"/>
              </a:defRPr>
            </a:lvl1pPr>
          </a:lstStyle>
          <a:p>
            <a:r>
              <a:rPr dirty="0"/>
              <a:t>1949 rule book: “the scorer is an actual official of the game he is scoring, is an accredited representative of the League, is entitled to the respect and dignity of his office and shall be accorded full protection by the President of the League.”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tep 3: Make Scoring Itself “Official”"/>
          <p:cNvSpPr txBox="1"/>
          <p:nvPr/>
        </p:nvSpPr>
        <p:spPr>
          <a:xfrm>
            <a:off x="2460851" y="267348"/>
            <a:ext cx="8083098"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Step 3: Make Scoring Itself “Official”</a:t>
            </a:r>
          </a:p>
        </p:txBody>
      </p:sp>
      <p:sp>
        <p:nvSpPr>
          <p:cNvPr id="208" name="Appeal Process for Scorers’ Judgment:…"/>
          <p:cNvSpPr txBox="1"/>
          <p:nvPr/>
        </p:nvSpPr>
        <p:spPr>
          <a:xfrm>
            <a:off x="2294517" y="2044913"/>
            <a:ext cx="8415765" cy="205697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latin typeface="+mn-lt"/>
                <a:ea typeface="+mn-ea"/>
                <a:cs typeface="+mn-cs"/>
                <a:sym typeface="Futura"/>
              </a:defRPr>
            </a:pPr>
            <a:r>
              <a:rPr dirty="0"/>
              <a:t>Appeal Process for Scorers’ Judgment:</a:t>
            </a:r>
          </a:p>
          <a:p>
            <a:pPr>
              <a:defRPr sz="3000">
                <a:latin typeface="+mn-lt"/>
                <a:ea typeface="+mn-ea"/>
                <a:cs typeface="+mn-cs"/>
                <a:sym typeface="Futura"/>
              </a:defRPr>
            </a:pPr>
            <a:r>
              <a:rPr dirty="0" smtClean="0"/>
              <a:t>authoritarian</a:t>
            </a:r>
            <a:endParaRPr dirty="0"/>
          </a:p>
          <a:p>
            <a:pPr>
              <a:defRPr sz="3000">
                <a:latin typeface="+mn-lt"/>
                <a:ea typeface="+mn-ea"/>
                <a:cs typeface="+mn-cs"/>
                <a:sym typeface="Futura"/>
              </a:defRPr>
            </a:pPr>
            <a:r>
              <a:rPr dirty="0"/>
              <a:t>no need for justification</a:t>
            </a:r>
          </a:p>
          <a:p>
            <a:pPr>
              <a:defRPr sz="3000">
                <a:latin typeface="+mn-lt"/>
                <a:ea typeface="+mn-ea"/>
                <a:cs typeface="+mn-cs"/>
                <a:sym typeface="Futura"/>
              </a:defRPr>
            </a:pPr>
            <a:r>
              <a:rPr dirty="0"/>
              <a:t>makes all </a:t>
            </a:r>
            <a:r>
              <a:rPr lang="en-US" dirty="0" smtClean="0"/>
              <a:t>judgments ”official” = </a:t>
            </a:r>
            <a:r>
              <a:rPr dirty="0" smtClean="0"/>
              <a:t>“of </a:t>
            </a:r>
            <a:r>
              <a:rPr dirty="0"/>
              <a:t>the office”</a:t>
            </a:r>
          </a:p>
        </p:txBody>
      </p:sp>
      <p:pic>
        <p:nvPicPr>
          <p:cNvPr id="209" name="5UC3UBK7NRDMVF6YBSNB4Y7S5M.jpg" descr="5UC3UBK7NRDMVF6YBSNB4Y7S5M.jpg"/>
          <p:cNvPicPr>
            <a:picLocks noChangeAspect="1"/>
          </p:cNvPicPr>
          <p:nvPr/>
        </p:nvPicPr>
        <p:blipFill>
          <a:blip r:embed="rId2">
            <a:extLst/>
          </a:blip>
          <a:stretch>
            <a:fillRect/>
          </a:stretch>
        </p:blipFill>
        <p:spPr>
          <a:xfrm>
            <a:off x="457200" y="4860644"/>
            <a:ext cx="5496730" cy="3730906"/>
          </a:xfrm>
          <a:prstGeom prst="rect">
            <a:avLst/>
          </a:prstGeom>
          <a:ln w="12700">
            <a:miter lim="400000"/>
          </a:ln>
        </p:spPr>
      </p:pic>
      <p:sp>
        <p:nvSpPr>
          <p:cNvPr id="210" name="(Richard Drew / Associated Press)"/>
          <p:cNvSpPr txBox="1"/>
          <p:nvPr/>
        </p:nvSpPr>
        <p:spPr>
          <a:xfrm>
            <a:off x="1268190" y="8727757"/>
            <a:ext cx="3585020" cy="4006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vl1pPr>
          </a:lstStyle>
          <a:p>
            <a:r>
              <a:t>(Richard Drew / Associated Press)</a:t>
            </a:r>
          </a:p>
        </p:txBody>
      </p:sp>
      <p:sp>
        <p:nvSpPr>
          <p:cNvPr id="211" name="Executive Vice President for Baseball Operations…"/>
          <p:cNvSpPr txBox="1"/>
          <p:nvPr/>
        </p:nvSpPr>
        <p:spPr>
          <a:xfrm>
            <a:off x="6371031" y="6070269"/>
            <a:ext cx="5136760" cy="1311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Executive Vice President for Baseball Operations</a:t>
            </a:r>
          </a:p>
          <a:p>
            <a:r>
              <a:t>currently Joe Torre</a:t>
            </a:r>
          </a:p>
        </p:txBody>
      </p:sp>
      <p:sp>
        <p:nvSpPr>
          <p:cNvPr id="212" name="Credibility remains essential…"/>
          <p:cNvSpPr txBox="1"/>
          <p:nvPr/>
        </p:nvSpPr>
        <p:spPr>
          <a:xfrm>
            <a:off x="6347237" y="8573148"/>
            <a:ext cx="6479748"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Credibility remains essential…</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tep 3: Make Scoring Itself “Official”"/>
          <p:cNvSpPr txBox="1"/>
          <p:nvPr/>
        </p:nvSpPr>
        <p:spPr>
          <a:xfrm>
            <a:off x="2460851" y="267348"/>
            <a:ext cx="8083098" cy="70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atin typeface="+mn-lt"/>
                <a:ea typeface="+mn-ea"/>
                <a:cs typeface="+mn-cs"/>
                <a:sym typeface="Futura"/>
              </a:defRPr>
            </a:lvl1pPr>
          </a:lstStyle>
          <a:p>
            <a:r>
              <a:t>Step 3: Make Scoring Itself “Official”</a:t>
            </a:r>
          </a:p>
        </p:txBody>
      </p:sp>
      <p:sp>
        <p:nvSpPr>
          <p:cNvPr id="215" name="Phyllis Merhige:…"/>
          <p:cNvSpPr txBox="1"/>
          <p:nvPr/>
        </p:nvSpPr>
        <p:spPr>
          <a:xfrm>
            <a:off x="1111795" y="1898352"/>
            <a:ext cx="10781210" cy="5956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3200">
                <a:latin typeface="+mn-lt"/>
                <a:ea typeface="+mn-ea"/>
                <a:cs typeface="+mn-cs"/>
                <a:sym typeface="Futura"/>
              </a:defRPr>
            </a:pPr>
            <a:r>
              <a:t>Phyllis Merhige: </a:t>
            </a:r>
          </a:p>
          <a:p>
            <a:pPr>
              <a:spcBef>
                <a:spcPts val="4200"/>
              </a:spcBef>
              <a:defRPr sz="3200">
                <a:latin typeface="+mn-lt"/>
                <a:ea typeface="+mn-ea"/>
                <a:cs typeface="+mn-cs"/>
                <a:sym typeface="Futura"/>
              </a:defRPr>
            </a:pPr>
            <a:r>
              <a:t>Official Scorers Seminar</a:t>
            </a:r>
          </a:p>
          <a:p>
            <a:pPr>
              <a:spcBef>
                <a:spcPts val="4200"/>
              </a:spcBef>
              <a:defRPr sz="3200">
                <a:latin typeface="+mn-lt"/>
                <a:ea typeface="+mn-ea"/>
                <a:cs typeface="+mn-cs"/>
                <a:sym typeface="Futura"/>
              </a:defRPr>
            </a:pPr>
            <a:r>
              <a:t>Online Presence</a:t>
            </a:r>
          </a:p>
          <a:p>
            <a:pPr>
              <a:spcBef>
                <a:spcPts val="4200"/>
              </a:spcBef>
              <a:defRPr sz="3200">
                <a:latin typeface="+mn-lt"/>
                <a:ea typeface="+mn-ea"/>
                <a:cs typeface="+mn-cs"/>
                <a:sym typeface="Futura"/>
              </a:defRPr>
            </a:pPr>
            <a:r>
              <a:t>Casebook (SABR’s Stew Thornley, among others)</a:t>
            </a:r>
          </a:p>
          <a:p>
            <a:pPr>
              <a:spcBef>
                <a:spcPts val="4200"/>
              </a:spcBef>
              <a:defRPr sz="3200">
                <a:latin typeface="+mn-lt"/>
                <a:ea typeface="+mn-ea"/>
                <a:cs typeface="+mn-cs"/>
                <a:sym typeface="Futura"/>
              </a:defRPr>
            </a:pPr>
            <a:endParaRPr/>
          </a:p>
          <a:p>
            <a:pPr>
              <a:spcBef>
                <a:spcPts val="4200"/>
              </a:spcBef>
              <a:defRPr sz="3200">
                <a:latin typeface="+mn-lt"/>
                <a:ea typeface="+mn-ea"/>
                <a:cs typeface="+mn-cs"/>
                <a:sym typeface="Futura"/>
              </a:defRPr>
            </a:pPr>
            <a:r>
              <a:t>Bringing people into conversation to standardize scoring</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1. Control who scores"/>
          <p:cNvSpPr txBox="1"/>
          <p:nvPr/>
        </p:nvSpPr>
        <p:spPr>
          <a:xfrm>
            <a:off x="172138" y="4453511"/>
            <a:ext cx="5751724"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1. Control </a:t>
            </a:r>
            <a:r>
              <a:rPr u="sng"/>
              <a:t>who</a:t>
            </a:r>
            <a:r>
              <a:t> scores</a:t>
            </a:r>
          </a:p>
        </p:txBody>
      </p:sp>
      <p:sp>
        <p:nvSpPr>
          <p:cNvPr id="219" name="2. Manage how they score"/>
          <p:cNvSpPr txBox="1"/>
          <p:nvPr/>
        </p:nvSpPr>
        <p:spPr>
          <a:xfrm>
            <a:off x="188772" y="5850511"/>
            <a:ext cx="7115455"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2. Manage </a:t>
            </a:r>
            <a:r>
              <a:rPr u="sng"/>
              <a:t>how</a:t>
            </a:r>
            <a:r>
              <a:t> they score</a:t>
            </a:r>
          </a:p>
        </p:txBody>
      </p:sp>
      <p:sp>
        <p:nvSpPr>
          <p:cNvPr id="221" name="Line"/>
          <p:cNvSpPr/>
          <p:nvPr/>
        </p:nvSpPr>
        <p:spPr>
          <a:xfrm>
            <a:off x="6070599" y="4876800"/>
            <a:ext cx="1502425" cy="0"/>
          </a:xfrm>
          <a:prstGeom prst="line">
            <a:avLst/>
          </a:prstGeom>
          <a:ln w="25400">
            <a:solidFill>
              <a:srgbClr val="FFFFFF"/>
            </a:solidFill>
            <a:miter lim="400000"/>
            <a:tailEnd type="triangle"/>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pic>
        <p:nvPicPr>
          <p:cNvPr id="222" name="33db43f3-bd9e-34dc-b2e6-1d14fb9cfaa4.jpg" descr="33db43f3-bd9e-34dc-b2e6-1d14fb9cfaa4.jpg"/>
          <p:cNvPicPr>
            <a:picLocks noChangeAspect="1"/>
          </p:cNvPicPr>
          <p:nvPr/>
        </p:nvPicPr>
        <p:blipFill>
          <a:blip r:embed="rId2">
            <a:extLst/>
          </a:blip>
          <a:stretch>
            <a:fillRect/>
          </a:stretch>
        </p:blipFill>
        <p:spPr>
          <a:xfrm>
            <a:off x="7719761" y="3449875"/>
            <a:ext cx="4928883" cy="3281125"/>
          </a:xfrm>
          <a:prstGeom prst="rect">
            <a:avLst/>
          </a:prstGeom>
          <a:ln w="12700">
            <a:miter lim="400000"/>
          </a:ln>
        </p:spPr>
      </p:pic>
      <p:pic>
        <p:nvPicPr>
          <p:cNvPr id="223" name="HarvHVDiploma_H_original.png" descr="HarvHVDiploma_H_original.png"/>
          <p:cNvPicPr>
            <a:picLocks noChangeAspect="1"/>
          </p:cNvPicPr>
          <p:nvPr/>
        </p:nvPicPr>
        <p:blipFill>
          <a:blip r:embed="rId3">
            <a:extLst/>
          </a:blip>
          <a:stretch>
            <a:fillRect/>
          </a:stretch>
        </p:blipFill>
        <p:spPr>
          <a:xfrm>
            <a:off x="9937002" y="5864844"/>
            <a:ext cx="3046281" cy="2337094"/>
          </a:xfrm>
          <a:prstGeom prst="rect">
            <a:avLst/>
          </a:prstGeom>
          <a:ln w="12700">
            <a:miter lim="400000"/>
          </a:ln>
        </p:spPr>
      </p:pic>
      <p:sp>
        <p:nvSpPr>
          <p:cNvPr id="9"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
        <p:nvSpPr>
          <p:cNvPr id="11" name="3. Incorporate into system"/>
          <p:cNvSpPr txBox="1"/>
          <p:nvPr/>
        </p:nvSpPr>
        <p:spPr>
          <a:xfrm>
            <a:off x="172138" y="7247511"/>
            <a:ext cx="6452087"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atin typeface="+mn-lt"/>
                <a:ea typeface="+mn-ea"/>
                <a:cs typeface="+mn-cs"/>
                <a:sym typeface="Futura"/>
              </a:defRPr>
            </a:lvl1pPr>
          </a:lstStyle>
          <a:p>
            <a:r>
              <a:rPr dirty="0"/>
              <a:t>3. </a:t>
            </a:r>
            <a:r>
              <a:rPr lang="en-US" dirty="0" smtClean="0"/>
              <a:t>Systematize the score</a:t>
            </a:r>
            <a:endParaRPr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1. Control who scores"/>
          <p:cNvSpPr txBox="1"/>
          <p:nvPr/>
        </p:nvSpPr>
        <p:spPr>
          <a:xfrm>
            <a:off x="172138" y="4453511"/>
            <a:ext cx="5751724"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1. Control </a:t>
            </a:r>
            <a:r>
              <a:rPr u="sng"/>
              <a:t>who</a:t>
            </a:r>
            <a:r>
              <a:t> scores</a:t>
            </a:r>
          </a:p>
        </p:txBody>
      </p:sp>
      <p:sp>
        <p:nvSpPr>
          <p:cNvPr id="227" name="2. Manage how they score"/>
          <p:cNvSpPr txBox="1"/>
          <p:nvPr/>
        </p:nvSpPr>
        <p:spPr>
          <a:xfrm>
            <a:off x="188772" y="5850511"/>
            <a:ext cx="7115455"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2. Manage </a:t>
            </a:r>
            <a:r>
              <a:rPr u="sng"/>
              <a:t>how</a:t>
            </a:r>
            <a:r>
              <a:t> they score</a:t>
            </a:r>
          </a:p>
        </p:txBody>
      </p:sp>
      <p:sp>
        <p:nvSpPr>
          <p:cNvPr id="229" name="Line"/>
          <p:cNvSpPr/>
          <p:nvPr/>
        </p:nvSpPr>
        <p:spPr>
          <a:xfrm>
            <a:off x="7353300" y="6273800"/>
            <a:ext cx="866878" cy="317401"/>
          </a:xfrm>
          <a:prstGeom prst="line">
            <a:avLst/>
          </a:prstGeom>
          <a:ln w="25400">
            <a:solidFill>
              <a:srgbClr val="FFFFFF"/>
            </a:solidFill>
            <a:miter lim="400000"/>
            <a:tailEnd type="triangle"/>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pic>
        <p:nvPicPr>
          <p:cNvPr id="230" name="brainsci-05-00521-g007-1024.png" descr="brainsci-05-00521-g007-1024.png"/>
          <p:cNvPicPr>
            <a:picLocks noChangeAspect="1"/>
          </p:cNvPicPr>
          <p:nvPr/>
        </p:nvPicPr>
        <p:blipFill>
          <a:blip r:embed="rId2">
            <a:extLst/>
          </a:blip>
          <a:stretch>
            <a:fillRect/>
          </a:stretch>
        </p:blipFill>
        <p:spPr>
          <a:xfrm>
            <a:off x="8518123" y="6390451"/>
            <a:ext cx="4346977" cy="2207449"/>
          </a:xfrm>
          <a:prstGeom prst="rect">
            <a:avLst/>
          </a:prstGeom>
          <a:ln w="12700">
            <a:miter lim="400000"/>
          </a:ln>
        </p:spPr>
      </p:pic>
      <p:sp>
        <p:nvSpPr>
          <p:cNvPr id="8"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
        <p:nvSpPr>
          <p:cNvPr id="9" name="3. Incorporate into system"/>
          <p:cNvSpPr txBox="1"/>
          <p:nvPr/>
        </p:nvSpPr>
        <p:spPr>
          <a:xfrm>
            <a:off x="172138" y="7247511"/>
            <a:ext cx="6452087"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atin typeface="+mn-lt"/>
                <a:ea typeface="+mn-ea"/>
                <a:cs typeface="+mn-cs"/>
                <a:sym typeface="Futura"/>
              </a:defRPr>
            </a:lvl1pPr>
          </a:lstStyle>
          <a:p>
            <a:r>
              <a:rPr dirty="0"/>
              <a:t>3. </a:t>
            </a:r>
            <a:r>
              <a:rPr lang="en-US" dirty="0" smtClean="0"/>
              <a:t>Systematize the score</a:t>
            </a:r>
            <a:endParaRPr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1. Control who scores"/>
          <p:cNvSpPr txBox="1"/>
          <p:nvPr/>
        </p:nvSpPr>
        <p:spPr>
          <a:xfrm>
            <a:off x="172138" y="4453511"/>
            <a:ext cx="5751724"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1. Control </a:t>
            </a:r>
            <a:r>
              <a:rPr u="sng"/>
              <a:t>who</a:t>
            </a:r>
            <a:r>
              <a:t> scores</a:t>
            </a:r>
          </a:p>
        </p:txBody>
      </p:sp>
      <p:sp>
        <p:nvSpPr>
          <p:cNvPr id="234" name="2. Manage how they score"/>
          <p:cNvSpPr txBox="1"/>
          <p:nvPr/>
        </p:nvSpPr>
        <p:spPr>
          <a:xfrm>
            <a:off x="188772" y="5850511"/>
            <a:ext cx="7115455"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2. Manage </a:t>
            </a:r>
            <a:r>
              <a:rPr u="sng"/>
              <a:t>how</a:t>
            </a:r>
            <a:r>
              <a:t> they score</a:t>
            </a:r>
          </a:p>
        </p:txBody>
      </p:sp>
      <p:sp>
        <p:nvSpPr>
          <p:cNvPr id="236" name="Line"/>
          <p:cNvSpPr/>
          <p:nvPr/>
        </p:nvSpPr>
        <p:spPr>
          <a:xfrm>
            <a:off x="7035800" y="7670800"/>
            <a:ext cx="1502424" cy="0"/>
          </a:xfrm>
          <a:prstGeom prst="line">
            <a:avLst/>
          </a:prstGeom>
          <a:ln w="25400">
            <a:solidFill>
              <a:srgbClr val="FFFFFF"/>
            </a:solidFill>
            <a:miter lim="400000"/>
            <a:tailEnd type="triangle"/>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pic>
        <p:nvPicPr>
          <p:cNvPr id="237" name="F1.medium.gif" descr="F1.medium.gif"/>
          <p:cNvPicPr>
            <a:picLocks noChangeAspect="1"/>
          </p:cNvPicPr>
          <p:nvPr/>
        </p:nvPicPr>
        <p:blipFill>
          <a:blip r:embed="rId2">
            <a:extLst/>
          </a:blip>
          <a:stretch>
            <a:fillRect/>
          </a:stretch>
        </p:blipFill>
        <p:spPr>
          <a:xfrm>
            <a:off x="8721989" y="5690890"/>
            <a:ext cx="2555611" cy="3249910"/>
          </a:xfrm>
          <a:prstGeom prst="rect">
            <a:avLst/>
          </a:prstGeom>
          <a:ln w="25400">
            <a:solidFill>
              <a:srgbClr val="FFFFFF"/>
            </a:solidFill>
            <a:miter lim="400000"/>
          </a:ln>
        </p:spPr>
      </p:pic>
      <p:sp>
        <p:nvSpPr>
          <p:cNvPr id="8"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
        <p:nvSpPr>
          <p:cNvPr id="10" name="3. Incorporate into system"/>
          <p:cNvSpPr txBox="1"/>
          <p:nvPr/>
        </p:nvSpPr>
        <p:spPr>
          <a:xfrm>
            <a:off x="172138" y="7247511"/>
            <a:ext cx="6452087" cy="795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atin typeface="+mn-lt"/>
                <a:ea typeface="+mn-ea"/>
                <a:cs typeface="+mn-cs"/>
                <a:sym typeface="Futura"/>
              </a:defRPr>
            </a:lvl1pPr>
          </a:lstStyle>
          <a:p>
            <a:r>
              <a:rPr dirty="0"/>
              <a:t>3. </a:t>
            </a:r>
            <a:r>
              <a:rPr lang="en-US" dirty="0" smtClean="0"/>
              <a:t>Systematize the score</a:t>
            </a:r>
            <a:endParaRPr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hillips-small-cover-image.png" descr="phillips-small-cover-image.png"/>
          <p:cNvPicPr>
            <a:picLocks noChangeAspect="1"/>
          </p:cNvPicPr>
          <p:nvPr/>
        </p:nvPicPr>
        <p:blipFill>
          <a:blip r:embed="rId2">
            <a:extLst/>
          </a:blip>
          <a:stretch>
            <a:fillRect/>
          </a:stretch>
        </p:blipFill>
        <p:spPr>
          <a:xfrm>
            <a:off x="4103576" y="1174436"/>
            <a:ext cx="4797648" cy="7404728"/>
          </a:xfrm>
          <a:prstGeom prst="rect">
            <a:avLst/>
          </a:prstGeom>
          <a:ln w="12700">
            <a:miter lim="400000"/>
          </a:ln>
        </p:spPr>
      </p:pic>
      <p:sp>
        <p:nvSpPr>
          <p:cNvPr id="240" name="March 2019 (Princeton UP)"/>
          <p:cNvSpPr txBox="1"/>
          <p:nvPr/>
        </p:nvSpPr>
        <p:spPr>
          <a:xfrm>
            <a:off x="4475403" y="8679438"/>
            <a:ext cx="4053994"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t>March 2019 (</a:t>
            </a:r>
            <a:r>
              <a:rPr dirty="0" smtClean="0"/>
              <a:t>Princeton)</a:t>
            </a:r>
            <a:endParaRPr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Behind the Numbers:…"/>
          <p:cNvSpPr txBox="1"/>
          <p:nvPr/>
        </p:nvSpPr>
        <p:spPr>
          <a:xfrm>
            <a:off x="14113" y="2232902"/>
            <a:ext cx="12976574" cy="1934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500">
                <a:latin typeface="+mn-lt"/>
                <a:ea typeface="+mn-ea"/>
                <a:cs typeface="+mn-cs"/>
                <a:sym typeface="Futura"/>
              </a:defRPr>
            </a:pPr>
            <a:r>
              <a:t>Behind the Numbers:</a:t>
            </a:r>
          </a:p>
          <a:p>
            <a:pPr>
              <a:defRPr sz="5500">
                <a:latin typeface="+mn-lt"/>
                <a:ea typeface="+mn-ea"/>
                <a:cs typeface="+mn-cs"/>
                <a:sym typeface="Futura"/>
              </a:defRPr>
            </a:pPr>
            <a:r>
              <a:t>The Untold History of Official Scorers</a:t>
            </a:r>
          </a:p>
        </p:txBody>
      </p:sp>
      <p:sp>
        <p:nvSpPr>
          <p:cNvPr id="243" name="Christopher J. Phillips…"/>
          <p:cNvSpPr txBox="1"/>
          <p:nvPr/>
        </p:nvSpPr>
        <p:spPr>
          <a:xfrm>
            <a:off x="3217664" y="5208215"/>
            <a:ext cx="6569472" cy="2105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latin typeface="+mn-lt"/>
                <a:ea typeface="+mn-ea"/>
                <a:cs typeface="+mn-cs"/>
                <a:sym typeface="Futura"/>
              </a:defRPr>
            </a:pPr>
            <a:r>
              <a:t>Christopher J. Phillips</a:t>
            </a:r>
          </a:p>
          <a:p>
            <a:pPr>
              <a:defRPr sz="4000">
                <a:latin typeface="+mn-lt"/>
                <a:ea typeface="+mn-ea"/>
                <a:cs typeface="+mn-cs"/>
                <a:sym typeface="Futura"/>
              </a:defRPr>
            </a:pPr>
            <a:r>
              <a:t>Carnegie Mellon University</a:t>
            </a:r>
          </a:p>
          <a:p>
            <a:pPr>
              <a:defRPr sz="4000">
                <a:latin typeface="+mn-lt"/>
                <a:ea typeface="+mn-ea"/>
                <a:cs typeface="+mn-cs"/>
                <a:sym typeface="Futura"/>
              </a:defRPr>
            </a:pPr>
            <a:r>
              <a:rPr u="sng">
                <a:hlinkClick r:id="rId2"/>
              </a:rPr>
              <a:t>cjp1@cmu.edu</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creen Shot 2019-06-25 at 9.11.27 AM.png" descr="Screen Shot 2019-06-25 at 9.11.27 AM.png"/>
          <p:cNvPicPr>
            <a:picLocks noChangeAspect="1"/>
          </p:cNvPicPr>
          <p:nvPr/>
        </p:nvPicPr>
        <p:blipFill>
          <a:blip r:embed="rId2">
            <a:extLst/>
          </a:blip>
          <a:stretch>
            <a:fillRect/>
          </a:stretch>
        </p:blipFill>
        <p:spPr>
          <a:xfrm>
            <a:off x="12700" y="5702300"/>
            <a:ext cx="7434557" cy="3309107"/>
          </a:xfrm>
          <a:prstGeom prst="rect">
            <a:avLst/>
          </a:prstGeom>
          <a:ln w="12700">
            <a:miter lim="400000"/>
          </a:ln>
        </p:spPr>
      </p:pic>
      <p:pic>
        <p:nvPicPr>
          <p:cNvPr id="128" name="Screen Shot 2019-06-25 at 9.11.09 AM.png" descr="Screen Shot 2019-06-25 at 9.11.09 AM.png"/>
          <p:cNvPicPr>
            <a:picLocks noChangeAspect="1"/>
          </p:cNvPicPr>
          <p:nvPr/>
        </p:nvPicPr>
        <p:blipFill>
          <a:blip r:embed="rId3">
            <a:extLst/>
          </a:blip>
          <a:stretch>
            <a:fillRect/>
          </a:stretch>
        </p:blipFill>
        <p:spPr>
          <a:xfrm>
            <a:off x="0" y="2496853"/>
            <a:ext cx="7459957" cy="3211241"/>
          </a:xfrm>
          <a:prstGeom prst="rect">
            <a:avLst/>
          </a:prstGeom>
          <a:ln w="12700">
            <a:miter lim="400000"/>
          </a:ln>
        </p:spPr>
      </p:pic>
      <p:pic>
        <p:nvPicPr>
          <p:cNvPr id="129" name="Screen Shot 2019-06-25 at 9.11.00 AM.png" descr="Screen Shot 2019-06-25 at 9.11.00 AM.png"/>
          <p:cNvPicPr>
            <a:picLocks noChangeAspect="1"/>
          </p:cNvPicPr>
          <p:nvPr/>
        </p:nvPicPr>
        <p:blipFill>
          <a:blip r:embed="rId4">
            <a:extLst/>
          </a:blip>
          <a:stretch>
            <a:fillRect/>
          </a:stretch>
        </p:blipFill>
        <p:spPr>
          <a:xfrm>
            <a:off x="12700" y="0"/>
            <a:ext cx="7434557" cy="2489554"/>
          </a:xfrm>
          <a:prstGeom prst="rect">
            <a:avLst/>
          </a:prstGeom>
          <a:ln w="12700">
            <a:miter lim="400000"/>
          </a:ln>
        </p:spPr>
      </p:pic>
      <p:pic>
        <p:nvPicPr>
          <p:cNvPr id="130" name="2203946.jpg" descr="2203946.jpg"/>
          <p:cNvPicPr>
            <a:picLocks noChangeAspect="1"/>
          </p:cNvPicPr>
          <p:nvPr/>
        </p:nvPicPr>
        <p:blipFill>
          <a:blip r:embed="rId5">
            <a:extLst/>
          </a:blip>
          <a:stretch>
            <a:fillRect/>
          </a:stretch>
        </p:blipFill>
        <p:spPr>
          <a:xfrm>
            <a:off x="4542905" y="2079632"/>
            <a:ext cx="8451735" cy="4943468"/>
          </a:xfrm>
          <a:prstGeom prst="rect">
            <a:avLst/>
          </a:prstGeom>
          <a:ln w="12700">
            <a:miter lim="400000"/>
          </a:ln>
        </p:spPr>
      </p:pic>
      <p:sp>
        <p:nvSpPr>
          <p:cNvPr id="131" name="Circle"/>
          <p:cNvSpPr/>
          <p:nvPr/>
        </p:nvSpPr>
        <p:spPr>
          <a:xfrm>
            <a:off x="2044700" y="2664023"/>
            <a:ext cx="447477" cy="447477"/>
          </a:xfrm>
          <a:prstGeom prst="ellipse">
            <a:avLst/>
          </a:prstGeom>
          <a:ln w="50800">
            <a:solidFill>
              <a:srgbClr val="000000"/>
            </a:solidFill>
            <a:miter lim="400000"/>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sp>
        <p:nvSpPr>
          <p:cNvPr id="132" name="Circle"/>
          <p:cNvSpPr/>
          <p:nvPr/>
        </p:nvSpPr>
        <p:spPr>
          <a:xfrm>
            <a:off x="3060700" y="5902523"/>
            <a:ext cx="447477" cy="447477"/>
          </a:xfrm>
          <a:prstGeom prst="ellipse">
            <a:avLst/>
          </a:prstGeom>
          <a:ln w="50800">
            <a:solidFill>
              <a:srgbClr val="000000"/>
            </a:solidFill>
            <a:miter lim="400000"/>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sp>
        <p:nvSpPr>
          <p:cNvPr id="133" name="Line"/>
          <p:cNvSpPr/>
          <p:nvPr/>
        </p:nvSpPr>
        <p:spPr>
          <a:xfrm flipH="1" flipV="1">
            <a:off x="2339750" y="3168462"/>
            <a:ext cx="759719" cy="2762438"/>
          </a:xfrm>
          <a:prstGeom prst="line">
            <a:avLst/>
          </a:prstGeom>
          <a:ln w="25400">
            <a:solidFill>
              <a:srgbClr val="000000"/>
            </a:solidFill>
            <a:miter lim="400000"/>
            <a:tailEnd type="triangle"/>
          </a:ln>
        </p:spPr>
        <p:txBody>
          <a:bodyPr lIns="50800" tIns="50800" rIns="50800" bIns="50800" anchor="ctr"/>
          <a:lstStyle/>
          <a:p>
            <a:pPr>
              <a:defRPr sz="2200">
                <a:latin typeface="Helvetica Neue Medium"/>
                <a:ea typeface="Helvetica Neue Medium"/>
                <a:cs typeface="Helvetica Neue Medium"/>
                <a:sym typeface="Helvetica Neue Medium"/>
              </a:defRPr>
            </a:pPr>
            <a:endParaRPr/>
          </a:p>
        </p:txBody>
      </p:sp>
      <p:sp>
        <p:nvSpPr>
          <p:cNvPr id="134" name="H &amp; E"/>
          <p:cNvSpPr txBox="1"/>
          <p:nvPr/>
        </p:nvSpPr>
        <p:spPr>
          <a:xfrm>
            <a:off x="2755899" y="3846490"/>
            <a:ext cx="1240831" cy="673697"/>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a:solidFill>
                  <a:srgbClr val="000000"/>
                </a:solidFill>
                <a:latin typeface="+mn-lt"/>
                <a:ea typeface="+mn-ea"/>
                <a:cs typeface="+mn-cs"/>
                <a:sym typeface="Futura"/>
              </a:defRPr>
            </a:lvl1pPr>
          </a:lstStyle>
          <a:p>
            <a:r>
              <a:t>H &amp; 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Screen Shot 2019-06-25 at 9.18.20 AM.png" descr="Screen Shot 2019-06-25 at 9.18.20 AM.png"/>
          <p:cNvPicPr>
            <a:picLocks noChangeAspect="1"/>
          </p:cNvPicPr>
          <p:nvPr/>
        </p:nvPicPr>
        <p:blipFill>
          <a:blip r:embed="rId2">
            <a:extLst/>
          </a:blip>
          <a:stretch>
            <a:fillRect/>
          </a:stretch>
        </p:blipFill>
        <p:spPr>
          <a:xfrm>
            <a:off x="1511300" y="381000"/>
            <a:ext cx="4292600" cy="863600"/>
          </a:xfrm>
          <a:prstGeom prst="rect">
            <a:avLst/>
          </a:prstGeom>
          <a:ln w="12700">
            <a:miter lim="400000"/>
          </a:ln>
        </p:spPr>
      </p:pic>
      <p:pic>
        <p:nvPicPr>
          <p:cNvPr id="137" name="Screen Shot 2019-06-25 at 9.18.13 AM.png" descr="Screen Shot 2019-06-25 at 9.18.13 AM.png"/>
          <p:cNvPicPr>
            <a:picLocks noChangeAspect="1"/>
          </p:cNvPicPr>
          <p:nvPr/>
        </p:nvPicPr>
        <p:blipFill>
          <a:blip r:embed="rId3">
            <a:extLst/>
          </a:blip>
          <a:stretch>
            <a:fillRect/>
          </a:stretch>
        </p:blipFill>
        <p:spPr>
          <a:xfrm>
            <a:off x="73319" y="1287727"/>
            <a:ext cx="12858162" cy="4100712"/>
          </a:xfrm>
          <a:prstGeom prst="rect">
            <a:avLst/>
          </a:prstGeom>
          <a:ln w="12700">
            <a:miter lim="400000"/>
          </a:ln>
        </p:spPr>
      </p:pic>
      <p:pic>
        <p:nvPicPr>
          <p:cNvPr id="138" name="0nbyxkvH_400x400.jpeg" descr="0nbyxkvH_400x400.jpeg"/>
          <p:cNvPicPr>
            <a:picLocks noChangeAspect="1"/>
          </p:cNvPicPr>
          <p:nvPr/>
        </p:nvPicPr>
        <p:blipFill>
          <a:blip r:embed="rId4">
            <a:extLst/>
          </a:blip>
          <a:stretch>
            <a:fillRect/>
          </a:stretch>
        </p:blipFill>
        <p:spPr>
          <a:xfrm>
            <a:off x="8815189" y="5525889"/>
            <a:ext cx="4100711" cy="4100711"/>
          </a:xfrm>
          <a:prstGeom prst="rect">
            <a:avLst/>
          </a:prstGeom>
          <a:ln w="12700">
            <a:miter lim="400000"/>
          </a:ln>
        </p:spPr>
      </p:pic>
      <p:sp>
        <p:nvSpPr>
          <p:cNvPr id="139" name="“The people who determine players’ earned runs, hits and errors are unregulated, unsupervised, and, in some cases, unqualified.”…"/>
          <p:cNvSpPr txBox="1"/>
          <p:nvPr/>
        </p:nvSpPr>
        <p:spPr>
          <a:xfrm>
            <a:off x="558362" y="5665542"/>
            <a:ext cx="7366876" cy="38214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latin typeface="+mn-lt"/>
                <a:ea typeface="+mn-ea"/>
                <a:cs typeface="+mn-cs"/>
                <a:sym typeface="Futura"/>
              </a:defRPr>
            </a:pPr>
            <a:r>
              <a:t>“The people who determine players’ earned runs, hits and errors are unregulated, unsupervised, and, in some cases, unqualified.”</a:t>
            </a:r>
          </a:p>
          <a:p>
            <a:pPr>
              <a:defRPr sz="3700">
                <a:latin typeface="+mn-lt"/>
                <a:ea typeface="+mn-ea"/>
                <a:cs typeface="+mn-cs"/>
                <a:sym typeface="Futura"/>
              </a:defRPr>
            </a:pPr>
            <a:r>
              <a:t>—Bill Plaschke, 1993</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Screen Shot 2019-06-25 at 9.22.00 AM.png" descr="Screen Shot 2019-06-25 at 9.22.00 AM.png"/>
          <p:cNvPicPr>
            <a:picLocks noChangeAspect="1"/>
          </p:cNvPicPr>
          <p:nvPr/>
        </p:nvPicPr>
        <p:blipFill>
          <a:blip r:embed="rId2">
            <a:extLst/>
          </a:blip>
          <a:stretch>
            <a:fillRect/>
          </a:stretch>
        </p:blipFill>
        <p:spPr>
          <a:xfrm>
            <a:off x="0" y="1120384"/>
            <a:ext cx="13004800" cy="3499632"/>
          </a:xfrm>
          <a:prstGeom prst="rect">
            <a:avLst/>
          </a:prstGeom>
          <a:ln w="12700">
            <a:miter lim="400000"/>
          </a:ln>
        </p:spPr>
      </p:pic>
      <p:sp>
        <p:nvSpPr>
          <p:cNvPr id="142" name="1873:…"/>
          <p:cNvSpPr txBox="1"/>
          <p:nvPr/>
        </p:nvSpPr>
        <p:spPr>
          <a:xfrm>
            <a:off x="219868" y="5644852"/>
            <a:ext cx="12277825" cy="16896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3200">
                <a:latin typeface="+mn-lt"/>
                <a:ea typeface="+mn-ea"/>
                <a:cs typeface="+mn-cs"/>
                <a:sym typeface="Futura"/>
              </a:defRPr>
            </a:pPr>
            <a:r>
              <a:t>1873: </a:t>
            </a:r>
          </a:p>
          <a:p>
            <a:pPr>
              <a:spcBef>
                <a:spcPts val="4200"/>
              </a:spcBef>
              <a:defRPr sz="3200">
                <a:latin typeface="+mn-lt"/>
                <a:ea typeface="+mn-ea"/>
                <a:cs typeface="+mn-cs"/>
                <a:sym typeface="Futura"/>
              </a:defRPr>
            </a:pPr>
            <a:r>
              <a:t>a “Boston Reader” complained about a ruling on a “hot line ball”</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Figure.3.1.scorers_home_report_2015a.tif" descr="Figure.3.1.scorers_home_report_2015a.tif"/>
          <p:cNvPicPr>
            <a:picLocks noChangeAspect="1"/>
          </p:cNvPicPr>
          <p:nvPr/>
        </p:nvPicPr>
        <p:blipFill>
          <a:blip r:embed="rId2">
            <a:extLst/>
          </a:blip>
          <a:stretch>
            <a:fillRect/>
          </a:stretch>
        </p:blipFill>
        <p:spPr>
          <a:xfrm rot="5400000">
            <a:off x="4900088" y="1650753"/>
            <a:ext cx="9711032" cy="6452094"/>
          </a:xfrm>
          <a:prstGeom prst="rect">
            <a:avLst/>
          </a:prstGeom>
          <a:ln w="12700">
            <a:miter lim="400000"/>
          </a:ln>
        </p:spPr>
      </p:pic>
      <p:sp>
        <p:nvSpPr>
          <p:cNvPr id="145" name="Official Report from 2015"/>
          <p:cNvSpPr txBox="1"/>
          <p:nvPr/>
        </p:nvSpPr>
        <p:spPr>
          <a:xfrm>
            <a:off x="2154224" y="9186671"/>
            <a:ext cx="4251352" cy="4988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Official Report from 2015</a:t>
            </a:r>
          </a:p>
        </p:txBody>
      </p:sp>
      <p:sp>
        <p:nvSpPr>
          <p:cNvPr id="146" name="1877:…"/>
          <p:cNvSpPr txBox="1"/>
          <p:nvPr/>
        </p:nvSpPr>
        <p:spPr>
          <a:xfrm>
            <a:off x="218204" y="3588397"/>
            <a:ext cx="6174388" cy="2576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latin typeface="+mn-lt"/>
                <a:ea typeface="+mn-ea"/>
                <a:cs typeface="+mn-cs"/>
                <a:sym typeface="Futura"/>
              </a:defRPr>
            </a:pPr>
            <a:r>
              <a:t>1877:</a:t>
            </a:r>
          </a:p>
          <a:p>
            <a:pPr>
              <a:defRPr sz="3700">
                <a:latin typeface="+mn-lt"/>
                <a:ea typeface="+mn-ea"/>
                <a:cs typeface="+mn-cs"/>
                <a:sym typeface="Futura"/>
              </a:defRPr>
            </a:pPr>
            <a:r>
              <a:t>AB, H, R, TB, PO, E</a:t>
            </a:r>
          </a:p>
          <a:p>
            <a:pPr>
              <a:defRPr sz="3700">
                <a:latin typeface="+mn-lt"/>
                <a:ea typeface="+mn-ea"/>
                <a:cs typeface="+mn-cs"/>
                <a:sym typeface="Futura"/>
              </a:defRPr>
            </a:pPr>
            <a:r>
              <a:t>and</a:t>
            </a:r>
          </a:p>
          <a:p>
            <a:pPr>
              <a:defRPr sz="3700">
                <a:latin typeface="+mn-lt"/>
                <a:ea typeface="+mn-ea"/>
                <a:cs typeface="+mn-cs"/>
                <a:sym typeface="Futura"/>
              </a:defRPr>
            </a:pPr>
            <a:r>
              <a:t>bases made by runners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trategies for Turning Subjective Judgments into Objective Statistics:"/>
          <p:cNvSpPr txBox="1"/>
          <p:nvPr/>
        </p:nvSpPr>
        <p:spPr>
          <a:xfrm>
            <a:off x="740051" y="1351706"/>
            <a:ext cx="11524698" cy="14875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atin typeface="+mn-lt"/>
                <a:ea typeface="+mn-ea"/>
                <a:cs typeface="+mn-cs"/>
                <a:sym typeface="Futura"/>
              </a:defRPr>
            </a:lvl1pPr>
          </a:lstStyle>
          <a:p>
            <a:r>
              <a:rPr dirty="0"/>
              <a:t>Strategies for Turning Subjective Judgments into Objective Statistics:</a:t>
            </a:r>
          </a:p>
        </p:txBody>
      </p:sp>
      <p:sp>
        <p:nvSpPr>
          <p:cNvPr id="149" name="1. Control who scores"/>
          <p:cNvSpPr txBox="1"/>
          <p:nvPr/>
        </p:nvSpPr>
        <p:spPr>
          <a:xfrm>
            <a:off x="3626538" y="4453511"/>
            <a:ext cx="5751724"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mn-lt"/>
                <a:ea typeface="+mn-ea"/>
                <a:cs typeface="+mn-cs"/>
                <a:sym typeface="Futura"/>
              </a:defRPr>
            </a:pPr>
            <a:r>
              <a:t>1. Control </a:t>
            </a:r>
            <a:r>
              <a:rPr u="sng"/>
              <a:t>who</a:t>
            </a:r>
            <a:r>
              <a:t> scores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 “thorough gentleman” is required as scorer, one whose “gentlemanly conduct will render him acceptable to all who are liable to make inquiries of him”…"/>
          <p:cNvSpPr txBox="1"/>
          <p:nvPr/>
        </p:nvSpPr>
        <p:spPr>
          <a:xfrm>
            <a:off x="1113457" y="2609552"/>
            <a:ext cx="10777886" cy="27564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3200">
                <a:latin typeface="+mn-lt"/>
                <a:ea typeface="+mn-ea"/>
                <a:cs typeface="+mn-cs"/>
                <a:sym typeface="Futura"/>
              </a:defRPr>
            </a:pPr>
            <a:r>
              <a:t>a “thorough gentleman” is required as scorer, one whose “gentlemanly conduct will render him acceptable to all who are liable to make inquiries of him” </a:t>
            </a:r>
          </a:p>
          <a:p>
            <a:pPr>
              <a:spcBef>
                <a:spcPts val="4200"/>
              </a:spcBef>
              <a:defRPr sz="3200">
                <a:latin typeface="+mn-lt"/>
                <a:ea typeface="+mn-ea"/>
                <a:cs typeface="+mn-cs"/>
                <a:sym typeface="Futura"/>
              </a:defRPr>
            </a:pPr>
            <a:r>
              <a:t>—Henry Chadwick, 1866</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horough gentleman”"/>
          <p:cNvSpPr txBox="1"/>
          <p:nvPr/>
        </p:nvSpPr>
        <p:spPr>
          <a:xfrm>
            <a:off x="3539613" y="1011811"/>
            <a:ext cx="5925574" cy="846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atin typeface="+mn-lt"/>
                <a:ea typeface="+mn-ea"/>
                <a:cs typeface="+mn-cs"/>
                <a:sym typeface="Futura"/>
              </a:defRPr>
            </a:lvl1pPr>
          </a:lstStyle>
          <a:p>
            <a:r>
              <a:t>“thorough gentleman”</a:t>
            </a:r>
          </a:p>
        </p:txBody>
      </p:sp>
      <p:sp>
        <p:nvSpPr>
          <p:cNvPr id="154" name="A man……"/>
          <p:cNvSpPr txBox="1"/>
          <p:nvPr/>
        </p:nvSpPr>
        <p:spPr>
          <a:xfrm>
            <a:off x="349275" y="2965152"/>
            <a:ext cx="12306251" cy="54234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sz="3200">
                <a:latin typeface="+mn-lt"/>
                <a:ea typeface="+mn-ea"/>
                <a:cs typeface="+mn-cs"/>
                <a:sym typeface="Futura"/>
              </a:defRPr>
            </a:pPr>
            <a:r>
              <a:t>A man…</a:t>
            </a:r>
          </a:p>
          <a:p>
            <a:pPr algn="l">
              <a:spcBef>
                <a:spcPts val="4200"/>
              </a:spcBef>
              <a:defRPr sz="3200">
                <a:latin typeface="+mn-lt"/>
                <a:ea typeface="+mn-ea"/>
                <a:cs typeface="+mn-cs"/>
                <a:sym typeface="Futura"/>
              </a:defRPr>
            </a:pPr>
            <a:r>
              <a:t>(cf. Elisa Green Williams, Martha Boynton Reynolds, Susan Fornoff, and Marie-Claude Pelland-Marcotte, among others)</a:t>
            </a:r>
          </a:p>
          <a:p>
            <a:pPr algn="l">
              <a:spcBef>
                <a:spcPts val="4200"/>
              </a:spcBef>
              <a:defRPr sz="3200">
                <a:latin typeface="+mn-lt"/>
                <a:ea typeface="+mn-ea"/>
                <a:cs typeface="+mn-cs"/>
                <a:sym typeface="Futura"/>
              </a:defRPr>
            </a:pPr>
            <a:endParaRPr/>
          </a:p>
          <a:p>
            <a:pPr algn="l">
              <a:spcBef>
                <a:spcPts val="4200"/>
              </a:spcBef>
              <a:defRPr sz="3200">
                <a:latin typeface="+mn-lt"/>
                <a:ea typeface="+mn-ea"/>
                <a:cs typeface="+mn-cs"/>
                <a:sym typeface="Futura"/>
              </a:defRPr>
            </a:pPr>
            <a:r>
              <a:t>…but crucially, a </a:t>
            </a:r>
            <a:r>
              <a:rPr u="sng"/>
              <a:t>gentle</a:t>
            </a:r>
            <a:r>
              <a:t>-man</a:t>
            </a:r>
          </a:p>
          <a:p>
            <a:pPr algn="l">
              <a:spcBef>
                <a:spcPts val="4200"/>
              </a:spcBef>
              <a:defRPr sz="3200">
                <a:latin typeface="+mn-lt"/>
                <a:ea typeface="+mn-ea"/>
                <a:cs typeface="+mn-cs"/>
                <a:sym typeface="Futura"/>
              </a:defRPr>
            </a:pPr>
            <a:r>
              <a:t>(e.g., English natural philosophers: cannot be influenced)</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Futura"/>
        <a:ea typeface="Futura"/>
        <a:cs typeface="Futura"/>
      </a:majorFont>
      <a:minorFont>
        <a:latin typeface="Futura"/>
        <a:ea typeface="Futura"/>
        <a:cs typeface="Futur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Futura"/>
        <a:ea typeface="Futura"/>
        <a:cs typeface="Futura"/>
      </a:majorFont>
      <a:minorFont>
        <a:latin typeface="Futura"/>
        <a:ea typeface="Futura"/>
        <a:cs typeface="Futur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Futura Bold"/>
            <a:ea typeface="Futura Bold"/>
            <a:cs typeface="Futura Bold"/>
            <a:sym typeface="Futur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TotalTime>
  <Words>880</Words>
  <Application>Microsoft Macintosh PowerPoint</Application>
  <PresentationFormat>Custom</PresentationFormat>
  <Paragraphs>119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Futura</vt:lpstr>
      <vt:lpstr>Futura Bold</vt:lpstr>
      <vt:lpstr>Helvetica Neue</vt:lpstr>
      <vt:lpstr>Helvetica Neue Light</vt:lpstr>
      <vt:lpstr>Helvetica Neue Medium</vt:lpstr>
      <vt:lpstr>Times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cphillip</cp:lastModifiedBy>
  <cp:revision>6</cp:revision>
  <dcterms:modified xsi:type="dcterms:W3CDTF">2019-06-27T21:50:28Z</dcterms:modified>
</cp:coreProperties>
</file>