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Lato" panose="020B0604020202020204" charset="0"/>
      <p:regular r:id="rId33"/>
      <p:bold r:id="rId34"/>
      <p:italic r:id="rId35"/>
      <p:boldItalic r:id="rId36"/>
    </p:embeddedFont>
    <p:embeddedFont>
      <p:font typeface="Libre Franklin"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C84430-3B89-459B-BEF5-D6AA7F290D44}">
  <a:tblStyle styleId="{96C84430-3B89-459B-BEF5-D6AA7F290D44}"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BF5"/>
          </a:solidFill>
        </a:fill>
      </a:tcStyle>
    </a:wholeTbl>
    <a:band1H>
      <a:tcTxStyle/>
      <a:tcStyle>
        <a:tcBdr/>
        <a:fill>
          <a:solidFill>
            <a:srgbClr val="FAF6EA"/>
          </a:solidFill>
        </a:fill>
      </a:tcStyle>
    </a:band1H>
    <a:band2H>
      <a:tcTxStyle/>
      <a:tcStyle>
        <a:tcBdr/>
      </a:tcStyle>
    </a:band2H>
    <a:band1V>
      <a:tcTxStyle/>
      <a:tcStyle>
        <a:tcBdr/>
        <a:fill>
          <a:solidFill>
            <a:srgbClr val="FAF6EA"/>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CFC35E6-5AC2-41F0-BA60-7F29BF40DEF7}"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BE7"/>
          </a:solidFill>
        </a:fill>
      </a:tcStyle>
    </a:wholeTbl>
    <a:band1H>
      <a:tcTxStyle/>
      <a:tcStyle>
        <a:tcBdr/>
        <a:fill>
          <a:solidFill>
            <a:srgbClr val="E9D5CB"/>
          </a:solidFill>
        </a:fill>
      </a:tcStyle>
    </a:band1H>
    <a:band2H>
      <a:tcTxStyle/>
      <a:tcStyle>
        <a:tcBdr/>
      </a:tcStyle>
    </a:band2H>
    <a:band1V>
      <a:tcTxStyle/>
      <a:tcStyle>
        <a:tcBdr/>
        <a:fill>
          <a:solidFill>
            <a:srgbClr val="E9D5CB"/>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6"/>
          </a:solidFill>
        </a:fill>
      </a:tcStyle>
    </a:lastCol>
    <a:firstCol>
      <a:tcTxStyle b="on" i="off">
        <a:font>
          <a:latin typeface="Franklin Gothic Book"/>
          <a:ea typeface="Franklin Gothic Book"/>
          <a:cs typeface="Franklin Gothic Book"/>
        </a:font>
        <a:schemeClr val="lt1"/>
      </a:tcTxStyle>
      <a:tcStyle>
        <a:tcBdr/>
        <a:fill>
          <a:solidFill>
            <a:schemeClr val="accent6"/>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Hello Everyone,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My name is Reece Calvin </a:t>
            </a:r>
            <a:endParaRPr/>
          </a:p>
          <a:p>
            <a:pPr marL="171450" lvl="0" indent="-171450" algn="l" rtl="0">
              <a:spcBef>
                <a:spcPts val="0"/>
              </a:spcBef>
              <a:spcAft>
                <a:spcPts val="0"/>
              </a:spcAft>
              <a:buClr>
                <a:schemeClr val="dk1"/>
              </a:buClr>
              <a:buSzPts val="1200"/>
              <a:buFont typeface="Arial"/>
              <a:buChar char="•"/>
            </a:pPr>
            <a:r>
              <a:rPr lang="en-US"/>
              <a:t>Third-year data science and economics major at NEU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Thank you to Scott and SABR for allowing me to speak in front of you all.</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Now, I am excited to share with you, my research in leveraging ball-tracking data when building lineup simulators</a:t>
            </a:r>
            <a:endParaRPr/>
          </a:p>
        </p:txBody>
      </p:sp>
      <p:sp>
        <p:nvSpPr>
          <p:cNvPr id="116" name="Google Shape;1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At this point, I removed 25% of the games from the data set. Those games are to be used later in the simulation process but were not included in anything prior. </a:t>
            </a:r>
            <a:endParaRPr/>
          </a:p>
          <a:p>
            <a:pPr marL="171450" lvl="0" indent="-95250" algn="l" rtl="0">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So, I split the remaining 75% of the data into further training and testing sets. I used the training set to create each player outcome distribution, and I used the testing set to score the data.</a:t>
            </a:r>
            <a:endParaRPr/>
          </a:p>
          <a:p>
            <a:pPr marL="171450" marR="0" lvl="0" indent="-171450" algn="l" rtl="0">
              <a:lnSpc>
                <a:spcPct val="100000"/>
              </a:lnSpc>
              <a:spcBef>
                <a:spcPts val="0"/>
              </a:spcBef>
              <a:spcAft>
                <a:spcPts val="0"/>
              </a:spcAft>
              <a:buClr>
                <a:schemeClr val="dk1"/>
              </a:buClr>
              <a:buSzPts val="1200"/>
              <a:buFont typeface="Arial"/>
              <a:buChar char="•"/>
            </a:pPr>
            <a:r>
              <a:rPr lang="en-US"/>
              <a:t>I used a grid search method to test every different batter and pitcher weight to find what was most optimal in predicting a matchup outcome</a:t>
            </a:r>
            <a:endParaRPr/>
          </a:p>
        </p:txBody>
      </p:sp>
      <p:sp>
        <p:nvSpPr>
          <p:cNvPr id="257" name="Google Shape;2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Here is a simplified version of the data.</a:t>
            </a:r>
            <a:endParaRPr/>
          </a:p>
          <a:p>
            <a:pPr marL="171450" marR="0" lvl="0" indent="-171450" algn="l" rtl="0">
              <a:lnSpc>
                <a:spcPct val="100000"/>
              </a:lnSpc>
              <a:spcBef>
                <a:spcPts val="0"/>
              </a:spcBef>
              <a:spcAft>
                <a:spcPts val="0"/>
              </a:spcAft>
              <a:buClr>
                <a:schemeClr val="dk1"/>
              </a:buClr>
              <a:buSzPts val="1200"/>
              <a:buFont typeface="Arial"/>
              <a:buChar char="•"/>
            </a:pPr>
            <a:r>
              <a:rPr lang="en-US"/>
              <a:t>In reality, I used specific hit-and-out types. But for the sake of readability, let’s walk through this example used by Jin and Chen in their presentation. </a:t>
            </a:r>
            <a:endParaRPr/>
          </a:p>
          <a:p>
            <a:pPr marL="171450" marR="0" lvl="0" indent="-171450" algn="l" rtl="0">
              <a:lnSpc>
                <a:spcPct val="100000"/>
              </a:lnSpc>
              <a:spcBef>
                <a:spcPts val="0"/>
              </a:spcBef>
              <a:spcAft>
                <a:spcPts val="0"/>
              </a:spcAft>
              <a:buClr>
                <a:schemeClr val="dk1"/>
              </a:buClr>
              <a:buSzPts val="1200"/>
              <a:buFont typeface="Arial"/>
              <a:buChar char="•"/>
            </a:pPr>
            <a:r>
              <a:rPr lang="en-US"/>
              <a:t>Pretend we multiply the two matrices with x weight for the pitcher and 1-x weight for the hitter and we get a 33% chance of a hit, 33% chance of an out, and 33% chance of a walk,</a:t>
            </a:r>
            <a:endParaRPr/>
          </a:p>
          <a:p>
            <a:pPr marL="171450" marR="0" lvl="0" indent="-171450" algn="l" rtl="0">
              <a:lnSpc>
                <a:spcPct val="100000"/>
              </a:lnSpc>
              <a:spcBef>
                <a:spcPts val="0"/>
              </a:spcBef>
              <a:spcAft>
                <a:spcPts val="0"/>
              </a:spcAft>
              <a:buClr>
                <a:schemeClr val="dk1"/>
              </a:buClr>
              <a:buSzPts val="1200"/>
              <a:buFont typeface="Arial"/>
              <a:buChar char="•"/>
            </a:pPr>
            <a:r>
              <a:rPr lang="en-US"/>
              <a:t>If the actual result of the at-bat was a walk, the errors are 33% wrong for hit%, 33% wrong for out%, and 66% wrong for walk%. </a:t>
            </a:r>
            <a:endParaRPr/>
          </a:p>
          <a:p>
            <a:pPr marL="171450" marR="0" lvl="0" indent="-171450" algn="l" rtl="0">
              <a:lnSpc>
                <a:spcPct val="100000"/>
              </a:lnSpc>
              <a:spcBef>
                <a:spcPts val="0"/>
              </a:spcBef>
              <a:spcAft>
                <a:spcPts val="0"/>
              </a:spcAft>
              <a:buClr>
                <a:schemeClr val="dk1"/>
              </a:buClr>
              <a:buSzPts val="1200"/>
              <a:buFont typeface="Arial"/>
              <a:buChar char="•"/>
            </a:pPr>
            <a:r>
              <a:rPr lang="en-US"/>
              <a:t>When you sum up the square of those numbers, you get .66. I did this for every plate appearance in the training set and tried to minimize the error.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Also, I added a regression number of N league average results to add to the hitters and pitchers.</a:t>
            </a:r>
            <a:endParaRPr/>
          </a:p>
          <a:p>
            <a:pPr marL="171450" marR="0" lvl="0" indent="-171450" algn="l" rtl="0">
              <a:lnSpc>
                <a:spcPct val="100000"/>
              </a:lnSpc>
              <a:spcBef>
                <a:spcPts val="0"/>
              </a:spcBef>
              <a:spcAft>
                <a:spcPts val="0"/>
              </a:spcAft>
              <a:buClr>
                <a:schemeClr val="dk1"/>
              </a:buClr>
              <a:buSzPts val="1200"/>
              <a:buFont typeface="Arial"/>
              <a:buChar char="•"/>
            </a:pPr>
            <a:r>
              <a:rPr lang="en-US"/>
              <a:t>0 would represent their true distributions, and 50 would mean I added 50 plate appearances of the hitter or pitcher getting league-average results. </a:t>
            </a:r>
            <a:endParaRPr/>
          </a:p>
        </p:txBody>
      </p:sp>
      <p:sp>
        <p:nvSpPr>
          <p:cNvPr id="264" name="Google Shape;26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The outcome was a 43% weight to the pitcher and a 57% weight to the hitter.</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I mentioned at the start of my presentation that Jin and Chen got a weight of 34%. </a:t>
            </a:r>
            <a:endParaRPr/>
          </a:p>
          <a:p>
            <a:pPr marL="171450" marR="0" lvl="0" indent="-171450" algn="l" rtl="0">
              <a:lnSpc>
                <a:spcPct val="100000"/>
              </a:lnSpc>
              <a:spcBef>
                <a:spcPts val="0"/>
              </a:spcBef>
              <a:spcAft>
                <a:spcPts val="0"/>
              </a:spcAft>
              <a:buClr>
                <a:schemeClr val="dk1"/>
              </a:buClr>
              <a:buSzPts val="1200"/>
              <a:buFont typeface="Arial"/>
              <a:buChar char="•"/>
            </a:pPr>
            <a:r>
              <a:rPr lang="en-US"/>
              <a:t>I was able to replicate this result, but when I added pitcher and batter splits, the weight shifter to the aforementioned 43%.</a:t>
            </a:r>
            <a:endParaRPr/>
          </a:p>
          <a:p>
            <a:pPr marL="171450" marR="0" lvl="0" indent="-171450" algn="l" rtl="0">
              <a:lnSpc>
                <a:spcPct val="100000"/>
              </a:lnSpc>
              <a:spcBef>
                <a:spcPts val="0"/>
              </a:spcBef>
              <a:spcAft>
                <a:spcPts val="0"/>
              </a:spcAft>
              <a:buClr>
                <a:schemeClr val="dk1"/>
              </a:buClr>
              <a:buSzPts val="1200"/>
              <a:buFont typeface="Arial"/>
              <a:buChar char="•"/>
            </a:pPr>
            <a:r>
              <a:rPr lang="en-US"/>
              <a:t>I also saw the best results when I added 0 regression for the batter and pitcher.</a:t>
            </a:r>
            <a:endParaRPr/>
          </a:p>
        </p:txBody>
      </p:sp>
      <p:sp>
        <p:nvSpPr>
          <p:cNvPr id="270" name="Google Shape;27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is what I would predict for a matchup between Kodai Senga and Corbin Carroll,</a:t>
            </a:r>
            <a:endParaRPr/>
          </a:p>
          <a:p>
            <a:pPr marL="0" lvl="0" indent="0" algn="l" rtl="0">
              <a:spcBef>
                <a:spcPts val="0"/>
              </a:spcBef>
              <a:spcAft>
                <a:spcPts val="0"/>
              </a:spcAft>
              <a:buNone/>
            </a:pPr>
            <a:endParaRPr/>
          </a:p>
          <a:p>
            <a:pPr marL="0" lvl="0" indent="0" algn="l" rtl="0">
              <a:spcBef>
                <a:spcPts val="0"/>
              </a:spcBef>
              <a:spcAft>
                <a:spcPts val="0"/>
              </a:spcAft>
              <a:buNone/>
            </a:pPr>
            <a:r>
              <a:rPr lang="en-US"/>
              <a:t>Using 43% weight to the pitcher and a 57% for the batter.</a:t>
            </a:r>
            <a:endParaRPr/>
          </a:p>
        </p:txBody>
      </p:sp>
      <p:sp>
        <p:nvSpPr>
          <p:cNvPr id="277" name="Google Shape;2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do a quick recap</a:t>
            </a:r>
            <a:endParaRPr/>
          </a:p>
          <a:p>
            <a:pPr marL="0" lvl="0" indent="0" algn="l" rtl="0">
              <a:spcBef>
                <a:spcPts val="0"/>
              </a:spcBef>
              <a:spcAft>
                <a:spcPts val="0"/>
              </a:spcAft>
              <a:buNone/>
            </a:pPr>
            <a:endParaRPr/>
          </a:p>
          <a:p>
            <a:pPr marL="171450" lvl="0" indent="-171450" algn="l" rtl="0">
              <a:spcBef>
                <a:spcPts val="0"/>
              </a:spcBef>
              <a:spcAft>
                <a:spcPts val="0"/>
              </a:spcAft>
              <a:buClr>
                <a:schemeClr val="lt1"/>
              </a:buClr>
              <a:buSzPts val="1200"/>
              <a:buFont typeface="Arial"/>
              <a:buChar char="•"/>
            </a:pPr>
            <a:r>
              <a:rPr lang="en-US"/>
              <a:t>We talked about how to use Markov chains to move from 1 state to the next</a:t>
            </a:r>
            <a:endParaRPr/>
          </a:p>
          <a:p>
            <a:pPr marL="171450" lvl="0" indent="-171450" algn="l" rtl="0">
              <a:spcBef>
                <a:spcPts val="0"/>
              </a:spcBef>
              <a:spcAft>
                <a:spcPts val="0"/>
              </a:spcAft>
              <a:buClr>
                <a:schemeClr val="lt1"/>
              </a:buClr>
              <a:buSzPts val="1200"/>
              <a:buFont typeface="Arial"/>
              <a:buChar char="•"/>
            </a:pPr>
            <a:r>
              <a:rPr lang="en-US"/>
              <a:t>We talked about how I used brier score to find the best combination of hitter and pitcher stats to predict the outcome.</a:t>
            </a:r>
            <a:endParaRPr/>
          </a:p>
          <a:p>
            <a:pPr marL="171450" lvl="0" indent="-171450" algn="l" rtl="0">
              <a:spcBef>
                <a:spcPts val="0"/>
              </a:spcBef>
              <a:spcAft>
                <a:spcPts val="0"/>
              </a:spcAft>
              <a:buClr>
                <a:schemeClr val="lt1"/>
              </a:buClr>
              <a:buSzPts val="1200"/>
              <a:buFont typeface="Arial"/>
              <a:buChar char="•"/>
            </a:pPr>
            <a:r>
              <a:rPr lang="en-US"/>
              <a:t>Now how do we use this to predict an MLB game?</a:t>
            </a:r>
            <a:endParaRPr/>
          </a:p>
        </p:txBody>
      </p:sp>
      <p:sp>
        <p:nvSpPr>
          <p:cNvPr id="295" name="Google Shape;2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We created the Markov chain and the player distribution stats based on the 75% subset of the data.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We then took the separated 25% of the data, 600 games, and simulated each game 1,500 times. </a:t>
            </a:r>
            <a:endParaRPr/>
          </a:p>
          <a:p>
            <a:pPr marL="171450" lvl="0" indent="-171450" algn="l" rtl="0">
              <a:spcBef>
                <a:spcPts val="0"/>
              </a:spcBef>
              <a:spcAft>
                <a:spcPts val="0"/>
              </a:spcAft>
              <a:buClr>
                <a:schemeClr val="dk1"/>
              </a:buClr>
              <a:buSzPts val="1200"/>
              <a:buFont typeface="Arial"/>
              <a:buChar char="•"/>
            </a:pPr>
            <a:r>
              <a:rPr lang="en-US"/>
              <a:t>A starting pitcher was replaced once they allowed 5 runs or after pitching 7 innings. </a:t>
            </a:r>
            <a:endParaRPr/>
          </a:p>
          <a:p>
            <a:pPr marL="171450" lvl="0" indent="-171450" algn="l" rtl="0">
              <a:spcBef>
                <a:spcPts val="0"/>
              </a:spcBef>
              <a:spcAft>
                <a:spcPts val="0"/>
              </a:spcAft>
              <a:buClr>
                <a:schemeClr val="dk1"/>
              </a:buClr>
              <a:buSzPts val="1200"/>
              <a:buFont typeface="Arial"/>
              <a:buChar char="•"/>
            </a:pPr>
            <a:r>
              <a:rPr lang="en-US"/>
              <a:t>5 runs were chosen as the cap because when a pitcher allows 5 runs in the first 4-innings, they are typically removed that inning.</a:t>
            </a:r>
            <a:endParaRPr/>
          </a:p>
          <a:p>
            <a:pPr marL="171450" lvl="0" indent="-171450" algn="l" rtl="0">
              <a:spcBef>
                <a:spcPts val="0"/>
              </a:spcBef>
              <a:spcAft>
                <a:spcPts val="0"/>
              </a:spcAft>
              <a:buClr>
                <a:schemeClr val="dk1"/>
              </a:buClr>
              <a:buSzPts val="1200"/>
              <a:buFont typeface="Arial"/>
              <a:buChar char="•"/>
            </a:pPr>
            <a:r>
              <a:rPr lang="en-US"/>
              <a:t>Pitchers who allowed 4 runs usually stayed at least 1 more inning. </a:t>
            </a:r>
            <a:endParaRPr/>
          </a:p>
          <a:p>
            <a:pPr marL="171450" lvl="0" indent="-171450" algn="l" rtl="0">
              <a:spcBef>
                <a:spcPts val="0"/>
              </a:spcBef>
              <a:spcAft>
                <a:spcPts val="0"/>
              </a:spcAft>
              <a:buClr>
                <a:schemeClr val="dk1"/>
              </a:buClr>
              <a:buSzPts val="1200"/>
              <a:buFont typeface="Arial"/>
              <a:buChar char="•"/>
            </a:pPr>
            <a:r>
              <a:rPr lang="en-US"/>
              <a:t>Also, when looking at pitchers who allowed fewer than 5 runs, they pitched between 5 and 7 innings. </a:t>
            </a:r>
            <a:endParaRPr/>
          </a:p>
          <a:p>
            <a:pPr marL="171450" lvl="0" indent="-171450" algn="l" rtl="0">
              <a:spcBef>
                <a:spcPts val="0"/>
              </a:spcBef>
              <a:spcAft>
                <a:spcPts val="0"/>
              </a:spcAft>
              <a:buClr>
                <a:schemeClr val="dk1"/>
              </a:buClr>
              <a:buSzPts val="1200"/>
              <a:buFont typeface="Arial"/>
              <a:buChar char="•"/>
            </a:pPr>
            <a:r>
              <a:rPr lang="en-US"/>
              <a:t>I opted to go with the more extreme 7-inning cap due to how reliever distributions were calculated as I had more confidence in the reliability of using starting pitchers.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The way I did relievers was I calculated each team's average stats for their relievers. </a:t>
            </a:r>
            <a:endParaRPr/>
          </a:p>
          <a:p>
            <a:pPr marL="171450" lvl="0" indent="-171450" algn="l" rtl="0">
              <a:spcBef>
                <a:spcPts val="0"/>
              </a:spcBef>
              <a:spcAft>
                <a:spcPts val="0"/>
              </a:spcAft>
              <a:buClr>
                <a:schemeClr val="dk1"/>
              </a:buClr>
              <a:buSzPts val="1200"/>
              <a:buFont typeface="Arial"/>
              <a:buChar char="•"/>
            </a:pPr>
            <a:r>
              <a:rPr lang="en-US"/>
              <a:t>Remember what I did for Kodai Senga? Well now imagine that but for one every left-handed reliever for the Mets and one for every right-handed reliever.</a:t>
            </a:r>
            <a:endParaRPr/>
          </a:p>
          <a:p>
            <a:pPr marL="171450" lvl="0" indent="-171450" algn="l" rtl="0">
              <a:spcBef>
                <a:spcPts val="0"/>
              </a:spcBef>
              <a:spcAft>
                <a:spcPts val="0"/>
              </a:spcAft>
              <a:buClr>
                <a:schemeClr val="dk1"/>
              </a:buClr>
              <a:buSzPts val="1200"/>
              <a:buFont typeface="Arial"/>
              <a:buChar char="•"/>
            </a:pPr>
            <a:r>
              <a:rPr lang="en-US"/>
              <a:t>When making a pitching change, I would choose left-handed vs right-handed based on the platoon advantage.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Keep in mind, that these assumptions I made were only due to simulating over 600 games 1,500 times all at once. When simulating one game, one could create different thresholds for each pitcher, and create an order to use relievers.</a:t>
            </a:r>
            <a:endParaRPr/>
          </a:p>
        </p:txBody>
      </p:sp>
      <p:sp>
        <p:nvSpPr>
          <p:cNvPr id="306" name="Google Shape;30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I simulated the games, I got a 10.4% correlation with real scores </a:t>
            </a:r>
            <a:endParaRPr/>
          </a:p>
          <a:p>
            <a:pPr marL="0" lvl="0" indent="0" algn="l" rtl="0">
              <a:spcBef>
                <a:spcPts val="0"/>
              </a:spcBef>
              <a:spcAft>
                <a:spcPts val="0"/>
              </a:spcAft>
              <a:buNone/>
            </a:pPr>
            <a:r>
              <a:rPr lang="en-US"/>
              <a:t>When comparing with betting lines, I was able to correctly pick the over-under 52% of the time.</a:t>
            </a:r>
            <a:endParaRPr/>
          </a:p>
        </p:txBody>
      </p:sp>
      <p:sp>
        <p:nvSpPr>
          <p:cNvPr id="313" name="Google Shape;31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lt1"/>
              </a:buClr>
              <a:buSzPts val="1200"/>
              <a:buFont typeface="Arial"/>
              <a:buChar char="•"/>
            </a:pPr>
            <a:r>
              <a:rPr lang="en-US"/>
              <a:t>These results are promising, but I think we can do better. </a:t>
            </a:r>
            <a:endParaRPr/>
          </a:p>
          <a:p>
            <a:pPr marL="171450" lvl="0" indent="-171450" algn="l" rtl="0">
              <a:spcBef>
                <a:spcPts val="0"/>
              </a:spcBef>
              <a:spcAft>
                <a:spcPts val="0"/>
              </a:spcAft>
              <a:buClr>
                <a:schemeClr val="lt1"/>
              </a:buClr>
              <a:buSzPts val="1200"/>
              <a:buFont typeface="Arial"/>
              <a:buChar char="•"/>
            </a:pPr>
            <a:r>
              <a:rPr lang="en-US"/>
              <a:t>The prevalence of ball tracking data opens the door for a lot of improvements to the previous method.</a:t>
            </a:r>
            <a:endParaRPr/>
          </a:p>
        </p:txBody>
      </p:sp>
      <p:sp>
        <p:nvSpPr>
          <p:cNvPr id="320" name="Google Shape;3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Weighted on-base average, or wOBA, is commonly accepted as the best stat for summarizing a hitter's value at the plate. </a:t>
            </a:r>
            <a:endParaRPr/>
          </a:p>
          <a:p>
            <a:pPr marL="171450" lvl="0" indent="-171450" algn="l" rtl="0">
              <a:spcBef>
                <a:spcPts val="0"/>
              </a:spcBef>
              <a:spcAft>
                <a:spcPts val="0"/>
              </a:spcAft>
              <a:buClr>
                <a:schemeClr val="dk1"/>
              </a:buClr>
              <a:buSzPts val="1200"/>
              <a:buFont typeface="Arial"/>
              <a:buChar char="•"/>
            </a:pPr>
            <a:r>
              <a:rPr lang="en-US"/>
              <a:t>But when looking at the first half of the season compared to the second half wOBA, first-half xwOBA is more predictive of future wOBA than wOBA itself. </a:t>
            </a:r>
            <a:endParaRPr/>
          </a:p>
          <a:p>
            <a:pPr marL="171450" lvl="0" indent="-171450" algn="l" rtl="0">
              <a:spcBef>
                <a:spcPts val="0"/>
              </a:spcBef>
              <a:spcAft>
                <a:spcPts val="0"/>
              </a:spcAft>
              <a:buClr>
                <a:schemeClr val="dk1"/>
              </a:buClr>
              <a:buSzPts val="1200"/>
              <a:buFont typeface="Arial"/>
              <a:buChar char="•"/>
            </a:pPr>
            <a:r>
              <a:rPr lang="en-US"/>
              <a:t>xwOBA only looks at the launch angle and exit velocity of a pitch to predict the batted ball outcome.</a:t>
            </a:r>
            <a:endParaRPr/>
          </a:p>
          <a:p>
            <a:pPr marL="171450" lvl="0" indent="-171450" algn="l" rtl="0">
              <a:spcBef>
                <a:spcPts val="0"/>
              </a:spcBef>
              <a:spcAft>
                <a:spcPts val="0"/>
              </a:spcAft>
              <a:buClr>
                <a:schemeClr val="dk1"/>
              </a:buClr>
              <a:buSzPts val="1200"/>
              <a:buFont typeface="Arial"/>
              <a:buChar char="•"/>
            </a:pPr>
            <a:r>
              <a:rPr lang="en-US"/>
              <a:t>It attempts to filter out luck and defensive impacts.</a:t>
            </a:r>
            <a:endParaRPr/>
          </a:p>
        </p:txBody>
      </p:sp>
      <p:sp>
        <p:nvSpPr>
          <p:cNvPr id="331" name="Google Shape;3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Also, we have something called barrel zone. </a:t>
            </a:r>
            <a:endParaRPr/>
          </a:p>
          <a:p>
            <a:pPr marL="171450" lvl="0" indent="-171450" algn="l" rtl="0">
              <a:spcBef>
                <a:spcPts val="0"/>
              </a:spcBef>
              <a:spcAft>
                <a:spcPts val="0"/>
              </a:spcAft>
              <a:buClr>
                <a:schemeClr val="dk1"/>
              </a:buClr>
              <a:buSzPts val="1200"/>
              <a:buFont typeface="Arial"/>
              <a:buChar char="•"/>
            </a:pPr>
            <a:r>
              <a:rPr lang="en-US"/>
              <a:t>The barrel zone is the range of exit velocity and launch angle where hitters have the most success. </a:t>
            </a:r>
            <a:endParaRPr/>
          </a:p>
          <a:p>
            <a:pPr marL="171450" lvl="0" indent="-171450" algn="l" rtl="0">
              <a:spcBef>
                <a:spcPts val="0"/>
              </a:spcBef>
              <a:spcAft>
                <a:spcPts val="0"/>
              </a:spcAft>
              <a:buClr>
                <a:schemeClr val="dk1"/>
              </a:buClr>
              <a:buSzPts val="1200"/>
              <a:buFont typeface="Arial"/>
              <a:buChar char="•"/>
            </a:pPr>
            <a:r>
              <a:rPr lang="en-US"/>
              <a:t>There are also 4 other zones of varying levels of power. 1 is weakest, 4 is hardest and 5 is the barrel zone.</a:t>
            </a:r>
            <a:endParaRPr/>
          </a:p>
          <a:p>
            <a:pPr marL="171450" lvl="0" indent="-171450" algn="l" rtl="0">
              <a:spcBef>
                <a:spcPts val="0"/>
              </a:spcBef>
              <a:spcAft>
                <a:spcPts val="0"/>
              </a:spcAft>
              <a:buClr>
                <a:schemeClr val="dk1"/>
              </a:buClr>
              <a:buSzPts val="1200"/>
              <a:buFont typeface="Arial"/>
              <a:buChar char="•"/>
            </a:pPr>
            <a:r>
              <a:rPr lang="en-US"/>
              <a:t>I used this to create new results. A weak single would be Single-1, while a harder-hit single may be called Single-3. </a:t>
            </a:r>
            <a:endParaRPr/>
          </a:p>
          <a:p>
            <a:pPr marL="171450" lvl="0" indent="-171450" algn="l" rtl="0">
              <a:spcBef>
                <a:spcPts val="0"/>
              </a:spcBef>
              <a:spcAft>
                <a:spcPts val="0"/>
              </a:spcAft>
              <a:buClr>
                <a:schemeClr val="dk1"/>
              </a:buClr>
              <a:buSzPts val="1200"/>
              <a:buFont typeface="Arial"/>
              <a:buChar char="•"/>
            </a:pPr>
            <a:r>
              <a:rPr lang="en-US"/>
              <a:t>This is useful because Single-3 is much more likely to move runners already on base extra bases. </a:t>
            </a:r>
            <a:endParaRPr/>
          </a:p>
          <a:p>
            <a:pPr marL="171450" lvl="0" indent="-171450" algn="l" rtl="0">
              <a:spcBef>
                <a:spcPts val="0"/>
              </a:spcBef>
              <a:spcAft>
                <a:spcPts val="0"/>
              </a:spcAft>
              <a:buClr>
                <a:schemeClr val="dk1"/>
              </a:buClr>
              <a:buSzPts val="1200"/>
              <a:buFont typeface="Arial"/>
              <a:buChar char="•"/>
            </a:pPr>
            <a:r>
              <a:rPr lang="en-US"/>
              <a:t>Now instead of 11 possible PA results, we have 41</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This means are Markov chain looks a little different, also it can be a lot more confident in its results. </a:t>
            </a:r>
            <a:endParaRPr/>
          </a:p>
          <a:p>
            <a:pPr marL="171450" lvl="0" indent="-171450" algn="l" rtl="0">
              <a:spcBef>
                <a:spcPts val="0"/>
              </a:spcBef>
              <a:spcAft>
                <a:spcPts val="0"/>
              </a:spcAft>
              <a:buClr>
                <a:schemeClr val="dk1"/>
              </a:buClr>
              <a:buSzPts val="1200"/>
              <a:buFont typeface="Arial"/>
              <a:buChar char="•"/>
            </a:pPr>
            <a:r>
              <a:rPr lang="en-US"/>
              <a:t>Results have a lot less nuance when we break it up by how hard the ball was hit.</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Next, I re-ran every plate appearance with the ML model, xgboost classifier. </a:t>
            </a:r>
            <a:endParaRPr/>
          </a:p>
          <a:p>
            <a:pPr marL="171450" lvl="0" indent="-171450" algn="l" rtl="0">
              <a:spcBef>
                <a:spcPts val="0"/>
              </a:spcBef>
              <a:spcAft>
                <a:spcPts val="0"/>
              </a:spcAft>
              <a:buClr>
                <a:schemeClr val="dk1"/>
              </a:buClr>
              <a:buSzPts val="1200"/>
              <a:buFont typeface="Arial"/>
              <a:buChar char="•"/>
            </a:pPr>
            <a:r>
              <a:rPr lang="en-US"/>
              <a:t>I predicted the probability of each result of each PA, as opposed to seeing the real result, and used the outcomes to create new player distributions.</a:t>
            </a:r>
            <a:endParaRPr/>
          </a:p>
        </p:txBody>
      </p:sp>
      <p:sp>
        <p:nvSpPr>
          <p:cNvPr id="338" name="Google Shape;33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Now I know most of you are only here to find out what a lineup of</a:t>
            </a:r>
            <a:endParaRPr/>
          </a:p>
          <a:p>
            <a:pPr marL="171450" marR="0" lvl="0" indent="-171450" algn="l" rtl="0">
              <a:lnSpc>
                <a:spcPct val="100000"/>
              </a:lnSpc>
              <a:spcBef>
                <a:spcPts val="0"/>
              </a:spcBef>
              <a:spcAft>
                <a:spcPts val="0"/>
              </a:spcAft>
              <a:buClr>
                <a:schemeClr val="dk1"/>
              </a:buClr>
              <a:buSzPts val="1200"/>
              <a:buFont typeface="Arial"/>
              <a:buChar char="•"/>
            </a:pPr>
            <a:r>
              <a:rPr lang="en-US"/>
              <a:t> Shohei's would score against Dodgers pitcher Ohtani.</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Unfortunately, the results for that are at the end.</a:t>
            </a:r>
            <a:endParaRPr/>
          </a:p>
          <a:p>
            <a:pPr marL="171450" lvl="0" indent="-171450" algn="l" rtl="0">
              <a:spcBef>
                <a:spcPts val="0"/>
              </a:spcBef>
              <a:spcAft>
                <a:spcPts val="0"/>
              </a:spcAft>
              <a:buClr>
                <a:schemeClr val="dk1"/>
              </a:buClr>
              <a:buSzPts val="1200"/>
              <a:buFont typeface="Arial"/>
              <a:buChar char="•"/>
            </a:pPr>
            <a:r>
              <a:rPr lang="en-US"/>
              <a:t>So bare with me</a:t>
            </a:r>
            <a:endParaRPr/>
          </a:p>
        </p:txBody>
      </p:sp>
      <p:sp>
        <p:nvSpPr>
          <p:cNvPr id="123" name="Google Shape;12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When I re-ran the grid search, we found that 72% of the results were dictated by the batter and also regressed the batting stats by 50 plate appearances.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If you are wondering why the jump in hitter weight, I point to the common belief that pitchers have less control over the ball once it’s put in play.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Now that we are looking more into the specific type of ball in play, more weight is shifted towards the batter.</a:t>
            </a:r>
            <a:endParaRPr/>
          </a:p>
        </p:txBody>
      </p:sp>
      <p:sp>
        <p:nvSpPr>
          <p:cNvPr id="347" name="Google Shape;34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So here are the simulation results</a:t>
            </a:r>
            <a:endParaRPr/>
          </a:p>
          <a:p>
            <a:pPr marL="171450" lvl="0" indent="-171450" algn="l" rtl="0">
              <a:spcBef>
                <a:spcPts val="0"/>
              </a:spcBef>
              <a:spcAft>
                <a:spcPts val="0"/>
              </a:spcAft>
              <a:buClr>
                <a:schemeClr val="dk1"/>
              </a:buClr>
              <a:buSzPts val="1200"/>
              <a:buFont typeface="Arial"/>
              <a:buChar char="•"/>
            </a:pPr>
            <a:r>
              <a:rPr lang="en-US"/>
              <a:t>correlation jumps to 17%</a:t>
            </a:r>
            <a:endParaRPr/>
          </a:p>
          <a:p>
            <a:pPr marL="171450" lvl="0" indent="-171450" algn="l" rtl="0">
              <a:spcBef>
                <a:spcPts val="0"/>
              </a:spcBef>
              <a:spcAft>
                <a:spcPts val="0"/>
              </a:spcAft>
              <a:buClr>
                <a:schemeClr val="dk1"/>
              </a:buClr>
              <a:buSzPts val="1200"/>
              <a:buFont typeface="Arial"/>
              <a:buChar char="•"/>
            </a:pPr>
            <a:r>
              <a:rPr lang="en-US"/>
              <a:t>O/U accuracy increases to 56%</a:t>
            </a:r>
            <a:endParaRPr/>
          </a:p>
        </p:txBody>
      </p:sp>
      <p:sp>
        <p:nvSpPr>
          <p:cNvPr id="354" name="Google Shape;35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is exciting because we see tangible evidence that using these ball-tracking metrics can help in predicting scores </a:t>
            </a:r>
            <a:endParaRPr/>
          </a:p>
          <a:p>
            <a:pPr marL="171450" lvl="0" indent="-171450" algn="l" rtl="0">
              <a:spcBef>
                <a:spcPts val="0"/>
              </a:spcBef>
              <a:spcAft>
                <a:spcPts val="0"/>
              </a:spcAft>
              <a:buClr>
                <a:schemeClr val="dk1"/>
              </a:buClr>
              <a:buSzPts val="1200"/>
              <a:buFont typeface="Arial"/>
              <a:buChar char="•"/>
            </a:pPr>
            <a:r>
              <a:rPr lang="en-US"/>
              <a:t>This is something that can be applied to different levels of the game.</a:t>
            </a:r>
            <a:endParaRPr/>
          </a:p>
          <a:p>
            <a:pPr marL="171450" lvl="0" indent="-171450" algn="l" rtl="0">
              <a:spcBef>
                <a:spcPts val="0"/>
              </a:spcBef>
              <a:spcAft>
                <a:spcPts val="0"/>
              </a:spcAft>
              <a:buClr>
                <a:schemeClr val="dk1"/>
              </a:buClr>
              <a:buSzPts val="1200"/>
              <a:buFont typeface="Arial"/>
              <a:buChar char="•"/>
            </a:pPr>
            <a:r>
              <a:rPr lang="en-US"/>
              <a:t>Any program with access to yakker tech, trackman, or similar tech can now better utilize their data. </a:t>
            </a:r>
            <a:endParaRPr/>
          </a:p>
        </p:txBody>
      </p:sp>
      <p:sp>
        <p:nvSpPr>
          <p:cNvPr id="361" name="Google Shape;36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offseason, the division rivals Baltimore Orioles added Corbin Burnes and New York Yankees added Juan Soto </a:t>
            </a:r>
            <a:endParaRPr/>
          </a:p>
          <a:p>
            <a:pPr marL="171450" lvl="0" indent="-171450" algn="l" rtl="0">
              <a:spcBef>
                <a:spcPts val="0"/>
              </a:spcBef>
              <a:spcAft>
                <a:spcPts val="0"/>
              </a:spcAft>
              <a:buClr>
                <a:schemeClr val="dk1"/>
              </a:buClr>
              <a:buSzPts val="1200"/>
              <a:buFont typeface="Arial"/>
              <a:buChar char="•"/>
            </a:pPr>
            <a:r>
              <a:rPr lang="en-US"/>
              <a:t>Prior to Soto, I simulated the Yankees scoring 3.7 runs per game against Burnes and the O’s</a:t>
            </a:r>
            <a:endParaRPr/>
          </a:p>
          <a:p>
            <a:pPr marL="171450" lvl="0" indent="-171450" algn="l" rtl="0">
              <a:spcBef>
                <a:spcPts val="0"/>
              </a:spcBef>
              <a:spcAft>
                <a:spcPts val="0"/>
              </a:spcAft>
              <a:buClr>
                <a:schemeClr val="dk1"/>
              </a:buClr>
              <a:buSzPts val="1200"/>
              <a:buFont typeface="Arial"/>
              <a:buChar char="•"/>
            </a:pPr>
            <a:r>
              <a:rPr lang="en-US"/>
              <a:t>With Soto, that increases to 4 runs.</a:t>
            </a:r>
            <a:endParaRPr/>
          </a:p>
          <a:p>
            <a:pPr marL="171450" lvl="0" indent="-171450" algn="l" rtl="0">
              <a:spcBef>
                <a:spcPts val="0"/>
              </a:spcBef>
              <a:spcAft>
                <a:spcPts val="0"/>
              </a:spcAft>
              <a:buClr>
                <a:schemeClr val="dk1"/>
              </a:buClr>
              <a:buSzPts val="1200"/>
              <a:buFont typeface="Arial"/>
              <a:buChar char="•"/>
            </a:pPr>
            <a:r>
              <a:rPr lang="en-US"/>
              <a:t>That comes out to .3 runs per game, 49 runs per season, and about 5 extra wins.</a:t>
            </a:r>
            <a:endParaRPr/>
          </a:p>
        </p:txBody>
      </p:sp>
      <p:sp>
        <p:nvSpPr>
          <p:cNvPr id="368" name="Google Shape;3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things I would like to improve include:</a:t>
            </a:r>
            <a:endParaRPr/>
          </a:p>
          <a:p>
            <a:pPr marL="171450" lvl="0" indent="-171450" algn="l" rtl="0">
              <a:spcBef>
                <a:spcPts val="0"/>
              </a:spcBef>
              <a:spcAft>
                <a:spcPts val="0"/>
              </a:spcAft>
              <a:buClr>
                <a:schemeClr val="dk1"/>
              </a:buClr>
              <a:buSzPts val="1200"/>
              <a:buFont typeface="Arial"/>
              <a:buChar char="•"/>
            </a:pPr>
            <a:r>
              <a:rPr lang="en-US"/>
              <a:t>Better incorporating reliever usage </a:t>
            </a:r>
            <a:endParaRPr/>
          </a:p>
          <a:p>
            <a:pPr marL="628650" lvl="1" indent="-171450" algn="l" rtl="0">
              <a:spcBef>
                <a:spcPts val="0"/>
              </a:spcBef>
              <a:spcAft>
                <a:spcPts val="0"/>
              </a:spcAft>
              <a:buClr>
                <a:schemeClr val="dk1"/>
              </a:buClr>
              <a:buSzPts val="1200"/>
              <a:buFont typeface="Arial"/>
              <a:buChar char="•"/>
            </a:pPr>
            <a:r>
              <a:rPr lang="en-US"/>
              <a:t>Possibly implementing logistic regression to predict if a pitcher will be pulled</a:t>
            </a:r>
            <a:endParaRPr/>
          </a:p>
          <a:p>
            <a:pPr marL="171450" lvl="0" indent="-171450" algn="l" rtl="0">
              <a:spcBef>
                <a:spcPts val="0"/>
              </a:spcBef>
              <a:spcAft>
                <a:spcPts val="0"/>
              </a:spcAft>
              <a:buClr>
                <a:schemeClr val="dk1"/>
              </a:buClr>
              <a:buSzPts val="1200"/>
              <a:buFont typeface="Arial"/>
              <a:buChar char="•"/>
            </a:pPr>
            <a:r>
              <a:rPr lang="en-US"/>
              <a:t>Import weather data and how that affects the run-scoring environment </a:t>
            </a:r>
            <a:endParaRPr/>
          </a:p>
          <a:p>
            <a:pPr marL="171450" lvl="0" indent="-171450" algn="l" rtl="0">
              <a:spcBef>
                <a:spcPts val="0"/>
              </a:spcBef>
              <a:spcAft>
                <a:spcPts val="0"/>
              </a:spcAft>
              <a:buClr>
                <a:schemeClr val="dk1"/>
              </a:buClr>
              <a:buSzPts val="1200"/>
              <a:buFont typeface="Arial"/>
              <a:buChar char="•"/>
            </a:pPr>
            <a:r>
              <a:rPr lang="en-US"/>
              <a:t>Implement Bunting thresholds</a:t>
            </a:r>
            <a:endParaRPr/>
          </a:p>
          <a:p>
            <a:pPr marL="628650" lvl="1" indent="-171450" algn="l" rtl="0">
              <a:spcBef>
                <a:spcPts val="0"/>
              </a:spcBef>
              <a:spcAft>
                <a:spcPts val="0"/>
              </a:spcAft>
              <a:buClr>
                <a:schemeClr val="dk1"/>
              </a:buClr>
              <a:buSzPts val="1200"/>
              <a:buFont typeface="Arial"/>
              <a:buChar char="•"/>
            </a:pPr>
            <a:r>
              <a:rPr lang="en-US"/>
              <a:t>calculate when a sacrifice bunt is better than the batter hitting away by way of expected run value</a:t>
            </a:r>
            <a:endParaRPr/>
          </a:p>
          <a:p>
            <a:pPr marL="171450" lvl="0" indent="-171450" algn="l" rtl="0">
              <a:spcBef>
                <a:spcPts val="0"/>
              </a:spcBef>
              <a:spcAft>
                <a:spcPts val="0"/>
              </a:spcAft>
              <a:buClr>
                <a:schemeClr val="dk1"/>
              </a:buClr>
              <a:buSzPts val="1200"/>
              <a:buFont typeface="Arial"/>
              <a:buChar char="•"/>
            </a:pPr>
            <a:r>
              <a:rPr lang="en-US"/>
              <a:t>Consider defenses and ballpark factors</a:t>
            </a:r>
            <a:endParaRPr/>
          </a:p>
          <a:p>
            <a:pPr marL="628650" lvl="1" indent="-171450" algn="l" rtl="0">
              <a:spcBef>
                <a:spcPts val="0"/>
              </a:spcBef>
              <a:spcAft>
                <a:spcPts val="0"/>
              </a:spcAft>
              <a:buClr>
                <a:schemeClr val="dk1"/>
              </a:buClr>
              <a:buSzPts val="1200"/>
              <a:buFont typeface="Arial"/>
              <a:buChar char="•"/>
            </a:pPr>
            <a:r>
              <a:rPr lang="en-US"/>
              <a:t>Some teams may be better at turning weak signals into ground out and vice versa</a:t>
            </a:r>
            <a:endParaRPr/>
          </a:p>
          <a:p>
            <a:pPr marL="171450" lvl="0" indent="-171450" algn="l" rtl="0">
              <a:spcBef>
                <a:spcPts val="0"/>
              </a:spcBef>
              <a:spcAft>
                <a:spcPts val="0"/>
              </a:spcAft>
              <a:buClr>
                <a:schemeClr val="dk1"/>
              </a:buClr>
              <a:buSzPts val="1200"/>
              <a:buFont typeface="Arial"/>
              <a:buChar char="•"/>
            </a:pPr>
            <a:r>
              <a:rPr lang="en-US"/>
              <a:t>Break down results into parts</a:t>
            </a:r>
            <a:endParaRPr/>
          </a:p>
          <a:p>
            <a:pPr marL="628650" lvl="1" indent="-171450" algn="l" rtl="0">
              <a:spcBef>
                <a:spcPts val="0"/>
              </a:spcBef>
              <a:spcAft>
                <a:spcPts val="0"/>
              </a:spcAft>
              <a:buClr>
                <a:schemeClr val="dk1"/>
              </a:buClr>
              <a:buSzPts val="1200"/>
              <a:buFont typeface="Arial"/>
              <a:buChar char="•"/>
            </a:pPr>
            <a:r>
              <a:rPr lang="en-US"/>
              <a:t>I said earlier how batters have more results in the outcome of the ball hit into play</a:t>
            </a:r>
            <a:endParaRPr/>
          </a:p>
          <a:p>
            <a:pPr marL="628650" lvl="1" indent="-171450" algn="l" rtl="0">
              <a:spcBef>
                <a:spcPts val="0"/>
              </a:spcBef>
              <a:spcAft>
                <a:spcPts val="0"/>
              </a:spcAft>
              <a:buClr>
                <a:schemeClr val="dk1"/>
              </a:buClr>
              <a:buSzPts val="1200"/>
              <a:buFont typeface="Arial"/>
              <a:buChar char="•"/>
            </a:pPr>
            <a:r>
              <a:rPr lang="en-US"/>
              <a:t>But would that mean that I could predict strike, walk, HR, and bip with different weights? Maybe more shifted to pitchers, </a:t>
            </a:r>
            <a:endParaRPr/>
          </a:p>
          <a:p>
            <a:pPr marL="628650" lvl="1" indent="-171450" algn="l" rtl="0">
              <a:spcBef>
                <a:spcPts val="0"/>
              </a:spcBef>
              <a:spcAft>
                <a:spcPts val="0"/>
              </a:spcAft>
              <a:buClr>
                <a:schemeClr val="dk1"/>
              </a:buClr>
              <a:buSzPts val="1200"/>
              <a:buFont typeface="Arial"/>
              <a:buChar char="•"/>
            </a:pPr>
            <a:r>
              <a:rPr lang="en-US"/>
              <a:t>Then if it is a ball in play, use more extreme weights toward the hitters.</a:t>
            </a:r>
            <a:endParaRPr/>
          </a:p>
        </p:txBody>
      </p:sp>
      <p:sp>
        <p:nvSpPr>
          <p:cNvPr id="385" name="Google Shape;38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with all of that out of the way, here are my Shohei Ohtani results and does anyone have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With that, thank you for giving me your time and feel free to reach out over email</a:t>
            </a:r>
            <a:endParaRPr/>
          </a:p>
        </p:txBody>
      </p:sp>
      <p:sp>
        <p:nvSpPr>
          <p:cNvPr id="392" name="Google Shape;39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In previous conferences, we have seen </a:t>
            </a:r>
            <a:r>
              <a:rPr lang="en-US" b="0" i="0">
                <a:solidFill>
                  <a:srgbClr val="131313"/>
                </a:solidFill>
                <a:latin typeface="Roboto"/>
                <a:ea typeface="Roboto"/>
                <a:cs typeface="Roboto"/>
                <a:sym typeface="Roboto"/>
              </a:rPr>
              <a:t>Connor Turner of The Diamond present his solution to what he called the “Pitch hitter problem”. </a:t>
            </a:r>
            <a:endParaRPr/>
          </a:p>
          <a:p>
            <a:pPr marL="171450" lvl="0" indent="-95250" algn="l" rtl="0">
              <a:spcBef>
                <a:spcPts val="0"/>
              </a:spcBef>
              <a:spcAft>
                <a:spcPts val="0"/>
              </a:spcAft>
              <a:buClr>
                <a:schemeClr val="dk1"/>
              </a:buClr>
              <a:buSzPts val="1200"/>
              <a:buFont typeface="Arial"/>
              <a:buNone/>
            </a:pPr>
            <a:endParaRPr b="0" i="0">
              <a:solidFill>
                <a:srgbClr val="131313"/>
              </a:solidFill>
              <a:latin typeface="Roboto"/>
              <a:ea typeface="Roboto"/>
              <a:cs typeface="Roboto"/>
              <a:sym typeface="Roboto"/>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He sought out an effective way to predict the results of different pitcher and batter matchups. </a:t>
            </a:r>
            <a:endParaRPr/>
          </a:p>
          <a:p>
            <a:pPr marL="171450" lvl="0" indent="-95250" algn="l" rtl="0">
              <a:spcBef>
                <a:spcPts val="0"/>
              </a:spcBef>
              <a:spcAft>
                <a:spcPts val="0"/>
              </a:spcAft>
              <a:buClr>
                <a:schemeClr val="dk1"/>
              </a:buClr>
              <a:buSzPts val="1200"/>
              <a:buFont typeface="Arial"/>
              <a:buNone/>
            </a:pPr>
            <a:endParaRPr b="0" i="0">
              <a:solidFill>
                <a:srgbClr val="131313"/>
              </a:solidFill>
              <a:latin typeface="Roboto"/>
              <a:ea typeface="Roboto"/>
              <a:cs typeface="Roboto"/>
              <a:sym typeface="Roboto"/>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His solution was to build matrices of each player’s PA outcome distribution according to the count.</a:t>
            </a:r>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For example, in 2019, after getting to a 1-0 count, Mike Trout hit a single 11% of the time and struck out 16%. </a:t>
            </a:r>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For Cy Young Pitcher Justin Verlander, a 1-0 count resulted in a single 6% of the time and he struck out the batter 32% of the time. </a:t>
            </a:r>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To predict the outcome, Connor averaged the two matrices and predicted the outcome. </a:t>
            </a:r>
            <a:endParaRPr/>
          </a:p>
          <a:p>
            <a:pPr marL="171450" lvl="0" indent="-171450" algn="l" rtl="0">
              <a:spcBef>
                <a:spcPts val="0"/>
              </a:spcBef>
              <a:spcAft>
                <a:spcPts val="0"/>
              </a:spcAft>
              <a:buClr>
                <a:srgbClr val="131313"/>
              </a:buClr>
              <a:buSzPts val="1200"/>
              <a:buFont typeface="Arial"/>
              <a:buChar char="•"/>
            </a:pPr>
            <a:r>
              <a:rPr lang="en-US" b="0" i="0">
                <a:solidFill>
                  <a:srgbClr val="131313"/>
                </a:solidFill>
                <a:latin typeface="Roboto"/>
                <a:ea typeface="Roboto"/>
                <a:cs typeface="Roboto"/>
                <a:sym typeface="Roboto"/>
              </a:rPr>
              <a:t>A 1-0 count with Verlander pitching and Trout hitting resulted in a single a predicted 9% of the time and a strikeout 24% of the time. </a:t>
            </a:r>
            <a:endParaRPr/>
          </a:p>
          <a:p>
            <a:pPr marL="171450" lvl="0" indent="-95250" algn="l" rtl="0">
              <a:spcBef>
                <a:spcPts val="0"/>
              </a:spcBef>
              <a:spcAft>
                <a:spcPts val="0"/>
              </a:spcAft>
              <a:buClr>
                <a:schemeClr val="dk1"/>
              </a:buClr>
              <a:buSzPts val="1200"/>
              <a:buFont typeface="Arial"/>
              <a:buNone/>
            </a:pPr>
            <a:endParaRPr b="0" i="0">
              <a:solidFill>
                <a:srgbClr val="131313"/>
              </a:solidFill>
              <a:latin typeface="Roboto"/>
              <a:ea typeface="Roboto"/>
              <a:cs typeface="Roboto"/>
              <a:sym typeface="Roboto"/>
            </a:endParaRPr>
          </a:p>
          <a:p>
            <a:pPr marL="171450" lvl="0" indent="-171450" algn="l" rtl="0">
              <a:spcBef>
                <a:spcPts val="0"/>
              </a:spcBef>
              <a:spcAft>
                <a:spcPts val="0"/>
              </a:spcAft>
              <a:buClr>
                <a:schemeClr val="dk1"/>
              </a:buClr>
              <a:buSzPts val="1200"/>
              <a:buFont typeface="Arial"/>
              <a:buChar char="•"/>
            </a:pPr>
            <a:r>
              <a:rPr lang="en-US"/>
              <a:t>Last year, NYU students Jeff Jin and Chris Chen took this method a step further</a:t>
            </a:r>
            <a:endParaRPr/>
          </a:p>
          <a:p>
            <a:pPr marL="171450" lvl="0" indent="-171450" algn="l" rtl="0">
              <a:spcBef>
                <a:spcPts val="0"/>
              </a:spcBef>
              <a:spcAft>
                <a:spcPts val="0"/>
              </a:spcAft>
              <a:buClr>
                <a:schemeClr val="dk1"/>
              </a:buClr>
              <a:buSzPts val="1200"/>
              <a:buFont typeface="Arial"/>
              <a:buChar char="•"/>
            </a:pPr>
            <a:r>
              <a:rPr lang="en-US"/>
              <a:t>Instead of assuming equal value to the pitcher and batter distributions, they used multi-categorical Brier Score to find the optimal weights when determining the matchup outcomes. </a:t>
            </a:r>
            <a:endParaRPr/>
          </a:p>
          <a:p>
            <a:pPr marL="171450" lvl="0" indent="-171450" algn="l" rtl="0">
              <a:spcBef>
                <a:spcPts val="0"/>
              </a:spcBef>
              <a:spcAft>
                <a:spcPts val="0"/>
              </a:spcAft>
              <a:buClr>
                <a:schemeClr val="dk1"/>
              </a:buClr>
              <a:buSzPts val="1200"/>
              <a:buFont typeface="Arial"/>
              <a:buChar char="•"/>
            </a:pPr>
            <a:r>
              <a:rPr lang="en-US"/>
              <a:t>They found that 34% of the outcome is determined by the pitcher while 66% is dictated by the batter.</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Also, Johns Hopkins student Ashwi</a:t>
            </a:r>
            <a:r>
              <a:rPr lang="en-US" b="0"/>
              <a:t>n </a:t>
            </a:r>
            <a:r>
              <a:rPr lang="en-US" b="0" i="0">
                <a:solidFill>
                  <a:srgbClr val="031A3A"/>
                </a:solidFill>
                <a:latin typeface="Lato"/>
                <a:ea typeface="Lato"/>
                <a:cs typeface="Lato"/>
                <a:sym typeface="Lato"/>
              </a:rPr>
              <a:t>Pah-Soo-Pah-Thee presented his own research in lineup optimization using Markov Chains.</a:t>
            </a:r>
            <a:endParaRPr b="0"/>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lt1"/>
              </a:buClr>
              <a:buSzPts val="1200"/>
              <a:buFont typeface="Arial"/>
              <a:buChar char="•"/>
            </a:pPr>
            <a:r>
              <a:rPr lang="en-US"/>
              <a:t>Markov chains are going to be a recurring topic today</a:t>
            </a:r>
            <a:endParaRPr/>
          </a:p>
          <a:p>
            <a:pPr marL="171450" lvl="0" indent="-171450" algn="l" rtl="0">
              <a:spcBef>
                <a:spcPts val="0"/>
              </a:spcBef>
              <a:spcAft>
                <a:spcPts val="0"/>
              </a:spcAft>
              <a:buClr>
                <a:schemeClr val="lt1"/>
              </a:buClr>
              <a:buSzPts val="1200"/>
              <a:buFont typeface="Arial"/>
              <a:buChar char="•"/>
            </a:pPr>
            <a:r>
              <a:rPr lang="en-US"/>
              <a:t>So, I wanted to first give a brief primer to ensure every is on the same page.</a:t>
            </a:r>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Essentially, a Markov chain allows us to look at a system at a current place in time and see what may happen next. </a:t>
            </a:r>
            <a:endParaRPr/>
          </a:p>
          <a:p>
            <a:pPr marL="171450" lvl="0" indent="-171450" algn="l" rtl="0">
              <a:spcBef>
                <a:spcPts val="0"/>
              </a:spcBef>
              <a:spcAft>
                <a:spcPts val="0"/>
              </a:spcAft>
              <a:buClr>
                <a:schemeClr val="dk1"/>
              </a:buClr>
              <a:buSzPts val="1200"/>
              <a:buFont typeface="Arial"/>
              <a:buChar char="•"/>
            </a:pPr>
            <a:r>
              <a:rPr lang="en-US"/>
              <a:t>An individual position in a Markov Chain is called a state.</a:t>
            </a:r>
            <a:endParaRPr/>
          </a:p>
          <a:p>
            <a:pPr marL="171450" lvl="0" indent="-171450" algn="l" rtl="0">
              <a:spcBef>
                <a:spcPts val="0"/>
              </a:spcBef>
              <a:spcAft>
                <a:spcPts val="0"/>
              </a:spcAft>
              <a:buClr>
                <a:schemeClr val="dk1"/>
              </a:buClr>
              <a:buSzPts val="1200"/>
              <a:buFont typeface="Arial"/>
              <a:buChar char="•"/>
            </a:pPr>
            <a:r>
              <a:rPr lang="en-US"/>
              <a:t>In baseball, we can define a state as the position of runners on base and the number of out. </a:t>
            </a:r>
            <a:endParaRPr/>
          </a:p>
          <a:p>
            <a:pPr marL="171450" lvl="0" indent="-171450" algn="l" rtl="0">
              <a:spcBef>
                <a:spcPts val="0"/>
              </a:spcBef>
              <a:spcAft>
                <a:spcPts val="0"/>
              </a:spcAft>
              <a:buClr>
                <a:schemeClr val="dk1"/>
              </a:buClr>
              <a:buSzPts val="1200"/>
              <a:buFont typeface="Arial"/>
              <a:buChar char="•"/>
            </a:pPr>
            <a:r>
              <a:rPr lang="en-US"/>
              <a:t>In state 1, we see 100/0. </a:t>
            </a:r>
            <a:endParaRPr/>
          </a:p>
          <a:p>
            <a:pPr marL="628650" lvl="1" indent="-171450" algn="l" rtl="0">
              <a:spcBef>
                <a:spcPts val="0"/>
              </a:spcBef>
              <a:spcAft>
                <a:spcPts val="0"/>
              </a:spcAft>
              <a:buClr>
                <a:schemeClr val="dk1"/>
              </a:buClr>
              <a:buSzPts val="1200"/>
              <a:buFont typeface="Arial"/>
              <a:buChar char="•"/>
            </a:pPr>
            <a:r>
              <a:rPr lang="en-US"/>
              <a:t>This represents a runner on 1</a:t>
            </a:r>
            <a:r>
              <a:rPr lang="en-US" baseline="30000"/>
              <a:t>st</a:t>
            </a:r>
            <a:r>
              <a:rPr lang="en-US"/>
              <a:t> base with 0 outs. </a:t>
            </a:r>
            <a:endParaRPr/>
          </a:p>
          <a:p>
            <a:pPr marL="171450" lvl="0" indent="-171450" algn="l" rtl="0">
              <a:spcBef>
                <a:spcPts val="0"/>
              </a:spcBef>
              <a:spcAft>
                <a:spcPts val="0"/>
              </a:spcAft>
              <a:buClr>
                <a:schemeClr val="dk1"/>
              </a:buClr>
              <a:buSzPts val="1200"/>
              <a:buFont typeface="Arial"/>
              <a:buChar char="•"/>
            </a:pPr>
            <a:r>
              <a:rPr lang="en-US"/>
              <a:t>If we move forward 1 plate appearance, we get to 1200, or, runners on 1</a:t>
            </a:r>
            <a:r>
              <a:rPr lang="en-US" baseline="30000"/>
              <a:t>st</a:t>
            </a:r>
            <a:r>
              <a:rPr lang="en-US"/>
              <a:t> and second with 0 outs. </a:t>
            </a:r>
            <a:endParaRPr/>
          </a:p>
          <a:p>
            <a:pPr marL="171450" lvl="0" indent="-171450" algn="l" rtl="0">
              <a:spcBef>
                <a:spcPts val="0"/>
              </a:spcBef>
              <a:spcAft>
                <a:spcPts val="0"/>
              </a:spcAft>
              <a:buClr>
                <a:schemeClr val="dk1"/>
              </a:buClr>
              <a:buSzPts val="1200"/>
              <a:buFont typeface="Arial"/>
              <a:buChar char="•"/>
            </a:pPr>
            <a:r>
              <a:rPr lang="en-US"/>
              <a:t>Maybe a walk happened, maybe a single. It does not matter how we got here; all the Markov chain takes into account is end results. </a:t>
            </a:r>
            <a:endParaRPr/>
          </a:p>
          <a:p>
            <a:pPr marL="171450" lvl="0" indent="-171450" algn="l" rtl="0">
              <a:spcBef>
                <a:spcPts val="0"/>
              </a:spcBef>
              <a:spcAft>
                <a:spcPts val="0"/>
              </a:spcAft>
              <a:buClr>
                <a:schemeClr val="dk1"/>
              </a:buClr>
              <a:buSzPts val="1200"/>
              <a:buFont typeface="Arial"/>
              <a:buChar char="•"/>
            </a:pPr>
            <a:r>
              <a:rPr lang="en-US"/>
              <a:t>Next, we got to 003/2. You may have to use your imagination a bit more for this one. Maybe the batter grounded into a double play, but the lead runner still advanced to third.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Every half inning can be summarized in this manner. Do you want to calculate how many runs were scored from 1 state to the next? Well, add up the number of base runners, and the outs, add 1 to represent the current batter, and from that total subtract the sum of the next state's total runners and outs.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So, when we moved from state 1, we had 1 runner on base and 1 batter, so we got a value of 2. State 2 had 2 runners and 0 outs, also a value of two. 2 subtracted from 2 is … 0. So we know no runs were scored.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If state 2 instead was 020/0, </a:t>
            </a:r>
            <a:endParaRPr/>
          </a:p>
          <a:p>
            <a:pPr marL="171450" lvl="0" indent="-171450" algn="l" rtl="0">
              <a:spcBef>
                <a:spcPts val="0"/>
              </a:spcBef>
              <a:spcAft>
                <a:spcPts val="0"/>
              </a:spcAft>
              <a:buClr>
                <a:schemeClr val="dk1"/>
              </a:buClr>
              <a:buSzPts val="1200"/>
              <a:buFont typeface="Arial"/>
              <a:buChar char="•"/>
            </a:pPr>
            <a:r>
              <a:rPr lang="en-US"/>
              <a:t>*Click*</a:t>
            </a:r>
            <a:endParaRPr/>
          </a:p>
          <a:p>
            <a:pPr marL="171450" lvl="0" indent="-171450" algn="l" rtl="0">
              <a:spcBef>
                <a:spcPts val="0"/>
              </a:spcBef>
              <a:spcAft>
                <a:spcPts val="0"/>
              </a:spcAft>
              <a:buClr>
                <a:schemeClr val="dk1"/>
              </a:buClr>
              <a:buSzPts val="1200"/>
              <a:buFont typeface="Arial"/>
              <a:buChar char="•"/>
            </a:pPr>
            <a:r>
              <a:rPr lang="en-US"/>
              <a:t>we would instead only subtract 1 from 2, leaving us with 1 run scored. </a:t>
            </a:r>
            <a:endParaRPr/>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Here is another way to visualize a subsection of the Markov Chain.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With a runner on second and 1 out, a single results in the next state being 100/1 40% of the time, and 101/1 37% of the time.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We know in the first outcome, 1 run was scored while in the second, 0 runs were scored. </a:t>
            </a:r>
            <a:endParaRPr/>
          </a:p>
          <a:p>
            <a:pPr marL="171450" lvl="0" indent="-171450" algn="l" rtl="0">
              <a:spcBef>
                <a:spcPts val="0"/>
              </a:spcBef>
              <a:spcAft>
                <a:spcPts val="0"/>
              </a:spcAft>
              <a:buClr>
                <a:schemeClr val="dk1"/>
              </a:buClr>
              <a:buSzPts val="1200"/>
              <a:buFont typeface="Arial"/>
              <a:buChar char="•"/>
            </a:pPr>
            <a:r>
              <a:rPr lang="en-US"/>
              <a:t>In the full Markov Chain, you would see every state, with every possible plate appearance outcome.</a:t>
            </a:r>
            <a:endParaRPr/>
          </a:p>
        </p:txBody>
      </p:sp>
      <p:sp>
        <p:nvSpPr>
          <p:cNvPr id="170" name="Google Shape;17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lt1"/>
              </a:buClr>
              <a:buSzPts val="1200"/>
              <a:buFont typeface="Arial"/>
              <a:buChar char="•"/>
            </a:pPr>
            <a:r>
              <a:rPr lang="en-US"/>
              <a:t>So we spent the last few minutes talking about how to predict the state change, given the plate appearance result.</a:t>
            </a:r>
            <a:endParaRPr/>
          </a:p>
          <a:p>
            <a:pPr marL="171450" lvl="0" indent="-171450" algn="l" rtl="0">
              <a:spcBef>
                <a:spcPts val="0"/>
              </a:spcBef>
              <a:spcAft>
                <a:spcPts val="0"/>
              </a:spcAft>
              <a:buClr>
                <a:schemeClr val="lt1"/>
              </a:buClr>
              <a:buSzPts val="1200"/>
              <a:buFont typeface="Arial"/>
              <a:buChar char="•"/>
            </a:pPr>
            <a:r>
              <a:rPr lang="en-US"/>
              <a:t>The issue now is, how do we predict the result?</a:t>
            </a:r>
            <a:endParaRPr/>
          </a:p>
        </p:txBody>
      </p:sp>
      <p:sp>
        <p:nvSpPr>
          <p:cNvPr id="217" name="Google Shape;2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Well, this is the 2023 NL rookie of the year Corbin Carroll. Versus right-handed pitching, </a:t>
            </a:r>
            <a:endParaRPr/>
          </a:p>
          <a:p>
            <a:pPr marL="171450" lvl="0" indent="-171450" algn="l" rtl="0">
              <a:spcBef>
                <a:spcPts val="0"/>
              </a:spcBef>
              <a:spcAft>
                <a:spcPts val="0"/>
              </a:spcAft>
              <a:buClr>
                <a:schemeClr val="dk1"/>
              </a:buClr>
              <a:buSzPts val="1200"/>
              <a:buFont typeface="Arial"/>
              <a:buChar char="•"/>
            </a:pPr>
            <a:r>
              <a:rPr lang="en-US"/>
              <a:t>From the visual, you can see Carroll grounded out 19%, homered 5%, struck out 22% of the time</a:t>
            </a:r>
            <a:endParaRPr/>
          </a:p>
        </p:txBody>
      </p:sp>
      <p:sp>
        <p:nvSpPr>
          <p:cNvPr id="223" name="Google Shape;2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Now, here are the pitching results vs left-handed batters for the 2023 NL Rookie of the Year runner-up, Kodai Senga</a:t>
            </a:r>
            <a:endParaRPr/>
          </a:p>
          <a:p>
            <a:pPr marL="171450" lvl="0" indent="-171450" algn="l" rtl="0">
              <a:spcBef>
                <a:spcPts val="0"/>
              </a:spcBef>
              <a:spcAft>
                <a:spcPts val="0"/>
              </a:spcAft>
              <a:buClr>
                <a:schemeClr val="dk1"/>
              </a:buClr>
              <a:buSzPts val="1200"/>
              <a:buFont typeface="Arial"/>
              <a:buChar char="•"/>
            </a:pPr>
            <a:r>
              <a:rPr lang="en-US"/>
              <a:t>He allowed ground outs 22% of the time, home runs 1% of the time, and struck out 29% of the batters he faced.</a:t>
            </a:r>
            <a:endParaRPr/>
          </a:p>
        </p:txBody>
      </p:sp>
      <p:sp>
        <p:nvSpPr>
          <p:cNvPr id="240" name="Google Shape;2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lt2"/>
              </a:buClr>
              <a:buSzPts val="2300"/>
              <a:buNone/>
              <a:defRPr sz="2300">
                <a:solidFill>
                  <a:schemeClr val="lt2"/>
                </a:solidFill>
              </a:defRPr>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9" name="Google Shape;19;p2"/>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grpSp>
        <p:nvGrpSpPr>
          <p:cNvPr id="22" name="Google Shape;22;p2"/>
          <p:cNvGrpSpPr/>
          <p:nvPr/>
        </p:nvGrpSpPr>
        <p:grpSpPr>
          <a:xfrm>
            <a:off x="752858" y="744469"/>
            <a:ext cx="10674117" cy="5349671"/>
            <a:chOff x="752858" y="744469"/>
            <a:chExt cx="10674117" cy="5349671"/>
          </a:xfrm>
        </p:grpSpPr>
        <p:sp>
          <p:nvSpPr>
            <p:cNvPr id="23" name="Google Shape;23;p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4386263" y="-719137"/>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4" name="Google Shape;84;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2839799"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0" name="Google Shape;90;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lt2"/>
              </a:buClr>
              <a:buSzPts val="1800"/>
              <a:buChar char="■"/>
              <a:defRPr/>
            </a:lvl1pPr>
            <a:lvl2pPr marL="914400" lvl="1" indent="-342900" algn="l">
              <a:lnSpc>
                <a:spcPct val="94000"/>
              </a:lnSpc>
              <a:spcBef>
                <a:spcPts val="500"/>
              </a:spcBef>
              <a:spcAft>
                <a:spcPts val="0"/>
              </a:spcAft>
              <a:buClr>
                <a:schemeClr val="lt2"/>
              </a:buClr>
              <a:buSzPts val="1800"/>
              <a:buChar char="–"/>
              <a:defRPr/>
            </a:lvl2pPr>
            <a:lvl3pPr marL="1371600" lvl="2" indent="-342900" algn="l">
              <a:lnSpc>
                <a:spcPct val="94000"/>
              </a:lnSpc>
              <a:spcBef>
                <a:spcPts val="500"/>
              </a:spcBef>
              <a:spcAft>
                <a:spcPts val="0"/>
              </a:spcAft>
              <a:buClr>
                <a:schemeClr val="lt2"/>
              </a:buClr>
              <a:buSzPts val="1800"/>
              <a:buChar char="■"/>
              <a:defRPr/>
            </a:lvl3pPr>
            <a:lvl4pPr marL="1828800" lvl="3" indent="-342900" algn="l">
              <a:lnSpc>
                <a:spcPct val="94000"/>
              </a:lnSpc>
              <a:spcBef>
                <a:spcPts val="500"/>
              </a:spcBef>
              <a:spcAft>
                <a:spcPts val="0"/>
              </a:spcAft>
              <a:buClr>
                <a:schemeClr val="lt2"/>
              </a:buClr>
              <a:buSzPts val="1800"/>
              <a:buChar char="–"/>
              <a:defRPr/>
            </a:lvl4pPr>
            <a:lvl5pPr marL="2286000" lvl="4" indent="-342900" algn="l">
              <a:lnSpc>
                <a:spcPct val="94000"/>
              </a:lnSpc>
              <a:spcBef>
                <a:spcPts val="500"/>
              </a:spcBef>
              <a:spcAft>
                <a:spcPts val="0"/>
              </a:spcAft>
              <a:buClr>
                <a:schemeClr val="lt2"/>
              </a:buClr>
              <a:buSzPts val="1800"/>
              <a:buChar char="■"/>
              <a:defRPr/>
            </a:lvl5pPr>
            <a:lvl6pPr marL="2743200" lvl="5" indent="-342900" algn="l">
              <a:lnSpc>
                <a:spcPct val="94000"/>
              </a:lnSpc>
              <a:spcBef>
                <a:spcPts val="500"/>
              </a:spcBef>
              <a:spcAft>
                <a:spcPts val="0"/>
              </a:spcAft>
              <a:buClr>
                <a:schemeClr val="lt2"/>
              </a:buClr>
              <a:buSzPts val="1800"/>
              <a:buChar char="–"/>
              <a:defRPr/>
            </a:lvl6pPr>
            <a:lvl7pPr marL="3200400" lvl="6" indent="-342900" algn="l">
              <a:lnSpc>
                <a:spcPct val="94000"/>
              </a:lnSpc>
              <a:spcBef>
                <a:spcPts val="500"/>
              </a:spcBef>
              <a:spcAft>
                <a:spcPts val="0"/>
              </a:spcAft>
              <a:buClr>
                <a:schemeClr val="lt2"/>
              </a:buClr>
              <a:buSzPts val="1800"/>
              <a:buChar char="■"/>
              <a:defRPr/>
            </a:lvl7pPr>
            <a:lvl8pPr marL="3657600" lvl="7" indent="-342900" algn="l">
              <a:lnSpc>
                <a:spcPct val="94000"/>
              </a:lnSpc>
              <a:spcBef>
                <a:spcPts val="500"/>
              </a:spcBef>
              <a:spcAft>
                <a:spcPts val="0"/>
              </a:spcAft>
              <a:buClr>
                <a:schemeClr val="lt2"/>
              </a:buClr>
              <a:buSzPts val="1800"/>
              <a:buChar char="–"/>
              <a:defRPr/>
            </a:lvl8pPr>
            <a:lvl9pPr marL="4114800" lvl="8" indent="-342900" algn="l">
              <a:lnSpc>
                <a:spcPct val="94000"/>
              </a:lnSpc>
              <a:spcBef>
                <a:spcPts val="500"/>
              </a:spcBef>
              <a:spcAft>
                <a:spcPts val="200"/>
              </a:spcAft>
              <a:buClr>
                <a:schemeClr val="lt2"/>
              </a:buClr>
              <a:buSzPts val="1800"/>
              <a:buChar char="■"/>
              <a:defRPr/>
            </a:lvl9pPr>
          </a:lstStyle>
          <a:p>
            <a:endParaRPr/>
          </a:p>
        </p:txBody>
      </p:sp>
      <p:sp>
        <p:nvSpPr>
          <p:cNvPr id="103" name="Google Shape;103;p1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109" name="Google Shape;109;p15"/>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5"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8" name="Google Shape;28;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65025" y="1301360"/>
            <a:ext cx="9612971" cy="2852737"/>
          </a:xfrm>
          <a:prstGeom prst="rect">
            <a:avLst/>
          </a:prstGeom>
          <a:noFill/>
          <a:ln>
            <a:noFill/>
          </a:ln>
        </p:spPr>
        <p:txBody>
          <a:bodyPr spcFirstLastPara="1" wrap="square" lIns="91425" tIns="45700" rIns="91425" bIns="45700" anchor="b" anchorCtr="0">
            <a:normAutofit/>
          </a:bodyPr>
          <a:lstStyle>
            <a:lvl1pPr lvl="0" algn="r">
              <a:lnSpc>
                <a:spcPct val="89000"/>
              </a:lnSpc>
              <a:spcBef>
                <a:spcPts val="0"/>
              </a:spcBef>
              <a:spcAft>
                <a:spcPts val="0"/>
              </a:spcAft>
              <a:buClr>
                <a:schemeClr val="accent1"/>
              </a:buClr>
              <a:buSzPts val="7200"/>
              <a:buFont typeface="Libre Franklin"/>
              <a:buNone/>
              <a:defRPr sz="7200"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765025" y="4216328"/>
            <a:ext cx="9612971" cy="1143324"/>
          </a:xfrm>
          <a:prstGeom prst="rect">
            <a:avLst/>
          </a:prstGeom>
          <a:noFill/>
          <a:ln>
            <a:noFill/>
          </a:ln>
        </p:spPr>
        <p:txBody>
          <a:bodyPr spcFirstLastPara="1" wrap="square" lIns="91425" tIns="45700" rIns="91425" bIns="45700" anchor="t" anchorCtr="0">
            <a:normAutofit/>
          </a:bodyPr>
          <a:lstStyle>
            <a:lvl1pPr marL="457200" lvl="0" indent="-228600" algn="r">
              <a:lnSpc>
                <a:spcPct val="112000"/>
              </a:lnSpc>
              <a:spcBef>
                <a:spcPts val="0"/>
              </a:spcBef>
              <a:spcAft>
                <a:spcPts val="0"/>
              </a:spcAft>
              <a:buClr>
                <a:schemeClr val="lt2"/>
              </a:buClr>
              <a:buSzPts val="2400"/>
              <a:buNone/>
              <a:defRPr sz="2400">
                <a:solidFill>
                  <a:schemeClr val="lt2"/>
                </a:solidFill>
              </a:defRPr>
            </a:lvl1pPr>
            <a:lvl2pPr marL="914400" lvl="1" indent="-228600" algn="l">
              <a:lnSpc>
                <a:spcPct val="94000"/>
              </a:lnSpc>
              <a:spcBef>
                <a:spcPts val="500"/>
              </a:spcBef>
              <a:spcAft>
                <a:spcPts val="0"/>
              </a:spcAft>
              <a:buClr>
                <a:schemeClr val="lt1"/>
              </a:buClr>
              <a:buSzPts val="2000"/>
              <a:buNone/>
              <a:defRPr sz="2000">
                <a:solidFill>
                  <a:schemeClr val="lt1"/>
                </a:solidFill>
              </a:defRPr>
            </a:lvl2pPr>
            <a:lvl3pPr marL="1371600" lvl="2" indent="-228600" algn="l">
              <a:lnSpc>
                <a:spcPct val="94000"/>
              </a:lnSpc>
              <a:spcBef>
                <a:spcPts val="500"/>
              </a:spcBef>
              <a:spcAft>
                <a:spcPts val="0"/>
              </a:spcAft>
              <a:buClr>
                <a:schemeClr val="lt1"/>
              </a:buClr>
              <a:buSzPts val="1800"/>
              <a:buNone/>
              <a:defRPr sz="1800">
                <a:solidFill>
                  <a:schemeClr val="lt1"/>
                </a:solidFill>
              </a:defRPr>
            </a:lvl3pPr>
            <a:lvl4pPr marL="1828800" lvl="3" indent="-228600" algn="l">
              <a:lnSpc>
                <a:spcPct val="94000"/>
              </a:lnSpc>
              <a:spcBef>
                <a:spcPts val="500"/>
              </a:spcBef>
              <a:spcAft>
                <a:spcPts val="0"/>
              </a:spcAft>
              <a:buClr>
                <a:schemeClr val="lt1"/>
              </a:buClr>
              <a:buSzPts val="1600"/>
              <a:buNone/>
              <a:defRPr sz="1600">
                <a:solidFill>
                  <a:schemeClr val="lt1"/>
                </a:solidFill>
              </a:defRPr>
            </a:lvl4pPr>
            <a:lvl5pPr marL="2286000" lvl="4" indent="-228600" algn="l">
              <a:lnSpc>
                <a:spcPct val="94000"/>
              </a:lnSpc>
              <a:spcBef>
                <a:spcPts val="500"/>
              </a:spcBef>
              <a:spcAft>
                <a:spcPts val="0"/>
              </a:spcAft>
              <a:buClr>
                <a:schemeClr val="lt1"/>
              </a:buClr>
              <a:buSzPts val="1600"/>
              <a:buNone/>
              <a:defRPr sz="1600">
                <a:solidFill>
                  <a:schemeClr val="lt1"/>
                </a:solidFill>
              </a:defRPr>
            </a:lvl5pPr>
            <a:lvl6pPr marL="2743200" lvl="5" indent="-228600" algn="l">
              <a:lnSpc>
                <a:spcPct val="94000"/>
              </a:lnSpc>
              <a:spcBef>
                <a:spcPts val="500"/>
              </a:spcBef>
              <a:spcAft>
                <a:spcPts val="0"/>
              </a:spcAft>
              <a:buClr>
                <a:schemeClr val="lt1"/>
              </a:buClr>
              <a:buSzPts val="1600"/>
              <a:buNone/>
              <a:defRPr sz="1600">
                <a:solidFill>
                  <a:schemeClr val="lt1"/>
                </a:solidFill>
              </a:defRPr>
            </a:lvl6pPr>
            <a:lvl7pPr marL="3200400" lvl="6" indent="-228600" algn="l">
              <a:lnSpc>
                <a:spcPct val="94000"/>
              </a:lnSpc>
              <a:spcBef>
                <a:spcPts val="500"/>
              </a:spcBef>
              <a:spcAft>
                <a:spcPts val="0"/>
              </a:spcAft>
              <a:buClr>
                <a:schemeClr val="lt1"/>
              </a:buClr>
              <a:buSzPts val="1600"/>
              <a:buNone/>
              <a:defRPr sz="1600">
                <a:solidFill>
                  <a:schemeClr val="lt1"/>
                </a:solidFill>
              </a:defRPr>
            </a:lvl7pPr>
            <a:lvl8pPr marL="3657600" lvl="7" indent="-228600" algn="l">
              <a:lnSpc>
                <a:spcPct val="94000"/>
              </a:lnSpc>
              <a:spcBef>
                <a:spcPts val="500"/>
              </a:spcBef>
              <a:spcAft>
                <a:spcPts val="0"/>
              </a:spcAft>
              <a:buClr>
                <a:schemeClr val="lt1"/>
              </a:buClr>
              <a:buSzPts val="1600"/>
              <a:buNone/>
              <a:defRPr sz="1600">
                <a:solidFill>
                  <a:schemeClr val="lt1"/>
                </a:solidFill>
              </a:defRPr>
            </a:lvl8pPr>
            <a:lvl9pPr marL="4114800" lvl="8" indent="-228600" algn="l">
              <a:lnSpc>
                <a:spcPct val="94000"/>
              </a:lnSpc>
              <a:spcBef>
                <a:spcPts val="500"/>
              </a:spcBef>
              <a:spcAft>
                <a:spcPts val="200"/>
              </a:spcAft>
              <a:buClr>
                <a:schemeClr val="lt1"/>
              </a:buClr>
              <a:buSzPts val="1600"/>
              <a:buNone/>
              <a:defRPr sz="1600">
                <a:solidFill>
                  <a:schemeClr val="lt1"/>
                </a:solidFill>
              </a:defRPr>
            </a:lvl9pPr>
          </a:lstStyle>
          <a:p>
            <a:endParaRPr/>
          </a:p>
        </p:txBody>
      </p:sp>
      <p:sp>
        <p:nvSpPr>
          <p:cNvPr id="38" name="Google Shape;38;p5"/>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Libre Franklin"/>
                <a:ea typeface="Libre Franklin"/>
                <a:cs typeface="Libre Franklin"/>
                <a:sym typeface="Libre Franklin"/>
              </a:defRPr>
            </a:lvl1pPr>
            <a:lvl2pPr marL="0" lvl="1" indent="0" algn="r">
              <a:spcBef>
                <a:spcPts val="0"/>
              </a:spcBef>
              <a:buNone/>
              <a:defRPr sz="1200">
                <a:solidFill>
                  <a:schemeClr val="lt2"/>
                </a:solidFill>
                <a:latin typeface="Libre Franklin"/>
                <a:ea typeface="Libre Franklin"/>
                <a:cs typeface="Libre Franklin"/>
                <a:sym typeface="Libre Franklin"/>
              </a:defRPr>
            </a:lvl2pPr>
            <a:lvl3pPr marL="0" lvl="2" indent="0" algn="r">
              <a:spcBef>
                <a:spcPts val="0"/>
              </a:spcBef>
              <a:buNone/>
              <a:defRPr sz="1200">
                <a:solidFill>
                  <a:schemeClr val="lt2"/>
                </a:solidFill>
                <a:latin typeface="Libre Franklin"/>
                <a:ea typeface="Libre Franklin"/>
                <a:cs typeface="Libre Franklin"/>
                <a:sym typeface="Libre Franklin"/>
              </a:defRPr>
            </a:lvl3pPr>
            <a:lvl4pPr marL="0" lvl="3" indent="0" algn="r">
              <a:spcBef>
                <a:spcPts val="0"/>
              </a:spcBef>
              <a:buNone/>
              <a:defRPr sz="1200">
                <a:solidFill>
                  <a:schemeClr val="lt2"/>
                </a:solidFill>
                <a:latin typeface="Libre Franklin"/>
                <a:ea typeface="Libre Franklin"/>
                <a:cs typeface="Libre Franklin"/>
                <a:sym typeface="Libre Franklin"/>
              </a:defRPr>
            </a:lvl4pPr>
            <a:lvl5pPr marL="0" lvl="4" indent="0" algn="r">
              <a:spcBef>
                <a:spcPts val="0"/>
              </a:spcBef>
              <a:buNone/>
              <a:defRPr sz="1200">
                <a:solidFill>
                  <a:schemeClr val="lt2"/>
                </a:solidFill>
                <a:latin typeface="Libre Franklin"/>
                <a:ea typeface="Libre Franklin"/>
                <a:cs typeface="Libre Franklin"/>
                <a:sym typeface="Libre Franklin"/>
              </a:defRPr>
            </a:lvl5pPr>
            <a:lvl6pPr marL="0" lvl="5" indent="0" algn="r">
              <a:spcBef>
                <a:spcPts val="0"/>
              </a:spcBef>
              <a:buNone/>
              <a:defRPr sz="1200">
                <a:solidFill>
                  <a:schemeClr val="lt2"/>
                </a:solidFill>
                <a:latin typeface="Libre Franklin"/>
                <a:ea typeface="Libre Franklin"/>
                <a:cs typeface="Libre Franklin"/>
                <a:sym typeface="Libre Franklin"/>
              </a:defRPr>
            </a:lvl6pPr>
            <a:lvl7pPr marL="0" lvl="6" indent="0" algn="r">
              <a:spcBef>
                <a:spcPts val="0"/>
              </a:spcBef>
              <a:buNone/>
              <a:defRPr sz="1200">
                <a:solidFill>
                  <a:schemeClr val="lt2"/>
                </a:solidFill>
                <a:latin typeface="Libre Franklin"/>
                <a:ea typeface="Libre Franklin"/>
                <a:cs typeface="Libre Franklin"/>
                <a:sym typeface="Libre Franklin"/>
              </a:defRPr>
            </a:lvl7pPr>
            <a:lvl8pPr marL="0" lvl="7" indent="0" algn="r">
              <a:spcBef>
                <a:spcPts val="0"/>
              </a:spcBef>
              <a:buNone/>
              <a:defRPr sz="1200">
                <a:solidFill>
                  <a:schemeClr val="lt2"/>
                </a:solidFill>
                <a:latin typeface="Libre Franklin"/>
                <a:ea typeface="Libre Franklin"/>
                <a:cs typeface="Libre Franklin"/>
                <a:sym typeface="Libre Franklin"/>
              </a:defRPr>
            </a:lvl8pPr>
            <a:lvl9pPr marL="0" lvl="8" indent="0" algn="r">
              <a:spcBef>
                <a:spcPts val="0"/>
              </a:spcBef>
              <a:buNone/>
              <a:defRPr sz="1200">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title="Crop Mark"/>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6" name="Google Shape;46;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2" name="Google Shape;52;p7"/>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3" name="Google Shape;53;p7"/>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4" name="Google Shape;54;p7"/>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5" name="Google Shape;55;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64" name="Google Shape;64;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7" name="Google Shape;67;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8" name="Google Shape;68;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5532120" y="0"/>
            <a:ext cx="6659880" cy="6857999"/>
          </a:xfrm>
          <a:prstGeom prst="rect">
            <a:avLst/>
          </a:prstGeom>
          <a:noFill/>
          <a:ln>
            <a:noFill/>
          </a:ln>
        </p:spPr>
      </p:sp>
      <p:sp>
        <p:nvSpPr>
          <p:cNvPr id="76" name="Google Shape;76;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7" name="Google Shape;77;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Libre Franklin"/>
                <a:ea typeface="Libre Franklin"/>
                <a:cs typeface="Libre Franklin"/>
                <a:sym typeface="Libre Franklin"/>
              </a:defRPr>
            </a:lvl1pPr>
            <a:lvl2pPr marL="0" lvl="1" indent="0" algn="r">
              <a:spcBef>
                <a:spcPts val="0"/>
              </a:spcBef>
              <a:buNone/>
              <a:defRPr sz="1200">
                <a:solidFill>
                  <a:schemeClr val="dk2"/>
                </a:solidFill>
                <a:latin typeface="Libre Franklin"/>
                <a:ea typeface="Libre Franklin"/>
                <a:cs typeface="Libre Franklin"/>
                <a:sym typeface="Libre Franklin"/>
              </a:defRPr>
            </a:lvl2pPr>
            <a:lvl3pPr marL="0" lvl="2" indent="0" algn="r">
              <a:spcBef>
                <a:spcPts val="0"/>
              </a:spcBef>
              <a:buNone/>
              <a:defRPr sz="1200">
                <a:solidFill>
                  <a:schemeClr val="dk2"/>
                </a:solidFill>
                <a:latin typeface="Libre Franklin"/>
                <a:ea typeface="Libre Franklin"/>
                <a:cs typeface="Libre Franklin"/>
                <a:sym typeface="Libre Franklin"/>
              </a:defRPr>
            </a:lvl3pPr>
            <a:lvl4pPr marL="0" lvl="3" indent="0" algn="r">
              <a:spcBef>
                <a:spcPts val="0"/>
              </a:spcBef>
              <a:buNone/>
              <a:defRPr sz="1200">
                <a:solidFill>
                  <a:schemeClr val="dk2"/>
                </a:solidFill>
                <a:latin typeface="Libre Franklin"/>
                <a:ea typeface="Libre Franklin"/>
                <a:cs typeface="Libre Franklin"/>
                <a:sym typeface="Libre Franklin"/>
              </a:defRPr>
            </a:lvl4pPr>
            <a:lvl5pPr marL="0" lvl="4" indent="0" algn="r">
              <a:spcBef>
                <a:spcPts val="0"/>
              </a:spcBef>
              <a:buNone/>
              <a:defRPr sz="1200">
                <a:solidFill>
                  <a:schemeClr val="dk2"/>
                </a:solidFill>
                <a:latin typeface="Libre Franklin"/>
                <a:ea typeface="Libre Franklin"/>
                <a:cs typeface="Libre Franklin"/>
                <a:sym typeface="Libre Franklin"/>
              </a:defRPr>
            </a:lvl5pPr>
            <a:lvl6pPr marL="0" lvl="5" indent="0" algn="r">
              <a:spcBef>
                <a:spcPts val="0"/>
              </a:spcBef>
              <a:buNone/>
              <a:defRPr sz="1200">
                <a:solidFill>
                  <a:schemeClr val="dk2"/>
                </a:solidFill>
                <a:latin typeface="Libre Franklin"/>
                <a:ea typeface="Libre Franklin"/>
                <a:cs typeface="Libre Franklin"/>
                <a:sym typeface="Libre Franklin"/>
              </a:defRPr>
            </a:lvl6pPr>
            <a:lvl7pPr marL="0" lvl="6" indent="0" algn="r">
              <a:spcBef>
                <a:spcPts val="0"/>
              </a:spcBef>
              <a:buNone/>
              <a:defRPr sz="1200">
                <a:solidFill>
                  <a:schemeClr val="dk2"/>
                </a:solidFill>
                <a:latin typeface="Libre Franklin"/>
                <a:ea typeface="Libre Franklin"/>
                <a:cs typeface="Libre Franklin"/>
                <a:sym typeface="Libre Franklin"/>
              </a:defRPr>
            </a:lvl7pPr>
            <a:lvl8pPr marL="0" lvl="7" indent="0" algn="r">
              <a:spcBef>
                <a:spcPts val="0"/>
              </a:spcBef>
              <a:buNone/>
              <a:defRPr sz="1200">
                <a:solidFill>
                  <a:schemeClr val="dk2"/>
                </a:solidFill>
                <a:latin typeface="Libre Franklin"/>
                <a:ea typeface="Libre Franklin"/>
                <a:cs typeface="Libre Franklin"/>
                <a:sym typeface="Libre Franklin"/>
              </a:defRPr>
            </a:lvl8pPr>
            <a:lvl9pPr marL="0" lvl="8" indent="0" algn="r">
              <a:spcBef>
                <a:spcPts val="0"/>
              </a:spcBef>
              <a:buNone/>
              <a:defRPr sz="1200">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lt2"/>
              </a:buClr>
              <a:buSzPts val="4400"/>
              <a:buFont typeface="Libre Franklin"/>
              <a:buNone/>
              <a:defRPr sz="4400" b="0" i="0" u="none" strike="noStrike" cap="none">
                <a:solidFill>
                  <a:schemeClr val="lt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lt2"/>
              </a:buClr>
              <a:buSzPts val="2000"/>
              <a:buFont typeface="Libre Franklin"/>
              <a:buChar char="■"/>
              <a:defRPr sz="2000" b="0" i="0" u="none" strike="noStrike" cap="none">
                <a:solidFill>
                  <a:schemeClr val="lt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lt2"/>
              </a:buClr>
              <a:buSzPts val="2000"/>
              <a:buFont typeface="Libre Franklin"/>
              <a:buChar char="–"/>
              <a:defRPr sz="2000" b="0" i="1" u="none" strike="noStrike" cap="none">
                <a:solidFill>
                  <a:schemeClr val="lt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lt2"/>
              </a:buClr>
              <a:buSzPts val="1800"/>
              <a:buFont typeface="Libre Franklin"/>
              <a:buChar char="■"/>
              <a:defRPr sz="1800" b="0" i="0" u="none" strike="noStrike" cap="none">
                <a:solidFill>
                  <a:schemeClr val="lt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lt2"/>
              </a:buClr>
              <a:buSzPts val="1800"/>
              <a:buFont typeface="Libre Franklin"/>
              <a:buChar char="–"/>
              <a:defRPr sz="1800" b="0" i="1" u="none" strike="noStrike" cap="none">
                <a:solidFill>
                  <a:schemeClr val="lt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lt2"/>
              </a:buClr>
              <a:buSzPts val="1600"/>
              <a:buFont typeface="Libre Franklin"/>
              <a:buChar char="■"/>
              <a:defRPr sz="1600" b="0" i="0" u="none" strike="noStrike" cap="none">
                <a:solidFill>
                  <a:schemeClr val="lt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lt2"/>
              </a:buClr>
              <a:buSzPts val="1600"/>
              <a:buFont typeface="Libre Franklin"/>
              <a:buChar char="–"/>
              <a:defRPr sz="1600" b="0" i="1" u="none" strike="noStrike" cap="none">
                <a:solidFill>
                  <a:schemeClr val="lt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lt2"/>
              </a:buClr>
              <a:buSzPts val="1400"/>
              <a:buFont typeface="Libre Franklin"/>
              <a:buChar char="–"/>
              <a:defRPr sz="1400" b="0" i="1" u="none" strike="noStrike" cap="none">
                <a:solidFill>
                  <a:schemeClr val="lt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lt2"/>
              </a:buClr>
              <a:buSzPts val="1400"/>
              <a:buFont typeface="Libre Franklin"/>
              <a:buChar char="■"/>
              <a:defRPr sz="1400" b="0" i="0" u="none" strike="noStrike" cap="none">
                <a:solidFill>
                  <a:schemeClr val="lt2"/>
                </a:solidFill>
                <a:latin typeface="Libre Franklin"/>
                <a:ea typeface="Libre Franklin"/>
                <a:cs typeface="Libre Franklin"/>
                <a:sym typeface="Libre Franklin"/>
              </a:defRPr>
            </a:lvl9pPr>
          </a:lstStyle>
          <a:p>
            <a:endParaRPr/>
          </a:p>
        </p:txBody>
      </p:sp>
      <p:sp>
        <p:nvSpPr>
          <p:cNvPr id="96" name="Google Shape;96;p1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7" name="Google Shape;97;p1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8" name="Google Shape;98;p1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lt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lt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lt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lt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lt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lt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lt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3" title="Side bar"/>
          <p:cNvSpPr/>
          <p:nvPr/>
        </p:nvSpPr>
        <p:spPr>
          <a:xfrm>
            <a:off x="478095" y="376"/>
            <a:ext cx="2286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rmAutofit/>
          </a:bodyPr>
          <a:lstStyle/>
          <a:p>
            <a:pPr marL="0" lvl="0" indent="0" algn="ctr" rtl="0">
              <a:lnSpc>
                <a:spcPct val="89000"/>
              </a:lnSpc>
              <a:spcBef>
                <a:spcPts val="0"/>
              </a:spcBef>
              <a:spcAft>
                <a:spcPts val="0"/>
              </a:spcAft>
              <a:buClr>
                <a:schemeClr val="dk2"/>
              </a:buClr>
              <a:buSzPts val="4800"/>
              <a:buFont typeface="Libre Franklin"/>
              <a:buNone/>
            </a:pPr>
            <a:r>
              <a:rPr lang="en-US" sz="4800" b="1"/>
              <a:t>OPTIMIZING LINEUP SIMULATORS WITH BALL TRACKING DATA </a:t>
            </a:r>
            <a:endParaRPr/>
          </a:p>
        </p:txBody>
      </p:sp>
      <p:sp>
        <p:nvSpPr>
          <p:cNvPr id="119" name="Google Shape;119;p16"/>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p>
            <a:pPr marL="0" lvl="0" indent="0" algn="ctr" rtl="0">
              <a:lnSpc>
                <a:spcPct val="112000"/>
              </a:lnSpc>
              <a:spcBef>
                <a:spcPts val="0"/>
              </a:spcBef>
              <a:spcAft>
                <a:spcPts val="0"/>
              </a:spcAft>
              <a:buClr>
                <a:schemeClr val="dk1"/>
              </a:buClr>
              <a:buSzPts val="2300"/>
              <a:buNone/>
            </a:pPr>
            <a:r>
              <a:rPr lang="en-US">
                <a:solidFill>
                  <a:schemeClr val="dk1"/>
                </a:solidFill>
              </a:rPr>
              <a:t>By Reece Calvin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How do we predict matchup outcomes?</a:t>
            </a:r>
            <a:endParaRPr/>
          </a:p>
        </p:txBody>
      </p:sp>
      <p:sp>
        <p:nvSpPr>
          <p:cNvPr id="260" name="Google Shape;260;p2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a:t>Grid Search</a:t>
            </a:r>
            <a:endParaRPr/>
          </a:p>
          <a:p>
            <a:pPr marL="914400" lvl="1" indent="-384048" algn="l" rtl="0">
              <a:lnSpc>
                <a:spcPct val="94000"/>
              </a:lnSpc>
              <a:spcBef>
                <a:spcPts val="700"/>
              </a:spcBef>
              <a:spcAft>
                <a:spcPts val="0"/>
              </a:spcAft>
              <a:buClr>
                <a:schemeClr val="dk2"/>
              </a:buClr>
              <a:buSzPts val="2000"/>
              <a:buChar char="–"/>
            </a:pPr>
            <a:r>
              <a:rPr lang="en-US" i="0"/>
              <a:t>Minimize multi-class Brier score</a:t>
            </a:r>
            <a:endParaRPr/>
          </a:p>
          <a:p>
            <a:pPr marL="914400" lvl="1" indent="-384048" algn="l" rtl="0">
              <a:lnSpc>
                <a:spcPct val="94000"/>
              </a:lnSpc>
              <a:spcBef>
                <a:spcPts val="700"/>
              </a:spcBef>
              <a:spcAft>
                <a:spcPts val="0"/>
              </a:spcAft>
              <a:buClr>
                <a:schemeClr val="dk2"/>
              </a:buClr>
              <a:buSzPts val="2000"/>
              <a:buChar char="–"/>
            </a:pPr>
            <a:r>
              <a:rPr lang="en-US" i="0"/>
              <a:t>Find the optimal batter weight and regression weight</a:t>
            </a:r>
            <a:endParaRPr/>
          </a:p>
          <a:p>
            <a:pPr marL="1371600" lvl="2" indent="-384047" algn="l" rtl="0">
              <a:lnSpc>
                <a:spcPct val="94000"/>
              </a:lnSpc>
              <a:spcBef>
                <a:spcPts val="700"/>
              </a:spcBef>
              <a:spcAft>
                <a:spcPts val="0"/>
              </a:spcAft>
              <a:buClr>
                <a:schemeClr val="dk2"/>
              </a:buClr>
              <a:buSzPts val="1800"/>
              <a:buChar char="■"/>
            </a:pPr>
            <a:r>
              <a:rPr lang="en-US"/>
              <a:t>What percent of the outcome is dictated by the pitcher?</a:t>
            </a:r>
            <a:endParaRPr/>
          </a:p>
          <a:p>
            <a:pPr marL="1371600" lvl="2" indent="-384047" algn="l" rtl="0">
              <a:lnSpc>
                <a:spcPct val="94000"/>
              </a:lnSpc>
              <a:spcBef>
                <a:spcPts val="700"/>
              </a:spcBef>
              <a:spcAft>
                <a:spcPts val="0"/>
              </a:spcAft>
              <a:buClr>
                <a:schemeClr val="dk2"/>
              </a:buClr>
              <a:buSzPts val="1800"/>
              <a:buChar char="■"/>
            </a:pPr>
            <a:r>
              <a:rPr lang="en-US"/>
              <a:t>Should we regress the batter/pitcher distribution towards the league average?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266" name="Google Shape;266;p26"/>
          <p:cNvGraphicFramePr/>
          <p:nvPr/>
        </p:nvGraphicFramePr>
        <p:xfrm>
          <a:off x="1219200" y="1890848"/>
          <a:ext cx="10006150" cy="4371700"/>
        </p:xfrm>
        <a:graphic>
          <a:graphicData uri="http://schemas.openxmlformats.org/drawingml/2006/table">
            <a:tbl>
              <a:tblPr firstRow="1" bandRow="1">
                <a:noFill/>
                <a:tableStyleId>{96C84430-3B89-459B-BEF5-D6AA7F290D44}</a:tableStyleId>
              </a:tblPr>
              <a:tblGrid>
                <a:gridCol w="1429450">
                  <a:extLst>
                    <a:ext uri="{9D8B030D-6E8A-4147-A177-3AD203B41FA5}">
                      <a16:colId xmlns:a16="http://schemas.microsoft.com/office/drawing/2014/main" val="20000"/>
                    </a:ext>
                  </a:extLst>
                </a:gridCol>
                <a:gridCol w="1429450">
                  <a:extLst>
                    <a:ext uri="{9D8B030D-6E8A-4147-A177-3AD203B41FA5}">
                      <a16:colId xmlns:a16="http://schemas.microsoft.com/office/drawing/2014/main" val="20001"/>
                    </a:ext>
                  </a:extLst>
                </a:gridCol>
                <a:gridCol w="1429450">
                  <a:extLst>
                    <a:ext uri="{9D8B030D-6E8A-4147-A177-3AD203B41FA5}">
                      <a16:colId xmlns:a16="http://schemas.microsoft.com/office/drawing/2014/main" val="20002"/>
                    </a:ext>
                  </a:extLst>
                </a:gridCol>
                <a:gridCol w="1429450">
                  <a:extLst>
                    <a:ext uri="{9D8B030D-6E8A-4147-A177-3AD203B41FA5}">
                      <a16:colId xmlns:a16="http://schemas.microsoft.com/office/drawing/2014/main" val="20003"/>
                    </a:ext>
                  </a:extLst>
                </a:gridCol>
                <a:gridCol w="1429450">
                  <a:extLst>
                    <a:ext uri="{9D8B030D-6E8A-4147-A177-3AD203B41FA5}">
                      <a16:colId xmlns:a16="http://schemas.microsoft.com/office/drawing/2014/main" val="20004"/>
                    </a:ext>
                  </a:extLst>
                </a:gridCol>
                <a:gridCol w="1429450">
                  <a:extLst>
                    <a:ext uri="{9D8B030D-6E8A-4147-A177-3AD203B41FA5}">
                      <a16:colId xmlns:a16="http://schemas.microsoft.com/office/drawing/2014/main" val="20005"/>
                    </a:ext>
                  </a:extLst>
                </a:gridCol>
                <a:gridCol w="1429450">
                  <a:extLst>
                    <a:ext uri="{9D8B030D-6E8A-4147-A177-3AD203B41FA5}">
                      <a16:colId xmlns:a16="http://schemas.microsoft.com/office/drawing/2014/main" val="20006"/>
                    </a:ext>
                  </a:extLst>
                </a:gridCol>
              </a:tblGrid>
              <a:tr h="1242775">
                <a:tc>
                  <a:txBody>
                    <a:bodyPr/>
                    <a:lstStyle/>
                    <a:p>
                      <a:pPr marL="0" marR="0" lvl="0" indent="0" algn="l" rtl="0">
                        <a:spcBef>
                          <a:spcPts val="0"/>
                        </a:spcBef>
                        <a:spcAft>
                          <a:spcPts val="0"/>
                        </a:spcAft>
                        <a:buNone/>
                      </a:pPr>
                      <a:r>
                        <a:rPr lang="en-US" sz="1800" u="none" strike="noStrike" cap="none">
                          <a:solidFill>
                            <a:schemeClr val="dk1"/>
                          </a:solidFill>
                        </a:rPr>
                        <a:t>Hit%</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Out%</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Walk%</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Hit</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Out</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Walk</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Sum Squared Errors</a:t>
                      </a:r>
                      <a:endParaRPr/>
                    </a:p>
                  </a:txBody>
                  <a:tcPr marL="91450" marR="91450" marT="45725" marB="45725"/>
                </a:tc>
                <a:extLst>
                  <a:ext uri="{0D108BD9-81ED-4DB2-BD59-A6C34878D82A}">
                    <a16:rowId xmlns:a16="http://schemas.microsoft.com/office/drawing/2014/main" val="10000"/>
                  </a:ext>
                </a:extLst>
              </a:tr>
              <a:tr h="1042975">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0</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0</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1</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.66</a:t>
                      </a:r>
                      <a:endParaRPr/>
                    </a:p>
                  </a:txBody>
                  <a:tcPr marL="91450" marR="91450" marT="45725" marB="45725"/>
                </a:tc>
                <a:extLst>
                  <a:ext uri="{0D108BD9-81ED-4DB2-BD59-A6C34878D82A}">
                    <a16:rowId xmlns:a16="http://schemas.microsoft.com/office/drawing/2014/main" val="10001"/>
                  </a:ext>
                </a:extLst>
              </a:tr>
              <a:tr h="1042975">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33%</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0</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1</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0</a:t>
                      </a: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.66</a:t>
                      </a:r>
                      <a:endParaRPr/>
                    </a:p>
                  </a:txBody>
                  <a:tcPr marL="91450" marR="91450" marT="45725" marB="45725"/>
                </a:tc>
                <a:extLst>
                  <a:ext uri="{0D108BD9-81ED-4DB2-BD59-A6C34878D82A}">
                    <a16:rowId xmlns:a16="http://schemas.microsoft.com/office/drawing/2014/main" val="10002"/>
                  </a:ext>
                </a:extLst>
              </a:tr>
              <a:tr h="1042975">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t>Mean</a:t>
                      </a:r>
                      <a:endParaRPr sz="180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rPr>
                        <a:t>.66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Grid Search Results</a:t>
            </a:r>
            <a:endParaRPr/>
          </a:p>
        </p:txBody>
      </p:sp>
      <p:sp>
        <p:nvSpPr>
          <p:cNvPr id="273" name="Google Shape;273;p27"/>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a:t>43% of the weight towards the pitcher </a:t>
            </a:r>
            <a:endParaRPr/>
          </a:p>
          <a:p>
            <a:pPr marL="384048" lvl="0" indent="-384048" algn="l" rtl="0">
              <a:lnSpc>
                <a:spcPct val="94000"/>
              </a:lnSpc>
              <a:spcBef>
                <a:spcPts val="1200"/>
              </a:spcBef>
              <a:spcAft>
                <a:spcPts val="0"/>
              </a:spcAft>
              <a:buClr>
                <a:schemeClr val="dk2"/>
              </a:buClr>
              <a:buSzPts val="2000"/>
              <a:buChar char="■"/>
            </a:pPr>
            <a:r>
              <a:rPr lang="en-US"/>
              <a:t>Do not regress towards the league average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8"/>
          <p:cNvPicPr preferRelativeResize="0"/>
          <p:nvPr/>
        </p:nvPicPr>
        <p:blipFill rotWithShape="1">
          <a:blip r:embed="rId3">
            <a:alphaModFix/>
          </a:blip>
          <a:srcRect/>
          <a:stretch/>
        </p:blipFill>
        <p:spPr>
          <a:xfrm>
            <a:off x="1291929" y="947308"/>
            <a:ext cx="2127230" cy="2127230"/>
          </a:xfrm>
          <a:prstGeom prst="rect">
            <a:avLst/>
          </a:prstGeom>
          <a:noFill/>
          <a:ln>
            <a:noFill/>
          </a:ln>
        </p:spPr>
      </p:pic>
      <p:pic>
        <p:nvPicPr>
          <p:cNvPr id="280" name="Google Shape;280;p28"/>
          <p:cNvPicPr preferRelativeResize="0"/>
          <p:nvPr/>
        </p:nvPicPr>
        <p:blipFill rotWithShape="1">
          <a:blip r:embed="rId4">
            <a:alphaModFix/>
          </a:blip>
          <a:srcRect/>
          <a:stretch/>
        </p:blipFill>
        <p:spPr>
          <a:xfrm>
            <a:off x="4630419" y="746578"/>
            <a:ext cx="5811157" cy="5823017"/>
          </a:xfrm>
          <a:prstGeom prst="rect">
            <a:avLst/>
          </a:prstGeom>
          <a:noFill/>
          <a:ln>
            <a:noFill/>
          </a:ln>
        </p:spPr>
      </p:pic>
      <p:sp>
        <p:nvSpPr>
          <p:cNvPr id="281" name="Google Shape;281;p28"/>
          <p:cNvSpPr txBox="1"/>
          <p:nvPr/>
        </p:nvSpPr>
        <p:spPr>
          <a:xfrm>
            <a:off x="7292157" y="1677105"/>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2B</a:t>
            </a:r>
            <a:endParaRPr/>
          </a:p>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4%</a:t>
            </a:r>
            <a:endParaRPr/>
          </a:p>
        </p:txBody>
      </p:sp>
      <p:sp>
        <p:nvSpPr>
          <p:cNvPr id="282" name="Google Shape;282;p28"/>
          <p:cNvSpPr txBox="1"/>
          <p:nvPr/>
        </p:nvSpPr>
        <p:spPr>
          <a:xfrm>
            <a:off x="9339941" y="4072650"/>
            <a:ext cx="17000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13% 1B</a:t>
            </a:r>
            <a:endParaRPr/>
          </a:p>
        </p:txBody>
      </p:sp>
      <p:sp>
        <p:nvSpPr>
          <p:cNvPr id="283" name="Google Shape;283;p28"/>
          <p:cNvSpPr txBox="1"/>
          <p:nvPr/>
        </p:nvSpPr>
        <p:spPr>
          <a:xfrm>
            <a:off x="4515314" y="4085470"/>
            <a:ext cx="11999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1% 3B</a:t>
            </a:r>
            <a:endParaRPr/>
          </a:p>
        </p:txBody>
      </p:sp>
      <p:sp>
        <p:nvSpPr>
          <p:cNvPr id="284" name="Google Shape;284;p28"/>
          <p:cNvSpPr txBox="1"/>
          <p:nvPr/>
        </p:nvSpPr>
        <p:spPr>
          <a:xfrm rot="-2680154">
            <a:off x="4431076" y="664771"/>
            <a:ext cx="1322877" cy="9541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3% HR</a:t>
            </a:r>
            <a:endParaRPr/>
          </a:p>
        </p:txBody>
      </p:sp>
      <p:sp>
        <p:nvSpPr>
          <p:cNvPr id="285" name="Google Shape;285;p28"/>
          <p:cNvSpPr txBox="1"/>
          <p:nvPr/>
        </p:nvSpPr>
        <p:spPr>
          <a:xfrm>
            <a:off x="6082064" y="2474893"/>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LO</a:t>
            </a:r>
            <a:endParaRPr/>
          </a:p>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4%</a:t>
            </a:r>
            <a:endParaRPr/>
          </a:p>
        </p:txBody>
      </p:sp>
      <p:sp>
        <p:nvSpPr>
          <p:cNvPr id="286" name="Google Shape;286;p28"/>
          <p:cNvSpPr txBox="1"/>
          <p:nvPr/>
        </p:nvSpPr>
        <p:spPr>
          <a:xfrm>
            <a:off x="7863205" y="3658086"/>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21%</a:t>
            </a:r>
            <a:endParaRPr/>
          </a:p>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GO</a:t>
            </a:r>
            <a:endParaRPr/>
          </a:p>
        </p:txBody>
      </p:sp>
      <p:sp>
        <p:nvSpPr>
          <p:cNvPr id="287" name="Google Shape;287;p28"/>
          <p:cNvSpPr txBox="1"/>
          <p:nvPr/>
        </p:nvSpPr>
        <p:spPr>
          <a:xfrm>
            <a:off x="7104923" y="5665412"/>
            <a:ext cx="17871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25%   K </a:t>
            </a:r>
            <a:endParaRPr/>
          </a:p>
        </p:txBody>
      </p:sp>
      <p:sp>
        <p:nvSpPr>
          <p:cNvPr id="288" name="Google Shape;288;p28"/>
          <p:cNvSpPr txBox="1"/>
          <p:nvPr/>
        </p:nvSpPr>
        <p:spPr>
          <a:xfrm>
            <a:off x="739061" y="3267731"/>
            <a:ext cx="347471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Libre Franklin"/>
                <a:ea typeface="Libre Franklin"/>
                <a:cs typeface="Libre Franklin"/>
                <a:sym typeface="Libre Franklin"/>
              </a:rPr>
              <a:t>Senga vs Carroll</a:t>
            </a:r>
            <a:endParaRPr/>
          </a:p>
        </p:txBody>
      </p:sp>
      <p:sp>
        <p:nvSpPr>
          <p:cNvPr id="289" name="Google Shape;289;p28"/>
          <p:cNvSpPr txBox="1"/>
          <p:nvPr/>
        </p:nvSpPr>
        <p:spPr>
          <a:xfrm>
            <a:off x="8258809" y="1726092"/>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11%</a:t>
            </a:r>
            <a:endParaRPr/>
          </a:p>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FO</a:t>
            </a:r>
            <a:endParaRPr/>
          </a:p>
        </p:txBody>
      </p:sp>
      <p:sp>
        <p:nvSpPr>
          <p:cNvPr id="290" name="Google Shape;290;p28"/>
          <p:cNvSpPr txBox="1"/>
          <p:nvPr/>
        </p:nvSpPr>
        <p:spPr>
          <a:xfrm>
            <a:off x="8476523" y="5113840"/>
            <a:ext cx="16024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C0C0C"/>
                </a:solidFill>
                <a:latin typeface="Libre Franklin"/>
                <a:ea typeface="Libre Franklin"/>
                <a:cs typeface="Libre Franklin"/>
                <a:sym typeface="Libre Franklin"/>
              </a:rPr>
              <a:t>12% BB</a:t>
            </a:r>
            <a:endParaRPr/>
          </a:p>
        </p:txBody>
      </p:sp>
      <p:pic>
        <p:nvPicPr>
          <p:cNvPr id="291" name="Google Shape;291;p28"/>
          <p:cNvPicPr preferRelativeResize="0"/>
          <p:nvPr/>
        </p:nvPicPr>
        <p:blipFill rotWithShape="1">
          <a:blip r:embed="rId5">
            <a:alphaModFix/>
          </a:blip>
          <a:srcRect/>
          <a:stretch/>
        </p:blipFill>
        <p:spPr>
          <a:xfrm>
            <a:off x="1398190" y="3984144"/>
            <a:ext cx="2156460" cy="21564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6"/>
        <p:cNvGrpSpPr/>
        <p:nvPr/>
      </p:nvGrpSpPr>
      <p:grpSpPr>
        <a:xfrm>
          <a:off x="0" y="0"/>
          <a:ext cx="0" cy="0"/>
          <a:chOff x="0" y="0"/>
          <a:chExt cx="0" cy="0"/>
        </a:xfrm>
      </p:grpSpPr>
      <p:grpSp>
        <p:nvGrpSpPr>
          <p:cNvPr id="297" name="Google Shape;297;p29"/>
          <p:cNvGrpSpPr/>
          <p:nvPr/>
        </p:nvGrpSpPr>
        <p:grpSpPr>
          <a:xfrm>
            <a:off x="752858" y="744469"/>
            <a:ext cx="10674117" cy="5349671"/>
            <a:chOff x="752858" y="744469"/>
            <a:chExt cx="10674117" cy="5349671"/>
          </a:xfrm>
        </p:grpSpPr>
        <p:sp>
          <p:nvSpPr>
            <p:cNvPr id="298" name="Google Shape;298;p29"/>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99" name="Google Shape;299;p29"/>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00" name="Google Shape;300;p2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01" name="Google Shape;301;p29"/>
          <p:cNvSpPr txBox="1">
            <a:spLocks noGrp="1"/>
          </p:cNvSpPr>
          <p:nvPr>
            <p:ph type="title"/>
          </p:nvPr>
        </p:nvSpPr>
        <p:spPr>
          <a:xfrm>
            <a:off x="5179975" y="3602900"/>
            <a:ext cx="5806500" cy="2565300"/>
          </a:xfrm>
          <a:prstGeom prst="rect">
            <a:avLst/>
          </a:prstGeom>
          <a:noFill/>
          <a:ln>
            <a:noFill/>
          </a:ln>
        </p:spPr>
        <p:txBody>
          <a:bodyPr spcFirstLastPara="1" wrap="square" lIns="91425" tIns="45700" rIns="91425" bIns="45700" anchor="b" anchorCtr="0">
            <a:normAutofit fontScale="90000"/>
          </a:bodyPr>
          <a:lstStyle/>
          <a:p>
            <a:pPr marL="0" lvl="0" indent="0" algn="r" rtl="0">
              <a:lnSpc>
                <a:spcPct val="89000"/>
              </a:lnSpc>
              <a:spcBef>
                <a:spcPts val="0"/>
              </a:spcBef>
              <a:spcAft>
                <a:spcPts val="0"/>
              </a:spcAft>
              <a:buClr>
                <a:schemeClr val="accent1"/>
              </a:buClr>
              <a:buSzPct val="100000"/>
              <a:buFont typeface="Libre Franklin"/>
              <a:buNone/>
            </a:pPr>
            <a:r>
              <a:rPr lang="en-US" b="1"/>
              <a:t>HOW DO WE SIMULATE?</a:t>
            </a:r>
            <a:br>
              <a:rPr lang="en-US" b="1"/>
            </a:br>
            <a:endParaRPr/>
          </a:p>
        </p:txBody>
      </p:sp>
      <p:sp>
        <p:nvSpPr>
          <p:cNvPr id="302" name="Google Shape;302;p29"/>
          <p:cNvSpPr/>
          <p:nvPr/>
        </p:nvSpPr>
        <p:spPr>
          <a:xfrm>
            <a:off x="8151962" y="1685652"/>
            <a:ext cx="3275013" cy="4408488"/>
          </a:xfrm>
          <a:custGeom>
            <a:avLst/>
            <a:gdLst/>
            <a:ahLst/>
            <a:cxnLst/>
            <a:rect l="l" t="t"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Let’s Simulate</a:t>
            </a:r>
            <a:endParaRPr/>
          </a:p>
        </p:txBody>
      </p:sp>
      <p:sp>
        <p:nvSpPr>
          <p:cNvPr id="309" name="Google Shape;309;p30"/>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fontScale="92500"/>
          </a:bodyPr>
          <a:lstStyle/>
          <a:p>
            <a:pPr marL="384048" lvl="0" indent="-384048" algn="l" rtl="0">
              <a:lnSpc>
                <a:spcPct val="94000"/>
              </a:lnSpc>
              <a:spcBef>
                <a:spcPts val="0"/>
              </a:spcBef>
              <a:spcAft>
                <a:spcPts val="0"/>
              </a:spcAft>
              <a:buClr>
                <a:schemeClr val="dk2"/>
              </a:buClr>
              <a:buSzPct val="100000"/>
              <a:buChar char="■"/>
            </a:pPr>
            <a:r>
              <a:rPr lang="en-US"/>
              <a:t>Trained on 75% of the 2023 MLB season</a:t>
            </a:r>
            <a:endParaRPr/>
          </a:p>
          <a:p>
            <a:pPr marL="914400" lvl="1" indent="-384048" algn="l" rtl="0">
              <a:lnSpc>
                <a:spcPct val="94000"/>
              </a:lnSpc>
              <a:spcBef>
                <a:spcPts val="700"/>
              </a:spcBef>
              <a:spcAft>
                <a:spcPts val="0"/>
              </a:spcAft>
              <a:buClr>
                <a:schemeClr val="dk2"/>
              </a:buClr>
              <a:buSzPct val="100000"/>
              <a:buChar char="–"/>
            </a:pPr>
            <a:r>
              <a:rPr lang="en-US" i="0"/>
              <a:t>Created transition probabilities and batter/pitcher distributions off these games</a:t>
            </a:r>
            <a:endParaRPr/>
          </a:p>
          <a:p>
            <a:pPr marL="384048" lvl="0" indent="-384048" algn="l" rtl="0">
              <a:lnSpc>
                <a:spcPct val="94000"/>
              </a:lnSpc>
              <a:spcBef>
                <a:spcPts val="1200"/>
              </a:spcBef>
              <a:spcAft>
                <a:spcPts val="0"/>
              </a:spcAft>
              <a:buClr>
                <a:schemeClr val="dk2"/>
              </a:buClr>
              <a:buSzPct val="100000"/>
              <a:buChar char="■"/>
            </a:pPr>
            <a:r>
              <a:rPr lang="en-US"/>
              <a:t>Simulated the remaining 25% of the season</a:t>
            </a:r>
            <a:endParaRPr/>
          </a:p>
          <a:p>
            <a:pPr marL="914400" lvl="1" indent="-384048" algn="l" rtl="0">
              <a:lnSpc>
                <a:spcPct val="94000"/>
              </a:lnSpc>
              <a:spcBef>
                <a:spcPts val="700"/>
              </a:spcBef>
              <a:spcAft>
                <a:spcPts val="0"/>
              </a:spcAft>
              <a:buClr>
                <a:schemeClr val="dk2"/>
              </a:buClr>
              <a:buSzPct val="100000"/>
              <a:buChar char="–"/>
            </a:pPr>
            <a:r>
              <a:rPr lang="en-US" i="0"/>
              <a:t>Input batter/pitcher distributions, team reliever distributions, team lineups, and starting pitchers</a:t>
            </a:r>
            <a:endParaRPr/>
          </a:p>
          <a:p>
            <a:pPr marL="914400" lvl="1" indent="-384048" algn="l" rtl="0">
              <a:lnSpc>
                <a:spcPct val="94000"/>
              </a:lnSpc>
              <a:spcBef>
                <a:spcPts val="700"/>
              </a:spcBef>
              <a:spcAft>
                <a:spcPts val="0"/>
              </a:spcAft>
              <a:buClr>
                <a:schemeClr val="dk2"/>
              </a:buClr>
              <a:buSzPct val="100000"/>
              <a:buChar char="–"/>
            </a:pPr>
            <a:r>
              <a:rPr lang="en-US" i="0"/>
              <a:t>43% weight towards the pitcher</a:t>
            </a:r>
            <a:endParaRPr/>
          </a:p>
          <a:p>
            <a:pPr marL="914400" lvl="1" indent="-384048" algn="l" rtl="0">
              <a:lnSpc>
                <a:spcPct val="94000"/>
              </a:lnSpc>
              <a:spcBef>
                <a:spcPts val="700"/>
              </a:spcBef>
              <a:spcAft>
                <a:spcPts val="0"/>
              </a:spcAft>
              <a:buClr>
                <a:schemeClr val="dk2"/>
              </a:buClr>
              <a:buSzPct val="100000"/>
              <a:buChar char="–"/>
            </a:pPr>
            <a:r>
              <a:rPr lang="en-US" i="0"/>
              <a:t>Replace a pitcher after 7 innings, or if they allow 5 runs</a:t>
            </a:r>
            <a:endParaRPr/>
          </a:p>
          <a:p>
            <a:pPr marL="1371600" lvl="2" indent="-384047" algn="l" rtl="0">
              <a:lnSpc>
                <a:spcPct val="94000"/>
              </a:lnSpc>
              <a:spcBef>
                <a:spcPts val="700"/>
              </a:spcBef>
              <a:spcAft>
                <a:spcPts val="0"/>
              </a:spcAft>
              <a:buClr>
                <a:schemeClr val="dk2"/>
              </a:buClr>
              <a:buSzPct val="100000"/>
              <a:buChar char="■"/>
            </a:pPr>
            <a:r>
              <a:rPr lang="en-US"/>
              <a:t>Use team average reliever stats</a:t>
            </a:r>
            <a:endParaRPr/>
          </a:p>
          <a:p>
            <a:pPr marL="1371600" lvl="2" indent="-384047" algn="l" rtl="0">
              <a:lnSpc>
                <a:spcPct val="94000"/>
              </a:lnSpc>
              <a:spcBef>
                <a:spcPts val="700"/>
              </a:spcBef>
              <a:spcAft>
                <a:spcPts val="0"/>
              </a:spcAft>
              <a:buClr>
                <a:schemeClr val="dk2"/>
              </a:buClr>
              <a:buSzPct val="100000"/>
              <a:buChar char="■"/>
            </a:pPr>
            <a:r>
              <a:rPr lang="en-US"/>
              <a:t>Choses LHP/RHP based on current pitcher at bat</a:t>
            </a:r>
            <a:endParaRPr/>
          </a:p>
          <a:p>
            <a:pPr marL="914400" lvl="1" indent="-384048" algn="l" rtl="0">
              <a:lnSpc>
                <a:spcPct val="94000"/>
              </a:lnSpc>
              <a:spcBef>
                <a:spcPts val="700"/>
              </a:spcBef>
              <a:spcAft>
                <a:spcPts val="0"/>
              </a:spcAft>
              <a:buClr>
                <a:schemeClr val="dk2"/>
              </a:buClr>
              <a:buSzPct val="100000"/>
              <a:buChar char="–"/>
            </a:pPr>
            <a:r>
              <a:rPr lang="en-US" i="0"/>
              <a:t>Simulates each game 1,500 times</a:t>
            </a:r>
            <a:endParaRPr/>
          </a:p>
          <a:p>
            <a:pPr marL="914400" lvl="1" indent="-266573" algn="l" rtl="0">
              <a:lnSpc>
                <a:spcPct val="94000"/>
              </a:lnSpc>
              <a:spcBef>
                <a:spcPts val="700"/>
              </a:spcBef>
              <a:spcAft>
                <a:spcPts val="0"/>
              </a:spcAft>
              <a:buClr>
                <a:schemeClr val="dk2"/>
              </a:buClr>
              <a:buSzPct val="100000"/>
              <a:buNone/>
            </a:pPr>
            <a:endParaRPr i="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Results</a:t>
            </a:r>
            <a:endParaRPr/>
          </a:p>
        </p:txBody>
      </p:sp>
      <p:sp>
        <p:nvSpPr>
          <p:cNvPr id="316" name="Google Shape;316;p31"/>
          <p:cNvSpPr txBox="1">
            <a:spLocks noGrp="1"/>
          </p:cNvSpPr>
          <p:nvPr>
            <p:ph type="body" idx="1"/>
          </p:nvPr>
        </p:nvSpPr>
        <p:spPr>
          <a:xfrm>
            <a:off x="1371600" y="21717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800"/>
              <a:buChar char="■"/>
            </a:pPr>
            <a:r>
              <a:rPr lang="en-US" sz="2800" b="1"/>
              <a:t>10.4%</a:t>
            </a:r>
            <a:r>
              <a:rPr lang="en-US" sz="2800"/>
              <a:t> correlated with game scores</a:t>
            </a:r>
            <a:endParaRPr/>
          </a:p>
          <a:p>
            <a:pPr marL="384048" lvl="0" indent="-206248" algn="l" rtl="0">
              <a:lnSpc>
                <a:spcPct val="94000"/>
              </a:lnSpc>
              <a:spcBef>
                <a:spcPts val="1200"/>
              </a:spcBef>
              <a:spcAft>
                <a:spcPts val="0"/>
              </a:spcAft>
              <a:buClr>
                <a:schemeClr val="dk2"/>
              </a:buClr>
              <a:buSzPts val="2800"/>
              <a:buNone/>
            </a:pPr>
            <a:endParaRPr sz="2800"/>
          </a:p>
          <a:p>
            <a:pPr marL="384048" lvl="0" indent="-384048" algn="l" rtl="0">
              <a:lnSpc>
                <a:spcPct val="94000"/>
              </a:lnSpc>
              <a:spcBef>
                <a:spcPts val="1200"/>
              </a:spcBef>
              <a:spcAft>
                <a:spcPts val="0"/>
              </a:spcAft>
              <a:buClr>
                <a:schemeClr val="dk2"/>
              </a:buClr>
              <a:buSzPts val="2800"/>
              <a:buChar char="■"/>
            </a:pPr>
            <a:r>
              <a:rPr lang="en-US" sz="2800"/>
              <a:t>Correctly picked the O/U </a:t>
            </a:r>
            <a:r>
              <a:rPr lang="en-US" sz="2800" b="1"/>
              <a:t>52% </a:t>
            </a:r>
            <a:r>
              <a:rPr lang="en-US" sz="2800"/>
              <a:t>of the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1"/>
        <p:cNvGrpSpPr/>
        <p:nvPr/>
      </p:nvGrpSpPr>
      <p:grpSpPr>
        <a:xfrm>
          <a:off x="0" y="0"/>
          <a:ext cx="0" cy="0"/>
          <a:chOff x="0" y="0"/>
          <a:chExt cx="0" cy="0"/>
        </a:xfrm>
      </p:grpSpPr>
      <p:grpSp>
        <p:nvGrpSpPr>
          <p:cNvPr id="322" name="Google Shape;322;p32"/>
          <p:cNvGrpSpPr/>
          <p:nvPr/>
        </p:nvGrpSpPr>
        <p:grpSpPr>
          <a:xfrm>
            <a:off x="752858" y="744469"/>
            <a:ext cx="10674117" cy="5349671"/>
            <a:chOff x="752858" y="744469"/>
            <a:chExt cx="10674117" cy="5349671"/>
          </a:xfrm>
        </p:grpSpPr>
        <p:sp>
          <p:nvSpPr>
            <p:cNvPr id="323" name="Google Shape;323;p32"/>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4" name="Google Shape;324;p32"/>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grpSp>
      <p:sp>
        <p:nvSpPr>
          <p:cNvPr id="325" name="Google Shape;325;p3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6" name="Google Shape;326;p32"/>
          <p:cNvSpPr/>
          <p:nvPr/>
        </p:nvSpPr>
        <p:spPr>
          <a:xfrm rot="10800000">
            <a:off x="5412340"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27" name="Google Shape;327;p32"/>
          <p:cNvSpPr txBox="1">
            <a:spLocks noGrp="1"/>
          </p:cNvSpPr>
          <p:nvPr>
            <p:ph type="title"/>
          </p:nvPr>
        </p:nvSpPr>
        <p:spPr>
          <a:xfrm>
            <a:off x="6138000" y="1480924"/>
            <a:ext cx="5607900" cy="3936300"/>
          </a:xfrm>
          <a:prstGeom prst="rect">
            <a:avLst/>
          </a:prstGeom>
          <a:noFill/>
          <a:ln>
            <a:noFill/>
          </a:ln>
        </p:spPr>
        <p:txBody>
          <a:bodyPr spcFirstLastPara="1" wrap="square" lIns="91425" tIns="45700" rIns="91425" bIns="45700" anchor="b" anchorCtr="0">
            <a:noAutofit/>
          </a:bodyPr>
          <a:lstStyle/>
          <a:p>
            <a:pPr marL="0" lvl="0" indent="0" algn="l" rtl="0">
              <a:lnSpc>
                <a:spcPct val="89000"/>
              </a:lnSpc>
              <a:spcBef>
                <a:spcPts val="0"/>
              </a:spcBef>
              <a:spcAft>
                <a:spcPts val="0"/>
              </a:spcAft>
              <a:buClr>
                <a:schemeClr val="lt2"/>
              </a:buClr>
              <a:buSzPts val="6000"/>
              <a:buFont typeface="Libre Franklin"/>
              <a:buNone/>
            </a:pPr>
            <a:r>
              <a:rPr lang="en-US" sz="6000" b="1" cap="none"/>
              <a:t>HOW CAN WE LEVERAGE BALL TRACKING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a:t>Predicting 2</a:t>
            </a:r>
            <a:r>
              <a:rPr lang="en-US" baseline="30000"/>
              <a:t>nd</a:t>
            </a:r>
            <a:r>
              <a:rPr lang="en-US"/>
              <a:t> Half Results From the 1</a:t>
            </a:r>
            <a:r>
              <a:rPr lang="en-US" baseline="30000"/>
              <a:t>st</a:t>
            </a:r>
            <a:r>
              <a:rPr lang="en-US"/>
              <a:t> Half</a:t>
            </a:r>
            <a:endParaRPr/>
          </a:p>
        </p:txBody>
      </p:sp>
      <p:graphicFrame>
        <p:nvGraphicFramePr>
          <p:cNvPr id="334" name="Google Shape;334;p33"/>
          <p:cNvGraphicFramePr/>
          <p:nvPr/>
        </p:nvGraphicFramePr>
        <p:xfrm>
          <a:off x="2799805" y="2589711"/>
          <a:ext cx="6592375" cy="2554450"/>
        </p:xfrm>
        <a:graphic>
          <a:graphicData uri="http://schemas.openxmlformats.org/drawingml/2006/table">
            <a:tbl>
              <a:tblPr firstRow="1" bandRow="1">
                <a:noFill/>
                <a:tableStyleId>{2CFC35E6-5AC2-41F0-BA60-7F29BF40DEF7}</a:tableStyleId>
              </a:tblPr>
              <a:tblGrid>
                <a:gridCol w="3757025">
                  <a:extLst>
                    <a:ext uri="{9D8B030D-6E8A-4147-A177-3AD203B41FA5}">
                      <a16:colId xmlns:a16="http://schemas.microsoft.com/office/drawing/2014/main" val="20000"/>
                    </a:ext>
                  </a:extLst>
                </a:gridCol>
                <a:gridCol w="2835350">
                  <a:extLst>
                    <a:ext uri="{9D8B030D-6E8A-4147-A177-3AD203B41FA5}">
                      <a16:colId xmlns:a16="http://schemas.microsoft.com/office/drawing/2014/main" val="20001"/>
                    </a:ext>
                  </a:extLst>
                </a:gridCol>
              </a:tblGrid>
              <a:tr h="965975">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Libre Franklin"/>
                        <a:buNone/>
                      </a:pPr>
                      <a:r>
                        <a:rPr lang="en-US" sz="2000"/>
                        <a:t>2</a:t>
                      </a:r>
                      <a:r>
                        <a:rPr lang="en-US" sz="2000" baseline="30000"/>
                        <a:t>nd</a:t>
                      </a:r>
                      <a:r>
                        <a:rPr lang="en-US" sz="2000"/>
                        <a:t> Half wOBA </a:t>
                      </a:r>
                      <a:r>
                        <a:rPr lang="en-US" sz="2000" b="1">
                          <a:solidFill>
                            <a:schemeClr val="lt1"/>
                          </a:solidFill>
                          <a:latin typeface="Libre Franklin"/>
                          <a:ea typeface="Libre Franklin"/>
                          <a:cs typeface="Libre Franklin"/>
                          <a:sym typeface="Libre Franklin"/>
                        </a:rPr>
                        <a:t>Correlation for Batter</a:t>
                      </a:r>
                      <a:endParaRPr/>
                    </a:p>
                  </a:txBody>
                  <a:tcPr marL="91450" marR="91450" marT="45725" marB="45725"/>
                </a:tc>
                <a:extLst>
                  <a:ext uri="{0D108BD9-81ED-4DB2-BD59-A6C34878D82A}">
                    <a16:rowId xmlns:a16="http://schemas.microsoft.com/office/drawing/2014/main" val="10000"/>
                  </a:ext>
                </a:extLst>
              </a:tr>
              <a:tr h="563125">
                <a:tc>
                  <a:txBody>
                    <a:bodyPr/>
                    <a:lstStyle/>
                    <a:p>
                      <a:pPr marL="0" marR="0" lvl="0" indent="0" algn="l" rtl="0">
                        <a:spcBef>
                          <a:spcPts val="0"/>
                        </a:spcBef>
                        <a:spcAft>
                          <a:spcPts val="0"/>
                        </a:spcAft>
                        <a:buNone/>
                      </a:pPr>
                      <a:r>
                        <a:rPr lang="en-US" sz="2000"/>
                        <a:t>1</a:t>
                      </a:r>
                      <a:r>
                        <a:rPr lang="en-US" sz="2000" baseline="30000"/>
                        <a:t>st</a:t>
                      </a:r>
                      <a:r>
                        <a:rPr lang="en-US" sz="2000"/>
                        <a:t> Half wOBA </a:t>
                      </a:r>
                      <a:endParaRPr/>
                    </a:p>
                  </a:txBody>
                  <a:tcPr marL="91450" marR="91450" marT="45725" marB="45725"/>
                </a:tc>
                <a:tc>
                  <a:txBody>
                    <a:bodyPr/>
                    <a:lstStyle/>
                    <a:p>
                      <a:pPr marL="0" marR="0" lvl="0" indent="0" algn="l" rtl="0">
                        <a:spcBef>
                          <a:spcPts val="0"/>
                        </a:spcBef>
                        <a:spcAft>
                          <a:spcPts val="0"/>
                        </a:spcAft>
                        <a:buNone/>
                      </a:pPr>
                      <a:r>
                        <a:rPr lang="en-US" sz="2000"/>
                        <a:t>29%</a:t>
                      </a:r>
                      <a:endParaRPr/>
                    </a:p>
                  </a:txBody>
                  <a:tcPr marL="91450" marR="91450" marT="45725" marB="45725"/>
                </a:tc>
                <a:extLst>
                  <a:ext uri="{0D108BD9-81ED-4DB2-BD59-A6C34878D82A}">
                    <a16:rowId xmlns:a16="http://schemas.microsoft.com/office/drawing/2014/main" val="10001"/>
                  </a:ext>
                </a:extLst>
              </a:tr>
              <a:tr h="985475">
                <a:tc>
                  <a:txBody>
                    <a:bodyPr/>
                    <a:lstStyle/>
                    <a:p>
                      <a:pPr marL="0" marR="0" lvl="0" indent="0" algn="l" rtl="0">
                        <a:spcBef>
                          <a:spcPts val="0"/>
                        </a:spcBef>
                        <a:spcAft>
                          <a:spcPts val="0"/>
                        </a:spcAft>
                        <a:buNone/>
                      </a:pPr>
                      <a:r>
                        <a:rPr lang="en-US" sz="2000"/>
                        <a:t>1</a:t>
                      </a:r>
                      <a:r>
                        <a:rPr lang="en-US" sz="2000" baseline="30000"/>
                        <a:t>st</a:t>
                      </a:r>
                      <a:r>
                        <a:rPr lang="en-US" sz="2000"/>
                        <a:t> Half xwOBA</a:t>
                      </a:r>
                      <a:endParaRPr/>
                    </a:p>
                  </a:txBody>
                  <a:tcPr marL="91450" marR="91450" marT="45725" marB="45725"/>
                </a:tc>
                <a:tc>
                  <a:txBody>
                    <a:bodyPr/>
                    <a:lstStyle/>
                    <a:p>
                      <a:pPr marL="0" marR="0" lvl="0" indent="0" algn="l" rtl="0">
                        <a:spcBef>
                          <a:spcPts val="0"/>
                        </a:spcBef>
                        <a:spcAft>
                          <a:spcPts val="0"/>
                        </a:spcAft>
                        <a:buNone/>
                      </a:pPr>
                      <a:r>
                        <a:rPr lang="en-US" sz="2000"/>
                        <a:t>38%</a:t>
                      </a:r>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9"/>
        <p:cNvGrpSpPr/>
        <p:nvPr/>
      </p:nvGrpSpPr>
      <p:grpSpPr>
        <a:xfrm>
          <a:off x="0" y="0"/>
          <a:ext cx="0" cy="0"/>
          <a:chOff x="0" y="0"/>
          <a:chExt cx="0" cy="0"/>
        </a:xfrm>
      </p:grpSpPr>
      <p:sp>
        <p:nvSpPr>
          <p:cNvPr id="340" name="Google Shape;340;p34"/>
          <p:cNvSpPr txBox="1">
            <a:spLocks noGrp="1"/>
          </p:cNvSpPr>
          <p:nvPr>
            <p:ph type="title"/>
          </p:nvPr>
        </p:nvSpPr>
        <p:spPr>
          <a:xfrm>
            <a:off x="7860667" y="685800"/>
            <a:ext cx="3656419"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So How Can We Use This?</a:t>
            </a:r>
            <a:endParaRPr/>
          </a:p>
        </p:txBody>
      </p:sp>
      <p:sp>
        <p:nvSpPr>
          <p:cNvPr id="341" name="Google Shape;341;p34"/>
          <p:cNvSpPr/>
          <p:nvPr/>
        </p:nvSpPr>
        <p:spPr>
          <a:xfrm>
            <a:off x="478095" y="376"/>
            <a:ext cx="22860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342" name="Google Shape;342;p34" descr="ルイスビルスラッガー Louisville COLOR Slugger バットNO ユニセックス 野球 5☆大好評 Slugger"/>
          <p:cNvPicPr preferRelativeResize="0"/>
          <p:nvPr/>
        </p:nvPicPr>
        <p:blipFill rotWithShape="1">
          <a:blip r:embed="rId3">
            <a:alphaModFix/>
          </a:blip>
          <a:srcRect/>
          <a:stretch/>
        </p:blipFill>
        <p:spPr>
          <a:xfrm>
            <a:off x="1023561" y="1436055"/>
            <a:ext cx="6517065" cy="3665849"/>
          </a:xfrm>
          <a:prstGeom prst="rect">
            <a:avLst/>
          </a:prstGeom>
          <a:noFill/>
          <a:ln>
            <a:noFill/>
          </a:ln>
        </p:spPr>
      </p:pic>
      <p:sp>
        <p:nvSpPr>
          <p:cNvPr id="343" name="Google Shape;343;p34"/>
          <p:cNvSpPr txBox="1">
            <a:spLocks noGrp="1"/>
          </p:cNvSpPr>
          <p:nvPr>
            <p:ph type="body" idx="1"/>
          </p:nvPr>
        </p:nvSpPr>
        <p:spPr>
          <a:xfrm>
            <a:off x="7860667" y="2286000"/>
            <a:ext cx="3656419"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a:t>Classify results not only by outcome but by barrel zone</a:t>
            </a:r>
            <a:endParaRPr/>
          </a:p>
          <a:p>
            <a:pPr marL="384048" lvl="0" indent="-384048" algn="l" rtl="0">
              <a:lnSpc>
                <a:spcPct val="94000"/>
              </a:lnSpc>
              <a:spcBef>
                <a:spcPts val="1200"/>
              </a:spcBef>
              <a:spcAft>
                <a:spcPts val="0"/>
              </a:spcAft>
              <a:buClr>
                <a:schemeClr val="dk2"/>
              </a:buClr>
              <a:buSzPts val="2000"/>
              <a:buChar char="■"/>
            </a:pPr>
            <a:r>
              <a:rPr lang="en-US"/>
              <a:t>Re-simulate each PA with an XGBoost Classifier</a:t>
            </a:r>
            <a:endParaRPr/>
          </a:p>
          <a:p>
            <a:pPr marL="384048" lvl="0" indent="-384048" algn="l" rtl="0">
              <a:lnSpc>
                <a:spcPct val="94000"/>
              </a:lnSpc>
              <a:spcBef>
                <a:spcPts val="1200"/>
              </a:spcBef>
              <a:spcAft>
                <a:spcPts val="0"/>
              </a:spcAft>
              <a:buClr>
                <a:schemeClr val="dk2"/>
              </a:buClr>
              <a:buSzPts val="2000"/>
              <a:buChar char="■"/>
            </a:pPr>
            <a:r>
              <a:rPr lang="en-US"/>
              <a:t>We now go from 11 possible outcomes to 41</a:t>
            </a:r>
            <a:endParaRPr/>
          </a:p>
          <a:p>
            <a:pPr marL="384048" lvl="0" indent="-384048" algn="l" rtl="0">
              <a:lnSpc>
                <a:spcPct val="94000"/>
              </a:lnSpc>
              <a:spcBef>
                <a:spcPts val="1200"/>
              </a:spcBef>
              <a:spcAft>
                <a:spcPts val="0"/>
              </a:spcAft>
              <a:buClr>
                <a:schemeClr val="dk2"/>
              </a:buClr>
              <a:buSzPts val="2000"/>
              <a:buChar char="■"/>
            </a:pPr>
            <a:r>
              <a:rPr lang="en-US"/>
              <a:t>E.g. Single 1, Single 3.</a:t>
            </a:r>
            <a:endParaRPr/>
          </a:p>
          <a:p>
            <a:pPr marL="914400" lvl="1" indent="-384048" algn="l" rtl="0">
              <a:lnSpc>
                <a:spcPct val="94000"/>
              </a:lnSpc>
              <a:spcBef>
                <a:spcPts val="700"/>
              </a:spcBef>
              <a:spcAft>
                <a:spcPts val="0"/>
              </a:spcAft>
              <a:buClr>
                <a:schemeClr val="dk2"/>
              </a:buClr>
              <a:buSzPts val="2000"/>
              <a:buChar char="–"/>
            </a:pPr>
            <a:r>
              <a:rPr lang="en-US"/>
              <a:t>Single 3 is more likely to move runner's extra bases </a:t>
            </a:r>
            <a:endParaRPr/>
          </a:p>
          <a:p>
            <a:pPr marL="384048" lvl="0" indent="-257048" algn="l" rtl="0">
              <a:lnSpc>
                <a:spcPct val="94000"/>
              </a:lnSpc>
              <a:spcBef>
                <a:spcPts val="1200"/>
              </a:spcBef>
              <a:spcAft>
                <a:spcPts val="0"/>
              </a:spcAft>
              <a:buClr>
                <a:schemeClr val="dk2"/>
              </a:buClr>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D"/>
        </a:solidFill>
        <a:effectLst/>
      </p:bgPr>
    </p:bg>
    <p:spTree>
      <p:nvGrpSpPr>
        <p:cNvPr id="1" name="Shape 124"/>
        <p:cNvGrpSpPr/>
        <p:nvPr/>
      </p:nvGrpSpPr>
      <p:grpSpPr>
        <a:xfrm>
          <a:off x="0" y="0"/>
          <a:ext cx="0" cy="0"/>
          <a:chOff x="0" y="0"/>
          <a:chExt cx="0" cy="0"/>
        </a:xfrm>
      </p:grpSpPr>
      <p:pic>
        <p:nvPicPr>
          <p:cNvPr id="125" name="Google Shape;125;p17" descr="A screenshot of a cellphone&#10;&#10;Description automatically generated"/>
          <p:cNvPicPr preferRelativeResize="0"/>
          <p:nvPr/>
        </p:nvPicPr>
        <p:blipFill rotWithShape="1">
          <a:blip r:embed="rId3">
            <a:alphaModFix/>
          </a:blip>
          <a:srcRect/>
          <a:stretch/>
        </p:blipFill>
        <p:spPr>
          <a:xfrm>
            <a:off x="4483327" y="-4440"/>
            <a:ext cx="3225345" cy="68624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Let’s Re-Run Our Grid-Search</a:t>
            </a:r>
            <a:endParaRPr/>
          </a:p>
        </p:txBody>
      </p:sp>
      <p:sp>
        <p:nvSpPr>
          <p:cNvPr id="350" name="Google Shape;350;p35"/>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a:t>Batter weight jumps to 72%</a:t>
            </a:r>
            <a:endParaRPr/>
          </a:p>
          <a:p>
            <a:pPr marL="384048" lvl="0" indent="-384048" algn="l" rtl="0">
              <a:lnSpc>
                <a:spcPct val="94000"/>
              </a:lnSpc>
              <a:spcBef>
                <a:spcPts val="1200"/>
              </a:spcBef>
              <a:spcAft>
                <a:spcPts val="0"/>
              </a:spcAft>
              <a:buClr>
                <a:schemeClr val="dk2"/>
              </a:buClr>
              <a:buSzPts val="2000"/>
              <a:buChar char="■"/>
            </a:pPr>
            <a:r>
              <a:rPr lang="en-US"/>
              <a:t>Regress batting stats by 50 at-bats to league average</a:t>
            </a:r>
            <a:endParaRPr/>
          </a:p>
          <a:p>
            <a:pPr marL="384048" lvl="0" indent="-257048" algn="l" rtl="0">
              <a:lnSpc>
                <a:spcPct val="94000"/>
              </a:lnSpc>
              <a:spcBef>
                <a:spcPts val="1200"/>
              </a:spcBef>
              <a:spcAft>
                <a:spcPts val="0"/>
              </a:spcAft>
              <a:buClr>
                <a:schemeClr val="dk2"/>
              </a:buClr>
              <a:buSzPts val="2000"/>
              <a:buNone/>
            </a:pPr>
            <a:endParaRPr/>
          </a:p>
          <a:p>
            <a:pPr marL="384048" lvl="0" indent="-384048" algn="l" rtl="0">
              <a:lnSpc>
                <a:spcPct val="94000"/>
              </a:lnSpc>
              <a:spcBef>
                <a:spcPts val="1200"/>
              </a:spcBef>
              <a:spcAft>
                <a:spcPts val="0"/>
              </a:spcAft>
              <a:buClr>
                <a:schemeClr val="dk2"/>
              </a:buClr>
              <a:buSzPts val="2000"/>
              <a:buChar char="■"/>
            </a:pPr>
            <a:r>
              <a:rPr lang="en-US"/>
              <a:t>Why does the batter weight increase?</a:t>
            </a:r>
            <a:endParaRPr/>
          </a:p>
          <a:p>
            <a:pPr marL="914400" lvl="1" indent="-384048" algn="l" rtl="0">
              <a:lnSpc>
                <a:spcPct val="94000"/>
              </a:lnSpc>
              <a:spcBef>
                <a:spcPts val="700"/>
              </a:spcBef>
              <a:spcAft>
                <a:spcPts val="0"/>
              </a:spcAft>
              <a:buClr>
                <a:schemeClr val="dk2"/>
              </a:buClr>
              <a:buSzPts val="2000"/>
              <a:buChar char="–"/>
            </a:pPr>
            <a:r>
              <a:rPr lang="en-US" i="0"/>
              <a:t>Pitchers have less control over the type of hit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Results</a:t>
            </a:r>
            <a:endParaRPr/>
          </a:p>
        </p:txBody>
      </p:sp>
      <p:graphicFrame>
        <p:nvGraphicFramePr>
          <p:cNvPr id="357" name="Google Shape;357;p36"/>
          <p:cNvGraphicFramePr/>
          <p:nvPr/>
        </p:nvGraphicFramePr>
        <p:xfrm>
          <a:off x="1802675" y="1915888"/>
          <a:ext cx="8821800" cy="2833900"/>
        </p:xfrm>
        <a:graphic>
          <a:graphicData uri="http://schemas.openxmlformats.org/drawingml/2006/table">
            <a:tbl>
              <a:tblPr firstRow="1" bandRow="1">
                <a:noFill/>
                <a:tableStyleId>{2CFC35E6-5AC2-41F0-BA60-7F29BF40DEF7}</a:tableStyleId>
              </a:tblPr>
              <a:tblGrid>
                <a:gridCol w="3515550">
                  <a:extLst>
                    <a:ext uri="{9D8B030D-6E8A-4147-A177-3AD203B41FA5}">
                      <a16:colId xmlns:a16="http://schemas.microsoft.com/office/drawing/2014/main" val="20000"/>
                    </a:ext>
                  </a:extLst>
                </a:gridCol>
                <a:gridCol w="2653125">
                  <a:extLst>
                    <a:ext uri="{9D8B030D-6E8A-4147-A177-3AD203B41FA5}">
                      <a16:colId xmlns:a16="http://schemas.microsoft.com/office/drawing/2014/main" val="20001"/>
                    </a:ext>
                  </a:extLst>
                </a:gridCol>
                <a:gridCol w="2653125">
                  <a:extLst>
                    <a:ext uri="{9D8B030D-6E8A-4147-A177-3AD203B41FA5}">
                      <a16:colId xmlns:a16="http://schemas.microsoft.com/office/drawing/2014/main" val="20002"/>
                    </a:ext>
                  </a:extLst>
                </a:gridCol>
              </a:tblGrid>
              <a:tr h="814125">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lnSpc>
                          <a:spcPct val="100000"/>
                        </a:lnSpc>
                        <a:spcBef>
                          <a:spcPts val="0"/>
                        </a:spcBef>
                        <a:spcAft>
                          <a:spcPts val="0"/>
                        </a:spcAft>
                        <a:buClr>
                          <a:schemeClr val="lt1"/>
                        </a:buClr>
                        <a:buSzPts val="2000"/>
                        <a:buFont typeface="Libre Franklin"/>
                        <a:buNone/>
                      </a:pPr>
                      <a:r>
                        <a:rPr lang="en-US" sz="2000" b="1">
                          <a:solidFill>
                            <a:schemeClr val="lt1"/>
                          </a:solidFill>
                          <a:latin typeface="Libre Franklin"/>
                          <a:ea typeface="Libre Franklin"/>
                          <a:cs typeface="Libre Franklin"/>
                          <a:sym typeface="Libre Franklin"/>
                        </a:rPr>
                        <a:t>Correlation to Real Score</a:t>
                      </a:r>
                      <a:endParaRPr/>
                    </a:p>
                  </a:txBody>
                  <a:tcPr marL="91450" marR="91450" marT="45725" marB="45725"/>
                </a:tc>
                <a:tc>
                  <a:txBody>
                    <a:bodyPr/>
                    <a:lstStyle/>
                    <a:p>
                      <a:pPr marL="0" marR="0" lvl="0" indent="0" algn="l" rtl="0">
                        <a:lnSpc>
                          <a:spcPct val="100000"/>
                        </a:lnSpc>
                        <a:spcBef>
                          <a:spcPts val="0"/>
                        </a:spcBef>
                        <a:spcAft>
                          <a:spcPts val="0"/>
                        </a:spcAft>
                        <a:buClr>
                          <a:schemeClr val="lt1"/>
                        </a:buClr>
                        <a:buSzPts val="2000"/>
                        <a:buFont typeface="Libre Franklin"/>
                        <a:buNone/>
                      </a:pPr>
                      <a:r>
                        <a:rPr lang="en-US" sz="2000" b="1">
                          <a:solidFill>
                            <a:schemeClr val="lt1"/>
                          </a:solidFill>
                          <a:latin typeface="Libre Franklin"/>
                          <a:ea typeface="Libre Franklin"/>
                          <a:cs typeface="Libre Franklin"/>
                          <a:sym typeface="Libre Franklin"/>
                        </a:rPr>
                        <a:t>O/U Accuracy</a:t>
                      </a:r>
                      <a:endParaRPr/>
                    </a:p>
                  </a:txBody>
                  <a:tcPr marL="91450" marR="91450" marT="45725" marB="45725"/>
                </a:tc>
                <a:extLst>
                  <a:ext uri="{0D108BD9-81ED-4DB2-BD59-A6C34878D82A}">
                    <a16:rowId xmlns:a16="http://schemas.microsoft.com/office/drawing/2014/main" val="10000"/>
                  </a:ext>
                </a:extLst>
              </a:tr>
              <a:tr h="875325">
                <a:tc>
                  <a:txBody>
                    <a:bodyPr/>
                    <a:lstStyle/>
                    <a:p>
                      <a:pPr marL="0" marR="0" lvl="0" indent="0" algn="l" rtl="0">
                        <a:spcBef>
                          <a:spcPts val="0"/>
                        </a:spcBef>
                        <a:spcAft>
                          <a:spcPts val="0"/>
                        </a:spcAft>
                        <a:buNone/>
                      </a:pPr>
                      <a:r>
                        <a:rPr lang="en-US" sz="2000"/>
                        <a:t>Basic Stats</a:t>
                      </a:r>
                      <a:endParaRPr/>
                    </a:p>
                  </a:txBody>
                  <a:tcPr marL="91450" marR="91450" marT="45725" marB="45725"/>
                </a:tc>
                <a:tc>
                  <a:txBody>
                    <a:bodyPr/>
                    <a:lstStyle/>
                    <a:p>
                      <a:pPr marL="0" marR="0" lvl="0" indent="0" algn="l" rtl="0">
                        <a:spcBef>
                          <a:spcPts val="0"/>
                        </a:spcBef>
                        <a:spcAft>
                          <a:spcPts val="0"/>
                        </a:spcAft>
                        <a:buNone/>
                      </a:pPr>
                      <a:r>
                        <a:rPr lang="en-US" sz="2000"/>
                        <a:t>10%</a:t>
                      </a:r>
                      <a:endParaRPr/>
                    </a:p>
                  </a:txBody>
                  <a:tcPr marL="91450" marR="91450" marT="45725" marB="45725"/>
                </a:tc>
                <a:tc>
                  <a:txBody>
                    <a:bodyPr/>
                    <a:lstStyle/>
                    <a:p>
                      <a:pPr marL="0" marR="0" lvl="0" indent="0" algn="l" rtl="0">
                        <a:spcBef>
                          <a:spcPts val="0"/>
                        </a:spcBef>
                        <a:spcAft>
                          <a:spcPts val="0"/>
                        </a:spcAft>
                        <a:buNone/>
                      </a:pPr>
                      <a:r>
                        <a:rPr lang="en-US" sz="2000"/>
                        <a:t>52%</a:t>
                      </a:r>
                      <a:endParaRPr/>
                    </a:p>
                  </a:txBody>
                  <a:tcPr marL="91450" marR="91450" marT="45725" marB="45725"/>
                </a:tc>
                <a:extLst>
                  <a:ext uri="{0D108BD9-81ED-4DB2-BD59-A6C34878D82A}">
                    <a16:rowId xmlns:a16="http://schemas.microsoft.com/office/drawing/2014/main" val="10001"/>
                  </a:ext>
                </a:extLst>
              </a:tr>
              <a:tr h="1144450">
                <a:tc>
                  <a:txBody>
                    <a:bodyPr/>
                    <a:lstStyle/>
                    <a:p>
                      <a:pPr marL="0" marR="0" lvl="0" indent="0" algn="l" rtl="0">
                        <a:spcBef>
                          <a:spcPts val="0"/>
                        </a:spcBef>
                        <a:spcAft>
                          <a:spcPts val="0"/>
                        </a:spcAft>
                        <a:buNone/>
                      </a:pPr>
                      <a:r>
                        <a:rPr lang="en-US" sz="2000"/>
                        <a:t>Stats + Barrel Zone</a:t>
                      </a:r>
                      <a:endParaRPr/>
                    </a:p>
                  </a:txBody>
                  <a:tcPr marL="91450" marR="91450" marT="45725" marB="45725"/>
                </a:tc>
                <a:tc>
                  <a:txBody>
                    <a:bodyPr/>
                    <a:lstStyle/>
                    <a:p>
                      <a:pPr marL="0" marR="0" lvl="0" indent="0" algn="l" rtl="0">
                        <a:spcBef>
                          <a:spcPts val="0"/>
                        </a:spcBef>
                        <a:spcAft>
                          <a:spcPts val="0"/>
                        </a:spcAft>
                        <a:buNone/>
                      </a:pPr>
                      <a:r>
                        <a:rPr lang="en-US" sz="2000"/>
                        <a:t>17%</a:t>
                      </a:r>
                      <a:endParaRPr/>
                    </a:p>
                  </a:txBody>
                  <a:tcPr marL="91450" marR="91450" marT="45725" marB="45725"/>
                </a:tc>
                <a:tc>
                  <a:txBody>
                    <a:bodyPr/>
                    <a:lstStyle/>
                    <a:p>
                      <a:pPr marL="0" marR="0" lvl="0" indent="0" algn="l" rtl="0">
                        <a:spcBef>
                          <a:spcPts val="0"/>
                        </a:spcBef>
                        <a:spcAft>
                          <a:spcPts val="0"/>
                        </a:spcAft>
                        <a:buNone/>
                      </a:pPr>
                      <a:r>
                        <a:rPr lang="en-US" sz="2000"/>
                        <a:t>56%</a:t>
                      </a:r>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Uses</a:t>
            </a:r>
            <a:endParaRPr/>
          </a:p>
        </p:txBody>
      </p:sp>
      <p:sp>
        <p:nvSpPr>
          <p:cNvPr id="364" name="Google Shape;364;p37"/>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p>
            <a:pPr marL="384048" lvl="0" indent="-384048" algn="l" rtl="0">
              <a:lnSpc>
                <a:spcPct val="94000"/>
              </a:lnSpc>
              <a:spcBef>
                <a:spcPts val="0"/>
              </a:spcBef>
              <a:spcAft>
                <a:spcPts val="0"/>
              </a:spcAft>
              <a:buClr>
                <a:schemeClr val="dk2"/>
              </a:buClr>
              <a:buSzPts val="2000"/>
              <a:buChar char="■"/>
            </a:pPr>
            <a:r>
              <a:rPr lang="en-US"/>
              <a:t>Showing to be more accurate than using traditional stats</a:t>
            </a:r>
            <a:endParaRPr/>
          </a:p>
          <a:p>
            <a:pPr marL="384048" lvl="0" indent="-384048" algn="l" rtl="0">
              <a:lnSpc>
                <a:spcPct val="94000"/>
              </a:lnSpc>
              <a:spcBef>
                <a:spcPts val="1200"/>
              </a:spcBef>
              <a:spcAft>
                <a:spcPts val="0"/>
              </a:spcAft>
              <a:buClr>
                <a:schemeClr val="dk2"/>
              </a:buClr>
              <a:buSzPts val="2000"/>
              <a:buChar char="■"/>
            </a:pPr>
            <a:r>
              <a:rPr lang="en-US"/>
              <a:t>Applicable for collegiate teams with Trackman, Yakkertech, or other ball tracking technology</a:t>
            </a:r>
            <a:endParaRPr/>
          </a:p>
          <a:p>
            <a:pPr marL="384048" lvl="0" indent="-384048" algn="l" rtl="0">
              <a:lnSpc>
                <a:spcPct val="94000"/>
              </a:lnSpc>
              <a:spcBef>
                <a:spcPts val="1200"/>
              </a:spcBef>
              <a:spcAft>
                <a:spcPts val="0"/>
              </a:spcAft>
              <a:buClr>
                <a:schemeClr val="dk2"/>
              </a:buClr>
              <a:buSzPts val="2000"/>
              <a:buChar char="■"/>
            </a:pPr>
            <a:r>
              <a:rPr lang="en-US"/>
              <a:t>It also is great for Twitter arguments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9"/>
        <p:cNvGrpSpPr/>
        <p:nvPr/>
      </p:nvGrpSpPr>
      <p:grpSpPr>
        <a:xfrm>
          <a:off x="0" y="0"/>
          <a:ext cx="0" cy="0"/>
          <a:chOff x="0" y="0"/>
          <a:chExt cx="0" cy="0"/>
        </a:xfrm>
      </p:grpSpPr>
      <p:sp>
        <p:nvSpPr>
          <p:cNvPr id="370" name="Google Shape;370;p38"/>
          <p:cNvSpPr/>
          <p:nvPr/>
        </p:nvSpPr>
        <p:spPr>
          <a:xfrm>
            <a:off x="478095" y="376"/>
            <a:ext cx="228600"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1" name="Google Shape;371;p38"/>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2" name="Google Shape;372;p38"/>
          <p:cNvSpPr/>
          <p:nvPr/>
        </p:nvSpPr>
        <p:spPr>
          <a:xfrm>
            <a:off x="477012" y="480060"/>
            <a:ext cx="5396100"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73" name="Google Shape;373;p38"/>
          <p:cNvSpPr/>
          <p:nvPr/>
        </p:nvSpPr>
        <p:spPr>
          <a:xfrm>
            <a:off x="6194845" y="480060"/>
            <a:ext cx="5396100"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374" name="Google Shape;374;p38" descr="Screens screenshot of a game&#10;&#10;Description automatically generated"/>
          <p:cNvPicPr preferRelativeResize="0"/>
          <p:nvPr/>
        </p:nvPicPr>
        <p:blipFill rotWithShape="1">
          <a:blip r:embed="rId3">
            <a:alphaModFix/>
          </a:blip>
          <a:srcRect/>
          <a:stretch/>
        </p:blipFill>
        <p:spPr>
          <a:xfrm>
            <a:off x="627941" y="812794"/>
            <a:ext cx="5094241" cy="5232409"/>
          </a:xfrm>
          <a:prstGeom prst="rect">
            <a:avLst/>
          </a:prstGeom>
          <a:noFill/>
          <a:ln>
            <a:noFill/>
          </a:ln>
        </p:spPr>
      </p:pic>
      <p:pic>
        <p:nvPicPr>
          <p:cNvPr id="375" name="Google Shape;375;p38"/>
          <p:cNvPicPr preferRelativeResize="0"/>
          <p:nvPr/>
        </p:nvPicPr>
        <p:blipFill rotWithShape="1">
          <a:blip r:embed="rId4">
            <a:alphaModFix/>
          </a:blip>
          <a:srcRect/>
          <a:stretch/>
        </p:blipFill>
        <p:spPr>
          <a:xfrm>
            <a:off x="6350124" y="812794"/>
            <a:ext cx="5108564" cy="5232409"/>
          </a:xfrm>
          <a:prstGeom prst="rect">
            <a:avLst/>
          </a:prstGeom>
          <a:noFill/>
          <a:ln>
            <a:noFill/>
          </a:ln>
        </p:spPr>
      </p:pic>
      <p:sp>
        <p:nvSpPr>
          <p:cNvPr id="376" name="Google Shape;376;p38"/>
          <p:cNvSpPr/>
          <p:nvPr/>
        </p:nvSpPr>
        <p:spPr>
          <a:xfrm>
            <a:off x="6779942" y="2490997"/>
            <a:ext cx="1738920" cy="291516"/>
          </a:xfrm>
          <a:prstGeom prst="frame">
            <a:avLst>
              <a:gd name="adj1" fmla="val 12500"/>
            </a:avLst>
          </a:prstGeom>
          <a:solidFill>
            <a:srgbClr val="FF0000"/>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77" name="Google Shape;377;p38"/>
          <p:cNvSpPr/>
          <p:nvPr/>
        </p:nvSpPr>
        <p:spPr>
          <a:xfrm>
            <a:off x="1114023" y="3863663"/>
            <a:ext cx="1704257" cy="302652"/>
          </a:xfrm>
          <a:prstGeom prst="frame">
            <a:avLst>
              <a:gd name="adj1" fmla="val 12500"/>
            </a:avLst>
          </a:prstGeom>
          <a:solidFill>
            <a:srgbClr val="FF0000"/>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p:txBody>
      </p:sp>
      <p:pic>
        <p:nvPicPr>
          <p:cNvPr id="378" name="Google Shape;378;p38"/>
          <p:cNvPicPr preferRelativeResize="0"/>
          <p:nvPr/>
        </p:nvPicPr>
        <p:blipFill rotWithShape="1">
          <a:blip r:embed="rId5">
            <a:alphaModFix/>
          </a:blip>
          <a:srcRect/>
          <a:stretch/>
        </p:blipFill>
        <p:spPr>
          <a:xfrm>
            <a:off x="3395820" y="2005525"/>
            <a:ext cx="1930400" cy="558800"/>
          </a:xfrm>
          <a:prstGeom prst="rect">
            <a:avLst/>
          </a:prstGeom>
          <a:noFill/>
          <a:ln>
            <a:noFill/>
          </a:ln>
        </p:spPr>
      </p:pic>
      <p:sp>
        <p:nvSpPr>
          <p:cNvPr id="379" name="Google Shape;379;p38"/>
          <p:cNvSpPr txBox="1"/>
          <p:nvPr/>
        </p:nvSpPr>
        <p:spPr>
          <a:xfrm>
            <a:off x="3337420" y="2005525"/>
            <a:ext cx="1930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Your team scored an average of 3.7 runs.</a:t>
            </a:r>
            <a:endParaRPr/>
          </a:p>
        </p:txBody>
      </p:sp>
      <p:pic>
        <p:nvPicPr>
          <p:cNvPr id="380" name="Google Shape;380;p38"/>
          <p:cNvPicPr preferRelativeResize="0"/>
          <p:nvPr/>
        </p:nvPicPr>
        <p:blipFill rotWithShape="1">
          <a:blip r:embed="rId5">
            <a:alphaModFix/>
          </a:blip>
          <a:srcRect/>
          <a:stretch/>
        </p:blipFill>
        <p:spPr>
          <a:xfrm>
            <a:off x="8995873" y="1896153"/>
            <a:ext cx="1930400" cy="558800"/>
          </a:xfrm>
          <a:prstGeom prst="rect">
            <a:avLst/>
          </a:prstGeom>
          <a:noFill/>
          <a:ln>
            <a:noFill/>
          </a:ln>
        </p:spPr>
      </p:pic>
      <p:sp>
        <p:nvSpPr>
          <p:cNvPr id="381" name="Google Shape;381;p38"/>
          <p:cNvSpPr txBox="1"/>
          <p:nvPr/>
        </p:nvSpPr>
        <p:spPr>
          <a:xfrm>
            <a:off x="8995873" y="2011456"/>
            <a:ext cx="1930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Your team scored an average of 4.0 runs.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a:t>Future Development</a:t>
            </a:r>
            <a:endParaRPr/>
          </a:p>
        </p:txBody>
      </p:sp>
      <p:sp>
        <p:nvSpPr>
          <p:cNvPr id="388" name="Google Shape;388;p39"/>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lnSpcReduction="10000"/>
          </a:bodyPr>
          <a:lstStyle/>
          <a:p>
            <a:pPr marL="384048" lvl="0" indent="-384048" algn="l" rtl="0">
              <a:lnSpc>
                <a:spcPct val="94000"/>
              </a:lnSpc>
              <a:spcBef>
                <a:spcPts val="0"/>
              </a:spcBef>
              <a:spcAft>
                <a:spcPts val="0"/>
              </a:spcAft>
              <a:buClr>
                <a:schemeClr val="dk2"/>
              </a:buClr>
              <a:buSzPts val="2800"/>
              <a:buChar char="■"/>
            </a:pPr>
            <a:r>
              <a:rPr lang="en-US" sz="2800"/>
              <a:t>Incorporate relievers and better predict usage</a:t>
            </a:r>
            <a:endParaRPr/>
          </a:p>
          <a:p>
            <a:pPr marL="384048" lvl="0" indent="-384048" algn="l" rtl="0">
              <a:lnSpc>
                <a:spcPct val="94000"/>
              </a:lnSpc>
              <a:spcBef>
                <a:spcPts val="1200"/>
              </a:spcBef>
              <a:spcAft>
                <a:spcPts val="0"/>
              </a:spcAft>
              <a:buClr>
                <a:schemeClr val="dk2"/>
              </a:buClr>
              <a:buSzPts val="2800"/>
              <a:buChar char="■"/>
            </a:pPr>
            <a:r>
              <a:rPr lang="en-US" sz="2800"/>
              <a:t>Include weather data</a:t>
            </a:r>
            <a:endParaRPr/>
          </a:p>
          <a:p>
            <a:pPr marL="384048" lvl="0" indent="-384048" algn="l" rtl="0">
              <a:lnSpc>
                <a:spcPct val="94000"/>
              </a:lnSpc>
              <a:spcBef>
                <a:spcPts val="1200"/>
              </a:spcBef>
              <a:spcAft>
                <a:spcPts val="0"/>
              </a:spcAft>
              <a:buClr>
                <a:schemeClr val="dk2"/>
              </a:buClr>
              <a:buSzPts val="2800"/>
              <a:buChar char="■"/>
            </a:pPr>
            <a:r>
              <a:rPr lang="en-US" sz="2800"/>
              <a:t>Bunting Thresholds</a:t>
            </a:r>
            <a:endParaRPr/>
          </a:p>
          <a:p>
            <a:pPr marL="384048" lvl="0" indent="-384048" algn="l" rtl="0">
              <a:lnSpc>
                <a:spcPct val="94000"/>
              </a:lnSpc>
              <a:spcBef>
                <a:spcPts val="1200"/>
              </a:spcBef>
              <a:spcAft>
                <a:spcPts val="0"/>
              </a:spcAft>
              <a:buClr>
                <a:schemeClr val="dk2"/>
              </a:buClr>
              <a:buSzPts val="2800"/>
              <a:buChar char="■"/>
            </a:pPr>
            <a:r>
              <a:rPr lang="en-US" sz="2800"/>
              <a:t>Consider defenses and ballpark factors </a:t>
            </a:r>
            <a:endParaRPr/>
          </a:p>
          <a:p>
            <a:pPr marL="384048" lvl="0" indent="-384048" algn="l" rtl="0">
              <a:lnSpc>
                <a:spcPct val="94000"/>
              </a:lnSpc>
              <a:spcBef>
                <a:spcPts val="1200"/>
              </a:spcBef>
              <a:spcAft>
                <a:spcPts val="0"/>
              </a:spcAft>
              <a:buClr>
                <a:schemeClr val="dk2"/>
              </a:buClr>
              <a:buSzPts val="2800"/>
              <a:buChar char="■"/>
            </a:pPr>
            <a:r>
              <a:rPr lang="en-US" sz="2800"/>
              <a:t>Break down result into parts</a:t>
            </a:r>
            <a:endParaRPr/>
          </a:p>
          <a:p>
            <a:pPr marL="914400" lvl="1" indent="-384048" algn="l" rtl="0">
              <a:lnSpc>
                <a:spcPct val="94000"/>
              </a:lnSpc>
              <a:spcBef>
                <a:spcPts val="700"/>
              </a:spcBef>
              <a:spcAft>
                <a:spcPts val="0"/>
              </a:spcAft>
              <a:buClr>
                <a:schemeClr val="dk2"/>
              </a:buClr>
              <a:buSzPts val="2800"/>
              <a:buChar char="–"/>
            </a:pPr>
            <a:r>
              <a:rPr lang="en-US" sz="2800"/>
              <a:t>Do Pitchers/Hitters have more/less impact on if the ball was hit and the inverse on the type of hit?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3"/>
        <p:cNvGrpSpPr/>
        <p:nvPr/>
      </p:nvGrpSpPr>
      <p:grpSpPr>
        <a:xfrm>
          <a:off x="0" y="0"/>
          <a:ext cx="0" cy="0"/>
          <a:chOff x="0" y="0"/>
          <a:chExt cx="0" cy="0"/>
        </a:xfrm>
      </p:grpSpPr>
      <p:sp>
        <p:nvSpPr>
          <p:cNvPr id="394" name="Google Shape;394;p4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5" name="Google Shape;395;p40"/>
          <p:cNvSpPr txBox="1">
            <a:spLocks noGrp="1"/>
          </p:cNvSpPr>
          <p:nvPr>
            <p:ph type="title"/>
          </p:nvPr>
        </p:nvSpPr>
        <p:spPr>
          <a:xfrm>
            <a:off x="5100824" y="685800"/>
            <a:ext cx="6176776"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lt2"/>
              </a:buClr>
              <a:buSzPts val="4400"/>
              <a:buFont typeface="Libre Franklin"/>
              <a:buNone/>
            </a:pPr>
            <a:r>
              <a:rPr lang="en-US"/>
              <a:t>Thank You!</a:t>
            </a:r>
            <a:endParaRPr/>
          </a:p>
        </p:txBody>
      </p:sp>
      <p:sp>
        <p:nvSpPr>
          <p:cNvPr id="396" name="Google Shape;396;p40"/>
          <p:cNvSpPr/>
          <p:nvPr/>
        </p:nvSpPr>
        <p:spPr>
          <a:xfrm>
            <a:off x="4373545" y="376"/>
            <a:ext cx="228600" cy="68580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397" name="Google Shape;397;p40"/>
          <p:cNvSpPr txBox="1">
            <a:spLocks noGrp="1"/>
          </p:cNvSpPr>
          <p:nvPr>
            <p:ph type="body" idx="1"/>
          </p:nvPr>
        </p:nvSpPr>
        <p:spPr>
          <a:xfrm>
            <a:off x="5100824" y="2286000"/>
            <a:ext cx="6176776" cy="3581400"/>
          </a:xfrm>
          <a:prstGeom prst="rect">
            <a:avLst/>
          </a:prstGeom>
          <a:noFill/>
          <a:ln>
            <a:noFill/>
          </a:ln>
        </p:spPr>
        <p:txBody>
          <a:bodyPr spcFirstLastPara="1" wrap="square" lIns="91425" tIns="45700" rIns="91425" bIns="45700" anchor="t" anchorCtr="0">
            <a:normAutofit/>
          </a:bodyPr>
          <a:lstStyle/>
          <a:p>
            <a:pPr marL="0" lvl="0" indent="0" algn="l" rtl="0">
              <a:lnSpc>
                <a:spcPct val="94000"/>
              </a:lnSpc>
              <a:spcBef>
                <a:spcPts val="0"/>
              </a:spcBef>
              <a:spcAft>
                <a:spcPts val="0"/>
              </a:spcAft>
              <a:buClr>
                <a:schemeClr val="lt2"/>
              </a:buClr>
              <a:buSzPts val="2000"/>
              <a:buNone/>
            </a:pPr>
            <a:r>
              <a:rPr lang="en-US" b="1">
                <a:latin typeface="Arial"/>
                <a:ea typeface="Arial"/>
                <a:cs typeface="Arial"/>
                <a:sym typeface="Arial"/>
              </a:rPr>
              <a:t>Email:</a:t>
            </a:r>
            <a:endParaRPr>
              <a:latin typeface="Arial"/>
              <a:ea typeface="Arial"/>
              <a:cs typeface="Arial"/>
              <a:sym typeface="Arial"/>
            </a:endParaRPr>
          </a:p>
          <a:p>
            <a:pPr marL="0" lvl="0" indent="0" algn="l" rtl="0">
              <a:lnSpc>
                <a:spcPct val="94000"/>
              </a:lnSpc>
              <a:spcBef>
                <a:spcPts val="600"/>
              </a:spcBef>
              <a:spcAft>
                <a:spcPts val="0"/>
              </a:spcAft>
              <a:buClr>
                <a:schemeClr val="lt2"/>
              </a:buClr>
              <a:buSzPts val="2000"/>
              <a:buNone/>
            </a:pPr>
            <a:r>
              <a:rPr lang="en-US">
                <a:latin typeface="Arial"/>
                <a:ea typeface="Arial"/>
                <a:cs typeface="Arial"/>
                <a:sym typeface="Arial"/>
              </a:rPr>
              <a:t>Reece Calvin: </a:t>
            </a:r>
            <a:r>
              <a:rPr lang="en-US" u="sng">
                <a:latin typeface="Arial"/>
                <a:ea typeface="Arial"/>
                <a:cs typeface="Arial"/>
                <a:sym typeface="Arial"/>
              </a:rPr>
              <a:t>calvin.r@northeastern.edu</a:t>
            </a:r>
            <a:endParaRPr u="sng">
              <a:latin typeface="Arial"/>
              <a:ea typeface="Arial"/>
              <a:cs typeface="Arial"/>
              <a:sym typeface="Arial"/>
            </a:endParaRPr>
          </a:p>
        </p:txBody>
      </p:sp>
      <p:pic>
        <p:nvPicPr>
          <p:cNvPr id="398" name="Google Shape;398;p40"/>
          <p:cNvPicPr preferRelativeResize="0"/>
          <p:nvPr/>
        </p:nvPicPr>
        <p:blipFill rotWithShape="1">
          <a:blip r:embed="rId3">
            <a:alphaModFix/>
          </a:blip>
          <a:srcRect/>
          <a:stretch/>
        </p:blipFill>
        <p:spPr>
          <a:xfrm>
            <a:off x="5091023" y="427841"/>
            <a:ext cx="5601768" cy="5744359"/>
          </a:xfrm>
          <a:prstGeom prst="rect">
            <a:avLst/>
          </a:prstGeom>
          <a:noFill/>
          <a:ln>
            <a:noFill/>
          </a:ln>
        </p:spPr>
      </p:pic>
      <p:pic>
        <p:nvPicPr>
          <p:cNvPr id="399" name="Google Shape;399;p40"/>
          <p:cNvPicPr preferRelativeResize="0"/>
          <p:nvPr/>
        </p:nvPicPr>
        <p:blipFill rotWithShape="1">
          <a:blip r:embed="rId4">
            <a:alphaModFix/>
          </a:blip>
          <a:srcRect/>
          <a:stretch/>
        </p:blipFill>
        <p:spPr>
          <a:xfrm>
            <a:off x="8299146" y="1524000"/>
            <a:ext cx="2095500" cy="914400"/>
          </a:xfrm>
          <a:prstGeom prst="rect">
            <a:avLst/>
          </a:prstGeom>
          <a:noFill/>
          <a:ln>
            <a:noFill/>
          </a:ln>
        </p:spPr>
      </p:pic>
      <p:sp>
        <p:nvSpPr>
          <p:cNvPr id="400" name="Google Shape;400;p40"/>
          <p:cNvSpPr txBox="1"/>
          <p:nvPr/>
        </p:nvSpPr>
        <p:spPr>
          <a:xfrm>
            <a:off x="8089596" y="1428750"/>
            <a:ext cx="1930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Your team scored an average of 7.6 runs.</a:t>
            </a:r>
            <a:endParaRPr/>
          </a:p>
        </p:txBody>
      </p:sp>
      <p:sp>
        <p:nvSpPr>
          <p:cNvPr id="401" name="Google Shape;401;p40"/>
          <p:cNvSpPr txBox="1"/>
          <p:nvPr/>
        </p:nvSpPr>
        <p:spPr>
          <a:xfrm>
            <a:off x="0" y="990600"/>
            <a:ext cx="6176776" cy="3581400"/>
          </a:xfrm>
          <a:prstGeom prst="rect">
            <a:avLst/>
          </a:prstGeom>
          <a:noFill/>
          <a:ln>
            <a:noFill/>
          </a:ln>
        </p:spPr>
        <p:txBody>
          <a:bodyPr spcFirstLastPara="1" wrap="square" lIns="91425" tIns="45700" rIns="91425" bIns="45700" anchor="t" anchorCtr="0">
            <a:normAutofit/>
          </a:bodyPr>
          <a:lstStyle/>
          <a:p>
            <a:pPr marL="0" marR="0" lvl="0" indent="0" algn="l" rtl="0">
              <a:lnSpc>
                <a:spcPct val="94000"/>
              </a:lnSpc>
              <a:spcBef>
                <a:spcPts val="0"/>
              </a:spcBef>
              <a:spcAft>
                <a:spcPts val="0"/>
              </a:spcAft>
              <a:buClr>
                <a:schemeClr val="lt2"/>
              </a:buClr>
              <a:buSzPts val="2800"/>
              <a:buFont typeface="Libre Franklin"/>
              <a:buNone/>
            </a:pPr>
            <a:r>
              <a:rPr lang="en-US" sz="2800" b="1">
                <a:solidFill>
                  <a:schemeClr val="lt2"/>
                </a:solidFill>
                <a:latin typeface="Arial"/>
                <a:ea typeface="Arial"/>
                <a:cs typeface="Arial"/>
                <a:sym typeface="Arial"/>
              </a:rPr>
              <a:t>Email:</a:t>
            </a:r>
            <a:endParaRPr sz="2800">
              <a:solidFill>
                <a:schemeClr val="lt2"/>
              </a:solidFill>
              <a:latin typeface="Arial"/>
              <a:ea typeface="Arial"/>
              <a:cs typeface="Arial"/>
              <a:sym typeface="Arial"/>
            </a:endParaRPr>
          </a:p>
          <a:p>
            <a:pPr marL="0" marR="0" lvl="0" indent="0" algn="l" rtl="0">
              <a:lnSpc>
                <a:spcPct val="94000"/>
              </a:lnSpc>
              <a:spcBef>
                <a:spcPts val="600"/>
              </a:spcBef>
              <a:spcAft>
                <a:spcPts val="0"/>
              </a:spcAft>
              <a:buClr>
                <a:schemeClr val="lt2"/>
              </a:buClr>
              <a:buSzPts val="2800"/>
              <a:buFont typeface="Libre Franklin"/>
              <a:buNone/>
            </a:pPr>
            <a:r>
              <a:rPr lang="en-US" sz="2800">
                <a:solidFill>
                  <a:schemeClr val="lt2"/>
                </a:solidFill>
                <a:latin typeface="Arial"/>
                <a:ea typeface="Arial"/>
                <a:cs typeface="Arial"/>
                <a:sym typeface="Arial"/>
              </a:rPr>
              <a:t>Reece Calvin: </a:t>
            </a:r>
            <a:endParaRPr/>
          </a:p>
          <a:p>
            <a:pPr marL="0" marR="0" lvl="0" indent="0" algn="l" rtl="0">
              <a:lnSpc>
                <a:spcPct val="94000"/>
              </a:lnSpc>
              <a:spcBef>
                <a:spcPts val="600"/>
              </a:spcBef>
              <a:spcAft>
                <a:spcPts val="0"/>
              </a:spcAft>
              <a:buClr>
                <a:schemeClr val="lt2"/>
              </a:buClr>
              <a:buSzPts val="2800"/>
              <a:buFont typeface="Libre Franklin"/>
              <a:buNone/>
            </a:pPr>
            <a:r>
              <a:rPr lang="en-US" sz="2800" u="sng">
                <a:solidFill>
                  <a:schemeClr val="lt2"/>
                </a:solidFill>
                <a:latin typeface="Arial"/>
                <a:ea typeface="Arial"/>
                <a:cs typeface="Arial"/>
                <a:sym typeface="Arial"/>
              </a:rPr>
              <a:t>calvin.r@northeastern.edu</a:t>
            </a:r>
            <a:endParaRPr sz="2800" u="sng">
              <a:solidFill>
                <a:schemeClr val="lt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643467" y="685800"/>
            <a:ext cx="10905066" cy="1485900"/>
          </a:xfrm>
          <a:prstGeom prst="rect">
            <a:avLst/>
          </a:prstGeom>
          <a:noFill/>
          <a:ln>
            <a:noFill/>
          </a:ln>
        </p:spPr>
        <p:txBody>
          <a:bodyPr spcFirstLastPara="1" wrap="square" lIns="91425" tIns="45700" rIns="91425" bIns="45700" anchor="t" anchorCtr="0">
            <a:normAutofit/>
          </a:bodyPr>
          <a:lstStyle/>
          <a:p>
            <a:pPr marL="0" lvl="0" indent="0" algn="ctr" rtl="0">
              <a:lnSpc>
                <a:spcPct val="89000"/>
              </a:lnSpc>
              <a:spcBef>
                <a:spcPts val="0"/>
              </a:spcBef>
              <a:spcAft>
                <a:spcPts val="0"/>
              </a:spcAft>
              <a:buClr>
                <a:schemeClr val="dk2"/>
              </a:buClr>
              <a:buSzPts val="4400"/>
              <a:buFont typeface="Libre Franklin"/>
              <a:buNone/>
            </a:pPr>
            <a:r>
              <a:rPr lang="en-US" b="1"/>
              <a:t>Previous Works</a:t>
            </a:r>
            <a:endParaRPr/>
          </a:p>
        </p:txBody>
      </p:sp>
      <p:grpSp>
        <p:nvGrpSpPr>
          <p:cNvPr id="132" name="Google Shape;132;p18"/>
          <p:cNvGrpSpPr/>
          <p:nvPr/>
        </p:nvGrpSpPr>
        <p:grpSpPr>
          <a:xfrm>
            <a:off x="2153456" y="1457263"/>
            <a:ext cx="7885086" cy="2497520"/>
            <a:chOff x="894930" y="1570148"/>
            <a:chExt cx="9946056" cy="2740419"/>
          </a:xfrm>
        </p:grpSpPr>
        <p:sp>
          <p:nvSpPr>
            <p:cNvPr id="133" name="Google Shape;133;p18"/>
            <p:cNvSpPr/>
            <p:nvPr/>
          </p:nvSpPr>
          <p:spPr>
            <a:xfrm>
              <a:off x="894930" y="1570148"/>
              <a:ext cx="4825012" cy="2740419"/>
            </a:xfrm>
            <a:prstGeom prst="rect">
              <a:avLst/>
            </a:prstGeom>
            <a:solidFill>
              <a:schemeClr val="accent1"/>
            </a:solidFill>
            <a:ln w="34925" cap="flat" cmpd="sng">
              <a:solidFill>
                <a:srgbClr val="6661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34" name="Google Shape;134;p18" descr="A purple rectangular box with text&#10;&#10;Description automatically generated with medium confidence"/>
            <p:cNvPicPr preferRelativeResize="0"/>
            <p:nvPr/>
          </p:nvPicPr>
          <p:blipFill rotWithShape="1">
            <a:blip r:embed="rId3">
              <a:alphaModFix/>
            </a:blip>
            <a:srcRect/>
            <a:stretch/>
          </p:blipFill>
          <p:spPr>
            <a:xfrm>
              <a:off x="963245" y="1656338"/>
              <a:ext cx="4664959" cy="2556142"/>
            </a:xfrm>
            <a:prstGeom prst="rect">
              <a:avLst/>
            </a:prstGeom>
            <a:noFill/>
            <a:ln>
              <a:noFill/>
            </a:ln>
          </p:spPr>
        </p:pic>
        <p:sp>
          <p:nvSpPr>
            <p:cNvPr id="135" name="Google Shape;135;p18"/>
            <p:cNvSpPr/>
            <p:nvPr/>
          </p:nvSpPr>
          <p:spPr>
            <a:xfrm>
              <a:off x="6015974" y="1570148"/>
              <a:ext cx="4825012" cy="2740419"/>
            </a:xfrm>
            <a:prstGeom prst="rect">
              <a:avLst/>
            </a:prstGeom>
            <a:solidFill>
              <a:schemeClr val="accent1"/>
            </a:solidFill>
            <a:ln w="34925" cap="flat" cmpd="sng">
              <a:solidFill>
                <a:srgbClr val="6661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36" name="Google Shape;136;p18" descr="A graph of a weight&#10;&#10;Description automatically generated"/>
            <p:cNvPicPr preferRelativeResize="0"/>
            <p:nvPr/>
          </p:nvPicPr>
          <p:blipFill rotWithShape="1">
            <a:blip r:embed="rId4">
              <a:alphaModFix/>
            </a:blip>
            <a:srcRect/>
            <a:stretch/>
          </p:blipFill>
          <p:spPr>
            <a:xfrm>
              <a:off x="6096000" y="1656338"/>
              <a:ext cx="4664959" cy="2572701"/>
            </a:xfrm>
            <a:prstGeom prst="rect">
              <a:avLst/>
            </a:prstGeom>
            <a:noFill/>
            <a:ln>
              <a:noFill/>
            </a:ln>
          </p:spPr>
        </p:pic>
      </p:grpSp>
      <p:sp>
        <p:nvSpPr>
          <p:cNvPr id="137" name="Google Shape;137;p18"/>
          <p:cNvSpPr/>
          <p:nvPr/>
        </p:nvSpPr>
        <p:spPr>
          <a:xfrm>
            <a:off x="6213344" y="4044797"/>
            <a:ext cx="5119825" cy="2616164"/>
          </a:xfrm>
          <a:prstGeom prst="rect">
            <a:avLst/>
          </a:prstGeom>
          <a:solidFill>
            <a:schemeClr val="accent1"/>
          </a:solidFill>
          <a:ln w="34925" cap="flat" cmpd="sng">
            <a:solidFill>
              <a:srgbClr val="6661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38" name="Google Shape;138;p18"/>
          <p:cNvPicPr preferRelativeResize="0"/>
          <p:nvPr/>
        </p:nvPicPr>
        <p:blipFill rotWithShape="1">
          <a:blip r:embed="rId5">
            <a:alphaModFix/>
          </a:blip>
          <a:srcRect/>
          <a:stretch/>
        </p:blipFill>
        <p:spPr>
          <a:xfrm>
            <a:off x="6340166" y="4114910"/>
            <a:ext cx="4866180" cy="2453009"/>
          </a:xfrm>
          <a:prstGeom prst="rect">
            <a:avLst/>
          </a:prstGeom>
          <a:noFill/>
          <a:ln>
            <a:noFill/>
          </a:ln>
        </p:spPr>
      </p:pic>
      <p:sp>
        <p:nvSpPr>
          <p:cNvPr id="139" name="Google Shape;139;p18"/>
          <p:cNvSpPr/>
          <p:nvPr/>
        </p:nvSpPr>
        <p:spPr>
          <a:xfrm>
            <a:off x="1317754" y="4033333"/>
            <a:ext cx="4660900" cy="2616164"/>
          </a:xfrm>
          <a:prstGeom prst="rect">
            <a:avLst/>
          </a:prstGeom>
          <a:solidFill>
            <a:schemeClr val="accent1"/>
          </a:solidFill>
          <a:ln w="34925" cap="flat" cmpd="sng">
            <a:solidFill>
              <a:srgbClr val="6661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40" name="Google Shape;140;p18" descr="A person in a baseball uniform&#10;&#10;Description automatically generated"/>
          <p:cNvPicPr preferRelativeResize="0"/>
          <p:nvPr/>
        </p:nvPicPr>
        <p:blipFill rotWithShape="1">
          <a:blip r:embed="rId6">
            <a:alphaModFix/>
          </a:blip>
          <a:srcRect/>
          <a:stretch/>
        </p:blipFill>
        <p:spPr>
          <a:xfrm>
            <a:off x="1445421" y="4149539"/>
            <a:ext cx="4394808" cy="24066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5"/>
        <p:cNvGrpSpPr/>
        <p:nvPr/>
      </p:nvGrpSpPr>
      <p:grpSpPr>
        <a:xfrm>
          <a:off x="0" y="0"/>
          <a:ext cx="0" cy="0"/>
          <a:chOff x="0" y="0"/>
          <a:chExt cx="0" cy="0"/>
        </a:xfrm>
      </p:grpSpPr>
      <p:pic>
        <p:nvPicPr>
          <p:cNvPr id="146" name="Google Shape;146;p19" descr="Connected"/>
          <p:cNvPicPr preferRelativeResize="0"/>
          <p:nvPr/>
        </p:nvPicPr>
        <p:blipFill rotWithShape="1">
          <a:blip r:embed="rId3">
            <a:alphaModFix/>
          </a:blip>
          <a:srcRect/>
          <a:stretch/>
        </p:blipFill>
        <p:spPr>
          <a:xfrm>
            <a:off x="634276" y="1263012"/>
            <a:ext cx="4331976" cy="4331976"/>
          </a:xfrm>
          <a:prstGeom prst="rect">
            <a:avLst/>
          </a:prstGeom>
          <a:noFill/>
          <a:ln>
            <a:noFill/>
          </a:ln>
        </p:spPr>
      </p:pic>
      <p:sp>
        <p:nvSpPr>
          <p:cNvPr id="147" name="Google Shape;147;p19"/>
          <p:cNvSpPr txBox="1">
            <a:spLocks noGrp="1"/>
          </p:cNvSpPr>
          <p:nvPr>
            <p:ph type="title"/>
          </p:nvPr>
        </p:nvSpPr>
        <p:spPr>
          <a:xfrm>
            <a:off x="6138004" y="1480930"/>
            <a:ext cx="5607908" cy="3254321"/>
          </a:xfrm>
          <a:prstGeom prst="rect">
            <a:avLst/>
          </a:prstGeom>
          <a:noFill/>
          <a:ln>
            <a:noFill/>
          </a:ln>
        </p:spPr>
        <p:txBody>
          <a:bodyPr spcFirstLastPara="1" wrap="square" lIns="91425" tIns="45700" rIns="91425" bIns="45700" anchor="b" anchorCtr="0">
            <a:normAutofit/>
          </a:bodyPr>
          <a:lstStyle/>
          <a:p>
            <a:pPr marL="0" lvl="0" indent="0" algn="l" rtl="0">
              <a:lnSpc>
                <a:spcPct val="89000"/>
              </a:lnSpc>
              <a:spcBef>
                <a:spcPts val="0"/>
              </a:spcBef>
              <a:spcAft>
                <a:spcPts val="0"/>
              </a:spcAft>
              <a:buClr>
                <a:schemeClr val="lt2"/>
              </a:buClr>
              <a:buSzPts val="7000"/>
              <a:buFont typeface="Libre Franklin"/>
              <a:buNone/>
            </a:pPr>
            <a:r>
              <a:rPr lang="en-US" sz="7000" b="1" cap="none"/>
              <a:t>MARKOV CHAIN PRIMER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What Does This Look Like?</a:t>
            </a:r>
            <a:endParaRPr/>
          </a:p>
        </p:txBody>
      </p:sp>
      <p:grpSp>
        <p:nvGrpSpPr>
          <p:cNvPr id="154" name="Google Shape;154;p20"/>
          <p:cNvGrpSpPr/>
          <p:nvPr/>
        </p:nvGrpSpPr>
        <p:grpSpPr>
          <a:xfrm>
            <a:off x="1371600" y="2286000"/>
            <a:ext cx="9601200" cy="3581400"/>
            <a:chOff x="0" y="0"/>
            <a:chExt cx="9601200" cy="3581400"/>
          </a:xfrm>
        </p:grpSpPr>
        <p:sp>
          <p:nvSpPr>
            <p:cNvPr id="155" name="Google Shape;155;p20"/>
            <p:cNvSpPr/>
            <p:nvPr/>
          </p:nvSpPr>
          <p:spPr>
            <a:xfrm>
              <a:off x="0" y="1074420"/>
              <a:ext cx="9601200" cy="1432560"/>
            </a:xfrm>
            <a:prstGeom prst="notchedRightArrow">
              <a:avLst>
                <a:gd name="adj1" fmla="val 50000"/>
                <a:gd name="adj2" fmla="val 50000"/>
              </a:avLst>
            </a:prstGeom>
            <a:solidFill>
              <a:srgbClr val="DFDC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4219" y="0"/>
              <a:ext cx="2784723" cy="1432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txBox="1"/>
            <p:nvPr/>
          </p:nvSpPr>
          <p:spPr>
            <a:xfrm>
              <a:off x="4219" y="0"/>
              <a:ext cx="2784723" cy="1432560"/>
            </a:xfrm>
            <a:prstGeom prst="rect">
              <a:avLst/>
            </a:prstGeom>
            <a:noFill/>
            <a:ln>
              <a:noFill/>
            </a:ln>
          </p:spPr>
          <p:txBody>
            <a:bodyPr spcFirstLastPara="1" wrap="square" lIns="369800" tIns="369800" rIns="369800" bIns="369800" anchor="b" anchorCtr="0">
              <a:noAutofit/>
            </a:bodyPr>
            <a:lstStyle/>
            <a:p>
              <a:pPr marL="0" marR="0" lvl="0" indent="0" algn="ctr" rtl="0">
                <a:lnSpc>
                  <a:spcPct val="90000"/>
                </a:lnSpc>
                <a:spcBef>
                  <a:spcPts val="0"/>
                </a:spcBef>
                <a:spcAft>
                  <a:spcPts val="0"/>
                </a:spcAft>
                <a:buClr>
                  <a:schemeClr val="dk1"/>
                </a:buClr>
                <a:buSzPts val="5200"/>
                <a:buFont typeface="Libre Franklin"/>
                <a:buNone/>
              </a:pPr>
              <a:r>
                <a:rPr lang="en-US" sz="5200" b="0" i="0" u="none" strike="noStrike" cap="none">
                  <a:solidFill>
                    <a:schemeClr val="dk1"/>
                  </a:solidFill>
                  <a:latin typeface="Libre Franklin"/>
                  <a:ea typeface="Libre Franklin"/>
                  <a:cs typeface="Libre Franklin"/>
                  <a:sym typeface="Libre Franklin"/>
                </a:rPr>
                <a:t>100/0</a:t>
              </a:r>
              <a:endParaRPr/>
            </a:p>
          </p:txBody>
        </p:sp>
        <p:sp>
          <p:nvSpPr>
            <p:cNvPr id="158" name="Google Shape;158;p20"/>
            <p:cNvSpPr/>
            <p:nvPr/>
          </p:nvSpPr>
          <p:spPr>
            <a:xfrm>
              <a:off x="1217510" y="1611630"/>
              <a:ext cx="358140" cy="358140"/>
            </a:xfrm>
            <a:prstGeom prst="ellipse">
              <a:avLst/>
            </a:prstGeom>
            <a:gradFill>
              <a:gsLst>
                <a:gs pos="0">
                  <a:srgbClr val="AAA083"/>
                </a:gs>
                <a:gs pos="50000">
                  <a:srgbClr val="A3966F"/>
                </a:gs>
                <a:gs pos="100000">
                  <a:srgbClr val="918560"/>
                </a:gs>
              </a:gsLst>
              <a:lin ang="5400000" scaled="0"/>
            </a:gradFill>
            <a:ln>
              <a:noFill/>
            </a:ln>
            <a:effectLst>
              <a:outerShdw blurRad="57150" dist="19050" dir="5400000" algn="ctr"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2928178" y="2148840"/>
              <a:ext cx="2784723" cy="1432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p:nvPr/>
          </p:nvSpPr>
          <p:spPr>
            <a:xfrm>
              <a:off x="2928178" y="2148840"/>
              <a:ext cx="2784723" cy="1432560"/>
            </a:xfrm>
            <a:prstGeom prst="rect">
              <a:avLst/>
            </a:prstGeom>
            <a:noFill/>
            <a:ln>
              <a:noFill/>
            </a:ln>
          </p:spPr>
          <p:txBody>
            <a:bodyPr spcFirstLastPara="1" wrap="square" lIns="369800" tIns="369800" rIns="369800" bIns="369800" anchor="t" anchorCtr="0">
              <a:noAutofit/>
            </a:bodyPr>
            <a:lstStyle/>
            <a:p>
              <a:pPr marL="0" marR="0" lvl="0" indent="0" algn="ctr" rtl="0">
                <a:lnSpc>
                  <a:spcPct val="90000"/>
                </a:lnSpc>
                <a:spcBef>
                  <a:spcPts val="0"/>
                </a:spcBef>
                <a:spcAft>
                  <a:spcPts val="0"/>
                </a:spcAft>
                <a:buClr>
                  <a:schemeClr val="dk1"/>
                </a:buClr>
                <a:buSzPts val="5200"/>
                <a:buFont typeface="Libre Franklin"/>
                <a:buNone/>
              </a:pPr>
              <a:r>
                <a:rPr lang="en-US" sz="5200" b="0" i="0" u="none" strike="noStrike" cap="none">
                  <a:solidFill>
                    <a:schemeClr val="dk1"/>
                  </a:solidFill>
                  <a:latin typeface="Libre Franklin"/>
                  <a:ea typeface="Libre Franklin"/>
                  <a:cs typeface="Libre Franklin"/>
                  <a:sym typeface="Libre Franklin"/>
                </a:rPr>
                <a:t>120/0</a:t>
              </a:r>
              <a:endParaRPr/>
            </a:p>
          </p:txBody>
        </p:sp>
        <p:sp>
          <p:nvSpPr>
            <p:cNvPr id="161" name="Google Shape;161;p20"/>
            <p:cNvSpPr/>
            <p:nvPr/>
          </p:nvSpPr>
          <p:spPr>
            <a:xfrm>
              <a:off x="4141470" y="1611630"/>
              <a:ext cx="358140" cy="358140"/>
            </a:xfrm>
            <a:prstGeom prst="ellipse">
              <a:avLst/>
            </a:prstGeom>
            <a:gradFill>
              <a:gsLst>
                <a:gs pos="0">
                  <a:srgbClr val="BC9662"/>
                </a:gs>
                <a:gs pos="50000">
                  <a:srgbClr val="B98B43"/>
                </a:gs>
                <a:gs pos="100000">
                  <a:srgbClr val="A77B36"/>
                </a:gs>
              </a:gsLst>
              <a:lin ang="5400000" scaled="0"/>
            </a:gradFill>
            <a:ln>
              <a:noFill/>
            </a:ln>
            <a:effectLst>
              <a:outerShdw blurRad="57150" dist="19050" dir="5400000" algn="ctr"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5852137" y="0"/>
              <a:ext cx="2784723" cy="1432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txBox="1"/>
            <p:nvPr/>
          </p:nvSpPr>
          <p:spPr>
            <a:xfrm>
              <a:off x="5852137" y="0"/>
              <a:ext cx="2784723" cy="1432560"/>
            </a:xfrm>
            <a:prstGeom prst="rect">
              <a:avLst/>
            </a:prstGeom>
            <a:noFill/>
            <a:ln>
              <a:noFill/>
            </a:ln>
          </p:spPr>
          <p:txBody>
            <a:bodyPr spcFirstLastPara="1" wrap="square" lIns="369800" tIns="369800" rIns="369800" bIns="369800" anchor="b" anchorCtr="0">
              <a:noAutofit/>
            </a:bodyPr>
            <a:lstStyle/>
            <a:p>
              <a:pPr marL="0" marR="0" lvl="0" indent="0" algn="ctr" rtl="0">
                <a:lnSpc>
                  <a:spcPct val="90000"/>
                </a:lnSpc>
                <a:spcBef>
                  <a:spcPts val="0"/>
                </a:spcBef>
                <a:spcAft>
                  <a:spcPts val="0"/>
                </a:spcAft>
                <a:buClr>
                  <a:schemeClr val="dk1"/>
                </a:buClr>
                <a:buSzPts val="5200"/>
                <a:buFont typeface="Libre Franklin"/>
                <a:buNone/>
              </a:pPr>
              <a:r>
                <a:rPr lang="en-US" sz="5200" b="0" i="0" u="none" strike="noStrike" cap="none">
                  <a:solidFill>
                    <a:schemeClr val="dk1"/>
                  </a:solidFill>
                  <a:latin typeface="Libre Franklin"/>
                  <a:ea typeface="Libre Franklin"/>
                  <a:cs typeface="Libre Franklin"/>
                  <a:sym typeface="Libre Franklin"/>
                </a:rPr>
                <a:t>003/2</a:t>
              </a:r>
              <a:endParaRPr/>
            </a:p>
          </p:txBody>
        </p:sp>
        <p:sp>
          <p:nvSpPr>
            <p:cNvPr id="164" name="Google Shape;164;p20"/>
            <p:cNvSpPr/>
            <p:nvPr/>
          </p:nvSpPr>
          <p:spPr>
            <a:xfrm>
              <a:off x="7065429" y="1611630"/>
              <a:ext cx="358140" cy="358140"/>
            </a:xfrm>
            <a:prstGeom prst="ellipse">
              <a:avLst/>
            </a:prstGeom>
            <a:gradFill>
              <a:gsLst>
                <a:gs pos="0">
                  <a:srgbClr val="C68351"/>
                </a:gs>
                <a:gs pos="50000">
                  <a:srgbClr val="C6731F"/>
                </a:gs>
                <a:gs pos="100000">
                  <a:srgbClr val="B56514"/>
                </a:gs>
              </a:gsLst>
              <a:lin ang="5400000" scaled="0"/>
            </a:gradFill>
            <a:ln>
              <a:noFill/>
            </a:ln>
            <a:effectLst>
              <a:outerShdw blurRad="57150" dist="19050" dir="5400000" algn="ctr"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0"/>
          <p:cNvSpPr txBox="1"/>
          <p:nvPr/>
        </p:nvSpPr>
        <p:spPr>
          <a:xfrm>
            <a:off x="4598503" y="5421124"/>
            <a:ext cx="2226365"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200" b="0" i="0" u="none" strike="noStrike" cap="none">
                <a:solidFill>
                  <a:schemeClr val="dk1"/>
                </a:solidFill>
                <a:latin typeface="Libre Franklin"/>
                <a:ea typeface="Libre Franklin"/>
                <a:cs typeface="Libre Franklin"/>
                <a:sym typeface="Libre Franklin"/>
              </a:rPr>
              <a:t>020/0</a:t>
            </a:r>
            <a:endParaRPr/>
          </a:p>
        </p:txBody>
      </p:sp>
      <p:pic>
        <p:nvPicPr>
          <p:cNvPr id="166" name="Google Shape;166;p20" descr="A white surface with a yellow background&#10;&#10;Description automatically generated with medium confidence"/>
          <p:cNvPicPr preferRelativeResize="0"/>
          <p:nvPr/>
        </p:nvPicPr>
        <p:blipFill rotWithShape="1">
          <a:blip r:embed="rId3">
            <a:alphaModFix/>
          </a:blip>
          <a:srcRect/>
          <a:stretch/>
        </p:blipFill>
        <p:spPr>
          <a:xfrm>
            <a:off x="4754768" y="4623688"/>
            <a:ext cx="2070100" cy="97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1"/>
                                          </p:val>
                                        </p:tav>
                                        <p:tav tm="100000">
                                          <p:val>
                                            <p:strVal val="#ppt_y"/>
                                          </p:val>
                                        </p:tav>
                                      </p:tavLst>
                                    </p:anim>
                                  </p:childTnLst>
                                </p:cTn>
                              </p:par>
                              <p:par>
                                <p:cTn id="8" presetID="1"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p>
            <a:pPr marL="0" lvl="0" indent="0" algn="l" rtl="0">
              <a:lnSpc>
                <a:spcPct val="89000"/>
              </a:lnSpc>
              <a:spcBef>
                <a:spcPts val="0"/>
              </a:spcBef>
              <a:spcAft>
                <a:spcPts val="0"/>
              </a:spcAft>
              <a:buClr>
                <a:schemeClr val="dk2"/>
              </a:buClr>
              <a:buSzPts val="4400"/>
              <a:buFont typeface="Libre Franklin"/>
              <a:buNone/>
            </a:pPr>
            <a:r>
              <a:rPr lang="en-US" b="1"/>
              <a:t>How do we calculate transition prob?</a:t>
            </a:r>
            <a:endParaRPr/>
          </a:p>
        </p:txBody>
      </p:sp>
      <p:grpSp>
        <p:nvGrpSpPr>
          <p:cNvPr id="173" name="Google Shape;173;p21"/>
          <p:cNvGrpSpPr/>
          <p:nvPr/>
        </p:nvGrpSpPr>
        <p:grpSpPr>
          <a:xfrm>
            <a:off x="1222243" y="1811817"/>
            <a:ext cx="10381318" cy="4070523"/>
            <a:chOff x="3043" y="383067"/>
            <a:chExt cx="10381318" cy="4070523"/>
          </a:xfrm>
        </p:grpSpPr>
        <p:sp>
          <p:nvSpPr>
            <p:cNvPr id="174" name="Google Shape;174;p21"/>
            <p:cNvSpPr/>
            <p:nvPr/>
          </p:nvSpPr>
          <p:spPr>
            <a:xfrm>
              <a:off x="6066082" y="1380197"/>
              <a:ext cx="3358661" cy="456690"/>
            </a:xfrm>
            <a:custGeom>
              <a:avLst/>
              <a:gdLst/>
              <a:ahLst/>
              <a:cxnLst/>
              <a:rect l="l" t="t" r="r" b="b"/>
              <a:pathLst>
                <a:path w="120000" h="120000" extrusionOk="0">
                  <a:moveTo>
                    <a:pt x="0" y="0"/>
                  </a:moveTo>
                  <a:lnTo>
                    <a:pt x="0" y="81777"/>
                  </a:lnTo>
                  <a:lnTo>
                    <a:pt x="120000" y="81777"/>
                  </a:lnTo>
                  <a:lnTo>
                    <a:pt x="120000" y="120000"/>
                  </a:lnTo>
                </a:path>
              </a:pathLst>
            </a:custGeom>
            <a:noFill/>
            <a:ln w="34925" cap="flat" cmpd="sng">
              <a:solidFill>
                <a:srgbClr val="3C2E26"/>
              </a:solidFill>
              <a:prstDash val="solid"/>
              <a:round/>
              <a:headEnd type="none" w="sm" len="sm"/>
              <a:tailEnd type="none" w="sm" len="sm"/>
            </a:ln>
          </p:spPr>
        </p:sp>
        <p:sp>
          <p:nvSpPr>
            <p:cNvPr id="175" name="Google Shape;175;p21"/>
            <p:cNvSpPr/>
            <p:nvPr/>
          </p:nvSpPr>
          <p:spPr>
            <a:xfrm>
              <a:off x="6483536" y="2889797"/>
              <a:ext cx="1981589" cy="400911"/>
            </a:xfrm>
            <a:custGeom>
              <a:avLst/>
              <a:gdLst/>
              <a:ahLst/>
              <a:cxnLst/>
              <a:rect l="l" t="t" r="r" b="b"/>
              <a:pathLst>
                <a:path w="120000" h="120000" extrusionOk="0">
                  <a:moveTo>
                    <a:pt x="0" y="0"/>
                  </a:moveTo>
                  <a:lnTo>
                    <a:pt x="0" y="76458"/>
                  </a:lnTo>
                  <a:lnTo>
                    <a:pt x="120000" y="76458"/>
                  </a:lnTo>
                  <a:lnTo>
                    <a:pt x="120000" y="120000"/>
                  </a:lnTo>
                </a:path>
              </a:pathLst>
            </a:custGeom>
            <a:noFill/>
            <a:ln w="34925" cap="flat" cmpd="sng">
              <a:solidFill>
                <a:srgbClr val="46352A"/>
              </a:solidFill>
              <a:prstDash val="solid"/>
              <a:round/>
              <a:headEnd type="none" w="sm" len="sm"/>
              <a:tailEnd type="none" w="sm" len="sm"/>
            </a:ln>
          </p:spPr>
        </p:sp>
        <p:sp>
          <p:nvSpPr>
            <p:cNvPr id="176" name="Google Shape;176;p21"/>
            <p:cNvSpPr/>
            <p:nvPr/>
          </p:nvSpPr>
          <p:spPr>
            <a:xfrm>
              <a:off x="6437816" y="2889797"/>
              <a:ext cx="91440" cy="367756"/>
            </a:xfrm>
            <a:custGeom>
              <a:avLst/>
              <a:gdLst/>
              <a:ahLst/>
              <a:cxnLst/>
              <a:rect l="l" t="t" r="r" b="b"/>
              <a:pathLst>
                <a:path w="120000" h="120000" extrusionOk="0">
                  <a:moveTo>
                    <a:pt x="60000" y="0"/>
                  </a:moveTo>
                  <a:lnTo>
                    <a:pt x="60000" y="72533"/>
                  </a:lnTo>
                  <a:lnTo>
                    <a:pt x="69517" y="72533"/>
                  </a:lnTo>
                  <a:lnTo>
                    <a:pt x="69517" y="120000"/>
                  </a:lnTo>
                </a:path>
              </a:pathLst>
            </a:custGeom>
            <a:noFill/>
            <a:ln w="34925" cap="flat" cmpd="sng">
              <a:solidFill>
                <a:srgbClr val="46352A"/>
              </a:solidFill>
              <a:prstDash val="solid"/>
              <a:round/>
              <a:headEnd type="none" w="sm" len="sm"/>
              <a:tailEnd type="none" w="sm" len="sm"/>
            </a:ln>
          </p:spPr>
        </p:sp>
        <p:sp>
          <p:nvSpPr>
            <p:cNvPr id="177" name="Google Shape;177;p21"/>
            <p:cNvSpPr/>
            <p:nvPr/>
          </p:nvSpPr>
          <p:spPr>
            <a:xfrm>
              <a:off x="6066082" y="1380197"/>
              <a:ext cx="417454" cy="512470"/>
            </a:xfrm>
            <a:custGeom>
              <a:avLst/>
              <a:gdLst/>
              <a:ahLst/>
              <a:cxnLst/>
              <a:rect l="l" t="t" r="r" b="b"/>
              <a:pathLst>
                <a:path w="120000" h="120000" extrusionOk="0">
                  <a:moveTo>
                    <a:pt x="0" y="0"/>
                  </a:moveTo>
                  <a:lnTo>
                    <a:pt x="0" y="85937"/>
                  </a:lnTo>
                  <a:lnTo>
                    <a:pt x="120000" y="85937"/>
                  </a:lnTo>
                  <a:lnTo>
                    <a:pt x="120000" y="120000"/>
                  </a:lnTo>
                </a:path>
              </a:pathLst>
            </a:custGeom>
            <a:noFill/>
            <a:ln w="34925" cap="flat" cmpd="sng">
              <a:solidFill>
                <a:srgbClr val="3C2E26"/>
              </a:solidFill>
              <a:prstDash val="solid"/>
              <a:round/>
              <a:headEnd type="none" w="sm" len="sm"/>
              <a:tailEnd type="none" w="sm" len="sm"/>
            </a:ln>
          </p:spPr>
        </p:sp>
        <p:sp>
          <p:nvSpPr>
            <p:cNvPr id="178" name="Google Shape;178;p21"/>
            <p:cNvSpPr/>
            <p:nvPr/>
          </p:nvSpPr>
          <p:spPr>
            <a:xfrm>
              <a:off x="2707420" y="2834017"/>
              <a:ext cx="1919235" cy="456690"/>
            </a:xfrm>
            <a:custGeom>
              <a:avLst/>
              <a:gdLst/>
              <a:ahLst/>
              <a:cxnLst/>
              <a:rect l="l" t="t" r="r" b="b"/>
              <a:pathLst>
                <a:path w="120000" h="120000" extrusionOk="0">
                  <a:moveTo>
                    <a:pt x="0" y="0"/>
                  </a:moveTo>
                  <a:lnTo>
                    <a:pt x="0" y="81777"/>
                  </a:lnTo>
                  <a:lnTo>
                    <a:pt x="120000" y="81777"/>
                  </a:lnTo>
                  <a:lnTo>
                    <a:pt x="120000" y="120000"/>
                  </a:lnTo>
                </a:path>
              </a:pathLst>
            </a:custGeom>
            <a:noFill/>
            <a:ln w="34925" cap="flat" cmpd="sng">
              <a:solidFill>
                <a:srgbClr val="46352A"/>
              </a:solidFill>
              <a:prstDash val="solid"/>
              <a:round/>
              <a:headEnd type="none" w="sm" len="sm"/>
              <a:tailEnd type="none" w="sm" len="sm"/>
            </a:ln>
          </p:spPr>
        </p:sp>
        <p:sp>
          <p:nvSpPr>
            <p:cNvPr id="179" name="Google Shape;179;p21"/>
            <p:cNvSpPr/>
            <p:nvPr/>
          </p:nvSpPr>
          <p:spPr>
            <a:xfrm>
              <a:off x="2661700" y="2834017"/>
              <a:ext cx="91440" cy="456690"/>
            </a:xfrm>
            <a:custGeom>
              <a:avLst/>
              <a:gdLst/>
              <a:ahLst/>
              <a:cxnLst/>
              <a:rect l="l" t="t" r="r" b="b"/>
              <a:pathLst>
                <a:path w="120000" h="120000" extrusionOk="0">
                  <a:moveTo>
                    <a:pt x="60000" y="0"/>
                  </a:moveTo>
                  <a:lnTo>
                    <a:pt x="60000" y="120000"/>
                  </a:lnTo>
                </a:path>
              </a:pathLst>
            </a:custGeom>
            <a:noFill/>
            <a:ln w="34925" cap="flat" cmpd="sng">
              <a:solidFill>
                <a:srgbClr val="46352A"/>
              </a:solidFill>
              <a:prstDash val="solid"/>
              <a:round/>
              <a:headEnd type="none" w="sm" len="sm"/>
              <a:tailEnd type="none" w="sm" len="sm"/>
            </a:ln>
          </p:spPr>
        </p:sp>
        <p:sp>
          <p:nvSpPr>
            <p:cNvPr id="180" name="Google Shape;180;p21"/>
            <p:cNvSpPr/>
            <p:nvPr/>
          </p:nvSpPr>
          <p:spPr>
            <a:xfrm>
              <a:off x="788184" y="2834017"/>
              <a:ext cx="1919235" cy="456690"/>
            </a:xfrm>
            <a:custGeom>
              <a:avLst/>
              <a:gdLst/>
              <a:ahLst/>
              <a:cxnLst/>
              <a:rect l="l" t="t" r="r" b="b"/>
              <a:pathLst>
                <a:path w="120000" h="120000" extrusionOk="0">
                  <a:moveTo>
                    <a:pt x="120000" y="0"/>
                  </a:moveTo>
                  <a:lnTo>
                    <a:pt x="120000" y="81777"/>
                  </a:lnTo>
                  <a:lnTo>
                    <a:pt x="0" y="81777"/>
                  </a:lnTo>
                  <a:lnTo>
                    <a:pt x="0" y="120000"/>
                  </a:lnTo>
                </a:path>
              </a:pathLst>
            </a:custGeom>
            <a:noFill/>
            <a:ln w="34925" cap="flat" cmpd="sng">
              <a:solidFill>
                <a:srgbClr val="46352A"/>
              </a:solidFill>
              <a:prstDash val="solid"/>
              <a:round/>
              <a:headEnd type="none" w="sm" len="sm"/>
              <a:tailEnd type="none" w="sm" len="sm"/>
            </a:ln>
          </p:spPr>
        </p:sp>
        <p:sp>
          <p:nvSpPr>
            <p:cNvPr id="181" name="Google Shape;181;p21"/>
            <p:cNvSpPr/>
            <p:nvPr/>
          </p:nvSpPr>
          <p:spPr>
            <a:xfrm>
              <a:off x="2707420" y="1380197"/>
              <a:ext cx="3358661" cy="456690"/>
            </a:xfrm>
            <a:custGeom>
              <a:avLst/>
              <a:gdLst/>
              <a:ahLst/>
              <a:cxnLst/>
              <a:rect l="l" t="t" r="r" b="b"/>
              <a:pathLst>
                <a:path w="120000" h="120000" extrusionOk="0">
                  <a:moveTo>
                    <a:pt x="120000" y="0"/>
                  </a:moveTo>
                  <a:lnTo>
                    <a:pt x="120000" y="81777"/>
                  </a:lnTo>
                  <a:lnTo>
                    <a:pt x="0" y="81777"/>
                  </a:lnTo>
                  <a:lnTo>
                    <a:pt x="0" y="120000"/>
                  </a:lnTo>
                </a:path>
              </a:pathLst>
            </a:custGeom>
            <a:noFill/>
            <a:ln w="34925" cap="flat" cmpd="sng">
              <a:solidFill>
                <a:srgbClr val="3C2E26"/>
              </a:solidFill>
              <a:prstDash val="solid"/>
              <a:round/>
              <a:headEnd type="none" w="sm" len="sm"/>
              <a:tailEnd type="none" w="sm" len="sm"/>
            </a:ln>
          </p:spPr>
        </p:sp>
        <p:sp>
          <p:nvSpPr>
            <p:cNvPr id="182" name="Google Shape;182;p21"/>
            <p:cNvSpPr/>
            <p:nvPr/>
          </p:nvSpPr>
          <p:spPr>
            <a:xfrm>
              <a:off x="5280940" y="383067"/>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1"/>
            <p:cNvSpPr/>
            <p:nvPr/>
          </p:nvSpPr>
          <p:spPr>
            <a:xfrm>
              <a:off x="5455416" y="548819"/>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1"/>
            <p:cNvSpPr txBox="1"/>
            <p:nvPr/>
          </p:nvSpPr>
          <p:spPr>
            <a:xfrm>
              <a:off x="5484621" y="578024"/>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020/1</a:t>
              </a:r>
              <a:endParaRPr/>
            </a:p>
          </p:txBody>
        </p:sp>
        <p:sp>
          <p:nvSpPr>
            <p:cNvPr id="185" name="Google Shape;185;p21"/>
            <p:cNvSpPr/>
            <p:nvPr/>
          </p:nvSpPr>
          <p:spPr>
            <a:xfrm>
              <a:off x="1922278" y="1836887"/>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1"/>
            <p:cNvSpPr/>
            <p:nvPr/>
          </p:nvSpPr>
          <p:spPr>
            <a:xfrm>
              <a:off x="2096754" y="200264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1"/>
            <p:cNvSpPr txBox="1"/>
            <p:nvPr/>
          </p:nvSpPr>
          <p:spPr>
            <a:xfrm>
              <a:off x="2125959" y="203184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Single</a:t>
              </a:r>
              <a:endParaRPr/>
            </a:p>
          </p:txBody>
        </p:sp>
        <p:sp>
          <p:nvSpPr>
            <p:cNvPr id="188" name="Google Shape;188;p21"/>
            <p:cNvSpPr/>
            <p:nvPr/>
          </p:nvSpPr>
          <p:spPr>
            <a:xfrm>
              <a:off x="3043" y="3290708"/>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177519" y="345646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txBox="1"/>
            <p:nvPr/>
          </p:nvSpPr>
          <p:spPr>
            <a:xfrm>
              <a:off x="206724" y="348566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100/1</a:t>
              </a:r>
              <a:endParaRPr/>
            </a:p>
          </p:txBody>
        </p:sp>
        <p:sp>
          <p:nvSpPr>
            <p:cNvPr id="191" name="Google Shape;191;p21"/>
            <p:cNvSpPr/>
            <p:nvPr/>
          </p:nvSpPr>
          <p:spPr>
            <a:xfrm>
              <a:off x="1922278" y="3290708"/>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p:nvPr/>
          </p:nvSpPr>
          <p:spPr>
            <a:xfrm>
              <a:off x="2096754" y="345646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txBox="1"/>
            <p:nvPr/>
          </p:nvSpPr>
          <p:spPr>
            <a:xfrm>
              <a:off x="2125959" y="348566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dirty="0">
                  <a:solidFill>
                    <a:schemeClr val="dk1"/>
                  </a:solidFill>
                  <a:latin typeface="Libre Franklin"/>
                  <a:ea typeface="Libre Franklin"/>
                  <a:cs typeface="Libre Franklin"/>
                  <a:sym typeface="Libre Franklin"/>
                </a:rPr>
                <a:t>103/1</a:t>
              </a:r>
              <a:endParaRPr dirty="0"/>
            </a:p>
          </p:txBody>
        </p:sp>
        <p:sp>
          <p:nvSpPr>
            <p:cNvPr id="194" name="Google Shape;194;p21"/>
            <p:cNvSpPr/>
            <p:nvPr/>
          </p:nvSpPr>
          <p:spPr>
            <a:xfrm>
              <a:off x="3841513" y="3290708"/>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4015989" y="345646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txBox="1"/>
            <p:nvPr/>
          </p:nvSpPr>
          <p:spPr>
            <a:xfrm>
              <a:off x="4045194" y="348566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dirty="0">
                  <a:solidFill>
                    <a:schemeClr val="dk1"/>
                  </a:solidFill>
                  <a:latin typeface="Libre Franklin"/>
                  <a:ea typeface="Libre Franklin"/>
                  <a:cs typeface="Libre Franklin"/>
                  <a:sym typeface="Libre Franklin"/>
                </a:rPr>
                <a:t>020/2</a:t>
              </a:r>
              <a:endParaRPr dirty="0"/>
            </a:p>
          </p:txBody>
        </p:sp>
        <p:sp>
          <p:nvSpPr>
            <p:cNvPr id="197" name="Google Shape;197;p21"/>
            <p:cNvSpPr/>
            <p:nvPr/>
          </p:nvSpPr>
          <p:spPr>
            <a:xfrm>
              <a:off x="5698395" y="1892667"/>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a:off x="5872871" y="2058419"/>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txBox="1"/>
            <p:nvPr/>
          </p:nvSpPr>
          <p:spPr>
            <a:xfrm>
              <a:off x="5902076" y="2087624"/>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Strikeout</a:t>
              </a:r>
              <a:endParaRPr/>
            </a:p>
          </p:txBody>
        </p:sp>
        <p:sp>
          <p:nvSpPr>
            <p:cNvPr id="200" name="Google Shape;200;p21"/>
            <p:cNvSpPr/>
            <p:nvPr/>
          </p:nvSpPr>
          <p:spPr>
            <a:xfrm>
              <a:off x="5705648" y="3257554"/>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a:off x="5880124" y="3423306"/>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txBox="1"/>
            <p:nvPr/>
          </p:nvSpPr>
          <p:spPr>
            <a:xfrm>
              <a:off x="5909329" y="3452511"/>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020/2</a:t>
              </a:r>
              <a:endParaRPr/>
            </a:p>
          </p:txBody>
        </p:sp>
        <p:sp>
          <p:nvSpPr>
            <p:cNvPr id="203" name="Google Shape;203;p21"/>
            <p:cNvSpPr/>
            <p:nvPr/>
          </p:nvSpPr>
          <p:spPr>
            <a:xfrm>
              <a:off x="7679984" y="3290708"/>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a:off x="7854460" y="345646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txBox="1"/>
            <p:nvPr/>
          </p:nvSpPr>
          <p:spPr>
            <a:xfrm>
              <a:off x="7883665" y="348566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103/2</a:t>
              </a:r>
              <a:endParaRPr/>
            </a:p>
          </p:txBody>
        </p:sp>
        <p:sp>
          <p:nvSpPr>
            <p:cNvPr id="206" name="Google Shape;206;p21"/>
            <p:cNvSpPr/>
            <p:nvPr/>
          </p:nvSpPr>
          <p:spPr>
            <a:xfrm>
              <a:off x="8639602" y="1836887"/>
              <a:ext cx="1570283" cy="997130"/>
            </a:xfrm>
            <a:prstGeom prst="roundRect">
              <a:avLst>
                <a:gd name="adj" fmla="val 10000"/>
              </a:avLst>
            </a:prstGeom>
            <a:solidFill>
              <a:srgbClr val="4E3B2F"/>
            </a:solidFill>
            <a:ln w="349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1"/>
            <p:cNvSpPr/>
            <p:nvPr/>
          </p:nvSpPr>
          <p:spPr>
            <a:xfrm>
              <a:off x="8814078" y="2002640"/>
              <a:ext cx="1570283" cy="997130"/>
            </a:xfrm>
            <a:prstGeom prst="roundRect">
              <a:avLst>
                <a:gd name="adj" fmla="val 10000"/>
              </a:avLst>
            </a:prstGeom>
            <a:solidFill>
              <a:schemeClr val="lt2">
                <a:alpha val="89803"/>
              </a:schemeClr>
            </a:solidFill>
            <a:ln w="34925" cap="flat" cmpd="sng">
              <a:solidFill>
                <a:srgbClr val="4E3B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1"/>
            <p:cNvSpPr txBox="1"/>
            <p:nvPr/>
          </p:nvSpPr>
          <p:spPr>
            <a:xfrm>
              <a:off x="8843283" y="2031845"/>
              <a:ext cx="1511873" cy="938720"/>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dk1"/>
                </a:buClr>
                <a:buSzPts val="2700"/>
                <a:buFont typeface="Libre Franklin"/>
                <a:buNone/>
              </a:pPr>
              <a:r>
                <a:rPr lang="en-US" sz="2700">
                  <a:solidFill>
                    <a:schemeClr val="dk1"/>
                  </a:solidFill>
                  <a:latin typeface="Libre Franklin"/>
                  <a:ea typeface="Libre Franklin"/>
                  <a:cs typeface="Libre Franklin"/>
                  <a:sym typeface="Libre Franklin"/>
                </a:rPr>
                <a:t>…</a:t>
              </a:r>
              <a:endParaRPr/>
            </a:p>
          </p:txBody>
        </p:sp>
      </p:grpSp>
      <p:sp>
        <p:nvSpPr>
          <p:cNvPr id="209" name="Google Shape;209;p21"/>
          <p:cNvSpPr txBox="1"/>
          <p:nvPr/>
        </p:nvSpPr>
        <p:spPr>
          <a:xfrm>
            <a:off x="1664412" y="5973020"/>
            <a:ext cx="12733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ibre Franklin"/>
                <a:ea typeface="Libre Franklin"/>
                <a:cs typeface="Libre Franklin"/>
                <a:sym typeface="Libre Franklin"/>
              </a:rPr>
              <a:t>40%</a:t>
            </a:r>
            <a:endParaRPr dirty="0"/>
          </a:p>
        </p:txBody>
      </p:sp>
      <p:sp>
        <p:nvSpPr>
          <p:cNvPr id="210" name="Google Shape;210;p21"/>
          <p:cNvSpPr txBox="1"/>
          <p:nvPr/>
        </p:nvSpPr>
        <p:spPr>
          <a:xfrm>
            <a:off x="3594241" y="5973020"/>
            <a:ext cx="11175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ibre Franklin"/>
                <a:ea typeface="Libre Franklin"/>
                <a:cs typeface="Libre Franklin"/>
                <a:sym typeface="Libre Franklin"/>
              </a:rPr>
              <a:t>37%</a:t>
            </a:r>
            <a:endParaRPr dirty="0"/>
          </a:p>
        </p:txBody>
      </p:sp>
      <p:sp>
        <p:nvSpPr>
          <p:cNvPr id="211" name="Google Shape;211;p21"/>
          <p:cNvSpPr txBox="1"/>
          <p:nvPr/>
        </p:nvSpPr>
        <p:spPr>
          <a:xfrm>
            <a:off x="5524070" y="5995591"/>
            <a:ext cx="11175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Libre Franklin"/>
                <a:ea typeface="Libre Franklin"/>
                <a:cs typeface="Libre Franklin"/>
                <a:sym typeface="Libre Franklin"/>
              </a:rPr>
              <a:t>10%</a:t>
            </a:r>
            <a:endParaRPr/>
          </a:p>
        </p:txBody>
      </p:sp>
      <p:sp>
        <p:nvSpPr>
          <p:cNvPr id="212" name="Google Shape;212;p21"/>
          <p:cNvSpPr txBox="1"/>
          <p:nvPr/>
        </p:nvSpPr>
        <p:spPr>
          <a:xfrm>
            <a:off x="7494009" y="5981784"/>
            <a:ext cx="11175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Libre Franklin"/>
                <a:ea typeface="Libre Franklin"/>
                <a:cs typeface="Libre Franklin"/>
                <a:sym typeface="Libre Franklin"/>
              </a:rPr>
              <a:t>94%</a:t>
            </a:r>
            <a:endParaRPr dirty="0"/>
          </a:p>
        </p:txBody>
      </p:sp>
      <p:sp>
        <p:nvSpPr>
          <p:cNvPr id="213" name="Google Shape;213;p21"/>
          <p:cNvSpPr txBox="1"/>
          <p:nvPr/>
        </p:nvSpPr>
        <p:spPr>
          <a:xfrm>
            <a:off x="9383728" y="5992419"/>
            <a:ext cx="100858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Libre Franklin"/>
                <a:ea typeface="Libre Franklin"/>
                <a:cs typeface="Libre Franklin"/>
                <a:sym typeface="Libre Franklin"/>
              </a:rPr>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p:nvPr/>
        </p:nvSpPr>
        <p:spPr>
          <a:xfrm>
            <a:off x="5136518" y="2029570"/>
            <a:ext cx="5607908" cy="3254321"/>
          </a:xfrm>
          <a:prstGeom prst="rect">
            <a:avLst/>
          </a:prstGeom>
          <a:noFill/>
          <a:ln>
            <a:noFill/>
          </a:ln>
        </p:spPr>
        <p:txBody>
          <a:bodyPr spcFirstLastPara="1" wrap="square" lIns="91425" tIns="45700" rIns="91425" bIns="45700" anchor="b" anchorCtr="0">
            <a:noAutofit/>
          </a:bodyPr>
          <a:lstStyle/>
          <a:p>
            <a:pPr marL="0" marR="0" lvl="0" indent="0" algn="r" rtl="0">
              <a:lnSpc>
                <a:spcPct val="89000"/>
              </a:lnSpc>
              <a:spcBef>
                <a:spcPts val="0"/>
              </a:spcBef>
              <a:spcAft>
                <a:spcPts val="0"/>
              </a:spcAft>
              <a:buClr>
                <a:schemeClr val="accent1"/>
              </a:buClr>
              <a:buSzPts val="6000"/>
              <a:buFont typeface="Libre Franklin"/>
              <a:buNone/>
            </a:pPr>
            <a:r>
              <a:rPr lang="en-US" sz="6000" b="1" cap="none">
                <a:solidFill>
                  <a:schemeClr val="accent1"/>
                </a:solidFill>
                <a:latin typeface="Libre Franklin"/>
                <a:ea typeface="Libre Franklin"/>
                <a:cs typeface="Libre Franklin"/>
                <a:sym typeface="Libre Franklin"/>
              </a:rPr>
              <a:t>WHAT DO WE FEED INTO THE MODEL?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3"/>
          <p:cNvPicPr preferRelativeResize="0"/>
          <p:nvPr/>
        </p:nvPicPr>
        <p:blipFill rotWithShape="1">
          <a:blip r:embed="rId3">
            <a:alphaModFix/>
          </a:blip>
          <a:srcRect/>
          <a:stretch/>
        </p:blipFill>
        <p:spPr>
          <a:xfrm>
            <a:off x="1226226" y="1987702"/>
            <a:ext cx="2156460" cy="2156460"/>
          </a:xfrm>
          <a:prstGeom prst="rect">
            <a:avLst/>
          </a:prstGeom>
          <a:noFill/>
          <a:ln>
            <a:noFill/>
          </a:ln>
        </p:spPr>
      </p:pic>
      <p:pic>
        <p:nvPicPr>
          <p:cNvPr id="226" name="Google Shape;226;p23"/>
          <p:cNvPicPr preferRelativeResize="0"/>
          <p:nvPr/>
        </p:nvPicPr>
        <p:blipFill rotWithShape="1">
          <a:blip r:embed="rId4">
            <a:alphaModFix/>
          </a:blip>
          <a:srcRect/>
          <a:stretch/>
        </p:blipFill>
        <p:spPr>
          <a:xfrm>
            <a:off x="4650968" y="746577"/>
            <a:ext cx="5811157" cy="5823017"/>
          </a:xfrm>
          <a:prstGeom prst="rect">
            <a:avLst/>
          </a:prstGeom>
          <a:noFill/>
          <a:ln>
            <a:noFill/>
          </a:ln>
        </p:spPr>
      </p:pic>
      <p:sp>
        <p:nvSpPr>
          <p:cNvPr id="227" name="Google Shape;227;p23"/>
          <p:cNvSpPr txBox="1"/>
          <p:nvPr/>
        </p:nvSpPr>
        <p:spPr>
          <a:xfrm>
            <a:off x="7301545" y="1690075"/>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2B</a:t>
            </a:r>
            <a:endParaRPr/>
          </a:p>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5%</a:t>
            </a:r>
            <a:endParaRPr/>
          </a:p>
        </p:txBody>
      </p:sp>
      <p:sp>
        <p:nvSpPr>
          <p:cNvPr id="228" name="Google Shape;228;p23"/>
          <p:cNvSpPr txBox="1"/>
          <p:nvPr/>
        </p:nvSpPr>
        <p:spPr>
          <a:xfrm>
            <a:off x="9339941" y="4029578"/>
            <a:ext cx="15171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12% 1B</a:t>
            </a:r>
            <a:endParaRPr/>
          </a:p>
        </p:txBody>
      </p:sp>
      <p:sp>
        <p:nvSpPr>
          <p:cNvPr id="229" name="Google Shape;229;p23"/>
          <p:cNvSpPr txBox="1"/>
          <p:nvPr/>
        </p:nvSpPr>
        <p:spPr>
          <a:xfrm>
            <a:off x="4487726" y="4075745"/>
            <a:ext cx="13426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2% 3B</a:t>
            </a:r>
            <a:endParaRPr/>
          </a:p>
        </p:txBody>
      </p:sp>
      <p:sp>
        <p:nvSpPr>
          <p:cNvPr id="230" name="Google Shape;230;p23"/>
          <p:cNvSpPr txBox="1"/>
          <p:nvPr/>
        </p:nvSpPr>
        <p:spPr>
          <a:xfrm rot="-2589270">
            <a:off x="4501495" y="1333047"/>
            <a:ext cx="12212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5% HR</a:t>
            </a:r>
            <a:endParaRPr/>
          </a:p>
        </p:txBody>
      </p:sp>
      <p:sp>
        <p:nvSpPr>
          <p:cNvPr id="231" name="Google Shape;231;p23"/>
          <p:cNvSpPr txBox="1"/>
          <p:nvPr/>
        </p:nvSpPr>
        <p:spPr>
          <a:xfrm>
            <a:off x="6147660" y="2474893"/>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LO</a:t>
            </a:r>
            <a:endParaRPr/>
          </a:p>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5%</a:t>
            </a:r>
            <a:endParaRPr/>
          </a:p>
        </p:txBody>
      </p:sp>
      <p:sp>
        <p:nvSpPr>
          <p:cNvPr id="232" name="Google Shape;232;p23"/>
          <p:cNvSpPr txBox="1"/>
          <p:nvPr/>
        </p:nvSpPr>
        <p:spPr>
          <a:xfrm>
            <a:off x="7916136" y="3658085"/>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19%</a:t>
            </a:r>
            <a:endParaRPr/>
          </a:p>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GO</a:t>
            </a:r>
            <a:endParaRPr/>
          </a:p>
        </p:txBody>
      </p:sp>
      <p:sp>
        <p:nvSpPr>
          <p:cNvPr id="233" name="Google Shape;233;p23"/>
          <p:cNvSpPr txBox="1"/>
          <p:nvPr/>
        </p:nvSpPr>
        <p:spPr>
          <a:xfrm>
            <a:off x="7104924" y="5665412"/>
            <a:ext cx="192606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22%   K</a:t>
            </a:r>
            <a:endParaRPr/>
          </a:p>
        </p:txBody>
      </p:sp>
      <p:sp>
        <p:nvSpPr>
          <p:cNvPr id="234" name="Google Shape;234;p23"/>
          <p:cNvSpPr txBox="1"/>
          <p:nvPr/>
        </p:nvSpPr>
        <p:spPr>
          <a:xfrm>
            <a:off x="740228" y="4337355"/>
            <a:ext cx="37474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Libre Franklin"/>
                <a:ea typeface="Libre Franklin"/>
                <a:cs typeface="Libre Franklin"/>
                <a:sym typeface="Libre Franklin"/>
              </a:rPr>
              <a:t>Corbin Carroll vs RHP</a:t>
            </a:r>
            <a:endParaRPr/>
          </a:p>
        </p:txBody>
      </p:sp>
      <p:sp>
        <p:nvSpPr>
          <p:cNvPr id="235" name="Google Shape;235;p23"/>
          <p:cNvSpPr txBox="1"/>
          <p:nvPr/>
        </p:nvSpPr>
        <p:spPr>
          <a:xfrm>
            <a:off x="8258809" y="1726092"/>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12%</a:t>
            </a:r>
            <a:endParaRPr/>
          </a:p>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FO</a:t>
            </a:r>
            <a:endParaRPr/>
          </a:p>
        </p:txBody>
      </p:sp>
      <p:sp>
        <p:nvSpPr>
          <p:cNvPr id="236" name="Google Shape;236;p23"/>
          <p:cNvSpPr txBox="1"/>
          <p:nvPr/>
        </p:nvSpPr>
        <p:spPr>
          <a:xfrm>
            <a:off x="8485232" y="5066860"/>
            <a:ext cx="14704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10% BB</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4"/>
          <p:cNvPicPr preferRelativeResize="0"/>
          <p:nvPr/>
        </p:nvPicPr>
        <p:blipFill rotWithShape="1">
          <a:blip r:embed="rId3">
            <a:alphaModFix/>
          </a:blip>
          <a:srcRect/>
          <a:stretch/>
        </p:blipFill>
        <p:spPr>
          <a:xfrm>
            <a:off x="1293096" y="2016932"/>
            <a:ext cx="2127230" cy="2127230"/>
          </a:xfrm>
          <a:prstGeom prst="rect">
            <a:avLst/>
          </a:prstGeom>
          <a:noFill/>
          <a:ln>
            <a:noFill/>
          </a:ln>
        </p:spPr>
      </p:pic>
      <p:pic>
        <p:nvPicPr>
          <p:cNvPr id="243" name="Google Shape;243;p24"/>
          <p:cNvPicPr preferRelativeResize="0"/>
          <p:nvPr/>
        </p:nvPicPr>
        <p:blipFill rotWithShape="1">
          <a:blip r:embed="rId4">
            <a:alphaModFix/>
          </a:blip>
          <a:srcRect/>
          <a:stretch/>
        </p:blipFill>
        <p:spPr>
          <a:xfrm>
            <a:off x="4630419" y="746578"/>
            <a:ext cx="5811157" cy="5823017"/>
          </a:xfrm>
          <a:prstGeom prst="rect">
            <a:avLst/>
          </a:prstGeom>
          <a:noFill/>
          <a:ln>
            <a:noFill/>
          </a:ln>
        </p:spPr>
      </p:pic>
      <p:sp>
        <p:nvSpPr>
          <p:cNvPr id="244" name="Google Shape;244;p24"/>
          <p:cNvSpPr txBox="1"/>
          <p:nvPr/>
        </p:nvSpPr>
        <p:spPr>
          <a:xfrm>
            <a:off x="7292157" y="1677105"/>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2B</a:t>
            </a:r>
            <a:endParaRPr/>
          </a:p>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2%</a:t>
            </a:r>
            <a:endParaRPr/>
          </a:p>
        </p:txBody>
      </p:sp>
      <p:sp>
        <p:nvSpPr>
          <p:cNvPr id="245" name="Google Shape;245;p24"/>
          <p:cNvSpPr txBox="1"/>
          <p:nvPr/>
        </p:nvSpPr>
        <p:spPr>
          <a:xfrm>
            <a:off x="9339941" y="4072650"/>
            <a:ext cx="17000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13% 1B</a:t>
            </a:r>
            <a:endParaRPr/>
          </a:p>
        </p:txBody>
      </p:sp>
      <p:sp>
        <p:nvSpPr>
          <p:cNvPr id="246" name="Google Shape;246;p24"/>
          <p:cNvSpPr txBox="1"/>
          <p:nvPr/>
        </p:nvSpPr>
        <p:spPr>
          <a:xfrm>
            <a:off x="4515314" y="4085470"/>
            <a:ext cx="119997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0% 3B</a:t>
            </a:r>
            <a:endParaRPr/>
          </a:p>
        </p:txBody>
      </p:sp>
      <p:sp>
        <p:nvSpPr>
          <p:cNvPr id="247" name="Google Shape;247;p24"/>
          <p:cNvSpPr txBox="1"/>
          <p:nvPr/>
        </p:nvSpPr>
        <p:spPr>
          <a:xfrm rot="-2679732">
            <a:off x="4453880" y="1290533"/>
            <a:ext cx="132283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1% HR</a:t>
            </a:r>
            <a:endParaRPr/>
          </a:p>
        </p:txBody>
      </p:sp>
      <p:sp>
        <p:nvSpPr>
          <p:cNvPr id="248" name="Google Shape;248;p24"/>
          <p:cNvSpPr txBox="1"/>
          <p:nvPr/>
        </p:nvSpPr>
        <p:spPr>
          <a:xfrm>
            <a:off x="6082064" y="2474893"/>
            <a:ext cx="84164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LO</a:t>
            </a:r>
            <a:endParaRPr/>
          </a:p>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4%</a:t>
            </a:r>
            <a:endParaRPr/>
          </a:p>
        </p:txBody>
      </p:sp>
      <p:sp>
        <p:nvSpPr>
          <p:cNvPr id="249" name="Google Shape;249;p24"/>
          <p:cNvSpPr txBox="1"/>
          <p:nvPr/>
        </p:nvSpPr>
        <p:spPr>
          <a:xfrm>
            <a:off x="7863205" y="3658086"/>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22%</a:t>
            </a:r>
            <a:endParaRPr/>
          </a:p>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GO</a:t>
            </a:r>
            <a:endParaRPr/>
          </a:p>
        </p:txBody>
      </p:sp>
      <p:sp>
        <p:nvSpPr>
          <p:cNvPr id="250" name="Google Shape;250;p24"/>
          <p:cNvSpPr txBox="1"/>
          <p:nvPr/>
        </p:nvSpPr>
        <p:spPr>
          <a:xfrm>
            <a:off x="7104923" y="5665412"/>
            <a:ext cx="17871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29%   K </a:t>
            </a:r>
            <a:endParaRPr/>
          </a:p>
        </p:txBody>
      </p:sp>
      <p:sp>
        <p:nvSpPr>
          <p:cNvPr id="251" name="Google Shape;251;p24"/>
          <p:cNvSpPr txBox="1"/>
          <p:nvPr/>
        </p:nvSpPr>
        <p:spPr>
          <a:xfrm>
            <a:off x="740228" y="4337355"/>
            <a:ext cx="34747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Libre Franklin"/>
                <a:ea typeface="Libre Franklin"/>
                <a:cs typeface="Libre Franklin"/>
                <a:sym typeface="Libre Franklin"/>
              </a:rPr>
              <a:t>Kodai Senga vs LHB</a:t>
            </a:r>
            <a:endParaRPr/>
          </a:p>
        </p:txBody>
      </p:sp>
      <p:sp>
        <p:nvSpPr>
          <p:cNvPr id="252" name="Google Shape;252;p24"/>
          <p:cNvSpPr txBox="1"/>
          <p:nvPr/>
        </p:nvSpPr>
        <p:spPr>
          <a:xfrm>
            <a:off x="8258809" y="1726092"/>
            <a:ext cx="102888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11%</a:t>
            </a:r>
            <a:endParaRPr/>
          </a:p>
          <a:p>
            <a:pPr marL="0" marR="0" lvl="0" indent="0" algn="l" rtl="0">
              <a:spcBef>
                <a:spcPts val="0"/>
              </a:spcBef>
              <a:spcAft>
                <a:spcPts val="0"/>
              </a:spcAft>
              <a:buNone/>
            </a:pPr>
            <a:r>
              <a:rPr lang="en-US" sz="2800" b="1">
                <a:solidFill>
                  <a:srgbClr val="00B050"/>
                </a:solidFill>
                <a:latin typeface="Libre Franklin"/>
                <a:ea typeface="Libre Franklin"/>
                <a:cs typeface="Libre Franklin"/>
                <a:sym typeface="Libre Franklin"/>
              </a:rPr>
              <a:t>FO</a:t>
            </a:r>
            <a:endParaRPr/>
          </a:p>
        </p:txBody>
      </p:sp>
      <p:sp>
        <p:nvSpPr>
          <p:cNvPr id="253" name="Google Shape;253;p24"/>
          <p:cNvSpPr txBox="1"/>
          <p:nvPr/>
        </p:nvSpPr>
        <p:spPr>
          <a:xfrm>
            <a:off x="8476523" y="5113840"/>
            <a:ext cx="16024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Libre Franklin"/>
                <a:ea typeface="Libre Franklin"/>
                <a:cs typeface="Libre Franklin"/>
                <a:sym typeface="Libre Franklin"/>
              </a:rPr>
              <a:t>13% BB</a:t>
            </a:r>
            <a:endParaRPr/>
          </a:p>
        </p:txBody>
      </p:sp>
    </p:spTree>
  </p:cSld>
  <p:clrMapOvr>
    <a:masterClrMapping/>
  </p:clrMapOvr>
</p:sld>
</file>

<file path=ppt/theme/theme1.xml><?xml version="1.0" encoding="utf-8"?>
<a:theme xmlns:a="http://schemas.openxmlformats.org/drawingml/2006/main" name="Crop">
  <a:themeElements>
    <a:clrScheme name="Custom 1">
      <a:dk1>
        <a:srgbClr val="000000"/>
      </a:dk1>
      <a:lt1>
        <a:srgbClr val="FFFFFF"/>
      </a:lt1>
      <a:dk2>
        <a:srgbClr val="4E3B30"/>
      </a:dk2>
      <a:lt2>
        <a:srgbClr val="FBEEC9"/>
      </a:lt2>
      <a:accent1>
        <a:srgbClr val="F3E8C4"/>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ustom 1">
      <a:dk1>
        <a:srgbClr val="000000"/>
      </a:dk1>
      <a:lt1>
        <a:srgbClr val="FFFFFF"/>
      </a:lt1>
      <a:dk2>
        <a:srgbClr val="4E3B30"/>
      </a:dk2>
      <a:lt2>
        <a:srgbClr val="FBEEC9"/>
      </a:lt2>
      <a:accent1>
        <a:srgbClr val="F3E8C4"/>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3016</Words>
  <Application>Microsoft Office PowerPoint</Application>
  <PresentationFormat>Widescreen</PresentationFormat>
  <Paragraphs>334</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Roboto</vt:lpstr>
      <vt:lpstr>Libre Franklin</vt:lpstr>
      <vt:lpstr>Arial</vt:lpstr>
      <vt:lpstr>Calibri</vt:lpstr>
      <vt:lpstr>Lato</vt:lpstr>
      <vt:lpstr>Crop</vt:lpstr>
      <vt:lpstr>Crop</vt:lpstr>
      <vt:lpstr>OPTIMIZING LINEUP SIMULATORS WITH BALL TRACKING DATA </vt:lpstr>
      <vt:lpstr>PowerPoint Presentation</vt:lpstr>
      <vt:lpstr>Previous Works</vt:lpstr>
      <vt:lpstr>MARKOV CHAIN PRIMER</vt:lpstr>
      <vt:lpstr>What Does This Look Like?</vt:lpstr>
      <vt:lpstr>How do we calculate transition prob?</vt:lpstr>
      <vt:lpstr>PowerPoint Presentation</vt:lpstr>
      <vt:lpstr>PowerPoint Presentation</vt:lpstr>
      <vt:lpstr>PowerPoint Presentation</vt:lpstr>
      <vt:lpstr>How do we predict matchup outcomes?</vt:lpstr>
      <vt:lpstr>PowerPoint Presentation</vt:lpstr>
      <vt:lpstr>Grid Search Results</vt:lpstr>
      <vt:lpstr>PowerPoint Presentation</vt:lpstr>
      <vt:lpstr>HOW DO WE SIMULATE? </vt:lpstr>
      <vt:lpstr>Let’s Simulate</vt:lpstr>
      <vt:lpstr>Results</vt:lpstr>
      <vt:lpstr>HOW CAN WE LEVERAGE BALL TRACKING DATA?</vt:lpstr>
      <vt:lpstr>Predicting 2nd Half Results From the 1st Half</vt:lpstr>
      <vt:lpstr>So How Can We Use This?</vt:lpstr>
      <vt:lpstr>Let’s Re-Run Our Grid-Search</vt:lpstr>
      <vt:lpstr>Results</vt:lpstr>
      <vt:lpstr>Uses</vt:lpstr>
      <vt:lpstr>PowerPoint Presentation</vt:lpstr>
      <vt:lpstr>Future Development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LINEUP SIMULATORS WITH BALL TRACKING DATA </dc:title>
  <cp:lastModifiedBy>LawAppClassroom</cp:lastModifiedBy>
  <cp:revision>1</cp:revision>
  <dcterms:modified xsi:type="dcterms:W3CDTF">2024-03-09T18:05:54Z</dcterms:modified>
</cp:coreProperties>
</file>