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ink/ink1.xml" ContentType="application/inkml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2" r:id="rId6"/>
    <p:sldId id="261" r:id="rId7"/>
    <p:sldId id="263" r:id="rId8"/>
    <p:sldId id="264" r:id="rId9"/>
    <p:sldId id="265" r:id="rId10"/>
    <p:sldId id="267" r:id="rId11"/>
    <p:sldId id="266" r:id="rId12"/>
    <p:sldId id="268" r:id="rId13"/>
    <p:sldId id="270" r:id="rId14"/>
    <p:sldId id="269" r:id="rId15"/>
    <p:sldId id="271" r:id="rId16"/>
    <p:sldId id="272" r:id="rId17"/>
    <p:sldId id="273" r:id="rId18"/>
    <p:sldId id="274" r:id="rId19"/>
    <p:sldId id="276" r:id="rId20"/>
    <p:sldId id="275" r:id="rId21"/>
    <p:sldId id="277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983" autoAdjust="0"/>
    <p:restoredTop sz="98132" autoAdjust="0"/>
  </p:normalViewPr>
  <p:slideViewPr>
    <p:cSldViewPr snapToGrid="0">
      <p:cViewPr>
        <p:scale>
          <a:sx n="88" d="100"/>
          <a:sy n="88" d="100"/>
        </p:scale>
        <p:origin x="2502" y="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28.emf"/><Relationship Id="rId1" Type="http://schemas.openxmlformats.org/officeDocument/2006/relationships/image" Target="../media/image27.emf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6-07-25T06:49:35.707"/>
    </inkml:context>
    <inkml:brush xml:id="br0">
      <inkml:brushProperty name="width" value="0.03533" units="cm"/>
      <inkml:brushProperty name="height" value="0.03533" units="cm"/>
    </inkml:brush>
  </inkml:definitions>
  <inkml:traceGroup>
    <inkml:annotationXML>
      <emma:emma xmlns:emma="http://www.w3.org/2003/04/emma" version="1.0">
        <emma:interpretation id="{B7744D96-1D42-4234-8B0A-5FE8E152C131}" emma:medium="tactile" emma:mode="ink">
          <msink:context xmlns:msink="http://schemas.microsoft.com/ink/2010/main" type="writingRegion" rotatedBoundingBox="20998,7194 21035,7194 21035,7265 20998,7265"/>
        </emma:interpretation>
      </emma:emma>
    </inkml:annotationXML>
    <inkml:traceGroup>
      <inkml:annotationXML>
        <emma:emma xmlns:emma="http://www.w3.org/2003/04/emma" version="1.0">
          <emma:interpretation id="{8DAF5FE5-F45B-4C80-A25A-0F0715B79964}" emma:medium="tactile" emma:mode="ink">
            <msink:context xmlns:msink="http://schemas.microsoft.com/ink/2010/main" type="paragraph" rotatedBoundingBox="20998,7194 21035,7194 21035,7265 20998,7265" alignmentLevel="1"/>
          </emma:interpretation>
        </emma:emma>
      </inkml:annotationXML>
      <inkml:traceGroup>
        <inkml:annotationXML>
          <emma:emma xmlns:emma="http://www.w3.org/2003/04/emma" version="1.0">
            <emma:interpretation id="{CC1C3579-7A3A-4F08-A624-F5A39549FCFE}" emma:medium="tactile" emma:mode="ink">
              <msink:context xmlns:msink="http://schemas.microsoft.com/ink/2010/main" type="line" rotatedBoundingBox="20998,7194 21035,7194 21035,7265 20998,7265"/>
            </emma:interpretation>
          </emma:emma>
        </inkml:annotationXML>
        <inkml:traceGroup>
          <inkml:annotationXML>
            <emma:emma xmlns:emma="http://www.w3.org/2003/04/emma" version="1.0">
              <emma:interpretation id="{3601E250-D1E6-4147-A7D0-02815DA8D2B6}" emma:medium="tactile" emma:mode="ink">
                <msink:context xmlns:msink="http://schemas.microsoft.com/ink/2010/main" type="inkWord" rotatedBoundingBox="20998,7194 21035,7194 21035,7265 20998,7265"/>
              </emma:interpretation>
              <emma:one-of disjunction-type="recognition" id="oneOf0">
                <emma:interpretation id="interp0" emma:lang="en-US" emma:confidence="0">
                  <emma:literal>•</emma:literal>
                </emma:interpretation>
                <emma:interpretation id="interp1" emma:lang="en-US" emma:confidence="0">
                  <emma:literal>.</emma:literal>
                </emma:interpretation>
                <emma:interpretation id="interp2" emma:lang="en-US" emma:confidence="0">
                  <emma:literal>(</emma:literal>
                </emma:interpretation>
                <emma:interpretation id="interp3" emma:lang="en-US" emma:confidence="0">
                  <emma:literal>C</emma:literal>
                </emma:interpretation>
                <emma:interpretation id="interp4" emma:lang="en-US" emma:confidence="0">
                  <emma:literal>'</emma:literal>
                </emma:interpretation>
              </emma:one-of>
            </emma:emma>
          </inkml:annotationXML>
          <inkml:trace contextRef="#ctx0" brushRef="#br0">10730 5151 9216,'-29'-12'4608,"29"-11"-4992,0 23 4735,8-14-4223,-8 20 0,8-17-768,-8 11 0,0 0-1407,21-17 127</inkml:trace>
        </inkml:traceGroup>
      </inkml:traceGroup>
    </inkml:traceGroup>
  </inkml:traceGroup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F7C-8189-476E-80F7-23A0C99F460A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49B2-7ECF-4FF7-9F05-72A3F2952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494246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F7C-8189-476E-80F7-23A0C99F460A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49B2-7ECF-4FF7-9F05-72A3F2952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91830475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F7C-8189-476E-80F7-23A0C99F460A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49B2-7ECF-4FF7-9F05-72A3F2952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7068827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F7C-8189-476E-80F7-23A0C99F460A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49B2-7ECF-4FF7-9F05-72A3F2952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2512829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F7C-8189-476E-80F7-23A0C99F460A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49B2-7ECF-4FF7-9F05-72A3F2952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271151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F7C-8189-476E-80F7-23A0C99F460A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49B2-7ECF-4FF7-9F05-72A3F2952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157651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F7C-8189-476E-80F7-23A0C99F460A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49B2-7ECF-4FF7-9F05-72A3F2952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63542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F7C-8189-476E-80F7-23A0C99F460A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49B2-7ECF-4FF7-9F05-72A3F2952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35072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F7C-8189-476E-80F7-23A0C99F460A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49B2-7ECF-4FF7-9F05-72A3F2952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8166526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F7C-8189-476E-80F7-23A0C99F460A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49B2-7ECF-4FF7-9F05-72A3F2952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320515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4CF7C-8189-476E-80F7-23A0C99F460A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F249B2-7ECF-4FF7-9F05-72A3F2952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2676711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A4CF7C-8189-476E-80F7-23A0C99F460A}" type="datetimeFigureOut">
              <a:rPr lang="en-US" smtClean="0"/>
              <a:pPr/>
              <a:t>6/21/2017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F249B2-7ECF-4FF7-9F05-72A3F295268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40111231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2.vml"/><Relationship Id="rId5" Type="http://schemas.openxmlformats.org/officeDocument/2006/relationships/package" Target="../embeddings/Microsoft_Office_Word_Document3.docx"/><Relationship Id="rId4" Type="http://schemas.openxmlformats.org/officeDocument/2006/relationships/package" Target="../embeddings/Microsoft_Office_Word_Document2.docx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4.docx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24.png"/><Relationship Id="rId5" Type="http://schemas.openxmlformats.org/officeDocument/2006/relationships/customXml" Target="../ink/ink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Office_Word_Document5.docx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4.vml"/><Relationship Id="rId4" Type="http://schemas.openxmlformats.org/officeDocument/2006/relationships/package" Target="../embeddings/Microsoft_Office_Word_Document6.docx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slideLayout" Target="../slideLayouts/slideLayout9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Microsoft_Office_Word_Document1.docx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402336"/>
            <a:ext cx="9144000" cy="1764792"/>
          </a:xfrm>
        </p:spPr>
        <p:txBody>
          <a:bodyPr>
            <a:normAutofit/>
          </a:bodyPr>
          <a:lstStyle/>
          <a:p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Heroes, Goats, and Myths:</a:t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1926 World Series, Game Seven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3054794"/>
          </a:xfrm>
        </p:spPr>
        <p:txBody>
          <a:bodyPr>
            <a:normAutofit fontScale="92500" lnSpcReduction="10000"/>
          </a:bodyPr>
          <a:lstStyle/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Presented by Steve Steinberg</a:t>
            </a:r>
          </a:p>
          <a:p>
            <a:pPr algn="r"/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SABR </a:t>
            </a:r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47, New York City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June 29, 2017</a:t>
            </a:r>
            <a:endParaRPr lang="en-US" sz="2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Allied Photocolor</a:t>
            </a: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1008" y="2167128"/>
            <a:ext cx="3675888" cy="46116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30881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926286" y="5423353"/>
            <a:ext cx="2899229" cy="1325563"/>
          </a:xfrm>
        </p:spPr>
        <p:txBody>
          <a:bodyPr>
            <a:norm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Steve Steinberg Collection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143" y="569913"/>
            <a:ext cx="2823989" cy="4351337"/>
          </a:xfrm>
        </p:spPr>
      </p:pic>
      <p:graphicFrame>
        <p:nvGraphicFramePr>
          <p:cNvPr id="5" name="Content Placeholder 4"/>
          <p:cNvGraphicFramePr>
            <a:graphicFrameLocks noGrp="1" noChangeAspect="1"/>
          </p:cNvGraphicFramePr>
          <p:nvPr>
            <p:ph sz="half" idx="1"/>
            <p:extLst>
              <p:ext uri="{D42A27DB-BD31-4B8C-83A1-F6EECF244321}">
                <p14:modId xmlns="" xmlns:p14="http://schemas.microsoft.com/office/powerpoint/2010/main" val="991366410"/>
              </p:ext>
            </p:extLst>
          </p:nvPr>
        </p:nvGraphicFramePr>
        <p:xfrm>
          <a:off x="693738" y="925286"/>
          <a:ext cx="3452812" cy="4351338"/>
        </p:xfrm>
        <a:graphic>
          <a:graphicData uri="http://schemas.openxmlformats.org/presentationml/2006/ole">
            <p:oleObj spid="_x0000_s2078" name="Document" r:id="rId4" imgW="5940848" imgH="7485396" progId="Word.Document.12">
              <p:embed/>
            </p:oleObj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2106931493"/>
              </p:ext>
            </p:extLst>
          </p:nvPr>
        </p:nvGraphicFramePr>
        <p:xfrm>
          <a:off x="2420144" y="484641"/>
          <a:ext cx="5940425" cy="6264275"/>
        </p:xfrm>
        <a:graphic>
          <a:graphicData uri="http://schemas.openxmlformats.org/presentationml/2006/ole">
            <p:oleObj spid="_x0000_s2079" name="Document" r:id="rId5" imgW="5940848" imgH="6264689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2242151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35152" y="5305844"/>
            <a:ext cx="4005943" cy="429274"/>
          </a:xfrm>
        </p:spPr>
        <p:txBody>
          <a:bodyPr>
            <a:norm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Cleveland Public Library Photograph Collection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5502" y="312057"/>
            <a:ext cx="4813527" cy="5684158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 lot will be written about that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error, no doubt—and perhaps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Mark will be elected to that select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society of baseball ‘goats’ whose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names have been inscribed in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mud paneling in many other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world series. Somehow the term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‘$50,000 bobble’ has an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appealing sort of sound to those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who dally with pretty phrasing.”</a:t>
            </a:r>
          </a:p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Ford Frick,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New York Evening Journal </a:t>
            </a:r>
          </a:p>
          <a:p>
            <a:pPr algn="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501" r="6501"/>
          <a:stretch>
            <a:fillRect/>
          </a:stretch>
        </p:blipFill>
        <p:spPr>
          <a:xfrm>
            <a:off x="5575073" y="322490"/>
            <a:ext cx="6172200" cy="4873625"/>
          </a:xfrm>
        </p:spPr>
      </p:pic>
    </p:spTree>
    <p:extLst>
      <p:ext uri="{BB962C8B-B14F-4D97-AF65-F5344CB8AC3E}">
        <p14:creationId xmlns="" xmlns:p14="http://schemas.microsoft.com/office/powerpoint/2010/main" val="891925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4571" y="6037944"/>
            <a:ext cx="2902857" cy="391886"/>
          </a:xfrm>
        </p:spPr>
        <p:txBody>
          <a:bodyPr>
            <a:norm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Steve Steinberg Collection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9327" b="9327"/>
          <a:stretch>
            <a:fillRect/>
          </a:stretch>
        </p:blipFill>
        <p:spPr>
          <a:xfrm>
            <a:off x="6313488" y="349250"/>
            <a:ext cx="5216525" cy="551973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3200" y="660400"/>
            <a:ext cx="5566229" cy="5208588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“Some of the fans properly may believe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that Bob Meusel’s miss of a fly ball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later in the inning was more disastrous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than Koenig’s error, but Meusel is an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easy-going ball player, while Koenig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feels things deeply. It was his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conviction that he alone was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responsible for the Cardinals’ victory.”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Sporting News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“Scribbled by Scribes”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015056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-420914"/>
            <a:ext cx="3826555" cy="290285"/>
          </a:xfrm>
        </p:spPr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2359" y="5384800"/>
            <a:ext cx="5157787" cy="962705"/>
          </a:xfrm>
        </p:spPr>
        <p:txBody>
          <a:bodyPr>
            <a:normAutofit/>
          </a:bodyPr>
          <a:lstStyle/>
          <a:p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Ballplayers who appeared in the 1952 movie included </a:t>
            </a:r>
            <a:r>
              <a:rPr lang="en-US" sz="1400" b="0" dirty="0" smtClean="0">
                <a:latin typeface="Arial" panose="020B0604020202020204" pitchFamily="34" charset="0"/>
                <a:cs typeface="Arial" panose="020B0604020202020204" pitchFamily="34" charset="0"/>
              </a:rPr>
              <a:t>Bob </a:t>
            </a:r>
            <a:r>
              <a:rPr lang="en-US" sz="1400" b="0" dirty="0">
                <a:latin typeface="Arial" panose="020B0604020202020204" pitchFamily="34" charset="0"/>
                <a:cs typeface="Arial" panose="020B0604020202020204" pitchFamily="34" charset="0"/>
              </a:rPr>
              <a:t>Lemon, Gene Mauch, and Hank Sauer.</a:t>
            </a:r>
          </a:p>
          <a:p>
            <a:endParaRPr lang="en-US" sz="1400" b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510" y="1514021"/>
            <a:ext cx="2631848" cy="3684588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40715" y="5021942"/>
            <a:ext cx="5183188" cy="638629"/>
          </a:xfrm>
        </p:spPr>
        <p:txBody>
          <a:bodyPr>
            <a:normAutofit/>
          </a:bodyPr>
          <a:lstStyle/>
          <a:p>
            <a:pPr algn="ct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Aimee Alexander </a:t>
            </a:r>
            <a:r>
              <a:rPr lang="en-US" sz="180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1800" smtClean="0">
                <a:latin typeface="Arial" panose="020B0604020202020204" pitchFamily="34" charset="0"/>
                <a:cs typeface="Arial" panose="020B0604020202020204" pitchFamily="34" charset="0"/>
              </a:rPr>
              <a:t>Ronald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Reagan</a:t>
            </a: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4798" y="1514021"/>
            <a:ext cx="2934817" cy="3684588"/>
          </a:xfrm>
        </p:spPr>
      </p:pic>
    </p:spTree>
    <p:extLst>
      <p:ext uri="{BB962C8B-B14F-4D97-AF65-F5344CB8AC3E}">
        <p14:creationId xmlns="" xmlns:p14="http://schemas.microsoft.com/office/powerpoint/2010/main" val="2338196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51856" y="5888737"/>
            <a:ext cx="5757155" cy="892454"/>
          </a:xfrm>
        </p:spPr>
        <p:txBody>
          <a:bodyPr>
            <a:norm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Steve Steinberg Collection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Times Square, New York City: The Legend Lives On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Steve Steinberg Collection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331" r="331"/>
          <a:stretch>
            <a:fillRect/>
          </a:stretch>
        </p:blipFill>
        <p:spPr>
          <a:xfrm>
            <a:off x="5183188" y="1104220"/>
            <a:ext cx="6172200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4702" y="660401"/>
            <a:ext cx="4820784" cy="5317444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516" y="91440"/>
            <a:ext cx="5251704" cy="676656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74191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7808" y="5405933"/>
            <a:ext cx="3628339" cy="402336"/>
          </a:xfrm>
        </p:spPr>
        <p:txBody>
          <a:bodyPr>
            <a:norm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Cleveland Public Library Photograph Collection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724" b="8724"/>
          <a:stretch>
            <a:fillRect/>
          </a:stretch>
        </p:blipFill>
        <p:spPr>
          <a:xfrm>
            <a:off x="5823014" y="431598"/>
            <a:ext cx="5568950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9457" y="790043"/>
            <a:ext cx="4893868" cy="5920194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“Now, for fifty years, that ball has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been traveling. It has been foul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anywhere from an inch to twenty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feet, depending on who you are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listening to or what you’re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reading. But I was standing on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third base, and I’ll tell you—it was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foul all the way. All the way.”</a:t>
            </a:r>
          </a:p>
          <a:p>
            <a:pPr algn="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Les Bell, Cardinals Third Baseman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61201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48981" y="5442510"/>
            <a:ext cx="2414016" cy="367956"/>
          </a:xfrm>
        </p:spPr>
        <p:txBody>
          <a:bodyPr>
            <a:norm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Steve Steinberg Collection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879" b="879"/>
          <a:stretch>
            <a:fillRect/>
          </a:stretch>
        </p:blipFill>
        <p:spPr>
          <a:xfrm>
            <a:off x="5219700" y="409575"/>
            <a:ext cx="6172200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9184" y="563270"/>
            <a:ext cx="4530623" cy="5247196"/>
          </a:xfrm>
        </p:spPr>
        <p:txBody>
          <a:bodyPr/>
          <a:lstStyle/>
          <a:p>
            <a:endParaRPr lang="en-US" i="1" dirty="0"/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“There isn’t a night goes by but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what some guy leans across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the bar, or comes up behind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me at a table in this joint, and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brings up the old question.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Never a night.”</a:t>
            </a:r>
          </a:p>
          <a:p>
            <a:pPr algn="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Tony Lazzeri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898658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08115" y="5939942"/>
            <a:ext cx="4791456" cy="709573"/>
          </a:xfrm>
        </p:spPr>
        <p:txBody>
          <a:bodyPr>
            <a:normAutofit/>
          </a:bodyPr>
          <a:lstStyle/>
          <a:p>
            <a:pPr algn="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Alexander and mother, St. Paul, Nebraska,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October 1926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Steve Steinberg Collection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4404" b="4404"/>
          <a:stretch>
            <a:fillRect/>
          </a:stretch>
        </p:blipFill>
        <p:spPr>
          <a:xfrm>
            <a:off x="6496050" y="219075"/>
            <a:ext cx="4859338" cy="56419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8659" y="360272"/>
            <a:ext cx="5458599" cy="5500777"/>
          </a:xfrm>
        </p:spPr>
        <p:txBody>
          <a:bodyPr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“You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weren’t doing Alex any favor by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buying him a drink, because he just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couldn’t stop. … So in the seventh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inning of the seventh game, Alex is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tight asleep in the bullpen, sleeping off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the night before when trouble comes.”</a:t>
            </a:r>
          </a:p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Bob O’Farrell,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Cardinals Catcher</a:t>
            </a:r>
            <a:endParaRPr lang="en-US" sz="15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Alexander had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“a nice drink of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stimulant in the bullpen before being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called that day.” </a:t>
            </a:r>
          </a:p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Bozeman Bulger,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New York Evening World</a:t>
            </a: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8532249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83603" y="5961888"/>
            <a:ext cx="4754879" cy="380390"/>
          </a:xfrm>
        </p:spPr>
        <p:txBody>
          <a:bodyPr>
            <a:norm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Urban Archives, Walter P. Reuther Library, </a:t>
            </a:r>
            <a:r>
              <a:rPr lang="en-US" sz="1300" dirty="0">
                <a:latin typeface="Arial" panose="020B0604020202020204" pitchFamily="34" charset="0"/>
                <a:cs typeface="Arial" panose="020B0604020202020204" pitchFamily="34" charset="0"/>
              </a:rPr>
              <a:t>Wayne</a:t>
            </a: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 State University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8526" r="8526"/>
          <a:stretch>
            <a:fillRect/>
          </a:stretch>
        </p:blipFill>
        <p:spPr>
          <a:xfrm>
            <a:off x="6005513" y="227013"/>
            <a:ext cx="5867400" cy="5634037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7529" y="226771"/>
            <a:ext cx="4814861" cy="6276442"/>
          </a:xfrm>
        </p:spPr>
        <p:txBody>
          <a:bodyPr/>
          <a:lstStyle/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“Babe the Mighty went down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fighting. Alone he fought the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overwhelming tide of defeat and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single handed he came within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inches of pushing it back. … At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bat he reached first base five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times again. … A moment later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he tried to steal and failed, out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gloriously but nevertheless out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for a series that has marked his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brilliance as it never had been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marked before.”</a:t>
            </a:r>
          </a:p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Norman W. Baxter, </a:t>
            </a:r>
            <a:r>
              <a:rPr lang="en-US" sz="1200" i="1" dirty="0">
                <a:latin typeface="Arial" panose="020B0604020202020204" pitchFamily="34" charset="0"/>
                <a:cs typeface="Arial" panose="020B0604020202020204" pitchFamily="34" charset="0"/>
              </a:rPr>
              <a:t>Washington Post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34265240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29062" y="5861050"/>
            <a:ext cx="5675086" cy="428171"/>
          </a:xfrm>
        </p:spPr>
        <p:txBody>
          <a:bodyPr>
            <a:normAutofit/>
          </a:bodyPr>
          <a:lstStyle/>
          <a:p>
            <a:pPr algn="r"/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Washington Post</a:t>
            </a:r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, October 11, 1926</a:t>
            </a:r>
            <a:endParaRPr lang="en-US" sz="14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90286" y="471714"/>
            <a:ext cx="4481740" cy="6045200"/>
          </a:xfrm>
        </p:spPr>
        <p:txBody>
          <a:bodyPr/>
          <a:lstStyle/>
          <a:p>
            <a:pPr lvl="0"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“The  world’s series worked</a:t>
            </a:r>
          </a:p>
          <a:p>
            <a:pPr lvl="0"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itself down to four short words:</a:t>
            </a:r>
          </a:p>
          <a:p>
            <a:pPr lvl="0"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Koenig’s fumble, Meusel’s</a:t>
            </a:r>
          </a:p>
          <a:p>
            <a:pPr lvl="0"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muff. … Everything was</a:t>
            </a:r>
          </a:p>
          <a:p>
            <a:pPr lvl="0"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incidental to those two errors.</a:t>
            </a:r>
          </a:p>
          <a:p>
            <a:pPr lvl="0"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… If Meusel and Koenig had</a:t>
            </a:r>
          </a:p>
          <a:p>
            <a:pPr lvl="0"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held onto the ball, Alex would</a:t>
            </a:r>
          </a:p>
          <a:p>
            <a:pPr lvl="0"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have been merely a gallant,</a:t>
            </a:r>
          </a:p>
          <a:p>
            <a:pPr lvl="0"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old pitcher on a losing ball</a:t>
            </a:r>
          </a:p>
          <a:p>
            <a:pPr lvl="0"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team. Fate made a hero of</a:t>
            </a:r>
          </a:p>
          <a:p>
            <a:pPr lvl="0"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Alexander and a victim of</a:t>
            </a:r>
          </a:p>
          <a:p>
            <a:pPr lvl="0"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Hoyt.”</a:t>
            </a:r>
          </a:p>
          <a:p>
            <a:pPr lvl="0"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James R. Harrison,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New York Times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Picture Placeholder 5"/>
          <p:cNvGraphicFramePr>
            <a:graphicFrameLocks noGrp="1" noChangeAspect="1"/>
          </p:cNvGraphicFramePr>
          <p:nvPr>
            <p:ph type="pic" idx="1"/>
            <p:extLst>
              <p:ext uri="{D42A27DB-BD31-4B8C-83A1-F6EECF244321}">
                <p14:modId xmlns="" xmlns:p14="http://schemas.microsoft.com/office/powerpoint/2010/main" val="3976778777"/>
              </p:ext>
            </p:extLst>
          </p:nvPr>
        </p:nvGraphicFramePr>
        <p:xfrm>
          <a:off x="5589588" y="987425"/>
          <a:ext cx="5357812" cy="4873625"/>
        </p:xfrm>
        <a:graphic>
          <a:graphicData uri="http://schemas.openxmlformats.org/presentationml/2006/ole">
            <p:oleObj spid="_x0000_s3078" name="Document" r:id="rId3" imgW="5940848" imgH="5403416" progId="Word.Document.12">
              <p:embed/>
            </p:oleObj>
          </a:graphicData>
        </a:graphic>
      </p:graphicFrame>
      <mc:AlternateContent xmlns:mc="http://schemas.openxmlformats.org/markup-compatibility/2006">
        <mc:Choice xmlns="" xmlns:p14="http://schemas.microsoft.com/office/powerpoint/2010/main" Requires="p14">
          <p:contentPart p14:bwMode="auto" r:id="rId5">
            <p14:nvContentPartPr>
              <p14:cNvPr id="8" name="Ink 7"/>
              <p14:cNvContentPartPr/>
              <p14:nvPr/>
            </p14:nvContentPartPr>
            <p14:xfrm>
              <a:off x="7559577" y="2590080"/>
              <a:ext cx="9000" cy="17280"/>
            </p14:xfrm>
          </p:contentPart>
        </mc:Choice>
        <mc:Fallback>
          <p:pic>
            <p:nvPicPr>
              <p:cNvPr id="8" name="Ink 7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7555077" y="2586480"/>
                <a:ext cx="17053" cy="23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="" xmlns:p14="http://schemas.microsoft.com/office/powerpoint/2010/main" val="13912044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72285" y="5573486"/>
            <a:ext cx="3396343" cy="348343"/>
          </a:xfrm>
        </p:spPr>
        <p:txBody>
          <a:bodyPr>
            <a:norm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Dennis Goldstein Collection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498" b="7498"/>
          <a:stretch>
            <a:fillRect/>
          </a:stretch>
        </p:blipFill>
        <p:spPr>
          <a:xfrm>
            <a:off x="8120063" y="631825"/>
            <a:ext cx="3779837" cy="473868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84630" y="631827"/>
            <a:ext cx="7039428" cy="5587543"/>
          </a:xfrm>
        </p:spPr>
        <p:txBody>
          <a:bodyPr spcCol="1828800">
            <a:normAutofit/>
          </a:bodyPr>
          <a:lstStyle/>
          <a:p>
            <a:pPr algn="ctr"/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Above all the crowd found the main melodrama in 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the ancient right arm of an old-time pitcher marvel 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who figured in his third triumph. … They [the fans] 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were all for the pitcher who was still defying the 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beckoning finger of Time as he moved upon his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winning way. The Chicago discard of two months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ago had suddenly become the crowning figure in 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baseball’s greatest drama, and he had even the 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Yankee crowd openly and  loudly exulting in his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third and final triumph.”</a:t>
            </a:r>
          </a:p>
          <a:p>
            <a:pPr algn="ctr"/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Grantland Rice,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New York Herald Tribune</a:t>
            </a: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400" dirty="0"/>
          </a:p>
          <a:p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55795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38486" y="5356582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Steve Steinberg Collection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				          </a:t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Michael Mumby Collection</a:t>
            </a:r>
          </a:p>
        </p:txBody>
      </p:sp>
      <p:pic>
        <p:nvPicPr>
          <p:cNvPr id="11" name="Picture Placeholder 10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918" y="431165"/>
            <a:ext cx="3122676" cy="2788920"/>
          </a:xfrm>
        </p:spPr>
      </p:pic>
      <p:sp>
        <p:nvSpPr>
          <p:cNvPr id="4" name="Text Placeholder 3"/>
          <p:cNvSpPr>
            <a:spLocks noGrp="1"/>
          </p:cNvSpPr>
          <p:nvPr>
            <p:ph sz="half" idx="2"/>
          </p:nvPr>
        </p:nvSpPr>
        <p:spPr>
          <a:xfrm>
            <a:off x="6193971" y="744311"/>
            <a:ext cx="5181600" cy="4351338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“Perhaps it will not last so long</a:t>
            </a:r>
          </a:p>
          <a:p>
            <a:pPr marL="0" indent="0" algn="ctr">
              <a:buNone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because of the brightness of the</a:t>
            </a:r>
          </a:p>
          <a:p>
            <a:pPr marL="0" indent="0" algn="ctr">
              <a:buNone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crown that Alexander wears. …Time</a:t>
            </a:r>
          </a:p>
          <a:p>
            <a:pPr marL="0" indent="0" algn="ctr">
              <a:buNone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had taught him that all men are but</a:t>
            </a:r>
          </a:p>
          <a:p>
            <a:pPr marL="0" indent="0" algn="ctr">
              <a:buNone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mortal and nothing to be feared. He</a:t>
            </a:r>
          </a:p>
          <a:p>
            <a:pPr marL="0" indent="0" algn="ctr">
              <a:buNone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is, moreover, an artist, with none of</a:t>
            </a:r>
          </a:p>
          <a:p>
            <a:pPr marL="0" indent="0" algn="ctr">
              <a:buNone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the tight-drawn nerves nor</a:t>
            </a:r>
          </a:p>
          <a:p>
            <a:pPr marL="0" indent="0" algn="ctr">
              <a:buNone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temperament that genius often</a:t>
            </a:r>
          </a:p>
          <a:p>
            <a:pPr marL="0" indent="0" algn="ctr">
              <a:buNone/>
            </a:pP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brings.”</a:t>
            </a:r>
          </a:p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Norman W. Baxter,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Washington Post</a:t>
            </a:r>
          </a:p>
          <a:p>
            <a:pPr algn="r"/>
            <a:endParaRPr lang="en-US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188" y="3823121"/>
            <a:ext cx="4425696" cy="285902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5995307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Bob Meusel Obit, Nov. 30, 1977			     Mark Koenig, April 25, 1993</a:t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1692730292"/>
              </p:ext>
            </p:extLst>
          </p:nvPr>
        </p:nvGraphicFramePr>
        <p:xfrm>
          <a:off x="1611085" y="1099911"/>
          <a:ext cx="2276475" cy="5418138"/>
        </p:xfrm>
        <a:graphic>
          <a:graphicData uri="http://schemas.openxmlformats.org/presentationml/2006/ole">
            <p:oleObj spid="_x0000_s4102" name="Document" r:id="rId3" imgW="5940848" imgH="14136919" progId="Word.Document.12">
              <p:embed/>
            </p:oleObj>
          </a:graphicData>
        </a:graphic>
      </p:graphicFrame>
      <p:sp>
        <p:nvSpPr>
          <p:cNvPr id="10" name="Content Placeholder 9"/>
          <p:cNvSpPr>
            <a:spLocks noGrp="1"/>
          </p:cNvSpPr>
          <p:nvPr>
            <p:ph sz="half" idx="1"/>
          </p:nvPr>
        </p:nvSpPr>
        <p:spPr>
          <a:xfrm>
            <a:off x="1611085" y="4376056"/>
            <a:ext cx="4604657" cy="1932669"/>
          </a:xfrm>
        </p:spPr>
        <p:txBody>
          <a:bodyPr/>
          <a:lstStyle/>
          <a:p>
            <a:endParaRPr lang="en-US" dirty="0"/>
          </a:p>
        </p:txBody>
      </p:sp>
      <p:graphicFrame>
        <p:nvGraphicFramePr>
          <p:cNvPr id="11" name="Content Placeholder 10"/>
          <p:cNvGraphicFramePr>
            <a:graphicFrameLocks noGrp="1" noChangeAspect="1"/>
          </p:cNvGraphicFramePr>
          <p:nvPr>
            <p:ph sz="half" idx="2"/>
            <p:extLst>
              <p:ext uri="{D42A27DB-BD31-4B8C-83A1-F6EECF244321}">
                <p14:modId xmlns="" xmlns:p14="http://schemas.microsoft.com/office/powerpoint/2010/main" val="2388668910"/>
              </p:ext>
            </p:extLst>
          </p:nvPr>
        </p:nvGraphicFramePr>
        <p:xfrm>
          <a:off x="7148513" y="1927225"/>
          <a:ext cx="3651250" cy="4351338"/>
        </p:xfrm>
        <a:graphic>
          <a:graphicData uri="http://schemas.openxmlformats.org/presentationml/2006/ole">
            <p:oleObj spid="_x0000_s4103" name="Document" r:id="rId4" imgW="5940848" imgH="7078374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7098509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47429" y="6059715"/>
            <a:ext cx="3807959" cy="355600"/>
          </a:xfrm>
        </p:spPr>
        <p:txBody>
          <a:bodyPr>
            <a:norm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Steve Steinberg Collection</a:t>
            </a:r>
          </a:p>
        </p:txBody>
      </p:sp>
      <p:pic>
        <p:nvPicPr>
          <p:cNvPr id="6" name="Picture Placeholder 5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0402" b="20402"/>
          <a:stretch>
            <a:fillRect/>
          </a:stretch>
        </p:blipFill>
        <p:spPr>
          <a:xfrm>
            <a:off x="5762625" y="987425"/>
            <a:ext cx="5791200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0" y="420914"/>
            <a:ext cx="5687568" cy="5448074"/>
          </a:xfrm>
        </p:spPr>
        <p:txBody>
          <a:bodyPr>
            <a:normAutofit/>
          </a:bodyPr>
          <a:lstStyle/>
          <a:p>
            <a:pPr algn="ctr"/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Waite Hoyt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Final Game, 1921 World Series: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1—0 loss on unearned run</a:t>
            </a: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Final Game, 1926 World Series:</a:t>
            </a: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Again gave up NO earned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runs.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Again tagged with the </a:t>
            </a:r>
            <a:r>
              <a:rPr 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loss.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“Hoyt pitched like a master, perhaps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the best game of his career, but luck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was against him.”</a:t>
            </a:r>
          </a:p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Richards Vidmer,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New York Times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30308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004628" y="5599794"/>
            <a:ext cx="3476172" cy="380092"/>
          </a:xfrm>
        </p:spPr>
        <p:txBody>
          <a:bodyPr>
            <a:norm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Cleveland Public Library Photograph Collection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1084" r="11084"/>
          <a:stretch>
            <a:fillRect/>
          </a:stretch>
        </p:blipFill>
        <p:spPr>
          <a:xfrm>
            <a:off x="6581775" y="522288"/>
            <a:ext cx="4824413" cy="487362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6930" y="754743"/>
            <a:ext cx="5082041" cy="4949370"/>
          </a:xfrm>
        </p:spPr>
        <p:txBody>
          <a:bodyPr>
            <a:normAutofit/>
          </a:bodyPr>
          <a:lstStyle/>
          <a:p>
            <a:pPr algn="ctr"/>
            <a:r>
              <a:rPr lang="en-US" sz="2400" i="1" dirty="0"/>
              <a:t>“The Red Birds of Hornsby are</a:t>
            </a:r>
          </a:p>
          <a:p>
            <a:pPr algn="ctr"/>
            <a:r>
              <a:rPr lang="en-US" sz="2400" i="1" dirty="0"/>
              <a:t> champions today because they</a:t>
            </a:r>
          </a:p>
          <a:p>
            <a:pPr algn="ctr"/>
            <a:r>
              <a:rPr lang="en-US" sz="2400" i="1" dirty="0"/>
              <a:t> skillfully dodged the issue to the big</a:t>
            </a:r>
          </a:p>
          <a:p>
            <a:pPr algn="ctr"/>
            <a:r>
              <a:rPr lang="en-US" sz="2400" i="1" dirty="0"/>
              <a:t> hitter. Then are the ducking champions</a:t>
            </a:r>
          </a:p>
          <a:p>
            <a:pPr algn="ctr"/>
            <a:r>
              <a:rPr lang="en-US" sz="2400" i="1" dirty="0"/>
              <a:t> of 1926, and these tactics in pitching</a:t>
            </a:r>
          </a:p>
          <a:p>
            <a:pPr algn="ctr"/>
            <a:r>
              <a:rPr lang="en-US" sz="2400" i="1" dirty="0"/>
              <a:t> to him only makes him look the</a:t>
            </a:r>
          </a:p>
          <a:p>
            <a:pPr algn="ctr"/>
            <a:r>
              <a:rPr lang="en-US" sz="2400" i="1" dirty="0"/>
              <a:t> bigger.”</a:t>
            </a:r>
          </a:p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George Daley,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New York World</a:t>
            </a:r>
          </a:p>
          <a:p>
            <a:pPr algn="ctr"/>
            <a:endParaRPr lang="en-US" sz="2400" dirty="0"/>
          </a:p>
          <a:p>
            <a:pPr algn="ctr"/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160888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07428" y="3926115"/>
            <a:ext cx="6190343" cy="812800"/>
          </a:xfrm>
        </p:spPr>
        <p:txBody>
          <a:bodyPr>
            <a:normAutofit/>
          </a:bodyPr>
          <a:lstStyle/>
          <a:p>
            <a:pPr algn="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Grantland Rice,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New York Herald Tribune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en-US" sz="1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139371"/>
            <a:ext cx="10515600" cy="3272972"/>
          </a:xfrm>
        </p:spPr>
        <p:txBody>
          <a:bodyPr>
            <a:normAutofit/>
          </a:bodyPr>
          <a:lstStyle/>
          <a:p>
            <a:pPr algn="ctr"/>
            <a:r>
              <a:rPr lang="en-US" i="1" dirty="0"/>
              <a:t>“It was through an open breach in the left wing of the Yankee defense,</a:t>
            </a:r>
          </a:p>
          <a:p>
            <a:pPr marL="0" indent="0" algn="ctr">
              <a:buNone/>
            </a:pPr>
            <a:r>
              <a:rPr lang="en-US" i="1" dirty="0"/>
              <a:t> through a complete cave-in of the Yankee levee where Mark Koenig</a:t>
            </a:r>
          </a:p>
          <a:p>
            <a:pPr marL="0" indent="0" algn="ctr">
              <a:buNone/>
            </a:pPr>
            <a:r>
              <a:rPr lang="en-US" i="1" dirty="0"/>
              <a:t> and Bob Meusel both crashed together . . .”</a:t>
            </a:r>
            <a:endParaRPr lang="en-US" dirty="0"/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64462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80400" y="5936345"/>
            <a:ext cx="3628570" cy="297542"/>
          </a:xfrm>
        </p:spPr>
        <p:txBody>
          <a:bodyPr>
            <a:norm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Dennis Goldstein Collection</a:t>
            </a:r>
          </a:p>
        </p:txBody>
      </p:sp>
      <p:pic>
        <p:nvPicPr>
          <p:cNvPr id="15" name="Picture Placeholder 1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1968" b="11968"/>
          <a:stretch>
            <a:fillRect/>
          </a:stretch>
        </p:blipFill>
        <p:spPr>
          <a:xfrm>
            <a:off x="6618288" y="501650"/>
            <a:ext cx="5399087" cy="5253038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2400" y="164593"/>
            <a:ext cx="5900928" cy="5925312"/>
          </a:xfrm>
        </p:spPr>
        <p:txBody>
          <a:bodyPr>
            <a:normAutofit/>
          </a:bodyPr>
          <a:lstStyle/>
          <a:p>
            <a:pPr algn="ctr"/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“I couldn’t get the damned ball out of my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mitt.” Koenig bemoaned his small hands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and added, “I was never the player I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should have been. I was too hard on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myself.”</a:t>
            </a:r>
          </a:p>
          <a:p>
            <a:pPr algn="r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Mark Koenig</a:t>
            </a:r>
          </a:p>
          <a:p>
            <a:pPr algn="r"/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200933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8170" y="5936344"/>
            <a:ext cx="2619830" cy="341085"/>
          </a:xfrm>
        </p:spPr>
        <p:txBody>
          <a:bodyPr>
            <a:norm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Steve Steinberg Collection</a:t>
            </a:r>
          </a:p>
        </p:txBody>
      </p:sp>
      <p:pic>
        <p:nvPicPr>
          <p:cNvPr id="5" name="Picture Placeholder 4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946" b="7946"/>
          <a:stretch>
            <a:fillRect/>
          </a:stretch>
        </p:blipFill>
        <p:spPr>
          <a:xfrm>
            <a:off x="6908800" y="261938"/>
            <a:ext cx="5232400" cy="551180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9216" y="953408"/>
            <a:ext cx="6431869" cy="4982936"/>
          </a:xfrm>
        </p:spPr>
        <p:txBody>
          <a:bodyPr>
            <a:normAutofit/>
          </a:bodyPr>
          <a:lstStyle/>
          <a:p>
            <a:pPr algn="ctr"/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“Koenig’s fumble was a crusher but his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interference with Meusel on Hafey’s fly on the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next play was a worse blunder. Meusel could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have caught the ball, but Koenig bluffed him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away, and the ball dropped for a bogus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single.”</a:t>
            </a:r>
          </a:p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Sid Mercer,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New York Evening Journal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878397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8570" y="5588001"/>
            <a:ext cx="3062515" cy="413656"/>
          </a:xfrm>
        </p:spPr>
        <p:txBody>
          <a:bodyPr>
            <a:norm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Steve Steinberg Collection</a:t>
            </a:r>
          </a:p>
        </p:txBody>
      </p:sp>
      <p:pic>
        <p:nvPicPr>
          <p:cNvPr id="8" name="Picture Placeholder 7"/>
          <p:cNvPicPr>
            <a:picLocks noGrp="1" noChangeAspect="1"/>
          </p:cNvPicPr>
          <p:nvPr>
            <p:ph type="pic"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7283" b="7283"/>
          <a:stretch>
            <a:fillRect/>
          </a:stretch>
        </p:blipFill>
        <p:spPr>
          <a:xfrm>
            <a:off x="6742113" y="298450"/>
            <a:ext cx="5316537" cy="5159375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17715" y="362858"/>
            <a:ext cx="5933168" cy="6052456"/>
          </a:xfrm>
        </p:spPr>
        <p:txBody>
          <a:bodyPr>
            <a:normAutofit/>
          </a:bodyPr>
          <a:lstStyle/>
          <a:p>
            <a:pPr algn="r"/>
            <a:endParaRPr lang="en-US" sz="24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“The white pill hit his outstretched hands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and popped out again like the rabbit from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the magician’s hat. … There is only one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explanation for Meusel’s muff. He tried to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throw the ball before he got it and thereby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made himself the greatest world’s series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‘goat’ since Fred Snodgrass of Giant </a:t>
            </a:r>
          </a:p>
          <a:p>
            <a:pPr algn="ctr"/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 fame.”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James Harrison, </a:t>
            </a:r>
            <a:r>
              <a:rPr lang="en-US" sz="1400" i="1" dirty="0">
                <a:latin typeface="Arial" panose="020B0604020202020204" pitchFamily="34" charset="0"/>
                <a:cs typeface="Arial" panose="020B0604020202020204" pitchFamily="34" charset="0"/>
              </a:rPr>
              <a:t>New York Times</a:t>
            </a:r>
            <a:endParaRPr lang="en-US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873114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88515" y="6037941"/>
            <a:ext cx="4049485" cy="500743"/>
          </a:xfrm>
        </p:spPr>
        <p:txBody>
          <a:bodyPr>
            <a:normAutofit/>
          </a:bodyPr>
          <a:lstStyle/>
          <a:p>
            <a:pPr algn="r"/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Steve Steinberg Collection</a:t>
            </a: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5627" b="5627"/>
          <a:stretch>
            <a:fillRect/>
          </a:stretch>
        </p:blipFill>
        <p:spPr>
          <a:xfrm>
            <a:off x="6502400" y="406400"/>
            <a:ext cx="5435600" cy="5454650"/>
          </a:xfr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000" y="326571"/>
            <a:ext cx="5747657" cy="5542417"/>
          </a:xfrm>
        </p:spPr>
        <p:txBody>
          <a:bodyPr/>
          <a:lstStyle/>
          <a:p>
            <a:endParaRPr lang="en-US" dirty="0"/>
          </a:p>
          <a:p>
            <a:pPr algn="ctr"/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="" xmlns:p14="http://schemas.microsoft.com/office/powerpoint/2010/main" val="3083000937"/>
              </p:ext>
            </p:extLst>
          </p:nvPr>
        </p:nvGraphicFramePr>
        <p:xfrm>
          <a:off x="98425" y="98425"/>
          <a:ext cx="5940425" cy="4827588"/>
        </p:xfrm>
        <a:graphic>
          <a:graphicData uri="http://schemas.openxmlformats.org/presentationml/2006/ole">
            <p:oleObj spid="_x0000_s1043" name="Document" r:id="rId4" imgW="5940848" imgH="4827311" progId="Word.Document.12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3987988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310</TotalTime>
  <Words>1158</Words>
  <Application>Microsoft Office PowerPoint</Application>
  <PresentationFormat>Custom</PresentationFormat>
  <Paragraphs>180</Paragraphs>
  <Slides>21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3" baseType="lpstr">
      <vt:lpstr>Office Theme</vt:lpstr>
      <vt:lpstr>Document</vt:lpstr>
      <vt:lpstr>Heroes, Goats, and Myths:  1926 World Series, Game Seven</vt:lpstr>
      <vt:lpstr>Dennis Goldstein Collection</vt:lpstr>
      <vt:lpstr>Steve Steinberg Collection</vt:lpstr>
      <vt:lpstr>Cleveland Public Library Photograph Collection</vt:lpstr>
      <vt:lpstr>Grantland Rice, New York Herald Tribune </vt:lpstr>
      <vt:lpstr>Dennis Goldstein Collection</vt:lpstr>
      <vt:lpstr>Steve Steinberg Collection</vt:lpstr>
      <vt:lpstr>Steve Steinberg Collection</vt:lpstr>
      <vt:lpstr>Steve Steinberg Collection</vt:lpstr>
      <vt:lpstr>Steve Steinberg Collection</vt:lpstr>
      <vt:lpstr>Cleveland Public Library Photograph Collection</vt:lpstr>
      <vt:lpstr>Steve Steinberg Collection</vt:lpstr>
      <vt:lpstr>Slide 13</vt:lpstr>
      <vt:lpstr>                                                                                        Steve Steinberg Collection Times Square, New York City: The Legend Lives On  Steve Steinberg Collection</vt:lpstr>
      <vt:lpstr>Cleveland Public Library Photograph Collection</vt:lpstr>
      <vt:lpstr>Steve Steinberg Collection</vt:lpstr>
      <vt:lpstr>Alexander and mother, St. Paul, Nebraska, October 1926 Steve Steinberg Collection</vt:lpstr>
      <vt:lpstr>Urban Archives, Walter P. Reuther Library, Wayne State University</vt:lpstr>
      <vt:lpstr>Washington Post, October 11, 1926</vt:lpstr>
      <vt:lpstr> Steve Steinberg Collection                    Michael Mumby Collection</vt:lpstr>
      <vt:lpstr> Bob Meusel Obit, Nov. 30, 1977        Mark Koenig, April 25, 1993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Heroes, Goats, and Myths:  1926 World Series, Game Seven</dc:title>
  <dc:creator>Steve Steinberg</dc:creator>
  <cp:lastModifiedBy>Steve</cp:lastModifiedBy>
  <cp:revision>43</cp:revision>
  <dcterms:created xsi:type="dcterms:W3CDTF">2016-07-25T00:13:50Z</dcterms:created>
  <dcterms:modified xsi:type="dcterms:W3CDTF">2017-06-22T01:41:48Z</dcterms:modified>
</cp:coreProperties>
</file>