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8288000" cy="10287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346" y="6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6E43213D-0259-490C-ADC1-2692A922D68D}"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914400" y="2406960"/>
            <a:ext cx="1645884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28" name="PlaceHolder 3"/>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58BA8D0D-752C-49DA-B3A6-85118021AF41}"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1"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2"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3" name="PlaceHolder 5"/>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D291974C-4508-4ED3-9FFC-DC1E2082FAF7}"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914400" y="2406960"/>
            <a:ext cx="529956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6" name="PlaceHolder 3"/>
          <p:cNvSpPr>
            <a:spLocks noGrp="1"/>
          </p:cNvSpPr>
          <p:nvPr>
            <p:ph/>
          </p:nvPr>
        </p:nvSpPr>
        <p:spPr>
          <a:xfrm>
            <a:off x="6479280" y="2406960"/>
            <a:ext cx="529956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7" name="PlaceHolder 4"/>
          <p:cNvSpPr>
            <a:spLocks noGrp="1"/>
          </p:cNvSpPr>
          <p:nvPr>
            <p:ph/>
          </p:nvPr>
        </p:nvSpPr>
        <p:spPr>
          <a:xfrm>
            <a:off x="12044160" y="2406960"/>
            <a:ext cx="529956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8" name="PlaceHolder 5"/>
          <p:cNvSpPr>
            <a:spLocks noGrp="1"/>
          </p:cNvSpPr>
          <p:nvPr>
            <p:ph/>
          </p:nvPr>
        </p:nvSpPr>
        <p:spPr>
          <a:xfrm>
            <a:off x="914400" y="5523120"/>
            <a:ext cx="529956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39" name="PlaceHolder 6"/>
          <p:cNvSpPr>
            <a:spLocks noGrp="1"/>
          </p:cNvSpPr>
          <p:nvPr>
            <p:ph/>
          </p:nvPr>
        </p:nvSpPr>
        <p:spPr>
          <a:xfrm>
            <a:off x="6479280" y="5523120"/>
            <a:ext cx="529956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40" name="PlaceHolder 7"/>
          <p:cNvSpPr>
            <a:spLocks noGrp="1"/>
          </p:cNvSpPr>
          <p:nvPr>
            <p:ph/>
          </p:nvPr>
        </p:nvSpPr>
        <p:spPr>
          <a:xfrm>
            <a:off x="12044160" y="5523120"/>
            <a:ext cx="529956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88EBF53-1248-4EE4-ADDC-DDF1E4A52149}"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914400" y="2406960"/>
            <a:ext cx="16458840" cy="59659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E950DB56-1149-4B1B-900B-917E9F4882A6}"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914400" y="2406960"/>
            <a:ext cx="16458840" cy="596592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97C1DE41-DADE-457A-ADC0-9A20FCB6F896}"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11"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0F7E4B8-7942-4D0C-A222-8A0432C4A0D3}"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CF4EFB79-78CD-41A2-9B64-9551713AE18A}"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94C86CDB-F6F2-4FF7-96B5-856F9328CA1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16"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17"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0BA14D8-D50C-48BC-8418-2FB11CF3FBBE}"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20"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21" name="PlaceHolder 4"/>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64B3C124-D29E-4AAD-A23D-9352FFE8A75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24"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25" name="PlaceHolder 4"/>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1D927CD-CE1B-4A8E-B18C-96D4DB70C24D}"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idx="1"/>
          </p:nvPr>
        </p:nvSpPr>
        <p:spPr>
          <a:xfrm>
            <a:off x="457200" y="6356520"/>
            <a:ext cx="2133360" cy="364680"/>
          </a:xfrm>
          <a:prstGeom prst="rect">
            <a:avLst/>
          </a:prstGeom>
          <a:noFill/>
          <a:ln w="0">
            <a:noFill/>
          </a:ln>
        </p:spPr>
        <p:txBody>
          <a:bodyPr anchor="ctr">
            <a:noAutofit/>
          </a:bodyPr>
          <a:lstStyle>
            <a:lvl1pPr>
              <a:lnSpc>
                <a:spcPct val="100000"/>
              </a:lnSpc>
              <a:buNone/>
              <a:defRPr lang="en-US" sz="1200" b="0" strike="noStrike" spc="-1">
                <a:solidFill>
                  <a:srgbClr val="8B8B8B"/>
                </a:solidFill>
                <a:latin typeface="Calibri"/>
              </a:defRPr>
            </a:lvl1pPr>
          </a:lstStyle>
          <a:p>
            <a:pPr>
              <a:lnSpc>
                <a:spcPct val="100000"/>
              </a:lnSpc>
              <a:buNone/>
            </a:pPr>
            <a:r>
              <a:rPr lang="en-US" sz="1200" b="0" strike="noStrike" spc="-1">
                <a:solidFill>
                  <a:srgbClr val="8B8B8B"/>
                </a:solidFill>
                <a:latin typeface="Calibri"/>
              </a:rPr>
              <a:t>&lt;date/time&gt;</a:t>
            </a:r>
            <a:endParaRPr lang="en-US" sz="1200" b="0" strike="noStrike" spc="-1">
              <a:latin typeface="Times New Roman"/>
            </a:endParaRPr>
          </a:p>
        </p:txBody>
      </p:sp>
      <p:sp>
        <p:nvSpPr>
          <p:cNvPr id="6" name="PlaceHolder 2"/>
          <p:cNvSpPr>
            <a:spLocks noGrp="1"/>
          </p:cNvSpPr>
          <p:nvPr>
            <p:ph type="ftr" idx="2"/>
          </p:nvPr>
        </p:nvSpPr>
        <p:spPr>
          <a:xfrm>
            <a:off x="3124080" y="6356520"/>
            <a:ext cx="289512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2" name="PlaceHolder 3"/>
          <p:cNvSpPr>
            <a:spLocks noGrp="1"/>
          </p:cNvSpPr>
          <p:nvPr>
            <p:ph type="sldNum" idx="3"/>
          </p:nvPr>
        </p:nvSpPr>
        <p:spPr>
          <a:xfrm>
            <a:off x="6553080" y="6356520"/>
            <a:ext cx="2133360" cy="364680"/>
          </a:xfrm>
          <a:prstGeom prst="rect">
            <a:avLst/>
          </a:prstGeom>
          <a:noFill/>
          <a:ln w="0">
            <a:noFill/>
          </a:ln>
        </p:spPr>
        <p:txBody>
          <a:bodyPr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3FE51828-0DD5-425E-92C4-36733B2DFB95}" type="slidenum">
              <a:rPr lang="en-US" sz="1200" b="0" strike="noStrike" spc="-1">
                <a:solidFill>
                  <a:srgbClr val="8B8B8B"/>
                </a:solidFill>
                <a:latin typeface="Calibri"/>
              </a:rPr>
              <a:t>‹#›</a:t>
            </a:fld>
            <a:endParaRPr lang="en-US" sz="1200" b="0" strike="noStrike" spc="-1">
              <a:latin typeface="Times New Roman"/>
            </a:endParaRP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41" name="Group 40"/>
          <p:cNvGrpSpPr/>
          <p:nvPr/>
        </p:nvGrpSpPr>
        <p:grpSpPr>
          <a:xfrm>
            <a:off x="-4817520" y="1739520"/>
            <a:ext cx="13191840" cy="6702840"/>
            <a:chOff x="-4817520" y="1739520"/>
            <a:chExt cx="13191840" cy="6702840"/>
          </a:xfrm>
        </p:grpSpPr>
        <p:grpSp>
          <p:nvGrpSpPr>
            <p:cNvPr id="42" name="Group 28"/>
            <p:cNvGrpSpPr/>
            <p:nvPr/>
          </p:nvGrpSpPr>
          <p:grpSpPr>
            <a:xfrm>
              <a:off x="-4817520" y="1739520"/>
              <a:ext cx="13191840" cy="6702840"/>
              <a:chOff x="-4817520" y="1739520"/>
              <a:chExt cx="13191840" cy="6702840"/>
            </a:xfrm>
          </p:grpSpPr>
          <p:sp>
            <p:nvSpPr>
              <p:cNvPr id="43" name="Freeform 39"/>
              <p:cNvSpPr/>
              <p:nvPr/>
            </p:nvSpPr>
            <p:spPr>
              <a:xfrm>
                <a:off x="-4817520" y="208620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 name="TextBox 68"/>
              <p:cNvSpPr/>
              <p:nvPr/>
            </p:nvSpPr>
            <p:spPr>
              <a:xfrm>
                <a:off x="-3777120" y="173952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5" name="Group 29"/>
            <p:cNvGrpSpPr/>
            <p:nvPr/>
          </p:nvGrpSpPr>
          <p:grpSpPr>
            <a:xfrm>
              <a:off x="1213560" y="2294280"/>
              <a:ext cx="6859080" cy="5939640"/>
              <a:chOff x="1213560" y="2294280"/>
              <a:chExt cx="6859080" cy="5939640"/>
            </a:xfrm>
          </p:grpSpPr>
          <p:sp>
            <p:nvSpPr>
              <p:cNvPr id="46" name="Freeform 40"/>
              <p:cNvSpPr/>
              <p:nvPr/>
            </p:nvSpPr>
            <p:spPr>
              <a:xfrm>
                <a:off x="1213560" y="229428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sp>
        <p:nvSpPr>
          <p:cNvPr id="47" name="TextBox 4"/>
          <p:cNvSpPr/>
          <p:nvPr/>
        </p:nvSpPr>
        <p:spPr>
          <a:xfrm rot="18045600">
            <a:off x="-3673440" y="3844080"/>
            <a:ext cx="1698372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48" name="TextBox 7"/>
          <p:cNvSpPr/>
          <p:nvPr/>
        </p:nvSpPr>
        <p:spPr>
          <a:xfrm rot="18045600">
            <a:off x="-6588000" y="1753920"/>
            <a:ext cx="1698372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49" name="AutoShape 8"/>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52" name="TextBox 2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01</a:t>
            </a:r>
            <a:endParaRPr lang="en-US" sz="2700" b="0" strike="noStrike" spc="-1">
              <a:latin typeface="Arial"/>
            </a:endParaRPr>
          </a:p>
        </p:txBody>
      </p:sp>
      <p:sp>
        <p:nvSpPr>
          <p:cNvPr id="53" name="TextBox 28"/>
          <p:cNvSpPr/>
          <p:nvPr/>
        </p:nvSpPr>
        <p:spPr>
          <a:xfrm>
            <a:off x="10173240" y="8702280"/>
            <a:ext cx="3815640" cy="612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4819"/>
              </a:lnSpc>
              <a:buNone/>
            </a:pPr>
            <a:r>
              <a:rPr lang="en-US" sz="3440" b="0" strike="noStrike" spc="-1">
                <a:solidFill>
                  <a:srgbClr val="FFFFFF"/>
                </a:solidFill>
                <a:latin typeface="Barlow SemiCondensed Heavy Italics"/>
              </a:rPr>
              <a:t>March 8, 2024</a:t>
            </a:r>
            <a:endParaRPr lang="en-US" sz="3440" b="0" strike="noStrike" spc="-1">
              <a:latin typeface="Arial"/>
            </a:endParaRPr>
          </a:p>
        </p:txBody>
      </p:sp>
      <p:sp>
        <p:nvSpPr>
          <p:cNvPr id="54" name="TextBox 53"/>
          <p:cNvSpPr txBox="1"/>
          <p:nvPr/>
        </p:nvSpPr>
        <p:spPr>
          <a:xfrm>
            <a:off x="7456174" y="3146623"/>
            <a:ext cx="11278080" cy="921240"/>
          </a:xfrm>
          <a:prstGeom prst="rect">
            <a:avLst/>
          </a:prstGeom>
          <a:noFill/>
          <a:ln w="0">
            <a:noFill/>
          </a:ln>
        </p:spPr>
        <p:txBody>
          <a:bodyPr lIns="90000" tIns="45000" rIns="90000" bIns="45000" anchor="t">
            <a:noAutofit/>
          </a:bodyPr>
          <a:lstStyle/>
          <a:p>
            <a:r>
              <a:rPr lang="en-US" sz="4800" b="0" strike="noStrike" spc="-1" dirty="0">
                <a:solidFill>
                  <a:srgbClr val="FFFFFF"/>
                </a:solidFill>
                <a:latin typeface="Barlow SemiCondensed Heavy"/>
              </a:rPr>
              <a:t>for Predicting Ground Reaction Forces</a:t>
            </a:r>
            <a:endParaRPr lang="en-US" sz="4800" b="0" strike="noStrike" spc="-1" dirty="0">
              <a:latin typeface="Arial"/>
            </a:endParaRPr>
          </a:p>
        </p:txBody>
      </p:sp>
      <p:sp>
        <p:nvSpPr>
          <p:cNvPr id="55" name="TextBox 54"/>
          <p:cNvSpPr txBox="1"/>
          <p:nvPr/>
        </p:nvSpPr>
        <p:spPr>
          <a:xfrm>
            <a:off x="10274760" y="4003200"/>
            <a:ext cx="4181040" cy="921240"/>
          </a:xfrm>
          <a:prstGeom prst="rect">
            <a:avLst/>
          </a:prstGeom>
          <a:noFill/>
          <a:ln w="0">
            <a:noFill/>
          </a:ln>
        </p:spPr>
        <p:txBody>
          <a:bodyPr lIns="90000" tIns="45000" rIns="90000" bIns="45000" anchor="t">
            <a:noAutofit/>
          </a:bodyPr>
          <a:lstStyle/>
          <a:p>
            <a:r>
              <a:rPr lang="en-US" sz="4800" b="0" strike="noStrike" spc="-1">
                <a:solidFill>
                  <a:srgbClr val="FFFFFF"/>
                </a:solidFill>
                <a:latin typeface="Barlow SemiCondensed Heavy"/>
              </a:rPr>
              <a:t>in Pitching</a:t>
            </a:r>
            <a:endParaRPr lang="en-US" sz="4800" b="0" strike="noStrike" spc="-1">
              <a:latin typeface="Arial"/>
            </a:endParaRPr>
          </a:p>
        </p:txBody>
      </p:sp>
      <p:sp>
        <p:nvSpPr>
          <p:cNvPr id="56" name="TextBox 55"/>
          <p:cNvSpPr txBox="1"/>
          <p:nvPr/>
        </p:nvSpPr>
        <p:spPr>
          <a:xfrm>
            <a:off x="8535240" y="2266920"/>
            <a:ext cx="8422920" cy="1076040"/>
          </a:xfrm>
          <a:prstGeom prst="rect">
            <a:avLst/>
          </a:prstGeom>
          <a:noFill/>
          <a:ln w="0">
            <a:noFill/>
          </a:ln>
        </p:spPr>
        <p:txBody>
          <a:bodyPr lIns="90000" tIns="45000" rIns="90000" bIns="45000" anchor="t">
            <a:noAutofit/>
          </a:bodyPr>
          <a:lstStyle/>
          <a:p>
            <a:r>
              <a:rPr lang="en-US" sz="4800" b="0" strike="noStrike" spc="-1">
                <a:solidFill>
                  <a:srgbClr val="FFFFFF"/>
                </a:solidFill>
                <a:latin typeface="Barlow SemiCondensed Heavy"/>
              </a:rPr>
              <a:t>Regression Based Approach</a:t>
            </a:r>
            <a:endParaRPr lang="en-US" sz="4800" b="0" strike="noStrike" spc="-1">
              <a:latin typeface="Arial"/>
            </a:endParaRPr>
          </a:p>
        </p:txBody>
      </p:sp>
      <p:sp>
        <p:nvSpPr>
          <p:cNvPr id="57" name="TextBox 56"/>
          <p:cNvSpPr txBox="1"/>
          <p:nvPr/>
        </p:nvSpPr>
        <p:spPr>
          <a:xfrm>
            <a:off x="7901280" y="6123960"/>
            <a:ext cx="10941840" cy="1337400"/>
          </a:xfrm>
          <a:prstGeom prst="rect">
            <a:avLst/>
          </a:prstGeom>
          <a:noFill/>
          <a:ln w="0">
            <a:noFill/>
          </a:ln>
        </p:spPr>
        <p:txBody>
          <a:bodyPr lIns="90000" tIns="45000" rIns="90000" bIns="45000" anchor="t">
            <a:noAutofit/>
          </a:bodyPr>
          <a:lstStyle/>
          <a:p>
            <a:r>
              <a:rPr lang="en-US" sz="3600" b="0" strike="noStrike" spc="-1">
                <a:solidFill>
                  <a:srgbClr val="EE272A"/>
                </a:solidFill>
                <a:latin typeface="Barlow SemiCondensed Heavy"/>
              </a:rPr>
              <a:t>Tim Niiler, PhD,   Ari Gordon, BA, </a:t>
            </a:r>
            <a:endParaRPr lang="en-US" sz="3600" b="0" strike="noStrike" spc="-1">
              <a:latin typeface="Arial"/>
            </a:endParaRPr>
          </a:p>
          <a:p>
            <a:r>
              <a:rPr lang="en-US" sz="3600" b="0" strike="noStrike" spc="-1">
                <a:solidFill>
                  <a:srgbClr val="EE272A"/>
                </a:solidFill>
                <a:latin typeface="Barlow SemiCondensed Heavy"/>
              </a:rPr>
              <a:t>	Rob Hulbert, MS,  Scott Coleman, MS</a:t>
            </a:r>
            <a:endParaRPr lang="en-US" sz="3600" b="0" strike="noStrike" spc="-1">
              <a:latin typeface="Arial"/>
            </a:endParaRPr>
          </a:p>
        </p:txBody>
      </p:sp>
      <p:grpSp>
        <p:nvGrpSpPr>
          <p:cNvPr id="58" name="Group 30"/>
          <p:cNvGrpSpPr/>
          <p:nvPr/>
        </p:nvGrpSpPr>
        <p:grpSpPr>
          <a:xfrm>
            <a:off x="9335520" y="-9195480"/>
            <a:ext cx="14636520" cy="22237920"/>
            <a:chOff x="9335520" y="-9195480"/>
            <a:chExt cx="14636520" cy="22237920"/>
          </a:xfrm>
        </p:grpSpPr>
        <p:sp>
          <p:nvSpPr>
            <p:cNvPr id="59" name="Freeform 41"/>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0" name="TextBox 69"/>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1" name="Group 31"/>
          <p:cNvGrpSpPr/>
          <p:nvPr/>
        </p:nvGrpSpPr>
        <p:grpSpPr>
          <a:xfrm>
            <a:off x="7202160" y="328680"/>
            <a:ext cx="14452200" cy="21928320"/>
            <a:chOff x="7202160" y="328680"/>
            <a:chExt cx="14452200" cy="21928320"/>
          </a:xfrm>
        </p:grpSpPr>
        <p:sp>
          <p:nvSpPr>
            <p:cNvPr id="62" name="Freeform 42"/>
            <p:cNvSpPr/>
            <p:nvPr/>
          </p:nvSpPr>
          <p:spPr>
            <a:xfrm rot="18045600">
              <a:off x="248256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3" name="TextBox 70"/>
            <p:cNvSpPr/>
            <p:nvPr/>
          </p:nvSpPr>
          <p:spPr>
            <a:xfrm rot="18045600">
              <a:off x="242028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211" name="Group 137"/>
          <p:cNvGrpSpPr/>
          <p:nvPr/>
        </p:nvGrpSpPr>
        <p:grpSpPr>
          <a:xfrm>
            <a:off x="5598720" y="-10616400"/>
            <a:ext cx="10498320" cy="15284880"/>
            <a:chOff x="5598720" y="-10616400"/>
            <a:chExt cx="10498320" cy="15284880"/>
          </a:xfrm>
        </p:grpSpPr>
        <p:sp>
          <p:nvSpPr>
            <p:cNvPr id="212" name="Freeform 158"/>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13" name="TextBox 343"/>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14" name="Group 138"/>
          <p:cNvGrpSpPr/>
          <p:nvPr/>
        </p:nvGrpSpPr>
        <p:grpSpPr>
          <a:xfrm>
            <a:off x="-4817880" y="1739160"/>
            <a:ext cx="13191840" cy="6702840"/>
            <a:chOff x="-4817880" y="1739160"/>
            <a:chExt cx="13191840" cy="6702840"/>
          </a:xfrm>
        </p:grpSpPr>
        <p:sp>
          <p:nvSpPr>
            <p:cNvPr id="215" name="Freeform 159"/>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16" name="TextBox 344"/>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17" name="Group 139"/>
          <p:cNvGrpSpPr/>
          <p:nvPr/>
        </p:nvGrpSpPr>
        <p:grpSpPr>
          <a:xfrm>
            <a:off x="1213200" y="2293920"/>
            <a:ext cx="6859080" cy="5939640"/>
            <a:chOff x="1213200" y="2293920"/>
            <a:chExt cx="6859080" cy="5939640"/>
          </a:xfrm>
        </p:grpSpPr>
        <p:sp>
          <p:nvSpPr>
            <p:cNvPr id="218" name="Freeform 160"/>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19" name="Group 140"/>
          <p:cNvGrpSpPr/>
          <p:nvPr/>
        </p:nvGrpSpPr>
        <p:grpSpPr>
          <a:xfrm>
            <a:off x="12239640" y="-2960280"/>
            <a:ext cx="8178120" cy="3815280"/>
            <a:chOff x="12239640" y="-2960280"/>
            <a:chExt cx="8178120" cy="3815280"/>
          </a:xfrm>
        </p:grpSpPr>
        <p:sp>
          <p:nvSpPr>
            <p:cNvPr id="220" name="Freeform 161"/>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21" name="TextBox 345"/>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222" name="TextBox 346"/>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10</a:t>
            </a:r>
            <a:endParaRPr lang="en-US" sz="2700" b="0" strike="noStrike" spc="-1">
              <a:latin typeface="Arial"/>
            </a:endParaRPr>
          </a:p>
        </p:txBody>
      </p:sp>
      <p:sp>
        <p:nvSpPr>
          <p:cNvPr id="223" name="AutoShape 2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224" name="Group 141"/>
          <p:cNvGrpSpPr/>
          <p:nvPr/>
        </p:nvGrpSpPr>
        <p:grpSpPr>
          <a:xfrm>
            <a:off x="5982840" y="5577480"/>
            <a:ext cx="3160800" cy="2864520"/>
            <a:chOff x="5982840" y="5577480"/>
            <a:chExt cx="3160800" cy="2864520"/>
          </a:xfrm>
        </p:grpSpPr>
        <p:sp>
          <p:nvSpPr>
            <p:cNvPr id="225" name="Freeform 162"/>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26" name="TextBox 347"/>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27" name="Group 142"/>
          <p:cNvGrpSpPr/>
          <p:nvPr/>
        </p:nvGrpSpPr>
        <p:grpSpPr>
          <a:xfrm>
            <a:off x="6147360" y="5857560"/>
            <a:ext cx="2831760" cy="2451960"/>
            <a:chOff x="6147360" y="5857560"/>
            <a:chExt cx="2831760" cy="2451960"/>
          </a:xfrm>
        </p:grpSpPr>
        <p:sp>
          <p:nvSpPr>
            <p:cNvPr id="228" name="Freeform 163"/>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229" name="TextBox 348"/>
          <p:cNvSpPr/>
          <p:nvPr/>
        </p:nvSpPr>
        <p:spPr>
          <a:xfrm>
            <a:off x="9144000" y="3167280"/>
            <a:ext cx="401796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 Instead of modeling time series via short-cuts like shape fitting or FFT models, frame-by-frame modeling allows for more nuance in results</a:t>
            </a:r>
            <a:endParaRPr lang="en-US" sz="2100" b="0" strike="noStrike" spc="-1">
              <a:latin typeface="Arial"/>
            </a:endParaRPr>
          </a:p>
        </p:txBody>
      </p:sp>
      <p:sp>
        <p:nvSpPr>
          <p:cNvPr id="230" name="TextBox 349"/>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Model every frame</a:t>
            </a:r>
            <a:endParaRPr lang="en-US" sz="2100" b="1" strike="noStrike" spc="-1">
              <a:latin typeface="Arial"/>
            </a:endParaRPr>
          </a:p>
        </p:txBody>
      </p:sp>
      <p:sp>
        <p:nvSpPr>
          <p:cNvPr id="231" name="TextBox 350"/>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232" name="TextBox 351"/>
          <p:cNvSpPr/>
          <p:nvPr/>
        </p:nvSpPr>
        <p:spPr>
          <a:xfrm>
            <a:off x="13731120" y="3167280"/>
            <a:ext cx="401796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Use strategies including k-means cross-validation, kernel density weighting, and AIC to keep models generalizable</a:t>
            </a:r>
            <a:endParaRPr lang="en-US" sz="2100" b="0" strike="noStrike" spc="-1">
              <a:latin typeface="Arial"/>
            </a:endParaRPr>
          </a:p>
        </p:txBody>
      </p:sp>
      <p:sp>
        <p:nvSpPr>
          <p:cNvPr id="233" name="TextBox 352"/>
          <p:cNvSpPr/>
          <p:nvPr/>
        </p:nvSpPr>
        <p:spPr>
          <a:xfrm>
            <a:off x="1492596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Avoid overfitting</a:t>
            </a:r>
            <a:endParaRPr lang="en-US" sz="2100" b="1" strike="noStrike" spc="-1">
              <a:latin typeface="Arial"/>
            </a:endParaRPr>
          </a:p>
        </p:txBody>
      </p:sp>
      <p:sp>
        <p:nvSpPr>
          <p:cNvPr id="234" name="TextBox 353"/>
          <p:cNvSpPr/>
          <p:nvPr/>
        </p:nvSpPr>
        <p:spPr>
          <a:xfrm>
            <a:off x="1373112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235" name="TextBox 354"/>
          <p:cNvSpPr/>
          <p:nvPr/>
        </p:nvSpPr>
        <p:spPr>
          <a:xfrm>
            <a:off x="9144000" y="5950935"/>
            <a:ext cx="40179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While neural networks have their draw, often they function as black boxes and it can be difficult to do anything other than predict – standardized regression variables can tell us which variables are most important</a:t>
            </a:r>
            <a:endParaRPr lang="en-US" sz="2100" b="0" strike="noStrike" spc="-1">
              <a:latin typeface="Arial"/>
            </a:endParaRPr>
          </a:p>
        </p:txBody>
      </p:sp>
      <p:sp>
        <p:nvSpPr>
          <p:cNvPr id="236" name="TextBox 355"/>
          <p:cNvSpPr/>
          <p:nvPr/>
        </p:nvSpPr>
        <p:spPr>
          <a:xfrm>
            <a:off x="10196280" y="5428575"/>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Use regression</a:t>
            </a:r>
            <a:endParaRPr lang="en-US" sz="2100" b="1" strike="noStrike" spc="-1">
              <a:latin typeface="Arial"/>
            </a:endParaRPr>
          </a:p>
        </p:txBody>
      </p:sp>
      <p:sp>
        <p:nvSpPr>
          <p:cNvPr id="237" name="TextBox 356"/>
          <p:cNvSpPr/>
          <p:nvPr/>
        </p:nvSpPr>
        <p:spPr>
          <a:xfrm>
            <a:off x="9144000" y="5409495"/>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238" name="TextBox 360"/>
          <p:cNvSpPr/>
          <p:nvPr/>
        </p:nvSpPr>
        <p:spPr>
          <a:xfrm>
            <a:off x="17776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Modeling</a:t>
            </a:r>
            <a:endParaRPr lang="en-US" sz="11250" b="0" strike="noStrike" spc="-1">
              <a:latin typeface="Arial"/>
            </a:endParaRPr>
          </a:p>
        </p:txBody>
      </p:sp>
      <p:sp>
        <p:nvSpPr>
          <p:cNvPr id="239" name="TextBox 361"/>
          <p:cNvSpPr/>
          <p:nvPr/>
        </p:nvSpPr>
        <p:spPr>
          <a:xfrm>
            <a:off x="90910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Strategy</a:t>
            </a:r>
            <a:endParaRPr lang="en-US" sz="11250" b="0" strike="noStrike" spc="-1">
              <a:latin typeface="Arial"/>
            </a:endParaRPr>
          </a:p>
        </p:txBody>
      </p:sp>
      <p:sp>
        <p:nvSpPr>
          <p:cNvPr id="2" name="TextBox 332">
            <a:extLst>
              <a:ext uri="{FF2B5EF4-FFF2-40B4-BE49-F238E27FC236}">
                <a16:creationId xmlns:a16="http://schemas.microsoft.com/office/drawing/2014/main" id="{B623628E-5093-FA39-5EB4-E9F817922255}"/>
              </a:ext>
            </a:extLst>
          </p:cNvPr>
          <p:cNvSpPr/>
          <p:nvPr/>
        </p:nvSpPr>
        <p:spPr>
          <a:xfrm>
            <a:off x="13689945" y="5996044"/>
            <a:ext cx="4017960" cy="257577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Get as many examples as possible of as many pitchers and pitches so that the models have “seen” similar data and are mostly interpolating rather than extrapolating.</a:t>
            </a:r>
            <a:endParaRPr lang="en-US" sz="2100" b="0" strike="noStrike" spc="-1" dirty="0">
              <a:latin typeface="Arial"/>
            </a:endParaRPr>
          </a:p>
        </p:txBody>
      </p:sp>
      <p:sp>
        <p:nvSpPr>
          <p:cNvPr id="3" name="TextBox 333">
            <a:extLst>
              <a:ext uri="{FF2B5EF4-FFF2-40B4-BE49-F238E27FC236}">
                <a16:creationId xmlns:a16="http://schemas.microsoft.com/office/drawing/2014/main" id="{DE07DD50-D270-4EEC-05E7-A676E3067CCA}"/>
              </a:ext>
            </a:extLst>
          </p:cNvPr>
          <p:cNvSpPr/>
          <p:nvPr/>
        </p:nvSpPr>
        <p:spPr>
          <a:xfrm>
            <a:off x="14884785" y="5473324"/>
            <a:ext cx="2642760" cy="34791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dirty="0">
                <a:solidFill>
                  <a:srgbClr val="FFFFFF"/>
                </a:solidFill>
                <a:latin typeface="Montserrat Bold Italics"/>
              </a:rPr>
              <a:t>Fill the data subspace</a:t>
            </a:r>
            <a:endParaRPr lang="en-US" sz="2100" b="1" strike="noStrike" spc="-1" dirty="0">
              <a:latin typeface="Arial"/>
            </a:endParaRPr>
          </a:p>
        </p:txBody>
      </p:sp>
      <p:sp>
        <p:nvSpPr>
          <p:cNvPr id="4" name="TextBox 334">
            <a:extLst>
              <a:ext uri="{FF2B5EF4-FFF2-40B4-BE49-F238E27FC236}">
                <a16:creationId xmlns:a16="http://schemas.microsoft.com/office/drawing/2014/main" id="{A71005D7-1DD6-2E71-A39D-8168216C2DCC}"/>
              </a:ext>
            </a:extLst>
          </p:cNvPr>
          <p:cNvSpPr/>
          <p:nvPr/>
        </p:nvSpPr>
        <p:spPr>
          <a:xfrm>
            <a:off x="13689945" y="5454244"/>
            <a:ext cx="1051920" cy="38690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dirty="0">
                <a:solidFill>
                  <a:srgbClr val="EE272A"/>
                </a:solidFill>
                <a:latin typeface="Poppins"/>
              </a:rPr>
              <a:t>4</a:t>
            </a:r>
            <a:endParaRPr lang="en-US" sz="2300" b="0" strike="noStrike" spc="-1" dirty="0">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240" name="Group 100"/>
          <p:cNvGrpSpPr/>
          <p:nvPr/>
        </p:nvGrpSpPr>
        <p:grpSpPr>
          <a:xfrm>
            <a:off x="0" y="0"/>
            <a:ext cx="18287640" cy="8487000"/>
            <a:chOff x="0" y="0"/>
            <a:chExt cx="18287640" cy="8487000"/>
          </a:xfrm>
        </p:grpSpPr>
        <p:pic>
          <p:nvPicPr>
            <p:cNvPr id="241" name="Picture 2"/>
            <p:cNvPicPr/>
            <p:nvPr/>
          </p:nvPicPr>
          <p:blipFill>
            <a:blip r:embed="rId2">
              <a:alphaModFix amt="9000"/>
            </a:blip>
            <a:srcRect t="3589" b="3589"/>
            <a:stretch/>
          </p:blipFill>
          <p:spPr>
            <a:xfrm>
              <a:off x="0" y="0"/>
              <a:ext cx="18287640" cy="8487000"/>
            </a:xfrm>
            <a:prstGeom prst="rect">
              <a:avLst/>
            </a:prstGeom>
            <a:ln w="0">
              <a:noFill/>
            </a:ln>
          </p:spPr>
        </p:pic>
      </p:grpSp>
      <p:sp>
        <p:nvSpPr>
          <p:cNvPr id="242" name="TextBox 259"/>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11</a:t>
            </a:r>
            <a:endParaRPr lang="en-US" sz="2700" b="0" strike="noStrike" spc="-1">
              <a:latin typeface="Arial"/>
            </a:endParaRPr>
          </a:p>
        </p:txBody>
      </p:sp>
      <p:sp>
        <p:nvSpPr>
          <p:cNvPr id="243" name="AutoShape 7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244" name="Freeform 125"/>
          <p:cNvSpPr/>
          <p:nvPr/>
        </p:nvSpPr>
        <p:spPr>
          <a:xfrm>
            <a:off x="6869880" y="25002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45" name="Freeform 126"/>
          <p:cNvSpPr/>
          <p:nvPr/>
        </p:nvSpPr>
        <p:spPr>
          <a:xfrm>
            <a:off x="7044480" y="26744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46" name="Freeform 127"/>
          <p:cNvSpPr/>
          <p:nvPr/>
        </p:nvSpPr>
        <p:spPr>
          <a:xfrm>
            <a:off x="10167480" y="558216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47" name="Freeform 128"/>
          <p:cNvSpPr/>
          <p:nvPr/>
        </p:nvSpPr>
        <p:spPr>
          <a:xfrm rot="17847600">
            <a:off x="10341720" y="57564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48" name="Freeform 129"/>
          <p:cNvSpPr/>
          <p:nvPr/>
        </p:nvSpPr>
        <p:spPr>
          <a:xfrm>
            <a:off x="6244920" y="6084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49" name="Freeform 130"/>
          <p:cNvSpPr/>
          <p:nvPr/>
        </p:nvSpPr>
        <p:spPr>
          <a:xfrm rot="4876200">
            <a:off x="6419880" y="6258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50" name="Freeform 131"/>
          <p:cNvSpPr/>
          <p:nvPr/>
        </p:nvSpPr>
        <p:spPr>
          <a:xfrm>
            <a:off x="2912040" y="4536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51" name="Freeform 132"/>
          <p:cNvSpPr/>
          <p:nvPr/>
        </p:nvSpPr>
        <p:spPr>
          <a:xfrm rot="11585400">
            <a:off x="3086640" y="47106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nvGrpSpPr>
          <p:cNvPr id="252" name="Group 101"/>
          <p:cNvGrpSpPr/>
          <p:nvPr/>
        </p:nvGrpSpPr>
        <p:grpSpPr>
          <a:xfrm>
            <a:off x="-6775200" y="8710920"/>
            <a:ext cx="8178120" cy="3815640"/>
            <a:chOff x="-6775200" y="8710920"/>
            <a:chExt cx="8178120" cy="3815640"/>
          </a:xfrm>
        </p:grpSpPr>
        <p:sp>
          <p:nvSpPr>
            <p:cNvPr id="253" name="Freeform 133"/>
            <p:cNvSpPr/>
            <p:nvPr/>
          </p:nvSpPr>
          <p:spPr>
            <a:xfrm>
              <a:off x="-6775200" y="89085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54" name="TextBox 260"/>
            <p:cNvSpPr/>
            <p:nvPr/>
          </p:nvSpPr>
          <p:spPr>
            <a:xfrm>
              <a:off x="-6183000" y="871092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55" name="Group 102"/>
          <p:cNvGrpSpPr/>
          <p:nvPr/>
        </p:nvGrpSpPr>
        <p:grpSpPr>
          <a:xfrm>
            <a:off x="12239640" y="-2960280"/>
            <a:ext cx="8178120" cy="3815280"/>
            <a:chOff x="12239640" y="-2960280"/>
            <a:chExt cx="8178120" cy="3815280"/>
          </a:xfrm>
        </p:grpSpPr>
        <p:sp>
          <p:nvSpPr>
            <p:cNvPr id="256" name="Freeform 134"/>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57" name="TextBox 261"/>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258" name="TextBox 262"/>
          <p:cNvSpPr/>
          <p:nvPr/>
        </p:nvSpPr>
        <p:spPr>
          <a:xfrm>
            <a:off x="1778400" y="173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Modeling</a:t>
            </a:r>
            <a:endParaRPr lang="en-US" sz="11250" b="0" strike="noStrike" spc="-1">
              <a:latin typeface="Arial"/>
            </a:endParaRPr>
          </a:p>
        </p:txBody>
      </p:sp>
      <p:sp>
        <p:nvSpPr>
          <p:cNvPr id="259" name="TextBox 263"/>
          <p:cNvSpPr/>
          <p:nvPr/>
        </p:nvSpPr>
        <p:spPr>
          <a:xfrm>
            <a:off x="9091800" y="173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Strategy</a:t>
            </a:r>
            <a:endParaRPr lang="en-US" sz="11250" b="0" strike="noStrike" spc="-1">
              <a:latin typeface="Arial"/>
            </a:endParaRPr>
          </a:p>
        </p:txBody>
      </p:sp>
      <p:sp>
        <p:nvSpPr>
          <p:cNvPr id="260" name="TextBox 264"/>
          <p:cNvSpPr/>
          <p:nvPr/>
        </p:nvSpPr>
        <p:spPr>
          <a:xfrm>
            <a:off x="6946560" y="2848680"/>
            <a:ext cx="2481480" cy="138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Density</a:t>
            </a:r>
            <a:endParaRPr lang="en-US" sz="3900" b="0" strike="noStrike" spc="-1">
              <a:latin typeface="Arial"/>
            </a:endParaRPr>
          </a:p>
          <a:p>
            <a:pPr algn="ctr">
              <a:lnSpc>
                <a:spcPts val="5460"/>
              </a:lnSpc>
              <a:buNone/>
            </a:pPr>
            <a:r>
              <a:rPr lang="en-US" sz="3900" b="0" strike="noStrike" spc="-1">
                <a:solidFill>
                  <a:srgbClr val="FFFFFF"/>
                </a:solidFill>
                <a:latin typeface="Barlow SemiCondensed Heavy"/>
              </a:rPr>
              <a:t>Weighting</a:t>
            </a:r>
            <a:endParaRPr lang="en-US" sz="3900" b="0" strike="noStrike" spc="-1">
              <a:latin typeface="Arial"/>
            </a:endParaRPr>
          </a:p>
        </p:txBody>
      </p:sp>
      <p:sp>
        <p:nvSpPr>
          <p:cNvPr id="261" name="TextBox 265"/>
          <p:cNvSpPr/>
          <p:nvPr/>
        </p:nvSpPr>
        <p:spPr>
          <a:xfrm>
            <a:off x="10362960" y="6453720"/>
            <a:ext cx="1990080" cy="568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4479"/>
              </a:lnSpc>
              <a:buNone/>
            </a:pPr>
            <a:r>
              <a:rPr lang="en-US" sz="3200" b="0" strike="noStrike" spc="-1">
                <a:solidFill>
                  <a:srgbClr val="FFFFFF"/>
                </a:solidFill>
                <a:latin typeface="Barlow SemiCondensed Heavy"/>
              </a:rPr>
              <a:t>k-fold CV</a:t>
            </a:r>
            <a:endParaRPr lang="en-US" sz="3200" b="0" strike="noStrike" spc="-1">
              <a:latin typeface="Arial"/>
            </a:endParaRPr>
          </a:p>
        </p:txBody>
      </p:sp>
      <p:sp>
        <p:nvSpPr>
          <p:cNvPr id="262" name="TextBox 266"/>
          <p:cNvSpPr/>
          <p:nvPr/>
        </p:nvSpPr>
        <p:spPr>
          <a:xfrm>
            <a:off x="6717960" y="6936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sp>
        <p:nvSpPr>
          <p:cNvPr id="263" name="TextBox 268"/>
          <p:cNvSpPr/>
          <p:nvPr/>
        </p:nvSpPr>
        <p:spPr>
          <a:xfrm>
            <a:off x="13927680" y="5599800"/>
            <a:ext cx="3010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buNone/>
            </a:pPr>
            <a:r>
              <a:rPr lang="en-US" sz="2100" b="0" strike="noStrike" spc="-1">
                <a:solidFill>
                  <a:srgbClr val="FFFFFF"/>
                </a:solidFill>
                <a:latin typeface="Montserrat Bold Italics"/>
              </a:rPr>
              <a:t>PREDICTION</a:t>
            </a:r>
            <a:endParaRPr lang="en-US" sz="2100" b="0" strike="noStrike" spc="-1">
              <a:latin typeface="Arial"/>
            </a:endParaRPr>
          </a:p>
        </p:txBody>
      </p:sp>
      <p:sp>
        <p:nvSpPr>
          <p:cNvPr id="264" name="TextBox 270"/>
          <p:cNvSpPr/>
          <p:nvPr/>
        </p:nvSpPr>
        <p:spPr>
          <a:xfrm>
            <a:off x="2723400" y="491616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sp>
        <p:nvSpPr>
          <p:cNvPr id="265" name="Straight Connector 264"/>
          <p:cNvSpPr/>
          <p:nvPr/>
        </p:nvSpPr>
        <p:spPr>
          <a:xfrm flipV="1">
            <a:off x="5341320" y="4388760"/>
            <a:ext cx="1606320" cy="1008360"/>
          </a:xfrm>
          <a:prstGeom prst="line">
            <a:avLst/>
          </a:prstGeom>
          <a:ln w="57240">
            <a:solidFill>
              <a:srgbClr val="C9211E"/>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66" name="Straight Connector 265"/>
          <p:cNvSpPr/>
          <p:nvPr/>
        </p:nvSpPr>
        <p:spPr>
          <a:xfrm flipH="1">
            <a:off x="7508160" y="4855680"/>
            <a:ext cx="298800" cy="1195560"/>
          </a:xfrm>
          <a:prstGeom prst="line">
            <a:avLst/>
          </a:prstGeom>
          <a:ln w="57240">
            <a:solidFill>
              <a:srgbClr val="C9211E"/>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67" name="Straight Connector 266"/>
          <p:cNvSpPr/>
          <p:nvPr/>
        </p:nvSpPr>
        <p:spPr>
          <a:xfrm flipV="1">
            <a:off x="8628480" y="6802920"/>
            <a:ext cx="1541520" cy="331560"/>
          </a:xfrm>
          <a:prstGeom prst="line">
            <a:avLst/>
          </a:prstGeom>
          <a:ln w="57240">
            <a:solidFill>
              <a:srgbClr val="C9211E"/>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68" name="Straight Connector 267"/>
          <p:cNvSpPr/>
          <p:nvPr/>
        </p:nvSpPr>
        <p:spPr>
          <a:xfrm flipV="1">
            <a:off x="12480120" y="5135760"/>
            <a:ext cx="1545840" cy="1090080"/>
          </a:xfrm>
          <a:prstGeom prst="line">
            <a:avLst/>
          </a:prstGeom>
          <a:ln w="57240">
            <a:solidFill>
              <a:srgbClr val="C9211E"/>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69" name="Rectangle 268"/>
          <p:cNvSpPr/>
          <p:nvPr/>
        </p:nvSpPr>
        <p:spPr>
          <a:xfrm>
            <a:off x="5845680" y="2278440"/>
            <a:ext cx="6966360" cy="6592680"/>
          </a:xfrm>
          <a:prstGeom prst="rect">
            <a:avLst/>
          </a:prstGeom>
          <a:gradFill rotWithShape="0">
            <a:gsLst>
              <a:gs pos="0">
                <a:srgbClr val="729FCF">
                  <a:alpha val="30196"/>
                </a:srgbClr>
              </a:gs>
              <a:gs pos="100000">
                <a:srgbClr val="729FCF">
                  <a:alpha val="0"/>
                </a:srgbClr>
              </a:gs>
            </a:gsLst>
            <a:lin ang="5400000"/>
          </a:gra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pic>
        <p:nvPicPr>
          <p:cNvPr id="270" name="Picture 269"/>
          <p:cNvPicPr/>
          <p:nvPr/>
        </p:nvPicPr>
        <p:blipFill>
          <a:blip r:embed="rId5"/>
          <a:stretch/>
        </p:blipFill>
        <p:spPr>
          <a:xfrm>
            <a:off x="344880" y="2390760"/>
            <a:ext cx="2699280" cy="1986840"/>
          </a:xfrm>
          <a:prstGeom prst="rect">
            <a:avLst/>
          </a:prstGeom>
          <a:ln w="0">
            <a:noFill/>
          </a:ln>
        </p:spPr>
      </p:pic>
      <p:sp>
        <p:nvSpPr>
          <p:cNvPr id="271" name="Straight Connector 270"/>
          <p:cNvSpPr/>
          <p:nvPr/>
        </p:nvSpPr>
        <p:spPr>
          <a:xfrm>
            <a:off x="1830240" y="4276800"/>
            <a:ext cx="1158120" cy="1270080"/>
          </a:xfrm>
          <a:prstGeom prst="line">
            <a:avLst/>
          </a:prstGeom>
          <a:ln w="57240">
            <a:solidFill>
              <a:srgbClr val="C9211E"/>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72" name="Straight Connector 271"/>
          <p:cNvSpPr/>
          <p:nvPr/>
        </p:nvSpPr>
        <p:spPr>
          <a:xfrm flipH="1" flipV="1">
            <a:off x="13036320" y="7414560"/>
            <a:ext cx="2110320" cy="280080"/>
          </a:xfrm>
          <a:prstGeom prst="line">
            <a:avLst/>
          </a:prstGeom>
          <a:ln w="57240">
            <a:solidFill>
              <a:srgbClr val="3465A4"/>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73" name="TextBox 179"/>
          <p:cNvSpPr/>
          <p:nvPr/>
        </p:nvSpPr>
        <p:spPr>
          <a:xfrm>
            <a:off x="14506560" y="7785000"/>
            <a:ext cx="3010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buNone/>
            </a:pPr>
            <a:r>
              <a:rPr lang="en-US" sz="2100" b="0" strike="noStrike" spc="-1">
                <a:solidFill>
                  <a:srgbClr val="FFFFFF"/>
                </a:solidFill>
                <a:latin typeface="Montserrat Bold Italics"/>
              </a:rPr>
              <a:t>Avoiding Overfitting</a:t>
            </a:r>
            <a:endParaRPr lang="en-US" sz="2100" b="0" strike="noStrike" spc="-1">
              <a:latin typeface="Arial"/>
            </a:endParaRPr>
          </a:p>
        </p:txBody>
      </p:sp>
      <p:pic>
        <p:nvPicPr>
          <p:cNvPr id="274" name="Picture 273"/>
          <p:cNvPicPr/>
          <p:nvPr/>
        </p:nvPicPr>
        <p:blipFill>
          <a:blip r:embed="rId6"/>
          <a:stretch/>
        </p:blipFill>
        <p:spPr>
          <a:xfrm>
            <a:off x="14040000" y="3492360"/>
            <a:ext cx="2859480" cy="214452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75" name="Freeform: Shape 274"/>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a:effectLst>
            <a:outerShdw blurRad="50800" dist="50800" dir="5400000" algn="ctr" rotWithShape="0">
              <a:srgbClr val="000000">
                <a:alpha val="42000"/>
              </a:srgbClr>
            </a:outerShdw>
          </a:effectLst>
        </p:spPr>
        <p:txBody>
          <a:bodyPr/>
          <a:lstStyle/>
          <a:p>
            <a:endParaRPr lang="en-US"/>
          </a:p>
        </p:txBody>
      </p:sp>
      <p:grpSp>
        <p:nvGrpSpPr>
          <p:cNvPr id="276" name="Group 41"/>
          <p:cNvGrpSpPr/>
          <p:nvPr/>
        </p:nvGrpSpPr>
        <p:grpSpPr>
          <a:xfrm>
            <a:off x="6874200" y="262800"/>
            <a:ext cx="14740560" cy="14434200"/>
            <a:chOff x="6874200" y="262800"/>
            <a:chExt cx="14740560" cy="14434200"/>
          </a:xfrm>
        </p:grpSpPr>
        <p:sp>
          <p:nvSpPr>
            <p:cNvPr id="277" name="Freeform 62"/>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78" name="TextBox 93"/>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79" name="Group 42"/>
          <p:cNvGrpSpPr/>
          <p:nvPr/>
        </p:nvGrpSpPr>
        <p:grpSpPr>
          <a:xfrm>
            <a:off x="-3619800" y="-3452040"/>
            <a:ext cx="5382360" cy="5407920"/>
            <a:chOff x="-3619800" y="-3452040"/>
            <a:chExt cx="5382360" cy="5407920"/>
          </a:xfrm>
        </p:grpSpPr>
        <p:sp>
          <p:nvSpPr>
            <p:cNvPr id="280" name="Freeform 63"/>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81" name="TextBox 94"/>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282" name="TextBox 9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12</a:t>
            </a:r>
            <a:endParaRPr lang="en-US" sz="2700" b="0" strike="noStrike" spc="-1">
              <a:latin typeface="Arial"/>
            </a:endParaRPr>
          </a:p>
        </p:txBody>
      </p:sp>
      <p:sp>
        <p:nvSpPr>
          <p:cNvPr id="283" name="AutoShape 39"/>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284" name="TextBox 96"/>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285" name="TextBox 97"/>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Data registration</a:t>
            </a:r>
            <a:endParaRPr lang="en-US" sz="5400" b="0" strike="noStrike" spc="-1">
              <a:latin typeface="Arial"/>
            </a:endParaRPr>
          </a:p>
        </p:txBody>
      </p:sp>
      <p:sp>
        <p:nvSpPr>
          <p:cNvPr id="286" name="TextBox 98"/>
          <p:cNvSpPr/>
          <p:nvPr/>
        </p:nvSpPr>
        <p:spPr>
          <a:xfrm>
            <a:off x="592200" y="3366360"/>
            <a:ext cx="8201880" cy="1493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Rear Vertical Ground Reaction Force (single pitch)</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p:txBody>
      </p:sp>
      <p:pic>
        <p:nvPicPr>
          <p:cNvPr id="287" name="Picture 286"/>
          <p:cNvPicPr/>
          <p:nvPr/>
        </p:nvPicPr>
        <p:blipFill>
          <a:blip r:embed="rId3"/>
          <a:stretch/>
        </p:blipFill>
        <p:spPr>
          <a:xfrm>
            <a:off x="8675280" y="2788560"/>
            <a:ext cx="8123400" cy="5980320"/>
          </a:xfrm>
          <a:prstGeom prst="rect">
            <a:avLst/>
          </a:prstGeom>
          <a:ln w="0">
            <a:noFill/>
          </a:ln>
        </p:spPr>
      </p:pic>
      <p:grpSp>
        <p:nvGrpSpPr>
          <p:cNvPr id="288" name="Group 287"/>
          <p:cNvGrpSpPr/>
          <p:nvPr/>
        </p:nvGrpSpPr>
        <p:grpSpPr>
          <a:xfrm>
            <a:off x="15333480" y="72360"/>
            <a:ext cx="2827800" cy="2537640"/>
            <a:chOff x="15333480" y="72360"/>
            <a:chExt cx="2827800" cy="2537640"/>
          </a:xfrm>
        </p:grpSpPr>
        <p:sp>
          <p:nvSpPr>
            <p:cNvPr id="289"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90"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291"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92" name="Freeform: Shape 291"/>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293" name="Group 24"/>
          <p:cNvGrpSpPr/>
          <p:nvPr/>
        </p:nvGrpSpPr>
        <p:grpSpPr>
          <a:xfrm>
            <a:off x="6874200" y="262800"/>
            <a:ext cx="14740560" cy="14434200"/>
            <a:chOff x="6874200" y="262800"/>
            <a:chExt cx="14740560" cy="14434200"/>
          </a:xfrm>
        </p:grpSpPr>
        <p:sp>
          <p:nvSpPr>
            <p:cNvPr id="294" name="Freeform 35"/>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95" name="TextBox 276"/>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296" name="Group 25"/>
          <p:cNvGrpSpPr/>
          <p:nvPr/>
        </p:nvGrpSpPr>
        <p:grpSpPr>
          <a:xfrm>
            <a:off x="-3619800" y="-3452040"/>
            <a:ext cx="5382360" cy="5407920"/>
            <a:chOff x="-3619800" y="-3452040"/>
            <a:chExt cx="5382360" cy="5407920"/>
          </a:xfrm>
        </p:grpSpPr>
        <p:sp>
          <p:nvSpPr>
            <p:cNvPr id="297" name="Freeform 36"/>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298" name="TextBox 277"/>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299" name="TextBox 278"/>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13</a:t>
            </a:r>
            <a:endParaRPr lang="en-US" sz="2700" b="0" strike="noStrike" spc="-1">
              <a:latin typeface="Arial"/>
            </a:endParaRPr>
          </a:p>
        </p:txBody>
      </p:sp>
      <p:sp>
        <p:nvSpPr>
          <p:cNvPr id="300" name="AutoShape 41"/>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301" name="TextBox 279"/>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302" name="TextBox 280"/>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Data registration</a:t>
            </a:r>
            <a:endParaRPr lang="en-US" sz="5400" b="0" strike="noStrike" spc="-1">
              <a:latin typeface="Arial"/>
            </a:endParaRPr>
          </a:p>
        </p:txBody>
      </p:sp>
      <p:sp>
        <p:nvSpPr>
          <p:cNvPr id="303" name="TextBox 281"/>
          <p:cNvSpPr/>
          <p:nvPr/>
        </p:nvSpPr>
        <p:spPr>
          <a:xfrm>
            <a:off x="592200" y="3366360"/>
            <a:ext cx="8201880" cy="1493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With multiple pitches, data may be time shifted</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p:txBody>
      </p:sp>
      <p:pic>
        <p:nvPicPr>
          <p:cNvPr id="304" name="Picture 303"/>
          <p:cNvPicPr/>
          <p:nvPr/>
        </p:nvPicPr>
        <p:blipFill>
          <a:blip r:embed="rId3"/>
          <a:stretch/>
        </p:blipFill>
        <p:spPr>
          <a:xfrm>
            <a:off x="8662320" y="2776680"/>
            <a:ext cx="8123400" cy="5980320"/>
          </a:xfrm>
          <a:prstGeom prst="rect">
            <a:avLst/>
          </a:prstGeom>
          <a:ln w="0">
            <a:noFill/>
          </a:ln>
        </p:spPr>
      </p:pic>
      <p:grpSp>
        <p:nvGrpSpPr>
          <p:cNvPr id="305" name="Group 304"/>
          <p:cNvGrpSpPr/>
          <p:nvPr/>
        </p:nvGrpSpPr>
        <p:grpSpPr>
          <a:xfrm>
            <a:off x="15333480" y="72360"/>
            <a:ext cx="2827800" cy="2537640"/>
            <a:chOff x="15333480" y="72360"/>
            <a:chExt cx="2827800" cy="2537640"/>
          </a:xfrm>
        </p:grpSpPr>
        <p:sp>
          <p:nvSpPr>
            <p:cNvPr id="306"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07"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08"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93D5944-6F1A-2E6A-CD38-A33EFC30376E}"/>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310" name="Group 68"/>
          <p:cNvGrpSpPr/>
          <p:nvPr/>
        </p:nvGrpSpPr>
        <p:grpSpPr>
          <a:xfrm>
            <a:off x="6874200" y="262800"/>
            <a:ext cx="14740560" cy="14434200"/>
            <a:chOff x="6874200" y="262800"/>
            <a:chExt cx="14740560" cy="14434200"/>
          </a:xfrm>
        </p:grpSpPr>
        <p:sp>
          <p:nvSpPr>
            <p:cNvPr id="311" name="Freeform 66"/>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12" name="TextBox 162"/>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313" name="Group 69"/>
          <p:cNvGrpSpPr/>
          <p:nvPr/>
        </p:nvGrpSpPr>
        <p:grpSpPr>
          <a:xfrm>
            <a:off x="-3619800" y="-3452040"/>
            <a:ext cx="5382360" cy="5407920"/>
            <a:chOff x="-3619800" y="-3452040"/>
            <a:chExt cx="5382360" cy="5407920"/>
          </a:xfrm>
        </p:grpSpPr>
        <p:sp>
          <p:nvSpPr>
            <p:cNvPr id="314" name="Freeform 67"/>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15" name="TextBox 163"/>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316" name="TextBox 164"/>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14</a:t>
            </a:r>
            <a:endParaRPr lang="en-US" sz="2700" b="0" strike="noStrike" spc="-1">
              <a:latin typeface="Arial"/>
            </a:endParaRPr>
          </a:p>
        </p:txBody>
      </p:sp>
      <p:sp>
        <p:nvSpPr>
          <p:cNvPr id="317" name="AutoShape 4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318" name="TextBox 165"/>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319" name="TextBox 166"/>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Data registration</a:t>
            </a:r>
            <a:endParaRPr lang="en-US" sz="5400" b="0" strike="noStrike" spc="-1">
              <a:latin typeface="Arial"/>
            </a:endParaRPr>
          </a:p>
        </p:txBody>
      </p:sp>
      <p:sp>
        <p:nvSpPr>
          <p:cNvPr id="320" name="TextBox 167"/>
          <p:cNvSpPr/>
          <p:nvPr/>
        </p:nvSpPr>
        <p:spPr>
          <a:xfrm>
            <a:off x="592200" y="3366360"/>
            <a:ext cx="820188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With multiple pitches, data may be time shifted</a:t>
            </a:r>
            <a:endParaRPr lang="en-US" sz="2100" b="0" strike="noStrike" spc="-1">
              <a:latin typeface="Arial"/>
            </a:endParaRPr>
          </a:p>
          <a:p>
            <a:pPr>
              <a:lnSpc>
                <a:spcPts val="2940"/>
              </a:lnSpc>
              <a:buNone/>
            </a:pPr>
            <a:r>
              <a:rPr lang="en-US" sz="2100" b="0" strike="noStrike" spc="-1">
                <a:solidFill>
                  <a:srgbClr val="FFFFFF"/>
                </a:solidFill>
                <a:latin typeface="Montserrat"/>
              </a:rPr>
              <a:t>-or not of the same magnitude AND shifted</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p:txBody>
      </p:sp>
      <p:pic>
        <p:nvPicPr>
          <p:cNvPr id="321" name="Picture 320"/>
          <p:cNvPicPr/>
          <p:nvPr/>
        </p:nvPicPr>
        <p:blipFill>
          <a:blip r:embed="rId3"/>
          <a:stretch/>
        </p:blipFill>
        <p:spPr>
          <a:xfrm>
            <a:off x="8638200" y="2770200"/>
            <a:ext cx="8123400" cy="5980320"/>
          </a:xfrm>
          <a:prstGeom prst="rect">
            <a:avLst/>
          </a:prstGeom>
          <a:ln w="0">
            <a:noFill/>
          </a:ln>
        </p:spPr>
      </p:pic>
      <p:grpSp>
        <p:nvGrpSpPr>
          <p:cNvPr id="322" name="Group 321"/>
          <p:cNvGrpSpPr/>
          <p:nvPr/>
        </p:nvGrpSpPr>
        <p:grpSpPr>
          <a:xfrm>
            <a:off x="15333480" y="72360"/>
            <a:ext cx="2827800" cy="2537640"/>
            <a:chOff x="15333480" y="72360"/>
            <a:chExt cx="2827800" cy="2537640"/>
          </a:xfrm>
        </p:grpSpPr>
        <p:sp>
          <p:nvSpPr>
            <p:cNvPr id="323"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24"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25"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8E6EB52-DA11-C848-0FB8-A4D69D7A0296}"/>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327" name="Group 70"/>
          <p:cNvGrpSpPr/>
          <p:nvPr/>
        </p:nvGrpSpPr>
        <p:grpSpPr>
          <a:xfrm>
            <a:off x="6874200" y="262800"/>
            <a:ext cx="14740560" cy="14434200"/>
            <a:chOff x="6874200" y="262800"/>
            <a:chExt cx="14740560" cy="14434200"/>
          </a:xfrm>
        </p:grpSpPr>
        <p:sp>
          <p:nvSpPr>
            <p:cNvPr id="328" name="Freeform 95"/>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29" name="TextBox 168"/>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330" name="Group 71"/>
          <p:cNvGrpSpPr/>
          <p:nvPr/>
        </p:nvGrpSpPr>
        <p:grpSpPr>
          <a:xfrm>
            <a:off x="-3619800" y="-3452040"/>
            <a:ext cx="5382360" cy="5407920"/>
            <a:chOff x="-3619800" y="-3452040"/>
            <a:chExt cx="5382360" cy="5407920"/>
          </a:xfrm>
        </p:grpSpPr>
        <p:sp>
          <p:nvSpPr>
            <p:cNvPr id="331" name="Freeform 96"/>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32" name="TextBox 169"/>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333" name="TextBox 170"/>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15</a:t>
            </a:r>
            <a:endParaRPr lang="en-US" sz="2700" b="0" strike="noStrike" spc="-1">
              <a:latin typeface="Arial"/>
            </a:endParaRPr>
          </a:p>
        </p:txBody>
      </p:sp>
      <p:sp>
        <p:nvSpPr>
          <p:cNvPr id="334" name="AutoShape 44"/>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335" name="TextBox 171"/>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336" name="TextBox 172"/>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Data registration</a:t>
            </a:r>
            <a:endParaRPr lang="en-US" sz="5400" b="0" strike="noStrike" spc="-1">
              <a:latin typeface="Arial"/>
            </a:endParaRPr>
          </a:p>
        </p:txBody>
      </p:sp>
      <p:sp>
        <p:nvSpPr>
          <p:cNvPr id="337" name="TextBox 173"/>
          <p:cNvSpPr/>
          <p:nvPr/>
        </p:nvSpPr>
        <p:spPr>
          <a:xfrm>
            <a:off x="592200" y="3366360"/>
            <a:ext cx="820188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With multiple pitches, data may be time shifted</a:t>
            </a:r>
            <a:endParaRPr lang="en-US" sz="2100" b="0" strike="noStrike" spc="-1">
              <a:latin typeface="Arial"/>
            </a:endParaRPr>
          </a:p>
          <a:p>
            <a:pPr>
              <a:lnSpc>
                <a:spcPts val="2940"/>
              </a:lnSpc>
              <a:buNone/>
            </a:pPr>
            <a:r>
              <a:rPr lang="en-US" sz="2100" b="0" strike="noStrike" spc="-1">
                <a:solidFill>
                  <a:srgbClr val="FFFFFF"/>
                </a:solidFill>
                <a:latin typeface="Montserrat"/>
              </a:rPr>
              <a:t>-or not of the same magnitude AND shifted</a:t>
            </a:r>
            <a:endParaRPr lang="en-US" sz="2100" b="0" strike="noStrike" spc="-1">
              <a:latin typeface="Arial"/>
            </a:endParaRPr>
          </a:p>
          <a:p>
            <a:pPr>
              <a:lnSpc>
                <a:spcPts val="2940"/>
              </a:lnSpc>
              <a:buNone/>
            </a:pPr>
            <a:r>
              <a:rPr lang="en-US" sz="2100" b="0" strike="noStrike" spc="-1">
                <a:solidFill>
                  <a:srgbClr val="FFFFFF"/>
                </a:solidFill>
                <a:latin typeface="Montserrat"/>
              </a:rPr>
              <a:t>-or stretched out and shifted.</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a:p>
            <a:pPr>
              <a:lnSpc>
                <a:spcPts val="2940"/>
              </a:lnSpc>
              <a:buNone/>
            </a:pPr>
            <a:endParaRPr lang="en-US" sz="2100" b="0" strike="noStrike" spc="-1">
              <a:latin typeface="Arial"/>
            </a:endParaRPr>
          </a:p>
        </p:txBody>
      </p:sp>
      <p:pic>
        <p:nvPicPr>
          <p:cNvPr id="338" name="Picture 337"/>
          <p:cNvPicPr/>
          <p:nvPr/>
        </p:nvPicPr>
        <p:blipFill>
          <a:blip r:embed="rId3"/>
          <a:stretch/>
        </p:blipFill>
        <p:spPr>
          <a:xfrm>
            <a:off x="8636760" y="2769840"/>
            <a:ext cx="8123400" cy="5980320"/>
          </a:xfrm>
          <a:prstGeom prst="rect">
            <a:avLst/>
          </a:prstGeom>
          <a:ln w="0">
            <a:noFill/>
          </a:ln>
        </p:spPr>
      </p:pic>
      <p:sp>
        <p:nvSpPr>
          <p:cNvPr id="339" name="TextBox 338"/>
          <p:cNvSpPr txBox="1"/>
          <p:nvPr/>
        </p:nvSpPr>
        <p:spPr>
          <a:xfrm>
            <a:off x="523080" y="6995880"/>
            <a:ext cx="8030880" cy="1958760"/>
          </a:xfrm>
          <a:prstGeom prst="rect">
            <a:avLst/>
          </a:prstGeom>
          <a:noFill/>
          <a:ln w="0">
            <a:noFill/>
          </a:ln>
        </p:spPr>
        <p:txBody>
          <a:bodyPr lIns="90000" tIns="45000" rIns="90000" bIns="45000" anchor="t">
            <a:noAutofit/>
          </a:bodyPr>
          <a:lstStyle/>
          <a:p>
            <a:r>
              <a:rPr lang="en-US" sz="5400" b="0" strike="noStrike" spc="-1">
                <a:solidFill>
                  <a:srgbClr val="EE272A"/>
                </a:solidFill>
                <a:latin typeface="Barlow SemiCondensed Heavy"/>
              </a:rPr>
              <a:t>How to predict such variation?</a:t>
            </a:r>
            <a:endParaRPr lang="en-US" sz="5400" b="0" strike="noStrike" spc="-1">
              <a:latin typeface="Arial"/>
            </a:endParaRPr>
          </a:p>
        </p:txBody>
      </p:sp>
      <p:grpSp>
        <p:nvGrpSpPr>
          <p:cNvPr id="340" name="Group 339"/>
          <p:cNvGrpSpPr/>
          <p:nvPr/>
        </p:nvGrpSpPr>
        <p:grpSpPr>
          <a:xfrm>
            <a:off x="15333480" y="72360"/>
            <a:ext cx="2827800" cy="2537640"/>
            <a:chOff x="15333480" y="72360"/>
            <a:chExt cx="2827800" cy="2537640"/>
          </a:xfrm>
        </p:grpSpPr>
        <p:sp>
          <p:nvSpPr>
            <p:cNvPr id="341"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42"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43"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984FE4B-DC76-211F-107A-9F8EF4A02E8D}"/>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sp>
        <p:nvSpPr>
          <p:cNvPr id="345" name="TextBox 154"/>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16</a:t>
            </a:r>
            <a:endParaRPr lang="en-US" sz="2700" b="0" strike="noStrike" spc="-1">
              <a:latin typeface="Arial"/>
            </a:endParaRPr>
          </a:p>
        </p:txBody>
      </p:sp>
      <p:sp>
        <p:nvSpPr>
          <p:cNvPr id="346" name="AutoShape 60"/>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347" name="Group 63"/>
          <p:cNvGrpSpPr/>
          <p:nvPr/>
        </p:nvGrpSpPr>
        <p:grpSpPr>
          <a:xfrm>
            <a:off x="9335520" y="-9195480"/>
            <a:ext cx="14636520" cy="22237920"/>
            <a:chOff x="9335520" y="-9195480"/>
            <a:chExt cx="14636520" cy="22237920"/>
          </a:xfrm>
        </p:grpSpPr>
        <p:sp>
          <p:nvSpPr>
            <p:cNvPr id="348" name="Freeform 92"/>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49" name="TextBox 155"/>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350" name="Group 64"/>
          <p:cNvGrpSpPr/>
          <p:nvPr/>
        </p:nvGrpSpPr>
        <p:grpSpPr>
          <a:xfrm>
            <a:off x="7201800" y="328680"/>
            <a:ext cx="14452200" cy="21928320"/>
            <a:chOff x="7201800" y="328680"/>
            <a:chExt cx="14452200" cy="21928320"/>
          </a:xfrm>
        </p:grpSpPr>
        <p:sp>
          <p:nvSpPr>
            <p:cNvPr id="351" name="Freeform 93"/>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2" name="TextBox 156"/>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353" name="Group 65"/>
          <p:cNvGrpSpPr/>
          <p:nvPr/>
        </p:nvGrpSpPr>
        <p:grpSpPr>
          <a:xfrm>
            <a:off x="-3619800" y="-3452040"/>
            <a:ext cx="5382360" cy="5407920"/>
            <a:chOff x="-3619800" y="-3452040"/>
            <a:chExt cx="5382360" cy="5407920"/>
          </a:xfrm>
        </p:grpSpPr>
        <p:sp>
          <p:nvSpPr>
            <p:cNvPr id="354" name="Freeform 94"/>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5" name="TextBox 157"/>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pic>
        <p:nvPicPr>
          <p:cNvPr id="356" name="Picture 355"/>
          <p:cNvPicPr/>
          <p:nvPr/>
        </p:nvPicPr>
        <p:blipFill>
          <a:blip r:embed="rId3"/>
          <a:stretch/>
        </p:blipFill>
        <p:spPr>
          <a:xfrm>
            <a:off x="758160" y="5826960"/>
            <a:ext cx="3378960" cy="3321720"/>
          </a:xfrm>
          <a:prstGeom prst="rect">
            <a:avLst/>
          </a:prstGeom>
          <a:ln w="0">
            <a:noFill/>
          </a:ln>
        </p:spPr>
      </p:pic>
      <p:pic>
        <p:nvPicPr>
          <p:cNvPr id="357" name="Picture 356"/>
          <p:cNvPicPr/>
          <p:nvPr/>
        </p:nvPicPr>
        <p:blipFill>
          <a:blip r:embed="rId4"/>
          <a:stretch/>
        </p:blipFill>
        <p:spPr>
          <a:xfrm>
            <a:off x="14283000" y="5826960"/>
            <a:ext cx="3075120" cy="3022920"/>
          </a:xfrm>
          <a:prstGeom prst="rect">
            <a:avLst/>
          </a:prstGeom>
          <a:ln w="0">
            <a:noFill/>
          </a:ln>
        </p:spPr>
      </p:pic>
      <p:sp>
        <p:nvSpPr>
          <p:cNvPr id="358" name="TextBox 357"/>
          <p:cNvSpPr txBox="1"/>
          <p:nvPr/>
        </p:nvSpPr>
        <p:spPr>
          <a:xfrm>
            <a:off x="833760" y="3116520"/>
            <a:ext cx="4302360" cy="1477800"/>
          </a:xfrm>
          <a:prstGeom prst="rect">
            <a:avLst/>
          </a:prstGeom>
          <a:noFill/>
          <a:ln w="0">
            <a:noFill/>
          </a:ln>
        </p:spPr>
        <p:txBody>
          <a:bodyPr lIns="90000" tIns="45000" rIns="90000" bIns="45000" anchor="t">
            <a:noAutofit/>
          </a:bodyPr>
          <a:lstStyle/>
          <a:p>
            <a:r>
              <a:rPr lang="en-US" sz="2100" b="0" strike="noStrike" spc="-1">
                <a:solidFill>
                  <a:srgbClr val="FFFFFF"/>
                </a:solidFill>
                <a:latin typeface="Montserrat"/>
              </a:rPr>
              <a:t>Cut from where front foot COM crosses rear leg shank COM vertically</a:t>
            </a:r>
            <a:endParaRPr lang="en-US" sz="2100" b="0" strike="noStrike" spc="-1">
              <a:latin typeface="Arial"/>
            </a:endParaRPr>
          </a:p>
        </p:txBody>
      </p:sp>
      <p:sp>
        <p:nvSpPr>
          <p:cNvPr id="359" name="TextBox 358"/>
          <p:cNvSpPr txBox="1"/>
          <p:nvPr/>
        </p:nvSpPr>
        <p:spPr>
          <a:xfrm>
            <a:off x="13664520" y="3471480"/>
            <a:ext cx="4302360" cy="1904760"/>
          </a:xfrm>
          <a:prstGeom prst="rect">
            <a:avLst/>
          </a:prstGeom>
          <a:noFill/>
          <a:ln w="0">
            <a:noFill/>
          </a:ln>
        </p:spPr>
        <p:txBody>
          <a:bodyPr lIns="90000" tIns="45000" rIns="90000" bIns="45000" anchor="t">
            <a:noAutofit/>
          </a:bodyPr>
          <a:lstStyle/>
          <a:p>
            <a:r>
              <a:rPr lang="en-US" sz="2100" b="0" strike="noStrike" spc="-1">
                <a:solidFill>
                  <a:srgbClr val="FFFFFF"/>
                </a:solidFill>
                <a:latin typeface="Montserrat"/>
              </a:rPr>
              <a:t>… To toe off using a kinematic criterion – when the toe has moved a certain minimum distance vertically and forward from the rubber</a:t>
            </a:r>
            <a:endParaRPr lang="en-US" sz="2100" b="0" strike="noStrike" spc="-1">
              <a:latin typeface="Arial"/>
            </a:endParaRPr>
          </a:p>
        </p:txBody>
      </p:sp>
      <p:sp>
        <p:nvSpPr>
          <p:cNvPr id="360" name="TextBox 158"/>
          <p:cNvSpPr/>
          <p:nvPr/>
        </p:nvSpPr>
        <p:spPr>
          <a:xfrm>
            <a:off x="592200" y="-9720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361" name="TextBox 159"/>
          <p:cNvSpPr/>
          <p:nvPr/>
        </p:nvSpPr>
        <p:spPr>
          <a:xfrm>
            <a:off x="1077840" y="555120"/>
            <a:ext cx="9941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Data registration – REAR FP</a:t>
            </a:r>
            <a:endParaRPr lang="en-US" sz="5400" b="0" strike="noStrike" spc="-1">
              <a:latin typeface="Arial"/>
            </a:endParaRPr>
          </a:p>
        </p:txBody>
      </p:sp>
      <p:pic>
        <p:nvPicPr>
          <p:cNvPr id="362" name="Picture 361"/>
          <p:cNvPicPr/>
          <p:nvPr/>
        </p:nvPicPr>
        <p:blipFill>
          <a:blip r:embed="rId5"/>
          <a:stretch/>
        </p:blipFill>
        <p:spPr>
          <a:xfrm>
            <a:off x="5330160" y="3007440"/>
            <a:ext cx="8219880" cy="5639400"/>
          </a:xfrm>
          <a:prstGeom prst="rect">
            <a:avLst/>
          </a:prstGeom>
          <a:ln w="0">
            <a:noFill/>
          </a:ln>
        </p:spPr>
      </p:pic>
      <p:sp>
        <p:nvSpPr>
          <p:cNvPr id="363" name="Straight Connector 362"/>
          <p:cNvSpPr/>
          <p:nvPr/>
        </p:nvSpPr>
        <p:spPr>
          <a:xfrm flipV="1">
            <a:off x="3417840" y="6032520"/>
            <a:ext cx="2670840" cy="1737000"/>
          </a:xfrm>
          <a:prstGeom prst="line">
            <a:avLst/>
          </a:prstGeom>
          <a:ln w="0">
            <a:solidFill>
              <a:srgbClr val="1E90FF"/>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64" name="Straight Connector 363"/>
          <p:cNvSpPr/>
          <p:nvPr/>
        </p:nvSpPr>
        <p:spPr>
          <a:xfrm flipH="1" flipV="1">
            <a:off x="12513240" y="4519800"/>
            <a:ext cx="2297160" cy="3137400"/>
          </a:xfrm>
          <a:prstGeom prst="line">
            <a:avLst/>
          </a:prstGeom>
          <a:ln w="0">
            <a:solidFill>
              <a:srgbClr val="1E90FF"/>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365" name="Group 364"/>
          <p:cNvGrpSpPr/>
          <p:nvPr/>
        </p:nvGrpSpPr>
        <p:grpSpPr>
          <a:xfrm>
            <a:off x="15333480" y="72360"/>
            <a:ext cx="2827800" cy="2537640"/>
            <a:chOff x="15333480" y="72360"/>
            <a:chExt cx="2827800" cy="2537640"/>
          </a:xfrm>
        </p:grpSpPr>
        <p:sp>
          <p:nvSpPr>
            <p:cNvPr id="366"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6">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67"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68"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C428A9A-0E58-7E00-7A7A-0967A0A9B355}"/>
              </a:ext>
            </a:extLst>
          </p:cNvPr>
          <p:cNvSpPr/>
          <p:nvPr/>
        </p:nvSpPr>
        <p:spPr>
          <a:xfrm>
            <a:off x="205920" y="19446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sp>
        <p:nvSpPr>
          <p:cNvPr id="370" name="TextBox 180"/>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17</a:t>
            </a:r>
            <a:endParaRPr lang="en-US" sz="2700" b="0" strike="noStrike" spc="-1">
              <a:latin typeface="Arial"/>
            </a:endParaRPr>
          </a:p>
        </p:txBody>
      </p:sp>
      <p:sp>
        <p:nvSpPr>
          <p:cNvPr id="371" name="AutoShape 4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372" name="Group 74"/>
          <p:cNvGrpSpPr/>
          <p:nvPr/>
        </p:nvGrpSpPr>
        <p:grpSpPr>
          <a:xfrm>
            <a:off x="9335520" y="-9195480"/>
            <a:ext cx="14636520" cy="22237920"/>
            <a:chOff x="9335520" y="-9195480"/>
            <a:chExt cx="14636520" cy="22237920"/>
          </a:xfrm>
        </p:grpSpPr>
        <p:sp>
          <p:nvSpPr>
            <p:cNvPr id="373" name="Freeform 99"/>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74" name="TextBox 181"/>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375" name="Group 75"/>
          <p:cNvGrpSpPr/>
          <p:nvPr/>
        </p:nvGrpSpPr>
        <p:grpSpPr>
          <a:xfrm>
            <a:off x="7201800" y="328680"/>
            <a:ext cx="14452200" cy="21928320"/>
            <a:chOff x="7201800" y="328680"/>
            <a:chExt cx="14452200" cy="21928320"/>
          </a:xfrm>
        </p:grpSpPr>
        <p:sp>
          <p:nvSpPr>
            <p:cNvPr id="376" name="Freeform 100"/>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77" name="TextBox 182"/>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378" name="Group 76"/>
          <p:cNvGrpSpPr/>
          <p:nvPr/>
        </p:nvGrpSpPr>
        <p:grpSpPr>
          <a:xfrm>
            <a:off x="-3619800" y="-3452040"/>
            <a:ext cx="5382360" cy="5407920"/>
            <a:chOff x="-3619800" y="-3452040"/>
            <a:chExt cx="5382360" cy="5407920"/>
          </a:xfrm>
        </p:grpSpPr>
        <p:sp>
          <p:nvSpPr>
            <p:cNvPr id="379" name="Freeform 101"/>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80" name="TextBox 183"/>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381" name="TextBox 380"/>
          <p:cNvSpPr txBox="1"/>
          <p:nvPr/>
        </p:nvSpPr>
        <p:spPr>
          <a:xfrm>
            <a:off x="833760" y="3116520"/>
            <a:ext cx="4302360" cy="1477800"/>
          </a:xfrm>
          <a:prstGeom prst="rect">
            <a:avLst/>
          </a:prstGeom>
          <a:noFill/>
          <a:ln w="0">
            <a:noFill/>
          </a:ln>
        </p:spPr>
        <p:txBody>
          <a:bodyPr lIns="90000" tIns="45000" rIns="90000" bIns="45000" anchor="t">
            <a:noAutofit/>
          </a:bodyPr>
          <a:lstStyle/>
          <a:p>
            <a:r>
              <a:rPr lang="en-US" sz="2100" b="0" strike="noStrike" spc="-1">
                <a:solidFill>
                  <a:srgbClr val="FFFFFF"/>
                </a:solidFill>
                <a:latin typeface="Montserrat"/>
              </a:rPr>
              <a:t>Cut from where kinematically determined foot contact on front force plate</a:t>
            </a:r>
            <a:endParaRPr lang="en-US" sz="2100" b="0" strike="noStrike" spc="-1">
              <a:latin typeface="Arial"/>
            </a:endParaRPr>
          </a:p>
        </p:txBody>
      </p:sp>
      <p:sp>
        <p:nvSpPr>
          <p:cNvPr id="382" name="TextBox 381"/>
          <p:cNvSpPr txBox="1"/>
          <p:nvPr/>
        </p:nvSpPr>
        <p:spPr>
          <a:xfrm>
            <a:off x="13664520" y="3471480"/>
            <a:ext cx="4302360" cy="1477800"/>
          </a:xfrm>
          <a:prstGeom prst="rect">
            <a:avLst/>
          </a:prstGeom>
          <a:noFill/>
          <a:ln w="0">
            <a:noFill/>
          </a:ln>
        </p:spPr>
        <p:txBody>
          <a:bodyPr lIns="90000" tIns="45000" rIns="90000" bIns="45000" anchor="t">
            <a:noAutofit/>
          </a:bodyPr>
          <a:lstStyle/>
          <a:p>
            <a:r>
              <a:rPr lang="en-US" sz="2100" b="0" strike="noStrike" spc="-1">
                <a:solidFill>
                  <a:srgbClr val="FFFFFF"/>
                </a:solidFill>
                <a:latin typeface="Montserrat"/>
              </a:rPr>
              <a:t>… To 65 frames past release</a:t>
            </a:r>
            <a:endParaRPr lang="en-US" sz="2100" b="0" strike="noStrike" spc="-1">
              <a:latin typeface="Arial"/>
            </a:endParaRPr>
          </a:p>
        </p:txBody>
      </p:sp>
      <p:sp>
        <p:nvSpPr>
          <p:cNvPr id="383" name="TextBox 184"/>
          <p:cNvSpPr/>
          <p:nvPr/>
        </p:nvSpPr>
        <p:spPr>
          <a:xfrm>
            <a:off x="592200" y="-9720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384" name="TextBox 185"/>
          <p:cNvSpPr/>
          <p:nvPr/>
        </p:nvSpPr>
        <p:spPr>
          <a:xfrm>
            <a:off x="1077840" y="555120"/>
            <a:ext cx="101282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Data registration – Front FP</a:t>
            </a:r>
            <a:endParaRPr lang="en-US" sz="5400" b="0" strike="noStrike" spc="-1">
              <a:latin typeface="Arial"/>
            </a:endParaRPr>
          </a:p>
        </p:txBody>
      </p:sp>
      <p:pic>
        <p:nvPicPr>
          <p:cNvPr id="385" name="Picture 384"/>
          <p:cNvPicPr/>
          <p:nvPr/>
        </p:nvPicPr>
        <p:blipFill>
          <a:blip r:embed="rId3"/>
          <a:stretch/>
        </p:blipFill>
        <p:spPr>
          <a:xfrm>
            <a:off x="5349960" y="2993760"/>
            <a:ext cx="8229240" cy="5634720"/>
          </a:xfrm>
          <a:prstGeom prst="rect">
            <a:avLst/>
          </a:prstGeom>
          <a:ln w="0">
            <a:noFill/>
          </a:ln>
        </p:spPr>
      </p:pic>
      <p:pic>
        <p:nvPicPr>
          <p:cNvPr id="386" name="Picture 385"/>
          <p:cNvPicPr/>
          <p:nvPr/>
        </p:nvPicPr>
        <p:blipFill>
          <a:blip r:embed="rId4"/>
          <a:stretch/>
        </p:blipFill>
        <p:spPr>
          <a:xfrm>
            <a:off x="943920" y="6126120"/>
            <a:ext cx="3308040" cy="3247560"/>
          </a:xfrm>
          <a:prstGeom prst="rect">
            <a:avLst/>
          </a:prstGeom>
          <a:ln w="0">
            <a:noFill/>
          </a:ln>
        </p:spPr>
      </p:pic>
      <p:sp>
        <p:nvSpPr>
          <p:cNvPr id="387" name="Straight Connector 386"/>
          <p:cNvSpPr/>
          <p:nvPr/>
        </p:nvSpPr>
        <p:spPr>
          <a:xfrm flipV="1">
            <a:off x="3417840" y="6032520"/>
            <a:ext cx="2670840" cy="1737000"/>
          </a:xfrm>
          <a:prstGeom prst="line">
            <a:avLst/>
          </a:prstGeom>
          <a:ln w="0">
            <a:solidFill>
              <a:srgbClr val="1E90FF"/>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pic>
        <p:nvPicPr>
          <p:cNvPr id="388" name="Picture 387"/>
          <p:cNvPicPr/>
          <p:nvPr/>
        </p:nvPicPr>
        <p:blipFill>
          <a:blip r:embed="rId5"/>
          <a:stretch/>
        </p:blipFill>
        <p:spPr>
          <a:xfrm>
            <a:off x="14474520" y="6200280"/>
            <a:ext cx="2985120" cy="2930760"/>
          </a:xfrm>
          <a:prstGeom prst="rect">
            <a:avLst/>
          </a:prstGeom>
          <a:ln w="0">
            <a:noFill/>
          </a:ln>
        </p:spPr>
      </p:pic>
      <p:sp>
        <p:nvSpPr>
          <p:cNvPr id="389" name="Straight Connector 388"/>
          <p:cNvSpPr/>
          <p:nvPr/>
        </p:nvSpPr>
        <p:spPr>
          <a:xfrm flipH="1" flipV="1">
            <a:off x="12513240" y="4519800"/>
            <a:ext cx="2297160" cy="3137400"/>
          </a:xfrm>
          <a:prstGeom prst="line">
            <a:avLst/>
          </a:prstGeom>
          <a:ln w="0">
            <a:solidFill>
              <a:srgbClr val="1E90FF"/>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390" name="Group 389"/>
          <p:cNvGrpSpPr/>
          <p:nvPr/>
        </p:nvGrpSpPr>
        <p:grpSpPr>
          <a:xfrm>
            <a:off x="15333480" y="72360"/>
            <a:ext cx="2827800" cy="2537640"/>
            <a:chOff x="15333480" y="72360"/>
            <a:chExt cx="2827800" cy="2537640"/>
          </a:xfrm>
        </p:grpSpPr>
        <p:sp>
          <p:nvSpPr>
            <p:cNvPr id="391"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6">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92"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393"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EB2A21F-7345-37A5-C4E6-7A6A9AD27E9A}"/>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sp>
        <p:nvSpPr>
          <p:cNvPr id="395" name="TextBox 186"/>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18</a:t>
            </a:r>
            <a:endParaRPr lang="en-US" sz="2700" b="0" strike="noStrike" spc="-1">
              <a:latin typeface="Arial"/>
            </a:endParaRPr>
          </a:p>
        </p:txBody>
      </p:sp>
      <p:sp>
        <p:nvSpPr>
          <p:cNvPr id="396" name="AutoShape 6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397" name="Group 77"/>
          <p:cNvGrpSpPr/>
          <p:nvPr/>
        </p:nvGrpSpPr>
        <p:grpSpPr>
          <a:xfrm>
            <a:off x="9335520" y="-9195480"/>
            <a:ext cx="14636520" cy="22237920"/>
            <a:chOff x="9335520" y="-9195480"/>
            <a:chExt cx="14636520" cy="22237920"/>
          </a:xfrm>
        </p:grpSpPr>
        <p:sp>
          <p:nvSpPr>
            <p:cNvPr id="398" name="Freeform 102"/>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99" name="TextBox 187"/>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00" name="Group 78"/>
          <p:cNvGrpSpPr/>
          <p:nvPr/>
        </p:nvGrpSpPr>
        <p:grpSpPr>
          <a:xfrm>
            <a:off x="7201800" y="328680"/>
            <a:ext cx="14452200" cy="21928320"/>
            <a:chOff x="7201800" y="328680"/>
            <a:chExt cx="14452200" cy="21928320"/>
          </a:xfrm>
        </p:grpSpPr>
        <p:sp>
          <p:nvSpPr>
            <p:cNvPr id="401" name="Freeform 103"/>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02" name="TextBox 188"/>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03" name="Group 79"/>
          <p:cNvGrpSpPr/>
          <p:nvPr/>
        </p:nvGrpSpPr>
        <p:grpSpPr>
          <a:xfrm>
            <a:off x="-3619800" y="-3452040"/>
            <a:ext cx="5382360" cy="5407920"/>
            <a:chOff x="-3619800" y="-3452040"/>
            <a:chExt cx="5382360" cy="5407920"/>
          </a:xfrm>
        </p:grpSpPr>
        <p:sp>
          <p:nvSpPr>
            <p:cNvPr id="404" name="Freeform 104"/>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05" name="TextBox 189"/>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406" name="TextBox 405"/>
          <p:cNvSpPr txBox="1"/>
          <p:nvPr/>
        </p:nvSpPr>
        <p:spPr>
          <a:xfrm>
            <a:off x="11659871" y="226830"/>
            <a:ext cx="4302360" cy="1477800"/>
          </a:xfrm>
          <a:prstGeom prst="rect">
            <a:avLst/>
          </a:prstGeom>
          <a:noFill/>
          <a:ln w="0">
            <a:noFill/>
          </a:ln>
        </p:spPr>
        <p:txBody>
          <a:bodyPr lIns="90000" tIns="45000" rIns="90000" bIns="45000" anchor="t">
            <a:noAutofit/>
          </a:bodyPr>
          <a:lstStyle/>
          <a:p>
            <a:r>
              <a:rPr lang="en-US" sz="2100" b="0" strike="noStrike" spc="-1" dirty="0">
                <a:solidFill>
                  <a:srgbClr val="FFFFFF"/>
                </a:solidFill>
                <a:latin typeface="Montserrat"/>
              </a:rPr>
              <a:t>6488 individual pitches!</a:t>
            </a:r>
            <a:endParaRPr lang="en-US" sz="2100" b="0" strike="noStrike" spc="-1" dirty="0">
              <a:latin typeface="Arial"/>
            </a:endParaRPr>
          </a:p>
        </p:txBody>
      </p:sp>
      <p:sp>
        <p:nvSpPr>
          <p:cNvPr id="407" name="TextBox 190"/>
          <p:cNvSpPr/>
          <p:nvPr/>
        </p:nvSpPr>
        <p:spPr>
          <a:xfrm>
            <a:off x="412200" y="-457200"/>
            <a:ext cx="743868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pic>
        <p:nvPicPr>
          <p:cNvPr id="408" name="Picture 407"/>
          <p:cNvPicPr/>
          <p:nvPr/>
        </p:nvPicPr>
        <p:blipFill>
          <a:blip r:embed="rId3"/>
          <a:stretch/>
        </p:blipFill>
        <p:spPr>
          <a:xfrm>
            <a:off x="8465400" y="1684800"/>
            <a:ext cx="4847400" cy="3319200"/>
          </a:xfrm>
          <a:prstGeom prst="rect">
            <a:avLst/>
          </a:prstGeom>
          <a:ln w="0">
            <a:noFill/>
          </a:ln>
        </p:spPr>
      </p:pic>
      <p:pic>
        <p:nvPicPr>
          <p:cNvPr id="409" name="Picture 408"/>
          <p:cNvPicPr/>
          <p:nvPr/>
        </p:nvPicPr>
        <p:blipFill>
          <a:blip r:embed="rId4"/>
          <a:stretch/>
        </p:blipFill>
        <p:spPr>
          <a:xfrm>
            <a:off x="10197720" y="4299120"/>
            <a:ext cx="4577040" cy="3134160"/>
          </a:xfrm>
          <a:prstGeom prst="rect">
            <a:avLst/>
          </a:prstGeom>
          <a:ln w="0">
            <a:noFill/>
          </a:ln>
        </p:spPr>
      </p:pic>
      <p:pic>
        <p:nvPicPr>
          <p:cNvPr id="410" name="Picture 409"/>
          <p:cNvPicPr/>
          <p:nvPr/>
        </p:nvPicPr>
        <p:blipFill>
          <a:blip r:embed="rId5"/>
          <a:stretch/>
        </p:blipFill>
        <p:spPr>
          <a:xfrm>
            <a:off x="496080" y="1979640"/>
            <a:ext cx="4701960" cy="3230280"/>
          </a:xfrm>
          <a:prstGeom prst="rect">
            <a:avLst/>
          </a:prstGeom>
          <a:ln w="0">
            <a:noFill/>
          </a:ln>
        </p:spPr>
      </p:pic>
      <p:pic>
        <p:nvPicPr>
          <p:cNvPr id="411" name="Picture 410"/>
          <p:cNvPicPr/>
          <p:nvPr/>
        </p:nvPicPr>
        <p:blipFill>
          <a:blip r:embed="rId6"/>
          <a:stretch/>
        </p:blipFill>
        <p:spPr>
          <a:xfrm>
            <a:off x="2734560" y="4203720"/>
            <a:ext cx="4654800" cy="3193560"/>
          </a:xfrm>
          <a:prstGeom prst="rect">
            <a:avLst/>
          </a:prstGeom>
          <a:ln w="0">
            <a:noFill/>
          </a:ln>
        </p:spPr>
      </p:pic>
      <p:pic>
        <p:nvPicPr>
          <p:cNvPr id="412" name="Picture 411"/>
          <p:cNvPicPr/>
          <p:nvPr/>
        </p:nvPicPr>
        <p:blipFill>
          <a:blip r:embed="rId7"/>
          <a:stretch/>
        </p:blipFill>
        <p:spPr>
          <a:xfrm>
            <a:off x="11915640" y="6736680"/>
            <a:ext cx="4712760" cy="3231360"/>
          </a:xfrm>
          <a:prstGeom prst="rect">
            <a:avLst/>
          </a:prstGeom>
          <a:ln w="0">
            <a:noFill/>
          </a:ln>
        </p:spPr>
      </p:pic>
      <p:pic>
        <p:nvPicPr>
          <p:cNvPr id="413" name="Picture 412"/>
          <p:cNvPicPr/>
          <p:nvPr/>
        </p:nvPicPr>
        <p:blipFill>
          <a:blip r:embed="rId8"/>
          <a:stretch/>
        </p:blipFill>
        <p:spPr>
          <a:xfrm>
            <a:off x="4183200" y="6787800"/>
            <a:ext cx="4787280" cy="3249000"/>
          </a:xfrm>
          <a:prstGeom prst="rect">
            <a:avLst/>
          </a:prstGeom>
          <a:ln w="0">
            <a:noFill/>
          </a:ln>
        </p:spPr>
      </p:pic>
      <p:sp>
        <p:nvSpPr>
          <p:cNvPr id="414" name="TextBox 413"/>
          <p:cNvSpPr txBox="1"/>
          <p:nvPr/>
        </p:nvSpPr>
        <p:spPr>
          <a:xfrm>
            <a:off x="12332880" y="92592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Front M/L </a:t>
            </a:r>
            <a:endParaRPr lang="en-US" sz="4000" b="0" strike="noStrike" spc="-1">
              <a:latin typeface="Arial"/>
            </a:endParaRPr>
          </a:p>
        </p:txBody>
      </p:sp>
      <p:sp>
        <p:nvSpPr>
          <p:cNvPr id="415" name="TextBox 414"/>
          <p:cNvSpPr txBox="1"/>
          <p:nvPr/>
        </p:nvSpPr>
        <p:spPr>
          <a:xfrm>
            <a:off x="13528440" y="359712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Front Vert </a:t>
            </a:r>
            <a:endParaRPr lang="en-US" sz="4000" b="0" strike="noStrike" spc="-1">
              <a:latin typeface="Arial"/>
            </a:endParaRPr>
          </a:p>
        </p:txBody>
      </p:sp>
      <p:sp>
        <p:nvSpPr>
          <p:cNvPr id="416" name="TextBox 415"/>
          <p:cNvSpPr txBox="1"/>
          <p:nvPr/>
        </p:nvSpPr>
        <p:spPr>
          <a:xfrm>
            <a:off x="15228000" y="596952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Front A/P </a:t>
            </a:r>
            <a:endParaRPr lang="en-US" sz="4000" b="0" strike="noStrike" spc="-1">
              <a:latin typeface="Arial"/>
            </a:endParaRPr>
          </a:p>
        </p:txBody>
      </p:sp>
      <p:sp>
        <p:nvSpPr>
          <p:cNvPr id="417" name="TextBox 416"/>
          <p:cNvSpPr txBox="1"/>
          <p:nvPr/>
        </p:nvSpPr>
        <p:spPr>
          <a:xfrm>
            <a:off x="7383960" y="608184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Rear A/P</a:t>
            </a:r>
            <a:endParaRPr lang="en-US" sz="4000" b="0" strike="noStrike" spc="-1">
              <a:latin typeface="Arial"/>
            </a:endParaRPr>
          </a:p>
        </p:txBody>
      </p:sp>
      <p:sp>
        <p:nvSpPr>
          <p:cNvPr id="418" name="TextBox 417"/>
          <p:cNvSpPr txBox="1"/>
          <p:nvPr/>
        </p:nvSpPr>
        <p:spPr>
          <a:xfrm>
            <a:off x="5535000" y="346752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Rear Vert</a:t>
            </a:r>
            <a:endParaRPr lang="en-US" sz="4000" b="0" strike="noStrike" spc="-1">
              <a:latin typeface="Arial"/>
            </a:endParaRPr>
          </a:p>
        </p:txBody>
      </p:sp>
      <p:sp>
        <p:nvSpPr>
          <p:cNvPr id="419" name="TextBox 418"/>
          <p:cNvSpPr txBox="1"/>
          <p:nvPr/>
        </p:nvSpPr>
        <p:spPr>
          <a:xfrm>
            <a:off x="7383960" y="608220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Rear A/P</a:t>
            </a:r>
            <a:endParaRPr lang="en-US" sz="4000" b="0" strike="noStrike" spc="-1">
              <a:latin typeface="Arial"/>
            </a:endParaRPr>
          </a:p>
        </p:txBody>
      </p:sp>
      <p:sp>
        <p:nvSpPr>
          <p:cNvPr id="420" name="TextBox 419"/>
          <p:cNvSpPr txBox="1"/>
          <p:nvPr/>
        </p:nvSpPr>
        <p:spPr>
          <a:xfrm>
            <a:off x="3854160" y="1226520"/>
            <a:ext cx="3747600" cy="1024920"/>
          </a:xfrm>
          <a:prstGeom prst="rect">
            <a:avLst/>
          </a:prstGeom>
          <a:noFill/>
          <a:ln w="0">
            <a:noFill/>
          </a:ln>
        </p:spPr>
        <p:txBody>
          <a:bodyPr lIns="90000" tIns="45000" rIns="90000" bIns="45000" anchor="t">
            <a:noAutofit/>
          </a:bodyPr>
          <a:lstStyle/>
          <a:p>
            <a:r>
              <a:rPr lang="en-US" sz="4000" b="0" strike="noStrike" spc="-1">
                <a:solidFill>
                  <a:srgbClr val="EE272A"/>
                </a:solidFill>
                <a:latin typeface="Barlow SemiCondensed Heavy"/>
              </a:rPr>
              <a:t>Rear M/L</a:t>
            </a:r>
            <a:endParaRPr lang="en-US" sz="4000" b="0" strike="noStrike" spc="-1">
              <a:latin typeface="Arial"/>
            </a:endParaRPr>
          </a:p>
        </p:txBody>
      </p:sp>
      <p:grpSp>
        <p:nvGrpSpPr>
          <p:cNvPr id="421" name="Group 420"/>
          <p:cNvGrpSpPr/>
          <p:nvPr/>
        </p:nvGrpSpPr>
        <p:grpSpPr>
          <a:xfrm>
            <a:off x="15333480" y="72360"/>
            <a:ext cx="2827800" cy="2537640"/>
            <a:chOff x="15333480" y="72360"/>
            <a:chExt cx="2827800" cy="2537640"/>
          </a:xfrm>
        </p:grpSpPr>
        <p:sp>
          <p:nvSpPr>
            <p:cNvPr id="422" name="Freeform 139"/>
            <p:cNvSpPr/>
            <p:nvPr/>
          </p:nvSpPr>
          <p:spPr>
            <a:xfrm>
              <a:off x="15522120" y="1094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9">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23" name="Freeform 140"/>
            <p:cNvSpPr/>
            <p:nvPr/>
          </p:nvSpPr>
          <p:spPr>
            <a:xfrm rot="11585400">
              <a:off x="15696720" y="2840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10"/>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24" name="TextBox 271"/>
            <p:cNvSpPr/>
            <p:nvPr/>
          </p:nvSpPr>
          <p:spPr>
            <a:xfrm>
              <a:off x="15333480" y="489600"/>
              <a:ext cx="2827800" cy="1315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Data</a:t>
              </a:r>
              <a:endParaRPr lang="en-US" sz="3700" b="0" strike="noStrike" spc="-1">
                <a:latin typeface="Arial"/>
              </a:endParaRPr>
            </a:p>
            <a:p>
              <a:pPr algn="ctr">
                <a:lnSpc>
                  <a:spcPts val="5179"/>
                </a:lnSpc>
                <a:buNone/>
              </a:pPr>
              <a:r>
                <a:rPr lang="en-US" sz="3700" b="0" strike="noStrike" spc="-1">
                  <a:solidFill>
                    <a:srgbClr val="FFFFFF"/>
                  </a:solidFill>
                  <a:latin typeface="Barlow SemiCondensed Heavy"/>
                </a:rPr>
                <a:t>Registration</a:t>
              </a:r>
              <a:endParaRPr lang="en-US" sz="3700" b="0" strike="noStrike" spc="-1">
                <a:latin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425" name="Group 2"/>
          <p:cNvGrpSpPr/>
          <p:nvPr/>
        </p:nvGrpSpPr>
        <p:grpSpPr>
          <a:xfrm>
            <a:off x="0" y="0"/>
            <a:ext cx="18287640" cy="8487000"/>
            <a:chOff x="0" y="0"/>
            <a:chExt cx="18287640" cy="8487000"/>
          </a:xfrm>
        </p:grpSpPr>
        <p:pic>
          <p:nvPicPr>
            <p:cNvPr id="426" name="Picture 3"/>
            <p:cNvPicPr/>
            <p:nvPr/>
          </p:nvPicPr>
          <p:blipFill>
            <a:blip r:embed="rId2">
              <a:alphaModFix amt="9000"/>
            </a:blip>
            <a:srcRect t="3589" b="3589"/>
            <a:stretch/>
          </p:blipFill>
          <p:spPr>
            <a:xfrm>
              <a:off x="0" y="0"/>
              <a:ext cx="18287640" cy="8487000"/>
            </a:xfrm>
            <a:prstGeom prst="rect">
              <a:avLst/>
            </a:prstGeom>
            <a:ln w="0">
              <a:noFill/>
            </a:ln>
          </p:spPr>
        </p:pic>
      </p:grpSp>
      <p:sp>
        <p:nvSpPr>
          <p:cNvPr id="427" name="TextBox 4"/>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19</a:t>
            </a:r>
            <a:endParaRPr lang="en-US" sz="2700" b="0" strike="noStrike" spc="-1">
              <a:latin typeface="Arial"/>
            </a:endParaRPr>
          </a:p>
        </p:txBody>
      </p:sp>
      <p:sp>
        <p:nvSpPr>
          <p:cNvPr id="428" name="AutoShape 5"/>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429" name="Freeform 6"/>
          <p:cNvSpPr/>
          <p:nvPr/>
        </p:nvSpPr>
        <p:spPr>
          <a:xfrm>
            <a:off x="9578160" y="4536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0" name="Freeform 7"/>
          <p:cNvSpPr/>
          <p:nvPr/>
        </p:nvSpPr>
        <p:spPr>
          <a:xfrm>
            <a:off x="9752760" y="47102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1" name="Freeform 8"/>
          <p:cNvSpPr/>
          <p:nvPr/>
        </p:nvSpPr>
        <p:spPr>
          <a:xfrm>
            <a:off x="12912840" y="4536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2" name="Freeform 9"/>
          <p:cNvSpPr/>
          <p:nvPr/>
        </p:nvSpPr>
        <p:spPr>
          <a:xfrm rot="17847600">
            <a:off x="13087080" y="47102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3" name="Freeform 10"/>
          <p:cNvSpPr/>
          <p:nvPr/>
        </p:nvSpPr>
        <p:spPr>
          <a:xfrm>
            <a:off x="6244920" y="4536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4" name="Freeform 11"/>
          <p:cNvSpPr/>
          <p:nvPr/>
        </p:nvSpPr>
        <p:spPr>
          <a:xfrm rot="4876200">
            <a:off x="6419880" y="4710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5" name="Freeform 12"/>
          <p:cNvSpPr/>
          <p:nvPr/>
        </p:nvSpPr>
        <p:spPr>
          <a:xfrm>
            <a:off x="2912040" y="4536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36" name="Freeform 13"/>
          <p:cNvSpPr/>
          <p:nvPr/>
        </p:nvSpPr>
        <p:spPr>
          <a:xfrm rot="11585400">
            <a:off x="3086640" y="47106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nvGrpSpPr>
          <p:cNvPr id="437" name="Group 14"/>
          <p:cNvGrpSpPr/>
          <p:nvPr/>
        </p:nvGrpSpPr>
        <p:grpSpPr>
          <a:xfrm>
            <a:off x="-6775200" y="8710920"/>
            <a:ext cx="8178120" cy="3815640"/>
            <a:chOff x="-6775200" y="8710920"/>
            <a:chExt cx="8178120" cy="3815640"/>
          </a:xfrm>
        </p:grpSpPr>
        <p:sp>
          <p:nvSpPr>
            <p:cNvPr id="438" name="Freeform 15"/>
            <p:cNvSpPr/>
            <p:nvPr/>
          </p:nvSpPr>
          <p:spPr>
            <a:xfrm>
              <a:off x="-6775200" y="89085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39" name="TextBox 16"/>
            <p:cNvSpPr/>
            <p:nvPr/>
          </p:nvSpPr>
          <p:spPr>
            <a:xfrm>
              <a:off x="-6183000" y="871092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40" name="Group 17"/>
          <p:cNvGrpSpPr/>
          <p:nvPr/>
        </p:nvGrpSpPr>
        <p:grpSpPr>
          <a:xfrm>
            <a:off x="12239640" y="-2960280"/>
            <a:ext cx="8178120" cy="3815280"/>
            <a:chOff x="12239640" y="-2960280"/>
            <a:chExt cx="8178120" cy="3815280"/>
          </a:xfrm>
        </p:grpSpPr>
        <p:sp>
          <p:nvSpPr>
            <p:cNvPr id="441" name="Freeform 18"/>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2" name="TextBox 19"/>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443" name="TextBox 20"/>
          <p:cNvSpPr/>
          <p:nvPr/>
        </p:nvSpPr>
        <p:spPr>
          <a:xfrm>
            <a:off x="1778400" y="1685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Data</a:t>
            </a:r>
            <a:endParaRPr lang="en-US" sz="11250" b="0" strike="noStrike" spc="-1">
              <a:latin typeface="Arial"/>
            </a:endParaRPr>
          </a:p>
        </p:txBody>
      </p:sp>
      <p:sp>
        <p:nvSpPr>
          <p:cNvPr id="444" name="TextBox 21"/>
          <p:cNvSpPr/>
          <p:nvPr/>
        </p:nvSpPr>
        <p:spPr>
          <a:xfrm>
            <a:off x="9091800" y="1685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Used</a:t>
            </a:r>
            <a:endParaRPr lang="en-US" sz="11250" b="0" strike="noStrike" spc="-1">
              <a:latin typeface="Arial"/>
            </a:endParaRPr>
          </a:p>
        </p:txBody>
      </p:sp>
      <p:sp>
        <p:nvSpPr>
          <p:cNvPr id="445" name="TextBox 22"/>
          <p:cNvSpPr/>
          <p:nvPr/>
        </p:nvSpPr>
        <p:spPr>
          <a:xfrm>
            <a:off x="10050840" y="5388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4</a:t>
            </a:r>
            <a:endParaRPr lang="en-US" sz="3900" b="0" strike="noStrike" spc="-1">
              <a:latin typeface="Arial"/>
            </a:endParaRPr>
          </a:p>
        </p:txBody>
      </p:sp>
      <p:sp>
        <p:nvSpPr>
          <p:cNvPr id="446" name="TextBox 23"/>
          <p:cNvSpPr/>
          <p:nvPr/>
        </p:nvSpPr>
        <p:spPr>
          <a:xfrm>
            <a:off x="13108320" y="5407560"/>
            <a:ext cx="1990080" cy="568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4479"/>
              </a:lnSpc>
              <a:buNone/>
            </a:pPr>
            <a:r>
              <a:rPr lang="en-US" sz="3200" b="0" strike="noStrike" spc="-1">
                <a:solidFill>
                  <a:srgbClr val="FFFFFF"/>
                </a:solidFill>
                <a:latin typeface="Barlow SemiCondensed Heavy"/>
              </a:rPr>
              <a:t>76.1%</a:t>
            </a:r>
            <a:endParaRPr lang="en-US" sz="3200" b="0" strike="noStrike" spc="-1">
              <a:latin typeface="Arial"/>
            </a:endParaRPr>
          </a:p>
        </p:txBody>
      </p:sp>
      <p:sp>
        <p:nvSpPr>
          <p:cNvPr id="447" name="TextBox 24"/>
          <p:cNvSpPr/>
          <p:nvPr/>
        </p:nvSpPr>
        <p:spPr>
          <a:xfrm>
            <a:off x="6717960" y="5388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201</a:t>
            </a:r>
            <a:endParaRPr lang="en-US" sz="3900" b="0" strike="noStrike" spc="-1">
              <a:latin typeface="Arial"/>
            </a:endParaRPr>
          </a:p>
        </p:txBody>
      </p:sp>
      <p:sp>
        <p:nvSpPr>
          <p:cNvPr id="448" name="TextBox 25"/>
          <p:cNvSpPr/>
          <p:nvPr/>
        </p:nvSpPr>
        <p:spPr>
          <a:xfrm>
            <a:off x="9304560" y="7224480"/>
            <a:ext cx="3010320" cy="74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buNone/>
            </a:pPr>
            <a:r>
              <a:rPr lang="en-US" sz="2100" b="0" strike="noStrike" spc="-1">
                <a:solidFill>
                  <a:srgbClr val="FFFFFF"/>
                </a:solidFill>
                <a:latin typeface="Montserrat Bold Italics"/>
              </a:rPr>
              <a:t>Labs</a:t>
            </a:r>
            <a:endParaRPr lang="en-US" sz="2100" b="0" strike="noStrike" spc="-1">
              <a:latin typeface="Arial"/>
            </a:endParaRPr>
          </a:p>
          <a:p>
            <a:pPr algn="ctr">
              <a:lnSpc>
                <a:spcPts val="2940"/>
              </a:lnSpc>
              <a:buNone/>
            </a:pPr>
            <a:endParaRPr lang="en-US" sz="1800" b="0" strike="noStrike" spc="-1">
              <a:latin typeface="Arial"/>
            </a:endParaRPr>
          </a:p>
        </p:txBody>
      </p:sp>
      <p:sp>
        <p:nvSpPr>
          <p:cNvPr id="449" name="TextBox 26"/>
          <p:cNvSpPr/>
          <p:nvPr/>
        </p:nvSpPr>
        <p:spPr>
          <a:xfrm>
            <a:off x="12638880" y="7224480"/>
            <a:ext cx="3010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buNone/>
            </a:pPr>
            <a:r>
              <a:rPr lang="en-US" sz="2100" b="0" strike="noStrike" spc="-1">
                <a:solidFill>
                  <a:srgbClr val="FFFFFF"/>
                </a:solidFill>
                <a:latin typeface="Montserrat Bold Italics"/>
              </a:rPr>
              <a:t>%RHP </a:t>
            </a:r>
            <a:endParaRPr lang="en-US" sz="2100" b="0" strike="noStrike" spc="-1">
              <a:latin typeface="Arial"/>
            </a:endParaRPr>
          </a:p>
        </p:txBody>
      </p:sp>
      <p:sp>
        <p:nvSpPr>
          <p:cNvPr id="450" name="TextBox 27"/>
          <p:cNvSpPr/>
          <p:nvPr/>
        </p:nvSpPr>
        <p:spPr>
          <a:xfrm>
            <a:off x="5971320" y="7224480"/>
            <a:ext cx="3010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buNone/>
            </a:pPr>
            <a:r>
              <a:rPr lang="en-US" sz="2100" b="0" strike="noStrike" spc="-1">
                <a:solidFill>
                  <a:srgbClr val="FFFFFF"/>
                </a:solidFill>
                <a:latin typeface="Montserrat Bold Italics"/>
              </a:rPr>
              <a:t>Pitchers</a:t>
            </a:r>
            <a:endParaRPr lang="en-US" sz="2100" b="0" strike="noStrike" spc="-1">
              <a:latin typeface="Arial"/>
            </a:endParaRPr>
          </a:p>
        </p:txBody>
      </p:sp>
      <p:sp>
        <p:nvSpPr>
          <p:cNvPr id="451" name="TextBox 28"/>
          <p:cNvSpPr/>
          <p:nvPr/>
        </p:nvSpPr>
        <p:spPr>
          <a:xfrm>
            <a:off x="3384720" y="5397840"/>
            <a:ext cx="1517400" cy="65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179"/>
              </a:lnSpc>
              <a:buNone/>
            </a:pPr>
            <a:r>
              <a:rPr lang="en-US" sz="3700" b="0" strike="noStrike" spc="-1">
                <a:solidFill>
                  <a:srgbClr val="FFFFFF"/>
                </a:solidFill>
                <a:latin typeface="Barlow SemiCondensed Heavy"/>
              </a:rPr>
              <a:t>6488</a:t>
            </a:r>
            <a:endParaRPr lang="en-US" sz="3700" b="0" strike="noStrike" spc="-1">
              <a:latin typeface="Arial"/>
            </a:endParaRPr>
          </a:p>
        </p:txBody>
      </p:sp>
      <p:sp>
        <p:nvSpPr>
          <p:cNvPr id="452" name="TextBox 29"/>
          <p:cNvSpPr/>
          <p:nvPr/>
        </p:nvSpPr>
        <p:spPr>
          <a:xfrm>
            <a:off x="2638080" y="7224480"/>
            <a:ext cx="3010320" cy="74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buNone/>
            </a:pPr>
            <a:r>
              <a:rPr lang="en-US" sz="2100" b="0" strike="noStrike" spc="-1">
                <a:solidFill>
                  <a:srgbClr val="FFFFFF"/>
                </a:solidFill>
                <a:latin typeface="Montserrat Bold Italics"/>
              </a:rPr>
              <a:t>Pitches</a:t>
            </a:r>
            <a:endParaRPr lang="en-US" sz="2100" b="0" strike="noStrike" spc="-1">
              <a:latin typeface="Arial"/>
            </a:endParaRPr>
          </a:p>
          <a:p>
            <a:pPr algn="ctr">
              <a:lnSpc>
                <a:spcPts val="2940"/>
              </a:lnSpc>
              <a:buNone/>
            </a:pPr>
            <a:endParaRPr lang="en-US" sz="18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4" name="TextBox 2"/>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02</a:t>
            </a:r>
            <a:endParaRPr lang="en-US" sz="2700" b="0" strike="noStrike" spc="-1">
              <a:latin typeface="Arial"/>
            </a:endParaRPr>
          </a:p>
        </p:txBody>
      </p:sp>
      <p:sp>
        <p:nvSpPr>
          <p:cNvPr id="65" name="AutoShape 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66" name="Group 4"/>
          <p:cNvGrpSpPr/>
          <p:nvPr/>
        </p:nvGrpSpPr>
        <p:grpSpPr>
          <a:xfrm>
            <a:off x="9335520" y="-9195480"/>
            <a:ext cx="14636520" cy="22237920"/>
            <a:chOff x="9335520" y="-9195480"/>
            <a:chExt cx="14636520" cy="22237920"/>
          </a:xfrm>
        </p:grpSpPr>
        <p:sp>
          <p:nvSpPr>
            <p:cNvPr id="67" name="Freeform 5"/>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8" name="TextBox 6"/>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9" name="Group 7"/>
          <p:cNvGrpSpPr/>
          <p:nvPr/>
        </p:nvGrpSpPr>
        <p:grpSpPr>
          <a:xfrm>
            <a:off x="7201800" y="328680"/>
            <a:ext cx="14452200" cy="21928320"/>
            <a:chOff x="7201800" y="328680"/>
            <a:chExt cx="14452200" cy="21928320"/>
          </a:xfrm>
        </p:grpSpPr>
        <p:sp>
          <p:nvSpPr>
            <p:cNvPr id="70" name="Freeform 8"/>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1" name="TextBox 9"/>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2" name="Group 10"/>
          <p:cNvGrpSpPr/>
          <p:nvPr/>
        </p:nvGrpSpPr>
        <p:grpSpPr>
          <a:xfrm>
            <a:off x="-3619800" y="-3452040"/>
            <a:ext cx="5382360" cy="5407920"/>
            <a:chOff x="-3619800" y="-3452040"/>
            <a:chExt cx="5382360" cy="5407920"/>
          </a:xfrm>
        </p:grpSpPr>
        <p:sp>
          <p:nvSpPr>
            <p:cNvPr id="73" name="Freeform 11"/>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4" name="TextBox 12"/>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5" name="TextBox 49"/>
          <p:cNvSpPr/>
          <p:nvPr/>
        </p:nvSpPr>
        <p:spPr>
          <a:xfrm>
            <a:off x="592200" y="-203400"/>
            <a:ext cx="7023960" cy="1482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1679"/>
              </a:lnSpc>
              <a:buNone/>
            </a:pPr>
            <a:r>
              <a:rPr lang="en-US" sz="8350" b="0" strike="noStrike" spc="-1">
                <a:solidFill>
                  <a:srgbClr val="FFFFFF"/>
                </a:solidFill>
                <a:latin typeface="Barlow SemiCondensed Heavy"/>
              </a:rPr>
              <a:t>Background</a:t>
            </a:r>
            <a:endParaRPr lang="en-US" sz="8350" b="0" strike="noStrike" spc="-1">
              <a:latin typeface="Arial"/>
            </a:endParaRPr>
          </a:p>
        </p:txBody>
      </p:sp>
      <p:sp>
        <p:nvSpPr>
          <p:cNvPr id="76" name="TextBox 50"/>
          <p:cNvSpPr/>
          <p:nvPr/>
        </p:nvSpPr>
        <p:spPr>
          <a:xfrm>
            <a:off x="3655080" y="3359160"/>
            <a:ext cx="9717120" cy="1483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1679"/>
              </a:lnSpc>
              <a:buNone/>
            </a:pPr>
            <a:r>
              <a:rPr lang="en-US" sz="8350" b="0" strike="noStrike" spc="-1" dirty="0">
                <a:solidFill>
                  <a:srgbClr val="EE272A"/>
                </a:solidFill>
                <a:latin typeface="Barlow SemiCondensed Heavy"/>
              </a:rPr>
              <a:t>Why Predict GRFs? </a:t>
            </a:r>
            <a:endParaRPr lang="en-US" sz="835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461BDBB-88F1-483C-D5C0-66C6FB89ED49}"/>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454" name="Group 88"/>
          <p:cNvGrpSpPr/>
          <p:nvPr/>
        </p:nvGrpSpPr>
        <p:grpSpPr>
          <a:xfrm>
            <a:off x="6874200" y="262800"/>
            <a:ext cx="14740560" cy="14434200"/>
            <a:chOff x="6874200" y="262800"/>
            <a:chExt cx="14740560" cy="14434200"/>
          </a:xfrm>
        </p:grpSpPr>
        <p:sp>
          <p:nvSpPr>
            <p:cNvPr id="455" name="Freeform 113"/>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56" name="TextBox 223"/>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57" name="Group 89"/>
          <p:cNvGrpSpPr/>
          <p:nvPr/>
        </p:nvGrpSpPr>
        <p:grpSpPr>
          <a:xfrm>
            <a:off x="-3619800" y="-3452040"/>
            <a:ext cx="5382360" cy="5407920"/>
            <a:chOff x="-3619800" y="-3452040"/>
            <a:chExt cx="5382360" cy="5407920"/>
          </a:xfrm>
        </p:grpSpPr>
        <p:sp>
          <p:nvSpPr>
            <p:cNvPr id="458" name="Freeform 114"/>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59" name="TextBox 224"/>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460" name="TextBox 22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20</a:t>
            </a:r>
            <a:endParaRPr lang="en-US" sz="2700" b="0" strike="noStrike" spc="-1">
              <a:latin typeface="Arial"/>
            </a:endParaRPr>
          </a:p>
        </p:txBody>
      </p:sp>
      <p:sp>
        <p:nvSpPr>
          <p:cNvPr id="461" name="AutoShape 67"/>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462" name="TextBox 226"/>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463" name="TextBox 227"/>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Density Weighting</a:t>
            </a:r>
            <a:endParaRPr lang="en-US" sz="5400" b="0" strike="noStrike" spc="-1">
              <a:latin typeface="Arial"/>
            </a:endParaRPr>
          </a:p>
        </p:txBody>
      </p:sp>
      <p:pic>
        <p:nvPicPr>
          <p:cNvPr id="464" name="Picture 463"/>
          <p:cNvPicPr/>
          <p:nvPr/>
        </p:nvPicPr>
        <p:blipFill>
          <a:blip r:embed="rId3"/>
          <a:stretch/>
        </p:blipFill>
        <p:spPr>
          <a:xfrm>
            <a:off x="7945200" y="822600"/>
            <a:ext cx="8219880" cy="5639400"/>
          </a:xfrm>
          <a:prstGeom prst="rect">
            <a:avLst/>
          </a:prstGeom>
          <a:ln w="0">
            <a:noFill/>
          </a:ln>
        </p:spPr>
      </p:pic>
      <p:sp>
        <p:nvSpPr>
          <p:cNvPr id="465" name="Straight Connector 464"/>
          <p:cNvSpPr/>
          <p:nvPr/>
        </p:nvSpPr>
        <p:spPr>
          <a:xfrm flipH="1">
            <a:off x="914868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6" name="TextBox 228"/>
          <p:cNvSpPr/>
          <p:nvPr/>
        </p:nvSpPr>
        <p:spPr>
          <a:xfrm>
            <a:off x="979200" y="3359880"/>
            <a:ext cx="4100760" cy="3732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Regression type models are better at modeling data they see more frequently.  </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How to deal with outliers (real data) to give them a fighting chance?</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Remember, each frame of data has its own model</a:t>
            </a:r>
            <a:endParaRPr lang="en-US" sz="2100" b="0" strike="noStrike" spc="-1">
              <a:latin typeface="Arial"/>
            </a:endParaRPr>
          </a:p>
        </p:txBody>
      </p:sp>
      <p:grpSp>
        <p:nvGrpSpPr>
          <p:cNvPr id="467" name="Group 466"/>
          <p:cNvGrpSpPr/>
          <p:nvPr/>
        </p:nvGrpSpPr>
        <p:grpSpPr>
          <a:xfrm>
            <a:off x="165240" y="7655400"/>
            <a:ext cx="2558160" cy="2463120"/>
            <a:chOff x="165240" y="7655400"/>
            <a:chExt cx="2558160" cy="2463120"/>
          </a:xfrm>
        </p:grpSpPr>
        <p:sp>
          <p:nvSpPr>
            <p:cNvPr id="468" name="Freeform 137"/>
            <p:cNvSpPr/>
            <p:nvPr/>
          </p:nvSpPr>
          <p:spPr>
            <a:xfrm>
              <a:off x="165240" y="76554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69" name="Freeform 138"/>
            <p:cNvSpPr/>
            <p:nvPr/>
          </p:nvSpPr>
          <p:spPr>
            <a:xfrm>
              <a:off x="339840" y="78296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70" name="TextBox 269"/>
            <p:cNvSpPr/>
            <p:nvPr/>
          </p:nvSpPr>
          <p:spPr>
            <a:xfrm>
              <a:off x="241920" y="8003880"/>
              <a:ext cx="2481480" cy="138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Density</a:t>
              </a:r>
              <a:endParaRPr lang="en-US" sz="3900" b="0" strike="noStrike" spc="-1">
                <a:latin typeface="Arial"/>
              </a:endParaRPr>
            </a:p>
            <a:p>
              <a:pPr algn="ctr">
                <a:lnSpc>
                  <a:spcPts val="5460"/>
                </a:lnSpc>
                <a:buNone/>
              </a:pPr>
              <a:r>
                <a:rPr lang="en-US" sz="3900" b="0" strike="noStrike" spc="-1">
                  <a:solidFill>
                    <a:srgbClr val="FFFFFF"/>
                  </a:solidFill>
                  <a:latin typeface="Barlow SemiCondensed Heavy"/>
                </a:rPr>
                <a:t>Weighting</a:t>
              </a:r>
              <a:endParaRPr lang="en-US" sz="3900" b="0" strike="noStrike" spc="-1">
                <a:latin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1FE8F22-39AA-E252-64F5-200338995C9A}"/>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472" name="Group 80"/>
          <p:cNvGrpSpPr/>
          <p:nvPr/>
        </p:nvGrpSpPr>
        <p:grpSpPr>
          <a:xfrm>
            <a:off x="6874200" y="262800"/>
            <a:ext cx="14740560" cy="14434200"/>
            <a:chOff x="6874200" y="262800"/>
            <a:chExt cx="14740560" cy="14434200"/>
          </a:xfrm>
        </p:grpSpPr>
        <p:sp>
          <p:nvSpPr>
            <p:cNvPr id="473" name="Freeform 105"/>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74" name="TextBox 191"/>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75" name="Group 81"/>
          <p:cNvGrpSpPr/>
          <p:nvPr/>
        </p:nvGrpSpPr>
        <p:grpSpPr>
          <a:xfrm>
            <a:off x="-3619800" y="-3452040"/>
            <a:ext cx="5382360" cy="5407920"/>
            <a:chOff x="-3619800" y="-3452040"/>
            <a:chExt cx="5382360" cy="5407920"/>
          </a:xfrm>
        </p:grpSpPr>
        <p:sp>
          <p:nvSpPr>
            <p:cNvPr id="476" name="Freeform 106"/>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77" name="TextBox 196"/>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478" name="TextBox 19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21</a:t>
            </a:r>
            <a:endParaRPr lang="en-US" sz="2700" b="0" strike="noStrike" spc="-1">
              <a:latin typeface="Arial"/>
            </a:endParaRPr>
          </a:p>
        </p:txBody>
      </p:sp>
      <p:sp>
        <p:nvSpPr>
          <p:cNvPr id="479" name="AutoShape 6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480" name="TextBox 198"/>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481" name="TextBox 199"/>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Density Weighting</a:t>
            </a:r>
            <a:endParaRPr lang="en-US" sz="5400" b="0" strike="noStrike" spc="-1">
              <a:latin typeface="Arial"/>
            </a:endParaRPr>
          </a:p>
        </p:txBody>
      </p:sp>
      <p:pic>
        <p:nvPicPr>
          <p:cNvPr id="482" name="Picture 481"/>
          <p:cNvPicPr/>
          <p:nvPr/>
        </p:nvPicPr>
        <p:blipFill>
          <a:blip r:embed="rId3"/>
          <a:stretch/>
        </p:blipFill>
        <p:spPr>
          <a:xfrm>
            <a:off x="7945200" y="822600"/>
            <a:ext cx="8219880" cy="5639400"/>
          </a:xfrm>
          <a:prstGeom prst="rect">
            <a:avLst/>
          </a:prstGeom>
          <a:ln w="0">
            <a:noFill/>
          </a:ln>
        </p:spPr>
      </p:pic>
      <p:sp>
        <p:nvSpPr>
          <p:cNvPr id="483" name="Straight Connector 482"/>
          <p:cNvSpPr/>
          <p:nvPr/>
        </p:nvSpPr>
        <p:spPr>
          <a:xfrm flipH="1">
            <a:off x="914868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484" name="Group 483"/>
          <p:cNvGrpSpPr/>
          <p:nvPr/>
        </p:nvGrpSpPr>
        <p:grpSpPr>
          <a:xfrm>
            <a:off x="165240" y="7655760"/>
            <a:ext cx="2558160" cy="2463120"/>
            <a:chOff x="165240" y="7655760"/>
            <a:chExt cx="2558160" cy="2463120"/>
          </a:xfrm>
        </p:grpSpPr>
        <p:sp>
          <p:nvSpPr>
            <p:cNvPr id="485" name="Freeform 137"/>
            <p:cNvSpPr/>
            <p:nvPr/>
          </p:nvSpPr>
          <p:spPr>
            <a:xfrm>
              <a:off x="165240" y="765576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86" name="Freeform 138"/>
            <p:cNvSpPr/>
            <p:nvPr/>
          </p:nvSpPr>
          <p:spPr>
            <a:xfrm>
              <a:off x="339840" y="78300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87" name="TextBox 269"/>
            <p:cNvSpPr/>
            <p:nvPr/>
          </p:nvSpPr>
          <p:spPr>
            <a:xfrm>
              <a:off x="241920" y="8004240"/>
              <a:ext cx="2481480" cy="138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Density</a:t>
              </a:r>
              <a:endParaRPr lang="en-US" sz="3900" b="0" strike="noStrike" spc="-1">
                <a:latin typeface="Arial"/>
              </a:endParaRPr>
            </a:p>
            <a:p>
              <a:pPr algn="ctr">
                <a:lnSpc>
                  <a:spcPts val="5460"/>
                </a:lnSpc>
                <a:buNone/>
              </a:pPr>
              <a:r>
                <a:rPr lang="en-US" sz="3900" b="0" strike="noStrike" spc="-1">
                  <a:solidFill>
                    <a:srgbClr val="FFFFFF"/>
                  </a:solidFill>
                  <a:latin typeface="Barlow SemiCondensed Heavy"/>
                </a:rPr>
                <a:t>Weighting</a:t>
              </a:r>
              <a:endParaRPr lang="en-US" sz="3900" b="0" strike="noStrike" spc="-1">
                <a:latin typeface="Arial"/>
              </a:endParaRPr>
            </a:p>
          </p:txBody>
        </p:sp>
      </p:grpSp>
      <p:grpSp>
        <p:nvGrpSpPr>
          <p:cNvPr id="488" name="Group 487"/>
          <p:cNvGrpSpPr/>
          <p:nvPr/>
        </p:nvGrpSpPr>
        <p:grpSpPr>
          <a:xfrm>
            <a:off x="1688760" y="3912480"/>
            <a:ext cx="4192560" cy="3483720"/>
            <a:chOff x="1688760" y="3912480"/>
            <a:chExt cx="4192560" cy="3483720"/>
          </a:xfrm>
        </p:grpSpPr>
        <p:pic>
          <p:nvPicPr>
            <p:cNvPr id="489" name="Picture 488"/>
            <p:cNvPicPr/>
            <p:nvPr/>
          </p:nvPicPr>
          <p:blipFill>
            <a:blip r:embed="rId6"/>
            <a:stretch/>
          </p:blipFill>
          <p:spPr>
            <a:xfrm>
              <a:off x="1688760" y="4525560"/>
              <a:ext cx="4192560" cy="2870640"/>
            </a:xfrm>
            <a:prstGeom prst="rect">
              <a:avLst/>
            </a:prstGeom>
            <a:ln w="0">
              <a:noFill/>
            </a:ln>
          </p:spPr>
        </p:pic>
        <p:sp>
          <p:nvSpPr>
            <p:cNvPr id="490" name="TextBox 215"/>
            <p:cNvSpPr/>
            <p:nvPr/>
          </p:nvSpPr>
          <p:spPr>
            <a:xfrm>
              <a:off x="1857240" y="3912480"/>
              <a:ext cx="401796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Frame 10</a:t>
              </a:r>
              <a:endParaRPr lang="en-US" sz="2100" b="0" strike="noStrike" spc="-1">
                <a:latin typeface="Arial"/>
              </a:endParaRPr>
            </a:p>
          </p:txBody>
        </p:sp>
      </p:grpSp>
      <p:sp>
        <p:nvSpPr>
          <p:cNvPr id="491" name="Straight Connector 490"/>
          <p:cNvSpPr/>
          <p:nvPr/>
        </p:nvSpPr>
        <p:spPr>
          <a:xfrm flipH="1">
            <a:off x="5584680" y="5584680"/>
            <a:ext cx="3529800" cy="5414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2F2EF39-9AC5-CCF3-2E70-09B4CF201457}"/>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493" name="Group 82"/>
          <p:cNvGrpSpPr/>
          <p:nvPr/>
        </p:nvGrpSpPr>
        <p:grpSpPr>
          <a:xfrm>
            <a:off x="6874200" y="262800"/>
            <a:ext cx="14740560" cy="14434200"/>
            <a:chOff x="6874200" y="262800"/>
            <a:chExt cx="14740560" cy="14434200"/>
          </a:xfrm>
        </p:grpSpPr>
        <p:sp>
          <p:nvSpPr>
            <p:cNvPr id="494" name="Freeform 107"/>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95" name="TextBox 202"/>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496" name="Group 83"/>
          <p:cNvGrpSpPr/>
          <p:nvPr/>
        </p:nvGrpSpPr>
        <p:grpSpPr>
          <a:xfrm>
            <a:off x="-3619800" y="-3452040"/>
            <a:ext cx="5382360" cy="5407920"/>
            <a:chOff x="-3619800" y="-3452040"/>
            <a:chExt cx="5382360" cy="5407920"/>
          </a:xfrm>
        </p:grpSpPr>
        <p:sp>
          <p:nvSpPr>
            <p:cNvPr id="497" name="Freeform 108"/>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98" name="TextBox 203"/>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499" name="TextBox 204"/>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22</a:t>
            </a:r>
            <a:endParaRPr lang="en-US" sz="2700" b="0" strike="noStrike" spc="-1">
              <a:latin typeface="Arial"/>
            </a:endParaRPr>
          </a:p>
        </p:txBody>
      </p:sp>
      <p:sp>
        <p:nvSpPr>
          <p:cNvPr id="500" name="AutoShape 64"/>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501" name="TextBox 205"/>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502" name="TextBox 206"/>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Density Weighting</a:t>
            </a:r>
            <a:endParaRPr lang="en-US" sz="5400" b="0" strike="noStrike" spc="-1">
              <a:latin typeface="Arial"/>
            </a:endParaRPr>
          </a:p>
        </p:txBody>
      </p:sp>
      <p:pic>
        <p:nvPicPr>
          <p:cNvPr id="503" name="Picture 502"/>
          <p:cNvPicPr/>
          <p:nvPr/>
        </p:nvPicPr>
        <p:blipFill>
          <a:blip r:embed="rId3"/>
          <a:stretch/>
        </p:blipFill>
        <p:spPr>
          <a:xfrm>
            <a:off x="7945200" y="822600"/>
            <a:ext cx="8219880" cy="5639400"/>
          </a:xfrm>
          <a:prstGeom prst="rect">
            <a:avLst/>
          </a:prstGeom>
          <a:ln w="0">
            <a:noFill/>
          </a:ln>
        </p:spPr>
      </p:pic>
      <p:sp>
        <p:nvSpPr>
          <p:cNvPr id="504" name="Straight Connector 503"/>
          <p:cNvSpPr/>
          <p:nvPr/>
        </p:nvSpPr>
        <p:spPr>
          <a:xfrm flipH="1">
            <a:off x="914868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505" name="Group 504"/>
          <p:cNvGrpSpPr/>
          <p:nvPr/>
        </p:nvGrpSpPr>
        <p:grpSpPr>
          <a:xfrm>
            <a:off x="165240" y="7655760"/>
            <a:ext cx="2558160" cy="2463120"/>
            <a:chOff x="165240" y="7655760"/>
            <a:chExt cx="2558160" cy="2463120"/>
          </a:xfrm>
        </p:grpSpPr>
        <p:sp>
          <p:nvSpPr>
            <p:cNvPr id="506" name="Freeform 137"/>
            <p:cNvSpPr/>
            <p:nvPr/>
          </p:nvSpPr>
          <p:spPr>
            <a:xfrm>
              <a:off x="165240" y="765576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07" name="Freeform 138"/>
            <p:cNvSpPr/>
            <p:nvPr/>
          </p:nvSpPr>
          <p:spPr>
            <a:xfrm>
              <a:off x="339840" y="78300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08" name="TextBox 269"/>
            <p:cNvSpPr/>
            <p:nvPr/>
          </p:nvSpPr>
          <p:spPr>
            <a:xfrm>
              <a:off x="241920" y="8004240"/>
              <a:ext cx="2481480" cy="138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Density</a:t>
              </a:r>
              <a:endParaRPr lang="en-US" sz="3900" b="0" strike="noStrike" spc="-1">
                <a:latin typeface="Arial"/>
              </a:endParaRPr>
            </a:p>
            <a:p>
              <a:pPr algn="ctr">
                <a:lnSpc>
                  <a:spcPts val="5460"/>
                </a:lnSpc>
                <a:buNone/>
              </a:pPr>
              <a:r>
                <a:rPr lang="en-US" sz="3900" b="0" strike="noStrike" spc="-1">
                  <a:solidFill>
                    <a:srgbClr val="FFFFFF"/>
                  </a:solidFill>
                  <a:latin typeface="Barlow SemiCondensed Heavy"/>
                </a:rPr>
                <a:t>Weighting</a:t>
              </a:r>
              <a:endParaRPr lang="en-US" sz="3900" b="0" strike="noStrike" spc="-1">
                <a:latin typeface="Arial"/>
              </a:endParaRPr>
            </a:p>
          </p:txBody>
        </p:sp>
      </p:grpSp>
      <p:sp>
        <p:nvSpPr>
          <p:cNvPr id="509" name="Straight Connector 508"/>
          <p:cNvSpPr/>
          <p:nvPr/>
        </p:nvSpPr>
        <p:spPr>
          <a:xfrm flipH="1">
            <a:off x="1032804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pic>
        <p:nvPicPr>
          <p:cNvPr id="510" name="Picture 509"/>
          <p:cNvPicPr/>
          <p:nvPr/>
        </p:nvPicPr>
        <p:blipFill>
          <a:blip r:embed="rId6"/>
          <a:stretch/>
        </p:blipFill>
        <p:spPr>
          <a:xfrm>
            <a:off x="7582680" y="7018560"/>
            <a:ext cx="4119480" cy="2809080"/>
          </a:xfrm>
          <a:prstGeom prst="rect">
            <a:avLst/>
          </a:prstGeom>
          <a:ln w="0">
            <a:noFill/>
          </a:ln>
        </p:spPr>
      </p:pic>
      <p:sp>
        <p:nvSpPr>
          <p:cNvPr id="511" name="Straight Connector 510"/>
          <p:cNvSpPr/>
          <p:nvPr/>
        </p:nvSpPr>
        <p:spPr>
          <a:xfrm>
            <a:off x="10290960" y="6219360"/>
            <a:ext cx="354600" cy="11577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512" name="TextBox 201"/>
          <p:cNvSpPr/>
          <p:nvPr/>
        </p:nvSpPr>
        <p:spPr>
          <a:xfrm>
            <a:off x="7796520" y="6553080"/>
            <a:ext cx="401796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Frame 50</a:t>
            </a:r>
            <a:endParaRPr lang="en-US" sz="2100" b="0" strike="noStrike" spc="-1">
              <a:latin typeface="Arial"/>
            </a:endParaRPr>
          </a:p>
        </p:txBody>
      </p:sp>
      <p:grpSp>
        <p:nvGrpSpPr>
          <p:cNvPr id="513" name="Group 512"/>
          <p:cNvGrpSpPr/>
          <p:nvPr/>
        </p:nvGrpSpPr>
        <p:grpSpPr>
          <a:xfrm>
            <a:off x="1688760" y="3912480"/>
            <a:ext cx="4192560" cy="3483720"/>
            <a:chOff x="1688760" y="3912480"/>
            <a:chExt cx="4192560" cy="3483720"/>
          </a:xfrm>
        </p:grpSpPr>
        <p:pic>
          <p:nvPicPr>
            <p:cNvPr id="514" name="Picture 513"/>
            <p:cNvPicPr/>
            <p:nvPr/>
          </p:nvPicPr>
          <p:blipFill>
            <a:blip r:embed="rId7"/>
            <a:stretch/>
          </p:blipFill>
          <p:spPr>
            <a:xfrm>
              <a:off x="1688760" y="4525560"/>
              <a:ext cx="4192560" cy="2870640"/>
            </a:xfrm>
            <a:prstGeom prst="rect">
              <a:avLst/>
            </a:prstGeom>
            <a:ln w="0">
              <a:noFill/>
            </a:ln>
          </p:spPr>
        </p:pic>
        <p:sp>
          <p:nvSpPr>
            <p:cNvPr id="515" name="TextBox 215"/>
            <p:cNvSpPr/>
            <p:nvPr/>
          </p:nvSpPr>
          <p:spPr>
            <a:xfrm>
              <a:off x="1857240" y="3912480"/>
              <a:ext cx="401796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Frame 10</a:t>
              </a:r>
              <a:endParaRPr lang="en-US" sz="2100" b="0" strike="noStrike" spc="-1">
                <a:latin typeface="Arial"/>
              </a:endParaRPr>
            </a:p>
          </p:txBody>
        </p:sp>
      </p:grpSp>
      <p:sp>
        <p:nvSpPr>
          <p:cNvPr id="516" name="Straight Connector 515"/>
          <p:cNvSpPr/>
          <p:nvPr/>
        </p:nvSpPr>
        <p:spPr>
          <a:xfrm flipH="1">
            <a:off x="5584680" y="5584680"/>
            <a:ext cx="3529800" cy="5414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C875F14-E71F-4CD2-C5D9-CCC9D2B1C5C2}"/>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518" name="Group 84"/>
          <p:cNvGrpSpPr/>
          <p:nvPr/>
        </p:nvGrpSpPr>
        <p:grpSpPr>
          <a:xfrm>
            <a:off x="6874200" y="262800"/>
            <a:ext cx="14740560" cy="14434200"/>
            <a:chOff x="6874200" y="262800"/>
            <a:chExt cx="14740560" cy="14434200"/>
          </a:xfrm>
        </p:grpSpPr>
        <p:sp>
          <p:nvSpPr>
            <p:cNvPr id="519" name="Freeform 109"/>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20" name="TextBox 208"/>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521" name="Group 85"/>
          <p:cNvGrpSpPr/>
          <p:nvPr/>
        </p:nvGrpSpPr>
        <p:grpSpPr>
          <a:xfrm>
            <a:off x="-3619800" y="-3452040"/>
            <a:ext cx="5382360" cy="5407920"/>
            <a:chOff x="-3619800" y="-3452040"/>
            <a:chExt cx="5382360" cy="5407920"/>
          </a:xfrm>
        </p:grpSpPr>
        <p:sp>
          <p:nvSpPr>
            <p:cNvPr id="522" name="Freeform 110"/>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23" name="TextBox 209"/>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524" name="TextBox 210"/>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23</a:t>
            </a:r>
            <a:endParaRPr lang="en-US" sz="2700" b="0" strike="noStrike" spc="-1">
              <a:latin typeface="Arial"/>
            </a:endParaRPr>
          </a:p>
        </p:txBody>
      </p:sp>
      <p:sp>
        <p:nvSpPr>
          <p:cNvPr id="525" name="AutoShape 65"/>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526" name="TextBox 211"/>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527" name="TextBox 212"/>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Density Weighting</a:t>
            </a:r>
            <a:endParaRPr lang="en-US" sz="5400" b="0" strike="noStrike" spc="-1">
              <a:latin typeface="Arial"/>
            </a:endParaRPr>
          </a:p>
        </p:txBody>
      </p:sp>
      <p:pic>
        <p:nvPicPr>
          <p:cNvPr id="528" name="Picture 527"/>
          <p:cNvPicPr/>
          <p:nvPr/>
        </p:nvPicPr>
        <p:blipFill>
          <a:blip r:embed="rId3"/>
          <a:stretch/>
        </p:blipFill>
        <p:spPr>
          <a:xfrm>
            <a:off x="7945200" y="822600"/>
            <a:ext cx="8219880" cy="5639400"/>
          </a:xfrm>
          <a:prstGeom prst="rect">
            <a:avLst/>
          </a:prstGeom>
          <a:ln w="0">
            <a:noFill/>
          </a:ln>
        </p:spPr>
      </p:pic>
      <p:sp>
        <p:nvSpPr>
          <p:cNvPr id="529" name="Straight Connector 528"/>
          <p:cNvSpPr/>
          <p:nvPr/>
        </p:nvSpPr>
        <p:spPr>
          <a:xfrm flipH="1">
            <a:off x="914868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530" name="Group 529"/>
          <p:cNvGrpSpPr/>
          <p:nvPr/>
        </p:nvGrpSpPr>
        <p:grpSpPr>
          <a:xfrm>
            <a:off x="165240" y="7655760"/>
            <a:ext cx="2558160" cy="2463120"/>
            <a:chOff x="165240" y="7655760"/>
            <a:chExt cx="2558160" cy="2463120"/>
          </a:xfrm>
        </p:grpSpPr>
        <p:sp>
          <p:nvSpPr>
            <p:cNvPr id="531" name="Freeform 137"/>
            <p:cNvSpPr/>
            <p:nvPr/>
          </p:nvSpPr>
          <p:spPr>
            <a:xfrm>
              <a:off x="165240" y="765576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32" name="Freeform 138"/>
            <p:cNvSpPr/>
            <p:nvPr/>
          </p:nvSpPr>
          <p:spPr>
            <a:xfrm>
              <a:off x="339840" y="78300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33" name="TextBox 269"/>
            <p:cNvSpPr/>
            <p:nvPr/>
          </p:nvSpPr>
          <p:spPr>
            <a:xfrm>
              <a:off x="241920" y="8004240"/>
              <a:ext cx="2481480" cy="138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Density</a:t>
              </a:r>
              <a:endParaRPr lang="en-US" sz="3900" b="0" strike="noStrike" spc="-1">
                <a:latin typeface="Arial"/>
              </a:endParaRPr>
            </a:p>
            <a:p>
              <a:pPr algn="ctr">
                <a:lnSpc>
                  <a:spcPts val="5460"/>
                </a:lnSpc>
                <a:buNone/>
              </a:pPr>
              <a:r>
                <a:rPr lang="en-US" sz="3900" b="0" strike="noStrike" spc="-1">
                  <a:solidFill>
                    <a:srgbClr val="FFFFFF"/>
                  </a:solidFill>
                  <a:latin typeface="Barlow SemiCondensed Heavy"/>
                </a:rPr>
                <a:t>Weighting</a:t>
              </a:r>
              <a:endParaRPr lang="en-US" sz="3900" b="0" strike="noStrike" spc="-1">
                <a:latin typeface="Arial"/>
              </a:endParaRPr>
            </a:p>
          </p:txBody>
        </p:sp>
      </p:grpSp>
      <p:grpSp>
        <p:nvGrpSpPr>
          <p:cNvPr id="534" name="Group 533"/>
          <p:cNvGrpSpPr/>
          <p:nvPr/>
        </p:nvGrpSpPr>
        <p:grpSpPr>
          <a:xfrm>
            <a:off x="1688400" y="3912120"/>
            <a:ext cx="4192560" cy="3483720"/>
            <a:chOff x="1688400" y="3912120"/>
            <a:chExt cx="4192560" cy="3483720"/>
          </a:xfrm>
        </p:grpSpPr>
        <p:pic>
          <p:nvPicPr>
            <p:cNvPr id="535" name="Picture 534"/>
            <p:cNvPicPr/>
            <p:nvPr/>
          </p:nvPicPr>
          <p:blipFill>
            <a:blip r:embed="rId6"/>
            <a:stretch/>
          </p:blipFill>
          <p:spPr>
            <a:xfrm>
              <a:off x="1688400" y="4525200"/>
              <a:ext cx="4192560" cy="2870640"/>
            </a:xfrm>
            <a:prstGeom prst="rect">
              <a:avLst/>
            </a:prstGeom>
            <a:ln w="0">
              <a:noFill/>
            </a:ln>
          </p:spPr>
        </p:pic>
        <p:sp>
          <p:nvSpPr>
            <p:cNvPr id="536" name="TextBox 215"/>
            <p:cNvSpPr/>
            <p:nvPr/>
          </p:nvSpPr>
          <p:spPr>
            <a:xfrm>
              <a:off x="1856880" y="3912120"/>
              <a:ext cx="401796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Frame 10</a:t>
              </a:r>
              <a:endParaRPr lang="en-US" sz="2100" b="0" strike="noStrike" spc="-1">
                <a:latin typeface="Arial"/>
              </a:endParaRPr>
            </a:p>
          </p:txBody>
        </p:sp>
      </p:grpSp>
      <p:sp>
        <p:nvSpPr>
          <p:cNvPr id="537" name="Straight Connector 536"/>
          <p:cNvSpPr/>
          <p:nvPr/>
        </p:nvSpPr>
        <p:spPr>
          <a:xfrm flipH="1">
            <a:off x="5584320" y="5584320"/>
            <a:ext cx="3529800" cy="5414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538" name="Straight Connector 537"/>
          <p:cNvSpPr/>
          <p:nvPr/>
        </p:nvSpPr>
        <p:spPr>
          <a:xfrm flipH="1">
            <a:off x="1032804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pic>
        <p:nvPicPr>
          <p:cNvPr id="539" name="Picture 538"/>
          <p:cNvPicPr/>
          <p:nvPr/>
        </p:nvPicPr>
        <p:blipFill>
          <a:blip r:embed="rId7"/>
          <a:stretch/>
        </p:blipFill>
        <p:spPr>
          <a:xfrm>
            <a:off x="7582680" y="7018560"/>
            <a:ext cx="4119480" cy="2809080"/>
          </a:xfrm>
          <a:prstGeom prst="rect">
            <a:avLst/>
          </a:prstGeom>
          <a:ln w="0">
            <a:noFill/>
          </a:ln>
        </p:spPr>
      </p:pic>
      <p:sp>
        <p:nvSpPr>
          <p:cNvPr id="540" name="Straight Connector 539"/>
          <p:cNvSpPr/>
          <p:nvPr/>
        </p:nvSpPr>
        <p:spPr>
          <a:xfrm>
            <a:off x="10290960" y="6219360"/>
            <a:ext cx="354600" cy="11577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pic>
        <p:nvPicPr>
          <p:cNvPr id="541" name="Picture 540"/>
          <p:cNvPicPr/>
          <p:nvPr/>
        </p:nvPicPr>
        <p:blipFill>
          <a:blip r:embed="rId8"/>
          <a:stretch/>
        </p:blipFill>
        <p:spPr>
          <a:xfrm>
            <a:off x="12573360" y="7086600"/>
            <a:ext cx="3966120" cy="2710440"/>
          </a:xfrm>
          <a:prstGeom prst="rect">
            <a:avLst/>
          </a:prstGeom>
          <a:ln w="0">
            <a:noFill/>
          </a:ln>
        </p:spPr>
      </p:pic>
      <p:sp>
        <p:nvSpPr>
          <p:cNvPr id="542" name="Straight Connector 541"/>
          <p:cNvSpPr/>
          <p:nvPr/>
        </p:nvSpPr>
        <p:spPr>
          <a:xfrm flipH="1">
            <a:off x="11867400" y="858960"/>
            <a:ext cx="18720" cy="521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543" name="Straight Connector 542"/>
          <p:cNvSpPr/>
          <p:nvPr/>
        </p:nvSpPr>
        <p:spPr>
          <a:xfrm>
            <a:off x="12102480" y="6181920"/>
            <a:ext cx="1699560" cy="136332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544" name="TextBox 216"/>
          <p:cNvSpPr/>
          <p:nvPr/>
        </p:nvSpPr>
        <p:spPr>
          <a:xfrm>
            <a:off x="7796520" y="6553080"/>
            <a:ext cx="401796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Frame 50</a:t>
            </a:r>
            <a:endParaRPr lang="en-US" sz="2100" b="0" strike="noStrike" spc="-1">
              <a:latin typeface="Arial"/>
            </a:endParaRPr>
          </a:p>
        </p:txBody>
      </p:sp>
      <p:sp>
        <p:nvSpPr>
          <p:cNvPr id="545" name="TextBox 213"/>
          <p:cNvSpPr/>
          <p:nvPr/>
        </p:nvSpPr>
        <p:spPr>
          <a:xfrm>
            <a:off x="13529880" y="6553440"/>
            <a:ext cx="401796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Frame 100</a:t>
            </a:r>
            <a:endParaRPr lang="en-US" sz="21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8BA8D70-C6E8-8E34-4CBA-E2C0432D1254}"/>
              </a:ext>
            </a:extLst>
          </p:cNvPr>
          <p:cNvSpPr/>
          <p:nvPr/>
        </p:nvSpPr>
        <p:spPr>
          <a:xfrm>
            <a:off x="205920" y="19446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547" name="Group 86"/>
          <p:cNvGrpSpPr/>
          <p:nvPr/>
        </p:nvGrpSpPr>
        <p:grpSpPr>
          <a:xfrm>
            <a:off x="6874200" y="262800"/>
            <a:ext cx="14740560" cy="14434200"/>
            <a:chOff x="6874200" y="262800"/>
            <a:chExt cx="14740560" cy="14434200"/>
          </a:xfrm>
        </p:grpSpPr>
        <p:sp>
          <p:nvSpPr>
            <p:cNvPr id="548" name="Freeform 111"/>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49" name="TextBox 217"/>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550" name="Group 87"/>
          <p:cNvGrpSpPr/>
          <p:nvPr/>
        </p:nvGrpSpPr>
        <p:grpSpPr>
          <a:xfrm>
            <a:off x="-3619800" y="-3452040"/>
            <a:ext cx="5382360" cy="5407920"/>
            <a:chOff x="-3619800" y="-3452040"/>
            <a:chExt cx="5382360" cy="5407920"/>
          </a:xfrm>
        </p:grpSpPr>
        <p:sp>
          <p:nvSpPr>
            <p:cNvPr id="551" name="Freeform 112"/>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52" name="TextBox 218"/>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553" name="TextBox 219"/>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24</a:t>
            </a:r>
            <a:endParaRPr lang="en-US" sz="2700" b="0" strike="noStrike" spc="-1">
              <a:latin typeface="Arial"/>
            </a:endParaRPr>
          </a:p>
        </p:txBody>
      </p:sp>
      <p:sp>
        <p:nvSpPr>
          <p:cNvPr id="554" name="AutoShape 66"/>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555" name="TextBox 220"/>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556" name="TextBox 221"/>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Density Weighting</a:t>
            </a:r>
            <a:endParaRPr lang="en-US" sz="5400" b="0" strike="noStrike" spc="-1">
              <a:latin typeface="Arial"/>
            </a:endParaRPr>
          </a:p>
        </p:txBody>
      </p:sp>
      <p:grpSp>
        <p:nvGrpSpPr>
          <p:cNvPr id="557" name="Group 556"/>
          <p:cNvGrpSpPr/>
          <p:nvPr/>
        </p:nvGrpSpPr>
        <p:grpSpPr>
          <a:xfrm>
            <a:off x="165240" y="7655760"/>
            <a:ext cx="2558160" cy="2463120"/>
            <a:chOff x="165240" y="7655760"/>
            <a:chExt cx="2558160" cy="2463120"/>
          </a:xfrm>
        </p:grpSpPr>
        <p:sp>
          <p:nvSpPr>
            <p:cNvPr id="558" name="Freeform 137"/>
            <p:cNvSpPr/>
            <p:nvPr/>
          </p:nvSpPr>
          <p:spPr>
            <a:xfrm>
              <a:off x="165240" y="765576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59" name="Freeform 138"/>
            <p:cNvSpPr/>
            <p:nvPr/>
          </p:nvSpPr>
          <p:spPr>
            <a:xfrm>
              <a:off x="339840" y="783000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60" name="TextBox 269"/>
            <p:cNvSpPr/>
            <p:nvPr/>
          </p:nvSpPr>
          <p:spPr>
            <a:xfrm>
              <a:off x="241920" y="8004240"/>
              <a:ext cx="2481480" cy="138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Density</a:t>
              </a:r>
              <a:endParaRPr lang="en-US" sz="3900" b="0" strike="noStrike" spc="-1">
                <a:latin typeface="Arial"/>
              </a:endParaRPr>
            </a:p>
            <a:p>
              <a:pPr algn="ctr">
                <a:lnSpc>
                  <a:spcPts val="5460"/>
                </a:lnSpc>
                <a:buNone/>
              </a:pPr>
              <a:r>
                <a:rPr lang="en-US" sz="3900" b="0" strike="noStrike" spc="-1">
                  <a:solidFill>
                    <a:srgbClr val="FFFFFF"/>
                  </a:solidFill>
                  <a:latin typeface="Barlow SemiCondensed Heavy"/>
                </a:rPr>
                <a:t>Weighting</a:t>
              </a:r>
              <a:endParaRPr lang="en-US" sz="3900" b="0" strike="noStrike" spc="-1">
                <a:latin typeface="Arial"/>
              </a:endParaRPr>
            </a:p>
          </p:txBody>
        </p:sp>
      </p:grpSp>
      <p:sp>
        <p:nvSpPr>
          <p:cNvPr id="561" name="TextBox 222"/>
          <p:cNvSpPr/>
          <p:nvPr/>
        </p:nvSpPr>
        <p:spPr>
          <a:xfrm>
            <a:off x="733425" y="2781000"/>
            <a:ext cx="4757295" cy="480715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2940"/>
              </a:lnSpc>
              <a:buNone/>
            </a:pPr>
            <a:r>
              <a:rPr lang="en-US" sz="2100" b="0" strike="noStrike" spc="-1" dirty="0">
                <a:solidFill>
                  <a:srgbClr val="FFFFFF"/>
                </a:solidFill>
                <a:latin typeface="Montserrat"/>
              </a:rPr>
              <a:t>Regression type models are better at modeling data they see more frequently.  </a:t>
            </a:r>
            <a:endParaRPr lang="en-US" sz="2100" b="0" strike="noStrike" spc="-1" dirty="0">
              <a:latin typeface="Arial"/>
            </a:endParaRPr>
          </a:p>
          <a:p>
            <a:pPr>
              <a:lnSpc>
                <a:spcPts val="2940"/>
              </a:lnSpc>
              <a:buNone/>
            </a:pPr>
            <a:endParaRPr lang="en-US" sz="2100" b="0" strike="noStrike" spc="-1" dirty="0">
              <a:latin typeface="Arial"/>
            </a:endParaRPr>
          </a:p>
          <a:p>
            <a:pPr>
              <a:lnSpc>
                <a:spcPts val="2940"/>
              </a:lnSpc>
              <a:buNone/>
            </a:pPr>
            <a:r>
              <a:rPr lang="en-US" sz="2100" b="0" strike="noStrike" spc="-1" dirty="0">
                <a:solidFill>
                  <a:srgbClr val="FFFFFF"/>
                </a:solidFill>
                <a:latin typeface="Montserrat"/>
              </a:rPr>
              <a:t>How to deal with outliers (real data) to give them a fighting chance?</a:t>
            </a:r>
            <a:endParaRPr lang="en-US" sz="2100" b="0" strike="noStrike" spc="-1" dirty="0">
              <a:latin typeface="Arial"/>
            </a:endParaRPr>
          </a:p>
          <a:p>
            <a:pPr>
              <a:lnSpc>
                <a:spcPts val="2940"/>
              </a:lnSpc>
              <a:buNone/>
            </a:pPr>
            <a:endParaRPr lang="en-US" sz="2100" b="0" strike="noStrike" spc="-1" dirty="0">
              <a:latin typeface="Arial"/>
            </a:endParaRPr>
          </a:p>
          <a:p>
            <a:pPr>
              <a:lnSpc>
                <a:spcPts val="2940"/>
              </a:lnSpc>
              <a:buNone/>
            </a:pPr>
            <a:r>
              <a:rPr lang="en-US" sz="2100" b="0" strike="noStrike" spc="-1" dirty="0">
                <a:solidFill>
                  <a:srgbClr val="FFFFFF"/>
                </a:solidFill>
                <a:latin typeface="Montserrat"/>
              </a:rPr>
              <a:t>For each frame of data we use an inverse function of the density to create a weighting for each pitch so that pitches with less common patterns of GRFs get more weight in the model.</a:t>
            </a:r>
            <a:endParaRPr lang="en-US" sz="2100" b="0" strike="noStrike" spc="-1" dirty="0">
              <a:latin typeface="Arial"/>
            </a:endParaRPr>
          </a:p>
        </p:txBody>
      </p:sp>
      <p:pic>
        <p:nvPicPr>
          <p:cNvPr id="562" name="Picture 561"/>
          <p:cNvPicPr/>
          <p:nvPr/>
        </p:nvPicPr>
        <p:blipFill>
          <a:blip r:embed="rId5"/>
          <a:stretch/>
        </p:blipFill>
        <p:spPr>
          <a:xfrm>
            <a:off x="6391080" y="2634120"/>
            <a:ext cx="9742320" cy="616140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7CE7AAE-6A88-B897-BA98-FAEF892600BF}"/>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564" name="Group 72"/>
          <p:cNvGrpSpPr/>
          <p:nvPr/>
        </p:nvGrpSpPr>
        <p:grpSpPr>
          <a:xfrm>
            <a:off x="6874200" y="262800"/>
            <a:ext cx="14740560" cy="14434200"/>
            <a:chOff x="6874200" y="262800"/>
            <a:chExt cx="14740560" cy="14434200"/>
          </a:xfrm>
        </p:grpSpPr>
        <p:sp>
          <p:nvSpPr>
            <p:cNvPr id="565" name="Freeform 97"/>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66" name="TextBox 174"/>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567" name="Group 73"/>
          <p:cNvGrpSpPr/>
          <p:nvPr/>
        </p:nvGrpSpPr>
        <p:grpSpPr>
          <a:xfrm>
            <a:off x="-3619800" y="-3452040"/>
            <a:ext cx="5382360" cy="5407920"/>
            <a:chOff x="-3619800" y="-3452040"/>
            <a:chExt cx="5382360" cy="5407920"/>
          </a:xfrm>
        </p:grpSpPr>
        <p:sp>
          <p:nvSpPr>
            <p:cNvPr id="568" name="Freeform 98"/>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69" name="TextBox 175"/>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570" name="TextBox 176"/>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25</a:t>
            </a:r>
            <a:endParaRPr lang="en-US" sz="2700" b="0" strike="noStrike" spc="-1">
              <a:latin typeface="Arial"/>
            </a:endParaRPr>
          </a:p>
        </p:txBody>
      </p:sp>
      <p:sp>
        <p:nvSpPr>
          <p:cNvPr id="571" name="AutoShape 61"/>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572" name="TextBox 177"/>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573" name="TextBox 178"/>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Basic Regression</a:t>
            </a:r>
            <a:endParaRPr lang="en-US" sz="5400" b="0" strike="noStrike" spc="-1">
              <a:latin typeface="Arial"/>
            </a:endParaRPr>
          </a:p>
        </p:txBody>
      </p:sp>
      <p:sp>
        <p:nvSpPr>
          <p:cNvPr id="574" name="TextBox 200"/>
          <p:cNvSpPr/>
          <p:nvPr/>
        </p:nvSpPr>
        <p:spPr>
          <a:xfrm>
            <a:off x="979200" y="3359880"/>
            <a:ext cx="410076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Given independent data x </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and dependent data y</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Try to find slope (m) and intercept (b).</a:t>
            </a:r>
            <a:endParaRPr lang="en-US" sz="2100" b="0" strike="noStrike" spc="-1">
              <a:latin typeface="Arial"/>
            </a:endParaRPr>
          </a:p>
        </p:txBody>
      </p:sp>
      <p:pic>
        <p:nvPicPr>
          <p:cNvPr id="575" name="Picture 574"/>
          <p:cNvPicPr/>
          <p:nvPr/>
        </p:nvPicPr>
        <p:blipFill>
          <a:blip r:embed="rId3"/>
          <a:stretch/>
        </p:blipFill>
        <p:spPr>
          <a:xfrm>
            <a:off x="7187760" y="2446560"/>
            <a:ext cx="7716240" cy="6341760"/>
          </a:xfrm>
          <a:prstGeom prst="rect">
            <a:avLst/>
          </a:prstGeom>
          <a:ln w="0">
            <a:noFill/>
          </a:ln>
        </p:spPr>
      </p:pic>
      <p:sp>
        <p:nvSpPr>
          <p:cNvPr id="577" name="TextBox 576"/>
          <p:cNvSpPr txBox="1"/>
          <p:nvPr/>
        </p:nvSpPr>
        <p:spPr>
          <a:xfrm>
            <a:off x="6960960" y="8884800"/>
            <a:ext cx="9269640" cy="312480"/>
          </a:xfrm>
          <a:prstGeom prst="rect">
            <a:avLst/>
          </a:prstGeom>
          <a:noFill/>
          <a:ln w="0">
            <a:noFill/>
          </a:ln>
        </p:spPr>
        <p:txBody>
          <a:bodyPr lIns="90000" tIns="45000" rIns="90000" bIns="45000" anchor="t">
            <a:noAutofit/>
          </a:bodyPr>
          <a:lstStyle/>
          <a:p>
            <a:r>
              <a:rPr lang="en-US" sz="1800" b="0" strike="noStrike" spc="-1" dirty="0">
                <a:solidFill>
                  <a:schemeClr val="bg1"/>
                </a:solidFill>
                <a:latin typeface="Arial"/>
              </a:rPr>
              <a:t>https://en.wikipedia.org/wiki/Regression_analysis#/media/File:Normdist_regression.png</a:t>
            </a:r>
          </a:p>
        </p:txBody>
      </p:sp>
      <p:sp>
        <p:nvSpPr>
          <p:cNvPr id="578" name="TextBox 577"/>
          <p:cNvSpPr txBox="1"/>
          <p:nvPr/>
        </p:nvSpPr>
        <p:spPr>
          <a:xfrm>
            <a:off x="10805760" y="8396640"/>
            <a:ext cx="464040" cy="1024920"/>
          </a:xfrm>
          <a:prstGeom prst="rect">
            <a:avLst/>
          </a:prstGeom>
          <a:noFill/>
          <a:ln w="0">
            <a:noFill/>
          </a:ln>
        </p:spPr>
        <p:txBody>
          <a:bodyPr lIns="90000" tIns="45000" rIns="90000" bIns="45000" anchor="t">
            <a:noAutofit/>
          </a:bodyPr>
          <a:lstStyle/>
          <a:p>
            <a:r>
              <a:rPr lang="en-US" sz="2000" b="0" strike="noStrike" spc="-1">
                <a:solidFill>
                  <a:srgbClr val="EE272A"/>
                </a:solidFill>
                <a:latin typeface="Barlow SemiCondensed Heavy"/>
              </a:rPr>
              <a:t>x</a:t>
            </a:r>
            <a:endParaRPr lang="en-US" sz="2000" b="0" strike="noStrike" spc="-1">
              <a:latin typeface="Arial"/>
            </a:endParaRPr>
          </a:p>
        </p:txBody>
      </p:sp>
      <p:sp>
        <p:nvSpPr>
          <p:cNvPr id="579" name="TextBox 578"/>
          <p:cNvSpPr txBox="1"/>
          <p:nvPr/>
        </p:nvSpPr>
        <p:spPr>
          <a:xfrm>
            <a:off x="7164000" y="4811040"/>
            <a:ext cx="464040" cy="1024920"/>
          </a:xfrm>
          <a:prstGeom prst="rect">
            <a:avLst/>
          </a:prstGeom>
          <a:noFill/>
          <a:ln w="0">
            <a:noFill/>
          </a:ln>
        </p:spPr>
        <p:txBody>
          <a:bodyPr lIns="90000" tIns="45000" rIns="90000" bIns="45000" anchor="t">
            <a:noAutofit/>
          </a:bodyPr>
          <a:lstStyle/>
          <a:p>
            <a:r>
              <a:rPr lang="en-US" sz="2000" b="0" strike="noStrike" spc="-1">
                <a:solidFill>
                  <a:srgbClr val="EE272A"/>
                </a:solidFill>
                <a:latin typeface="Barlow SemiCondensed Heavy"/>
              </a:rPr>
              <a:t>y</a:t>
            </a:r>
            <a:endParaRPr lang="en-US" sz="2000" b="0" strike="noStrike" spc="-1">
              <a:latin typeface="Arial"/>
            </a:endParaRPr>
          </a:p>
        </p:txBody>
      </p:sp>
      <p:grpSp>
        <p:nvGrpSpPr>
          <p:cNvPr id="580" name="Group 579"/>
          <p:cNvGrpSpPr/>
          <p:nvPr/>
        </p:nvGrpSpPr>
        <p:grpSpPr>
          <a:xfrm>
            <a:off x="287280" y="7559640"/>
            <a:ext cx="2463120" cy="2463120"/>
            <a:chOff x="287280" y="7559640"/>
            <a:chExt cx="2463120" cy="2463120"/>
          </a:xfrm>
        </p:grpSpPr>
        <p:sp>
          <p:nvSpPr>
            <p:cNvPr id="581" name="Freeform 135"/>
            <p:cNvSpPr/>
            <p:nvPr/>
          </p:nvSpPr>
          <p:spPr>
            <a:xfrm>
              <a:off x="287280" y="755964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82" name="Freeform 136"/>
            <p:cNvSpPr/>
            <p:nvPr/>
          </p:nvSpPr>
          <p:spPr>
            <a:xfrm rot="4876200">
              <a:off x="462240" y="773388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583" name="TextBox 267"/>
            <p:cNvSpPr/>
            <p:nvPr/>
          </p:nvSpPr>
          <p:spPr>
            <a:xfrm>
              <a:off x="760320" y="841212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51374B-C0C2-920E-169E-9DDF3638ADC2}"/>
                  </a:ext>
                </a:extLst>
              </p:cNvPr>
              <p:cNvSpPr txBox="1"/>
              <p:nvPr/>
            </p:nvSpPr>
            <p:spPr>
              <a:xfrm>
                <a:off x="7835688" y="7069620"/>
                <a:ext cx="8512200" cy="745140"/>
              </a:xfrm>
              <a:prstGeom prst="rect">
                <a:avLst/>
              </a:prstGeom>
            </p:spPr>
            <p:txBody>
              <a:bodyPr/>
              <a:lstStyle/>
              <a:p>
                <a:pPr/>
                <a14:m>
                  <m:oMathPara xmlns:m="http://schemas.openxmlformats.org/officeDocument/2006/math">
                    <m:oMathParaPr>
                      <m:jc m:val="centerGroup"/>
                    </m:oMathParaPr>
                    <m:oMath xmlns:m="http://schemas.openxmlformats.org/officeDocument/2006/math">
                      <m:r>
                        <a:rPr lang="ar-AE" sz="4400" smtClean="0">
                          <a:solidFill>
                            <a:srgbClr val="FF0000"/>
                          </a:solidFill>
                          <a:latin typeface="Cambria Math" panose="02040503050406030204" pitchFamily="18" charset="0"/>
                        </a:rPr>
                        <m:t>𝑦</m:t>
                      </m:r>
                      <m:r>
                        <a:rPr lang="ar-AE" sz="4400" smtClean="0">
                          <a:solidFill>
                            <a:srgbClr val="FF0000"/>
                          </a:solidFill>
                          <a:latin typeface="Cambria Math" panose="02040503050406030204" pitchFamily="18" charset="0"/>
                        </a:rPr>
                        <m:t>=</m:t>
                      </m:r>
                      <m:r>
                        <a:rPr lang="en-US" sz="4400" i="1" smtClean="0">
                          <a:solidFill>
                            <a:srgbClr val="FF0000"/>
                          </a:solidFill>
                          <a:latin typeface="Cambria Math" panose="02040503050406030204" pitchFamily="18" charset="0"/>
                        </a:rPr>
                        <m:t>𝑚</m:t>
                      </m:r>
                      <m:r>
                        <a:rPr lang="en-US" sz="4400" b="0" i="1" smtClean="0">
                          <a:solidFill>
                            <a:srgbClr val="FF0000"/>
                          </a:solidFill>
                          <a:latin typeface="Cambria Math" panose="02040503050406030204" pitchFamily="18" charset="0"/>
                        </a:rPr>
                        <m:t>𝑥</m:t>
                      </m:r>
                      <m:r>
                        <a:rPr lang="en-US" sz="4400" b="0" i="1" smtClean="0">
                          <a:solidFill>
                            <a:srgbClr val="FF0000"/>
                          </a:solidFill>
                          <a:latin typeface="Cambria Math" panose="02040503050406030204" pitchFamily="18" charset="0"/>
                        </a:rPr>
                        <m:t>+</m:t>
                      </m:r>
                      <m:r>
                        <a:rPr lang="en-US" sz="4400" b="0" i="1" smtClean="0">
                          <a:solidFill>
                            <a:srgbClr val="FF0000"/>
                          </a:solidFill>
                          <a:latin typeface="Cambria Math" panose="02040503050406030204" pitchFamily="18" charset="0"/>
                        </a:rPr>
                        <m:t>𝑏</m:t>
                      </m:r>
                    </m:oMath>
                  </m:oMathPara>
                </a14:m>
                <a:endParaRPr lang="ar-AE" sz="4400" dirty="0">
                  <a:solidFill>
                    <a:srgbClr val="FF0000"/>
                  </a:solidFill>
                </a:endParaRPr>
              </a:p>
            </p:txBody>
          </p:sp>
        </mc:Choice>
        <mc:Fallback xmlns="">
          <p:sp>
            <p:nvSpPr>
              <p:cNvPr id="3" name="TextBox 2">
                <a:extLst>
                  <a:ext uri="{FF2B5EF4-FFF2-40B4-BE49-F238E27FC236}">
                    <a16:creationId xmlns:a16="http://schemas.microsoft.com/office/drawing/2014/main" id="{ED51374B-C0C2-920E-169E-9DDF3638ADC2}"/>
                  </a:ext>
                </a:extLst>
              </p:cNvPr>
              <p:cNvSpPr txBox="1">
                <a:spLocks noRot="1" noChangeAspect="1" noMove="1" noResize="1" noEditPoints="1" noAdjustHandles="1" noChangeArrowheads="1" noChangeShapeType="1" noTextEdit="1"/>
              </p:cNvSpPr>
              <p:nvPr/>
            </p:nvSpPr>
            <p:spPr>
              <a:xfrm>
                <a:off x="7835688" y="7069620"/>
                <a:ext cx="8512200" cy="74514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44D1659-5C33-D823-49EF-15121936AD23}"/>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585" name="Group 90"/>
          <p:cNvGrpSpPr/>
          <p:nvPr/>
        </p:nvGrpSpPr>
        <p:grpSpPr>
          <a:xfrm>
            <a:off x="6874200" y="262800"/>
            <a:ext cx="14740560" cy="14434200"/>
            <a:chOff x="6874200" y="262800"/>
            <a:chExt cx="14740560" cy="14434200"/>
          </a:xfrm>
        </p:grpSpPr>
        <p:sp>
          <p:nvSpPr>
            <p:cNvPr id="586" name="Freeform 115"/>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87" name="TextBox 229"/>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588" name="Group 91"/>
          <p:cNvGrpSpPr/>
          <p:nvPr/>
        </p:nvGrpSpPr>
        <p:grpSpPr>
          <a:xfrm>
            <a:off x="-3619800" y="-3452040"/>
            <a:ext cx="5382360" cy="5407920"/>
            <a:chOff x="-3619800" y="-3452040"/>
            <a:chExt cx="5382360" cy="5407920"/>
          </a:xfrm>
        </p:grpSpPr>
        <p:sp>
          <p:nvSpPr>
            <p:cNvPr id="589" name="Freeform 116"/>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90" name="TextBox 230"/>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591" name="TextBox 231"/>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26</a:t>
            </a:r>
            <a:endParaRPr lang="en-US" sz="2700" b="0" strike="noStrike" spc="-1">
              <a:latin typeface="Arial"/>
            </a:endParaRPr>
          </a:p>
        </p:txBody>
      </p:sp>
      <p:sp>
        <p:nvSpPr>
          <p:cNvPr id="592" name="AutoShape 68"/>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593" name="TextBox 232"/>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594" name="TextBox 233"/>
          <p:cNvSpPr/>
          <p:nvPr/>
        </p:nvSpPr>
        <p:spPr>
          <a:xfrm>
            <a:off x="1077840" y="541440"/>
            <a:ext cx="671040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Multiple Regression</a:t>
            </a:r>
            <a:endParaRPr lang="en-US" sz="5400" b="0" strike="noStrike" spc="-1">
              <a:latin typeface="Arial"/>
            </a:endParaRPr>
          </a:p>
        </p:txBody>
      </p:sp>
      <p:sp>
        <p:nvSpPr>
          <p:cNvPr id="595" name="TextBox 234"/>
          <p:cNvSpPr/>
          <p:nvPr/>
        </p:nvSpPr>
        <p:spPr>
          <a:xfrm>
            <a:off x="979200" y="3359880"/>
            <a:ext cx="4997160" cy="2240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Given independent data x</a:t>
            </a:r>
            <a:r>
              <a:rPr lang="en-US" sz="2100" b="0" strike="noStrike" spc="-1" baseline="-8000">
                <a:solidFill>
                  <a:srgbClr val="FFFFFF"/>
                </a:solidFill>
                <a:latin typeface="Montserrat"/>
              </a:rPr>
              <a:t>1</a:t>
            </a:r>
            <a:r>
              <a:rPr lang="en-US" sz="2100" b="0" strike="noStrike" spc="-1">
                <a:solidFill>
                  <a:srgbClr val="FFFFFF"/>
                </a:solidFill>
                <a:latin typeface="Montserrat"/>
              </a:rPr>
              <a:t> and x</a:t>
            </a:r>
            <a:r>
              <a:rPr lang="en-US" sz="2100" b="0" strike="noStrike" spc="-1" baseline="-8000">
                <a:solidFill>
                  <a:srgbClr val="FFFFFF"/>
                </a:solidFill>
                <a:latin typeface="Montserrat"/>
              </a:rPr>
              <a:t>2</a:t>
            </a:r>
            <a:r>
              <a:rPr lang="en-US" sz="2100" b="0" strike="noStrike" spc="-1">
                <a:solidFill>
                  <a:srgbClr val="FFFFFF"/>
                </a:solidFill>
                <a:latin typeface="Montserrat"/>
              </a:rPr>
              <a:t> </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and dependent data y</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Try to find coefficients of fit</a:t>
            </a:r>
            <a:endParaRPr lang="en-US" sz="2100" b="0" strike="noStrike" spc="-1">
              <a:latin typeface="Arial"/>
            </a:endParaRPr>
          </a:p>
          <a:p>
            <a:pPr>
              <a:lnSpc>
                <a:spcPts val="2940"/>
              </a:lnSpc>
              <a:buNone/>
            </a:pPr>
            <a:r>
              <a:rPr lang="en-US" sz="2100" b="0" strike="noStrike" spc="-1">
                <a:solidFill>
                  <a:srgbClr val="FFFFFF"/>
                </a:solidFill>
                <a:latin typeface="Montserrat"/>
              </a:rPr>
              <a:t>A, B, and C</a:t>
            </a:r>
            <a:endParaRPr lang="en-US" sz="2100" b="0" strike="noStrike" spc="-1">
              <a:latin typeface="Arial"/>
            </a:endParaRPr>
          </a:p>
        </p:txBody>
      </p:sp>
      <p:pic>
        <p:nvPicPr>
          <p:cNvPr id="597" name="Picture 596"/>
          <p:cNvPicPr/>
          <p:nvPr/>
        </p:nvPicPr>
        <p:blipFill>
          <a:blip r:embed="rId3"/>
          <a:stretch/>
        </p:blipFill>
        <p:spPr>
          <a:xfrm>
            <a:off x="7147080" y="2751480"/>
            <a:ext cx="7737840" cy="6729480"/>
          </a:xfrm>
          <a:prstGeom prst="rect">
            <a:avLst/>
          </a:prstGeom>
          <a:ln w="0">
            <a:noFill/>
          </a:ln>
        </p:spPr>
      </p:pic>
      <p:sp>
        <p:nvSpPr>
          <p:cNvPr id="598" name="TextBox 597"/>
          <p:cNvSpPr txBox="1"/>
          <p:nvPr/>
        </p:nvSpPr>
        <p:spPr>
          <a:xfrm>
            <a:off x="8243640" y="9463680"/>
            <a:ext cx="4318560" cy="346680"/>
          </a:xfrm>
          <a:prstGeom prst="rect">
            <a:avLst/>
          </a:prstGeom>
          <a:noFill/>
          <a:ln w="0">
            <a:noFill/>
          </a:ln>
        </p:spPr>
        <p:txBody>
          <a:bodyPr lIns="90000" tIns="45000" rIns="90000" bIns="45000" anchor="t">
            <a:noAutofit/>
          </a:bodyPr>
          <a:lstStyle/>
          <a:p>
            <a:r>
              <a:rPr lang="en-US" sz="1800" b="0" strike="noStrike" spc="-1" dirty="0">
                <a:solidFill>
                  <a:schemeClr val="bg1"/>
                </a:solidFill>
                <a:latin typeface="Arial"/>
              </a:rPr>
              <a:t>https://stats.stackexchange.com/q/82396</a:t>
            </a:r>
          </a:p>
        </p:txBody>
      </p:sp>
      <p:grpSp>
        <p:nvGrpSpPr>
          <p:cNvPr id="599" name="Group 598"/>
          <p:cNvGrpSpPr/>
          <p:nvPr/>
        </p:nvGrpSpPr>
        <p:grpSpPr>
          <a:xfrm>
            <a:off x="287640" y="7560000"/>
            <a:ext cx="2463120" cy="2463120"/>
            <a:chOff x="287640" y="7560000"/>
            <a:chExt cx="2463120" cy="2463120"/>
          </a:xfrm>
        </p:grpSpPr>
        <p:sp>
          <p:nvSpPr>
            <p:cNvPr id="600" name="Freeform 135"/>
            <p:cNvSpPr/>
            <p:nvPr/>
          </p:nvSpPr>
          <p:spPr>
            <a:xfrm>
              <a:off x="287640" y="7560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01" name="Freeform 136"/>
            <p:cNvSpPr/>
            <p:nvPr/>
          </p:nvSpPr>
          <p:spPr>
            <a:xfrm rot="4876200">
              <a:off x="462600" y="7734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02" name="TextBox 267"/>
            <p:cNvSpPr/>
            <p:nvPr/>
          </p:nvSpPr>
          <p:spPr>
            <a:xfrm>
              <a:off x="760680" y="8412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ADFF6F-E026-0080-5C9A-7321295FA89A}"/>
                  </a:ext>
                </a:extLst>
              </p:cNvPr>
              <p:cNvSpPr txBox="1"/>
              <p:nvPr/>
            </p:nvSpPr>
            <p:spPr>
              <a:xfrm>
                <a:off x="6860470" y="1628160"/>
                <a:ext cx="8512200" cy="745140"/>
              </a:xfrm>
              <a:prstGeom prst="rect">
                <a:avLst/>
              </a:prstGeom>
            </p:spPr>
            <p:txBody>
              <a:bodyPr/>
              <a:lstStyle/>
              <a:p>
                <a:pPr/>
                <a14:m>
                  <m:oMathPara xmlns:m="http://schemas.openxmlformats.org/officeDocument/2006/math">
                    <m:oMathParaPr>
                      <m:jc m:val="centerGroup"/>
                    </m:oMathParaPr>
                    <m:oMath xmlns:m="http://schemas.openxmlformats.org/officeDocument/2006/math">
                      <m:r>
                        <a:rPr lang="ar-AE" sz="4400" smtClean="0">
                          <a:solidFill>
                            <a:srgbClr val="FF0000"/>
                          </a:solidFill>
                          <a:latin typeface="Cambria Math" panose="02040503050406030204" pitchFamily="18" charset="0"/>
                        </a:rPr>
                        <m:t>𝑦</m:t>
                      </m:r>
                      <m:r>
                        <a:rPr lang="ar-AE" sz="4400" smtClean="0">
                          <a:solidFill>
                            <a:srgbClr val="FF0000"/>
                          </a:solidFill>
                          <a:latin typeface="Cambria Math" panose="02040503050406030204" pitchFamily="18" charset="0"/>
                        </a:rPr>
                        <m:t>=</m:t>
                      </m:r>
                      <m:sSub>
                        <m:sSubPr>
                          <m:ctrlPr>
                            <a:rPr lang="ar-AE" sz="4400" i="1">
                              <a:solidFill>
                                <a:srgbClr val="FF0000"/>
                              </a:solidFill>
                              <a:latin typeface="Cambria Math" panose="02040503050406030204" pitchFamily="18" charset="0"/>
                            </a:rPr>
                          </m:ctrlPr>
                        </m:sSubPr>
                        <m:e>
                          <m:r>
                            <a:rPr lang="ar-AE" sz="4400">
                              <a:solidFill>
                                <a:srgbClr val="FF0000"/>
                              </a:solidFill>
                              <a:latin typeface="Cambria Math" panose="02040503050406030204" pitchFamily="18" charset="0"/>
                            </a:rPr>
                            <m:t>𝐴𝑥</m:t>
                          </m:r>
                        </m:e>
                        <m:sub>
                          <m:r>
                            <a:rPr lang="ar-AE" sz="4400">
                              <a:solidFill>
                                <a:srgbClr val="FF0000"/>
                              </a:solidFill>
                              <a:latin typeface="Cambria Math" panose="02040503050406030204" pitchFamily="18" charset="0"/>
                            </a:rPr>
                            <m:t>1</m:t>
                          </m:r>
                        </m:sub>
                      </m:sSub>
                      <m:r>
                        <a:rPr lang="ar-AE" sz="4400">
                          <a:solidFill>
                            <a:srgbClr val="FF0000"/>
                          </a:solidFill>
                          <a:latin typeface="Cambria Math" panose="02040503050406030204" pitchFamily="18" charset="0"/>
                        </a:rPr>
                        <m:t>+</m:t>
                      </m:r>
                      <m:sSub>
                        <m:sSubPr>
                          <m:ctrlPr>
                            <a:rPr lang="ar-AE" sz="4400" i="1">
                              <a:solidFill>
                                <a:srgbClr val="FF0000"/>
                              </a:solidFill>
                              <a:latin typeface="Cambria Math" panose="02040503050406030204" pitchFamily="18" charset="0"/>
                            </a:rPr>
                          </m:ctrlPr>
                        </m:sSubPr>
                        <m:e>
                          <m:r>
                            <a:rPr lang="ar-AE" sz="4400">
                              <a:solidFill>
                                <a:srgbClr val="FF0000"/>
                              </a:solidFill>
                              <a:latin typeface="Cambria Math" panose="02040503050406030204" pitchFamily="18" charset="0"/>
                            </a:rPr>
                            <m:t>𝐵𝑥</m:t>
                          </m:r>
                        </m:e>
                        <m:sub>
                          <m:r>
                            <a:rPr lang="ar-AE" sz="4400">
                              <a:solidFill>
                                <a:srgbClr val="FF0000"/>
                              </a:solidFill>
                              <a:latin typeface="Cambria Math" panose="02040503050406030204" pitchFamily="18" charset="0"/>
                            </a:rPr>
                            <m:t>2</m:t>
                          </m:r>
                        </m:sub>
                      </m:sSub>
                      <m:r>
                        <a:rPr lang="ar-AE" sz="4400">
                          <a:solidFill>
                            <a:srgbClr val="FF0000"/>
                          </a:solidFill>
                          <a:latin typeface="Cambria Math" panose="02040503050406030204" pitchFamily="18" charset="0"/>
                        </a:rPr>
                        <m:t>+</m:t>
                      </m:r>
                      <m:r>
                        <m:rPr>
                          <m:sty m:val="p"/>
                        </m:rPr>
                        <a:rPr lang="en-US" sz="4400" b="0" i="0" smtClean="0">
                          <a:solidFill>
                            <a:srgbClr val="FF0000"/>
                          </a:solidFill>
                          <a:latin typeface="Cambria Math" panose="02040503050406030204" pitchFamily="18" charset="0"/>
                        </a:rPr>
                        <m:t>C</m:t>
                      </m:r>
                    </m:oMath>
                  </m:oMathPara>
                </a14:m>
                <a:endParaRPr lang="ar-AE" sz="4400" dirty="0">
                  <a:solidFill>
                    <a:srgbClr val="FF0000"/>
                  </a:solidFill>
                </a:endParaRPr>
              </a:p>
            </p:txBody>
          </p:sp>
        </mc:Choice>
        <mc:Fallback xmlns="">
          <p:sp>
            <p:nvSpPr>
              <p:cNvPr id="3" name="TextBox 2">
                <a:extLst>
                  <a:ext uri="{FF2B5EF4-FFF2-40B4-BE49-F238E27FC236}">
                    <a16:creationId xmlns:a16="http://schemas.microsoft.com/office/drawing/2014/main" id="{5DADFF6F-E026-0080-5C9A-7321295FA89A}"/>
                  </a:ext>
                </a:extLst>
              </p:cNvPr>
              <p:cNvSpPr txBox="1">
                <a:spLocks noRot="1" noChangeAspect="1" noMove="1" noResize="1" noEditPoints="1" noAdjustHandles="1" noChangeArrowheads="1" noChangeShapeType="1" noTextEdit="1"/>
              </p:cNvSpPr>
              <p:nvPr/>
            </p:nvSpPr>
            <p:spPr>
              <a:xfrm>
                <a:off x="6860470" y="1628160"/>
                <a:ext cx="8512200" cy="74514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604" name="Group 92"/>
          <p:cNvGrpSpPr/>
          <p:nvPr/>
        </p:nvGrpSpPr>
        <p:grpSpPr>
          <a:xfrm>
            <a:off x="6874200" y="262800"/>
            <a:ext cx="14740560" cy="14434200"/>
            <a:chOff x="6874200" y="262800"/>
            <a:chExt cx="14740560" cy="14434200"/>
          </a:xfrm>
        </p:grpSpPr>
        <p:sp>
          <p:nvSpPr>
            <p:cNvPr id="605" name="Freeform 117"/>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06" name="TextBox 235"/>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07" name="Group 93"/>
          <p:cNvGrpSpPr/>
          <p:nvPr/>
        </p:nvGrpSpPr>
        <p:grpSpPr>
          <a:xfrm>
            <a:off x="-3619800" y="-3452040"/>
            <a:ext cx="5382360" cy="5407920"/>
            <a:chOff x="-3619800" y="-3452040"/>
            <a:chExt cx="5382360" cy="5407920"/>
          </a:xfrm>
        </p:grpSpPr>
        <p:sp>
          <p:nvSpPr>
            <p:cNvPr id="608" name="Freeform 118"/>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09" name="TextBox 236"/>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610" name="TextBox 23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27</a:t>
            </a:r>
            <a:endParaRPr lang="en-US" sz="2700" b="0" strike="noStrike" spc="-1">
              <a:latin typeface="Arial"/>
            </a:endParaRPr>
          </a:p>
        </p:txBody>
      </p:sp>
      <p:sp>
        <p:nvSpPr>
          <p:cNvPr id="611" name="AutoShape 69"/>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612" name="TextBox 238"/>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613" name="TextBox 239"/>
          <p:cNvSpPr/>
          <p:nvPr/>
        </p:nvSpPr>
        <p:spPr>
          <a:xfrm>
            <a:off x="1077840" y="541440"/>
            <a:ext cx="126867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Multiple Regression with &gt; 2 ind vars</a:t>
            </a:r>
            <a:endParaRPr lang="en-US" sz="5400" b="0" strike="noStrike" spc="-1">
              <a:latin typeface="Arial"/>
            </a:endParaRPr>
          </a:p>
        </p:txBody>
      </p:sp>
      <p:sp>
        <p:nvSpPr>
          <p:cNvPr id="614" name="TextBox 240"/>
          <p:cNvSpPr/>
          <p:nvPr/>
        </p:nvSpPr>
        <p:spPr>
          <a:xfrm>
            <a:off x="979200" y="3359880"/>
            <a:ext cx="410076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Given independent data x</a:t>
            </a:r>
            <a:r>
              <a:rPr lang="en-US" sz="2100" b="0" strike="noStrike" spc="-1" baseline="-8000">
                <a:solidFill>
                  <a:srgbClr val="FFFFFF"/>
                </a:solidFill>
                <a:latin typeface="Montserrat"/>
              </a:rPr>
              <a:t>i</a:t>
            </a:r>
            <a:r>
              <a:rPr lang="en-US" sz="2100" b="0" strike="noStrike" spc="-1">
                <a:solidFill>
                  <a:srgbClr val="FFFFFF"/>
                </a:solidFill>
                <a:latin typeface="Montserrat"/>
              </a:rPr>
              <a:t> </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and dependent data y</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Try to find coefficients of fit</a:t>
            </a:r>
            <a:endParaRPr lang="en-US" sz="2100" b="0" strike="noStrike" spc="-1">
              <a:latin typeface="Arial"/>
            </a:endParaRPr>
          </a:p>
          <a:p>
            <a:pPr>
              <a:lnSpc>
                <a:spcPts val="2940"/>
              </a:lnSpc>
              <a:buNone/>
            </a:pPr>
            <a:r>
              <a:rPr lang="en-US" sz="2100" b="0" strike="noStrike" spc="-1">
                <a:solidFill>
                  <a:srgbClr val="FFFFFF"/>
                </a:solidFill>
                <a:latin typeface="Montserrat"/>
              </a:rPr>
              <a:t>A, B, C, … Z</a:t>
            </a:r>
            <a:endParaRPr lang="en-US" sz="2100" b="0" strike="noStrike" spc="-1">
              <a:latin typeface="Arial"/>
            </a:endParaRPr>
          </a:p>
        </p:txBody>
      </p:sp>
      <mc:AlternateContent xmlns:mc="http://schemas.openxmlformats.org/markup-compatibility/2006" xmlns:a14="http://schemas.microsoft.com/office/drawing/2010/main">
        <mc:Choice Requires="a14">
          <p:sp>
            <p:nvSpPr>
              <p:cNvPr id="615" name="TextBox 614"/>
              <p:cNvSpPr txBox="1"/>
              <p:nvPr/>
            </p:nvSpPr>
            <p:spPr>
              <a:xfrm>
                <a:off x="6680160" y="3891600"/>
                <a:ext cx="8512200" cy="745140"/>
              </a:xfrm>
              <a:prstGeom prst="rect">
                <a:avLst/>
              </a:prstGeom>
            </p:spPr>
            <p:txBody>
              <a:bodyPr/>
              <a:lstStyle/>
              <a:p>
                <a:pPr/>
                <a14:m>
                  <m:oMathPara xmlns:m="http://schemas.openxmlformats.org/officeDocument/2006/math">
                    <m:oMathParaPr>
                      <m:jc m:val="centerGroup"/>
                    </m:oMathParaPr>
                    <m:oMath xmlns:m="http://schemas.openxmlformats.org/officeDocument/2006/math">
                      <m:r>
                        <a:rPr lang="ar-AE" sz="4400" smtClean="0">
                          <a:solidFill>
                            <a:srgbClr val="FF0000"/>
                          </a:solidFill>
                          <a:latin typeface="Cambria Math" panose="02040503050406030204" pitchFamily="18" charset="0"/>
                        </a:rPr>
                        <m:t>𝑦</m:t>
                      </m:r>
                      <m:r>
                        <a:rPr lang="ar-AE" sz="4400" smtClean="0">
                          <a:solidFill>
                            <a:srgbClr val="FF0000"/>
                          </a:solidFill>
                          <a:latin typeface="Cambria Math" panose="02040503050406030204" pitchFamily="18" charset="0"/>
                        </a:rPr>
                        <m:t>=</m:t>
                      </m:r>
                      <m:sSub>
                        <m:sSubPr>
                          <m:ctrlPr>
                            <a:rPr lang="ar-AE" sz="4400" i="1">
                              <a:solidFill>
                                <a:srgbClr val="FF0000"/>
                              </a:solidFill>
                              <a:latin typeface="Cambria Math" panose="02040503050406030204" pitchFamily="18" charset="0"/>
                            </a:rPr>
                          </m:ctrlPr>
                        </m:sSubPr>
                        <m:e>
                          <m:r>
                            <a:rPr lang="ar-AE" sz="4400">
                              <a:solidFill>
                                <a:srgbClr val="FF0000"/>
                              </a:solidFill>
                              <a:latin typeface="Cambria Math" panose="02040503050406030204" pitchFamily="18" charset="0"/>
                            </a:rPr>
                            <m:t>𝐴𝑥</m:t>
                          </m:r>
                        </m:e>
                        <m:sub>
                          <m:r>
                            <a:rPr lang="ar-AE" sz="4400">
                              <a:solidFill>
                                <a:srgbClr val="FF0000"/>
                              </a:solidFill>
                              <a:latin typeface="Cambria Math" panose="02040503050406030204" pitchFamily="18" charset="0"/>
                            </a:rPr>
                            <m:t>1</m:t>
                          </m:r>
                        </m:sub>
                      </m:sSub>
                      <m:r>
                        <a:rPr lang="ar-AE" sz="4400">
                          <a:solidFill>
                            <a:srgbClr val="FF0000"/>
                          </a:solidFill>
                          <a:latin typeface="Cambria Math" panose="02040503050406030204" pitchFamily="18" charset="0"/>
                        </a:rPr>
                        <m:t>+</m:t>
                      </m:r>
                      <m:sSub>
                        <m:sSubPr>
                          <m:ctrlPr>
                            <a:rPr lang="ar-AE" sz="4400" i="1">
                              <a:solidFill>
                                <a:srgbClr val="FF0000"/>
                              </a:solidFill>
                              <a:latin typeface="Cambria Math" panose="02040503050406030204" pitchFamily="18" charset="0"/>
                            </a:rPr>
                          </m:ctrlPr>
                        </m:sSubPr>
                        <m:e>
                          <m:r>
                            <a:rPr lang="ar-AE" sz="4400">
                              <a:solidFill>
                                <a:srgbClr val="FF0000"/>
                              </a:solidFill>
                              <a:latin typeface="Cambria Math" panose="02040503050406030204" pitchFamily="18" charset="0"/>
                            </a:rPr>
                            <m:t>𝐵𝑥</m:t>
                          </m:r>
                        </m:e>
                        <m:sub>
                          <m:r>
                            <a:rPr lang="ar-AE" sz="4400">
                              <a:solidFill>
                                <a:srgbClr val="FF0000"/>
                              </a:solidFill>
                              <a:latin typeface="Cambria Math" panose="02040503050406030204" pitchFamily="18" charset="0"/>
                            </a:rPr>
                            <m:t>2</m:t>
                          </m:r>
                        </m:sub>
                      </m:sSub>
                      <m:r>
                        <a:rPr lang="ar-AE" sz="4400">
                          <a:solidFill>
                            <a:srgbClr val="FF0000"/>
                          </a:solidFill>
                          <a:latin typeface="Cambria Math" panose="02040503050406030204" pitchFamily="18" charset="0"/>
                        </a:rPr>
                        <m:t>+</m:t>
                      </m:r>
                      <m:sSub>
                        <m:sSubPr>
                          <m:ctrlPr>
                            <a:rPr lang="ar-AE" sz="4400" i="1">
                              <a:solidFill>
                                <a:srgbClr val="FF0000"/>
                              </a:solidFill>
                              <a:latin typeface="Cambria Math" panose="02040503050406030204" pitchFamily="18" charset="0"/>
                            </a:rPr>
                          </m:ctrlPr>
                        </m:sSubPr>
                        <m:e>
                          <m:r>
                            <a:rPr lang="ar-AE" sz="4400">
                              <a:solidFill>
                                <a:srgbClr val="FF0000"/>
                              </a:solidFill>
                              <a:latin typeface="Cambria Math" panose="02040503050406030204" pitchFamily="18" charset="0"/>
                            </a:rPr>
                            <m:t>𝐶𝑥</m:t>
                          </m:r>
                        </m:e>
                        <m:sub>
                          <m:r>
                            <a:rPr lang="ar-AE" sz="4400">
                              <a:solidFill>
                                <a:srgbClr val="FF0000"/>
                              </a:solidFill>
                              <a:latin typeface="Cambria Math" panose="02040503050406030204" pitchFamily="18" charset="0"/>
                            </a:rPr>
                            <m:t>3</m:t>
                          </m:r>
                        </m:sub>
                      </m:sSub>
                      <m:r>
                        <a:rPr lang="ar-AE" sz="4400">
                          <a:solidFill>
                            <a:srgbClr val="FF0000"/>
                          </a:solidFill>
                          <a:latin typeface="Cambria Math" panose="02040503050406030204" pitchFamily="18" charset="0"/>
                        </a:rPr>
                        <m:t>+⋯+</m:t>
                      </m:r>
                      <m:sSub>
                        <m:sSubPr>
                          <m:ctrlPr>
                            <a:rPr lang="ar-AE" sz="4400" i="1">
                              <a:solidFill>
                                <a:srgbClr val="FF0000"/>
                              </a:solidFill>
                              <a:latin typeface="Cambria Math" panose="02040503050406030204" pitchFamily="18" charset="0"/>
                            </a:rPr>
                          </m:ctrlPr>
                        </m:sSubPr>
                        <m:e>
                          <m:r>
                            <a:rPr lang="ar-AE" sz="4400">
                              <a:solidFill>
                                <a:srgbClr val="FF0000"/>
                              </a:solidFill>
                              <a:latin typeface="Cambria Math" panose="02040503050406030204" pitchFamily="18" charset="0"/>
                            </a:rPr>
                            <m:t>𝑍𝑥</m:t>
                          </m:r>
                        </m:e>
                        <m:sub>
                          <m:r>
                            <a:rPr lang="ar-AE" sz="4400">
                              <a:solidFill>
                                <a:srgbClr val="FF0000"/>
                              </a:solidFill>
                              <a:latin typeface="Cambria Math" panose="02040503050406030204" pitchFamily="18" charset="0"/>
                            </a:rPr>
                            <m:t>𝑁</m:t>
                          </m:r>
                        </m:sub>
                      </m:sSub>
                    </m:oMath>
                  </m:oMathPara>
                </a14:m>
                <a:endParaRPr lang="ar-AE" sz="4400" dirty="0">
                  <a:solidFill>
                    <a:srgbClr val="FF0000"/>
                  </a:solidFill>
                </a:endParaRPr>
              </a:p>
            </p:txBody>
          </p:sp>
        </mc:Choice>
        <mc:Fallback xmlns="">
          <p:sp>
            <p:nvSpPr>
              <p:cNvPr id="615" name="TextBox 614"/>
              <p:cNvSpPr txBox="1">
                <a:spLocks noRot="1" noChangeAspect="1" noMove="1" noResize="1" noEditPoints="1" noAdjustHandles="1" noChangeArrowheads="1" noChangeShapeType="1" noTextEdit="1"/>
              </p:cNvSpPr>
              <p:nvPr/>
            </p:nvSpPr>
            <p:spPr>
              <a:xfrm>
                <a:off x="6680160" y="3891600"/>
                <a:ext cx="8512200" cy="745140"/>
              </a:xfrm>
              <a:prstGeom prst="rect">
                <a:avLst/>
              </a:prstGeom>
              <a:blipFill>
                <a:blip r:embed="rId2"/>
                <a:stretch>
                  <a:fillRect/>
                </a:stretch>
              </a:blipFill>
            </p:spPr>
            <p:txBody>
              <a:bodyPr/>
              <a:lstStyle/>
              <a:p>
                <a:r>
                  <a:rPr lang="en-US">
                    <a:noFill/>
                  </a:rPr>
                  <a:t> </a:t>
                </a:r>
              </a:p>
            </p:txBody>
          </p:sp>
        </mc:Fallback>
      </mc:AlternateContent>
      <p:grpSp>
        <p:nvGrpSpPr>
          <p:cNvPr id="616" name="Group 615"/>
          <p:cNvGrpSpPr/>
          <p:nvPr/>
        </p:nvGrpSpPr>
        <p:grpSpPr>
          <a:xfrm>
            <a:off x="287640" y="7560000"/>
            <a:ext cx="2463120" cy="2463120"/>
            <a:chOff x="287640" y="7560000"/>
            <a:chExt cx="2463120" cy="2463120"/>
          </a:xfrm>
        </p:grpSpPr>
        <p:sp>
          <p:nvSpPr>
            <p:cNvPr id="617" name="Freeform 135"/>
            <p:cNvSpPr/>
            <p:nvPr/>
          </p:nvSpPr>
          <p:spPr>
            <a:xfrm>
              <a:off x="287640" y="7560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3">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18" name="Freeform 136"/>
            <p:cNvSpPr/>
            <p:nvPr/>
          </p:nvSpPr>
          <p:spPr>
            <a:xfrm rot="4876200">
              <a:off x="462600" y="7734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19" name="TextBox 267"/>
            <p:cNvSpPr/>
            <p:nvPr/>
          </p:nvSpPr>
          <p:spPr>
            <a:xfrm>
              <a:off x="760680" y="8412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grpSp>
      <p:sp>
        <p:nvSpPr>
          <p:cNvPr id="2" name="Freeform: Shape 1">
            <a:extLst>
              <a:ext uri="{FF2B5EF4-FFF2-40B4-BE49-F238E27FC236}">
                <a16:creationId xmlns:a16="http://schemas.microsoft.com/office/drawing/2014/main" id="{746874FC-56CB-E266-7F50-A01A1BE66790}"/>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5">
              <a:alphaModFix amt="11000"/>
            </a:blip>
            <a:stretch/>
          </a:blipFill>
          <a:ln w="0">
            <a:noFill/>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20" name="Freeform: Shape 619"/>
          <p:cNvSpPr/>
          <p:nvPr/>
        </p:nvSpPr>
        <p:spPr>
          <a:xfrm>
            <a:off x="205920" y="196365"/>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621" name="Group 94"/>
          <p:cNvGrpSpPr/>
          <p:nvPr/>
        </p:nvGrpSpPr>
        <p:grpSpPr>
          <a:xfrm>
            <a:off x="6874200" y="262800"/>
            <a:ext cx="14740560" cy="14434200"/>
            <a:chOff x="6874200" y="262800"/>
            <a:chExt cx="14740560" cy="14434200"/>
          </a:xfrm>
        </p:grpSpPr>
        <p:sp>
          <p:nvSpPr>
            <p:cNvPr id="622" name="Freeform 119"/>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23" name="TextBox 241"/>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24" name="Group 95"/>
          <p:cNvGrpSpPr/>
          <p:nvPr/>
        </p:nvGrpSpPr>
        <p:grpSpPr>
          <a:xfrm>
            <a:off x="-3619800" y="-3452040"/>
            <a:ext cx="5382360" cy="5407920"/>
            <a:chOff x="-3619800" y="-3452040"/>
            <a:chExt cx="5382360" cy="5407920"/>
          </a:xfrm>
        </p:grpSpPr>
        <p:sp>
          <p:nvSpPr>
            <p:cNvPr id="625" name="Freeform 120"/>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26" name="TextBox 242"/>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627" name="TextBox 243"/>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28</a:t>
            </a:r>
            <a:endParaRPr lang="en-US" sz="2700" b="0" strike="noStrike" spc="-1">
              <a:latin typeface="Arial"/>
            </a:endParaRPr>
          </a:p>
        </p:txBody>
      </p:sp>
      <p:sp>
        <p:nvSpPr>
          <p:cNvPr id="628" name="AutoShape 70"/>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629" name="TextBox 244"/>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630" name="TextBox 245"/>
          <p:cNvSpPr/>
          <p:nvPr/>
        </p:nvSpPr>
        <p:spPr>
          <a:xfrm>
            <a:off x="1077840" y="541440"/>
            <a:ext cx="126867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AIC Regression</a:t>
            </a:r>
            <a:endParaRPr lang="en-US" sz="5400" b="0" strike="noStrike" spc="-1">
              <a:latin typeface="Arial"/>
            </a:endParaRPr>
          </a:p>
        </p:txBody>
      </p:sp>
      <p:sp>
        <p:nvSpPr>
          <p:cNvPr id="631" name="TextBox 246"/>
          <p:cNvSpPr/>
          <p:nvPr/>
        </p:nvSpPr>
        <p:spPr>
          <a:xfrm>
            <a:off x="979200" y="3359880"/>
            <a:ext cx="41007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We have MANY more variables which could go into the model</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Per Force Plate and Direction</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18 – COM Accelerations</a:t>
            </a:r>
            <a:endParaRPr lang="en-US" sz="2100" b="0" strike="noStrike" spc="-1">
              <a:latin typeface="Arial"/>
            </a:endParaRPr>
          </a:p>
          <a:p>
            <a:pPr>
              <a:lnSpc>
                <a:spcPts val="2940"/>
              </a:lnSpc>
              <a:buNone/>
            </a:pPr>
            <a:r>
              <a:rPr lang="en-US" sz="2100" b="0" strike="noStrike" spc="-1">
                <a:solidFill>
                  <a:srgbClr val="FFFFFF"/>
                </a:solidFill>
                <a:latin typeface="Montserrat"/>
              </a:rPr>
              <a:t>18 – COM Velocities</a:t>
            </a:r>
            <a:endParaRPr lang="en-US" sz="2100" b="0" strike="noStrike" spc="-1">
              <a:latin typeface="Arial"/>
            </a:endParaRPr>
          </a:p>
          <a:p>
            <a:pPr>
              <a:lnSpc>
                <a:spcPts val="2940"/>
              </a:lnSpc>
              <a:buNone/>
            </a:pPr>
            <a:r>
              <a:rPr lang="en-US" sz="2100" b="0" strike="noStrike" spc="-1">
                <a:solidFill>
                  <a:srgbClr val="FFFFFF"/>
                </a:solidFill>
                <a:latin typeface="Montserrat"/>
              </a:rPr>
              <a:t>18 – COM Positions</a:t>
            </a:r>
            <a:endParaRPr lang="en-US" sz="2100" b="0" strike="noStrike" spc="-1">
              <a:latin typeface="Arial"/>
            </a:endParaRPr>
          </a:p>
        </p:txBody>
      </p:sp>
      <mc:AlternateContent xmlns:mc="http://schemas.openxmlformats.org/markup-compatibility/2006" xmlns:a14="http://schemas.microsoft.com/office/drawing/2010/main">
        <mc:Choice Requires="a14">
          <p:sp>
            <p:nvSpPr>
              <p:cNvPr id="632" name="TextBox 631"/>
              <p:cNvSpPr txBox="1"/>
              <p:nvPr/>
            </p:nvSpPr>
            <p:spPr>
              <a:xfrm>
                <a:off x="7800840" y="679320"/>
                <a:ext cx="8512200" cy="9536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𝐴𝑥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𝐵𝑥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𝐶𝑥</m:t>
                          </m:r>
                        </m:e>
                        <m:sub>
                          <m:r>
                            <a:rPr>
                              <a:latin typeface="Cambria Math" panose="02040503050406030204" pitchFamily="18" charset="0"/>
                            </a:rPr>
                            <m:t>3</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𝑍𝑥</m:t>
                          </m:r>
                        </m:e>
                        <m:sub>
                          <m:r>
                            <a:rPr>
                              <a:latin typeface="Cambria Math" panose="02040503050406030204" pitchFamily="18" charset="0"/>
                            </a:rPr>
                            <m:t>𝑁</m:t>
                          </m:r>
                        </m:sub>
                      </m:sSub>
                    </m:oMath>
                  </m:oMathPara>
                </a14:m>
                <a:endParaRPr/>
              </a:p>
            </p:txBody>
          </p:sp>
        </mc:Choice>
        <mc:Fallback xmlns="" xmlns:p14="http://schemas.microsoft.com/office/powerpoint/2010/main" xmlns:p15="http://schemas.microsoft.com/office/powerpoint/2012/main"/>
      </mc:AlternateContent>
      <p:pic>
        <p:nvPicPr>
          <p:cNvPr id="633" name="Picture 632"/>
          <p:cNvPicPr/>
          <p:nvPr/>
        </p:nvPicPr>
        <p:blipFill>
          <a:blip r:embed="rId3"/>
          <a:stretch/>
        </p:blipFill>
        <p:spPr>
          <a:xfrm>
            <a:off x="8148240" y="2528280"/>
            <a:ext cx="7608960" cy="6485040"/>
          </a:xfrm>
          <a:prstGeom prst="rect">
            <a:avLst/>
          </a:prstGeom>
          <a:ln w="0">
            <a:noFill/>
          </a:ln>
        </p:spPr>
      </p:pic>
      <p:grpSp>
        <p:nvGrpSpPr>
          <p:cNvPr id="634" name="Group 633"/>
          <p:cNvGrpSpPr/>
          <p:nvPr/>
        </p:nvGrpSpPr>
        <p:grpSpPr>
          <a:xfrm>
            <a:off x="287640" y="7560000"/>
            <a:ext cx="2463120" cy="2463120"/>
            <a:chOff x="287640" y="7560000"/>
            <a:chExt cx="2463120" cy="2463120"/>
          </a:xfrm>
        </p:grpSpPr>
        <p:sp>
          <p:nvSpPr>
            <p:cNvPr id="635" name="Freeform 135"/>
            <p:cNvSpPr/>
            <p:nvPr/>
          </p:nvSpPr>
          <p:spPr>
            <a:xfrm>
              <a:off x="287640" y="7560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36" name="Freeform 136"/>
            <p:cNvSpPr/>
            <p:nvPr/>
          </p:nvSpPr>
          <p:spPr>
            <a:xfrm rot="4876200">
              <a:off x="462600" y="7734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37" name="TextBox 267"/>
            <p:cNvSpPr/>
            <p:nvPr/>
          </p:nvSpPr>
          <p:spPr>
            <a:xfrm>
              <a:off x="760680" y="8412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3B6AF12-4D7D-E19E-927C-E4AEAC1FC431}"/>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639" name="Group 96"/>
          <p:cNvGrpSpPr/>
          <p:nvPr/>
        </p:nvGrpSpPr>
        <p:grpSpPr>
          <a:xfrm>
            <a:off x="6874200" y="262800"/>
            <a:ext cx="14740560" cy="14434200"/>
            <a:chOff x="6874200" y="262800"/>
            <a:chExt cx="14740560" cy="14434200"/>
          </a:xfrm>
        </p:grpSpPr>
        <p:sp>
          <p:nvSpPr>
            <p:cNvPr id="640" name="Freeform 121"/>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41" name="TextBox 247"/>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42" name="Group 97"/>
          <p:cNvGrpSpPr/>
          <p:nvPr/>
        </p:nvGrpSpPr>
        <p:grpSpPr>
          <a:xfrm>
            <a:off x="-3619800" y="-3452040"/>
            <a:ext cx="5382360" cy="5407920"/>
            <a:chOff x="-3619800" y="-3452040"/>
            <a:chExt cx="5382360" cy="5407920"/>
          </a:xfrm>
        </p:grpSpPr>
        <p:sp>
          <p:nvSpPr>
            <p:cNvPr id="643" name="Freeform 122"/>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44" name="TextBox 248"/>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645" name="TextBox 249"/>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29</a:t>
            </a:r>
            <a:endParaRPr lang="en-US" sz="2700" b="0" strike="noStrike" spc="-1">
              <a:latin typeface="Arial"/>
            </a:endParaRPr>
          </a:p>
        </p:txBody>
      </p:sp>
      <p:sp>
        <p:nvSpPr>
          <p:cNvPr id="646" name="AutoShape 71"/>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647" name="TextBox 250"/>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648" name="TextBox 251"/>
          <p:cNvSpPr/>
          <p:nvPr/>
        </p:nvSpPr>
        <p:spPr>
          <a:xfrm>
            <a:off x="1077840" y="541440"/>
            <a:ext cx="126867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AIC Regression</a:t>
            </a:r>
            <a:endParaRPr lang="en-US" sz="5400" b="0" strike="noStrike" spc="-1">
              <a:latin typeface="Arial"/>
            </a:endParaRPr>
          </a:p>
        </p:txBody>
      </p:sp>
      <p:sp>
        <p:nvSpPr>
          <p:cNvPr id="649" name="TextBox 252"/>
          <p:cNvSpPr/>
          <p:nvPr/>
        </p:nvSpPr>
        <p:spPr>
          <a:xfrm>
            <a:off x="979200" y="3359880"/>
            <a:ext cx="6005880" cy="3733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AIC uses maximum likelihood estimate deleting variables to select a final model which explains the greatest variability in the y-variable using the fewest x-variables.</a:t>
            </a:r>
            <a:endParaRPr lang="en-US" sz="2100" b="0" strike="noStrike" spc="-1" dirty="0">
              <a:latin typeface="Arial"/>
            </a:endParaRPr>
          </a:p>
          <a:p>
            <a:pPr>
              <a:lnSpc>
                <a:spcPts val="2940"/>
              </a:lnSpc>
              <a:buNone/>
            </a:pPr>
            <a:endParaRPr lang="en-US" sz="2100" b="0" strike="noStrike" spc="-1" dirty="0">
              <a:latin typeface="Arial"/>
            </a:endParaRPr>
          </a:p>
          <a:p>
            <a:pPr>
              <a:lnSpc>
                <a:spcPts val="2940"/>
              </a:lnSpc>
              <a:buNone/>
            </a:pPr>
            <a:r>
              <a:rPr lang="en-US" sz="2100" b="0" strike="noStrike" spc="-1" dirty="0">
                <a:solidFill>
                  <a:srgbClr val="FFFFFF"/>
                </a:solidFill>
                <a:latin typeface="Montserrat"/>
              </a:rPr>
              <a:t>Per Force Plate and Direction</a:t>
            </a:r>
            <a:endParaRPr lang="en-US" sz="2100" b="0" strike="noStrike" spc="-1" dirty="0">
              <a:latin typeface="Arial"/>
            </a:endParaRPr>
          </a:p>
          <a:p>
            <a:pPr>
              <a:lnSpc>
                <a:spcPts val="2940"/>
              </a:lnSpc>
              <a:buNone/>
            </a:pPr>
            <a:endParaRPr lang="en-US" sz="2100" b="0" strike="noStrike" spc="-1" dirty="0">
              <a:latin typeface="Arial"/>
            </a:endParaRPr>
          </a:p>
          <a:p>
            <a:pPr>
              <a:lnSpc>
                <a:spcPts val="2940"/>
              </a:lnSpc>
              <a:buNone/>
            </a:pPr>
            <a:r>
              <a:rPr lang="en-US" sz="2100" b="0" strike="noStrike" spc="-1" dirty="0">
                <a:solidFill>
                  <a:srgbClr val="FFFFFF"/>
                </a:solidFill>
                <a:latin typeface="Montserrat"/>
              </a:rPr>
              <a:t>18 – COM Accelerations → 13 ?</a:t>
            </a:r>
            <a:endParaRPr lang="en-US" sz="2100" b="0" strike="noStrike" spc="-1" dirty="0">
              <a:latin typeface="Arial"/>
            </a:endParaRPr>
          </a:p>
          <a:p>
            <a:pPr>
              <a:lnSpc>
                <a:spcPts val="2940"/>
              </a:lnSpc>
              <a:buNone/>
            </a:pPr>
            <a:r>
              <a:rPr lang="en-US" sz="2100" b="0" strike="noStrike" spc="-1" dirty="0">
                <a:solidFill>
                  <a:srgbClr val="FFFFFF"/>
                </a:solidFill>
                <a:latin typeface="Montserrat"/>
              </a:rPr>
              <a:t>18 – COM Velocities → 10 ?</a:t>
            </a:r>
            <a:endParaRPr lang="en-US" sz="2100" b="0" strike="noStrike" spc="-1" dirty="0">
              <a:latin typeface="Arial"/>
            </a:endParaRPr>
          </a:p>
          <a:p>
            <a:pPr>
              <a:lnSpc>
                <a:spcPts val="2940"/>
              </a:lnSpc>
              <a:buNone/>
            </a:pPr>
            <a:r>
              <a:rPr lang="en-US" sz="2100" b="0" strike="noStrike" spc="-1" dirty="0">
                <a:solidFill>
                  <a:srgbClr val="FFFFFF"/>
                </a:solidFill>
                <a:latin typeface="Montserrat"/>
              </a:rPr>
              <a:t>18 – COM Positions → 12 ?</a:t>
            </a:r>
            <a:endParaRPr lang="en-US" sz="2100" b="0" strike="noStrike" spc="-1" dirty="0">
              <a:latin typeface="Arial"/>
            </a:endParaRPr>
          </a:p>
        </p:txBody>
      </p:sp>
      <mc:AlternateContent xmlns:mc="http://schemas.openxmlformats.org/markup-compatibility/2006" xmlns:a14="http://schemas.microsoft.com/office/drawing/2010/main">
        <mc:Choice Requires="a14">
          <p:sp>
            <p:nvSpPr>
              <p:cNvPr id="650" name="TextBox 649"/>
              <p:cNvSpPr txBox="1"/>
              <p:nvPr/>
            </p:nvSpPr>
            <p:spPr>
              <a:xfrm>
                <a:off x="7800840" y="679320"/>
                <a:ext cx="8512200" cy="9536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𝐴𝑥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𝐵𝑥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𝐶𝑥</m:t>
                          </m:r>
                        </m:e>
                        <m:sub>
                          <m:r>
                            <a:rPr>
                              <a:latin typeface="Cambria Math" panose="02040503050406030204" pitchFamily="18" charset="0"/>
                            </a:rPr>
                            <m:t>3</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𝑍𝑥</m:t>
                          </m:r>
                        </m:e>
                        <m:sub>
                          <m:r>
                            <a:rPr>
                              <a:latin typeface="Cambria Math" panose="02040503050406030204" pitchFamily="18" charset="0"/>
                            </a:rPr>
                            <m:t>𝑁</m:t>
                          </m:r>
                        </m:sub>
                      </m:sSub>
                    </m:oMath>
                  </m:oMathPara>
                </a14:m>
                <a:endParaRPr/>
              </a:p>
            </p:txBody>
          </p:sp>
        </mc:Choice>
        <mc:Fallback xmlns="" xmlns:p14="http://schemas.microsoft.com/office/powerpoint/2010/main" xmlns:p15="http://schemas.microsoft.com/office/powerpoint/2012/main"/>
      </mc:AlternateContent>
      <p:pic>
        <p:nvPicPr>
          <p:cNvPr id="651" name="Picture 650"/>
          <p:cNvPicPr/>
          <p:nvPr/>
        </p:nvPicPr>
        <p:blipFill>
          <a:blip r:embed="rId3"/>
          <a:stretch/>
        </p:blipFill>
        <p:spPr>
          <a:xfrm>
            <a:off x="8148240" y="2528280"/>
            <a:ext cx="7608960" cy="6485040"/>
          </a:xfrm>
          <a:prstGeom prst="rect">
            <a:avLst/>
          </a:prstGeom>
          <a:ln w="0">
            <a:noFill/>
          </a:ln>
        </p:spPr>
      </p:pic>
      <p:grpSp>
        <p:nvGrpSpPr>
          <p:cNvPr id="652" name="Group 651"/>
          <p:cNvGrpSpPr/>
          <p:nvPr/>
        </p:nvGrpSpPr>
        <p:grpSpPr>
          <a:xfrm>
            <a:off x="287640" y="7560000"/>
            <a:ext cx="2463120" cy="2463120"/>
            <a:chOff x="287640" y="7560000"/>
            <a:chExt cx="2463120" cy="2463120"/>
          </a:xfrm>
        </p:grpSpPr>
        <p:sp>
          <p:nvSpPr>
            <p:cNvPr id="653" name="Freeform 135"/>
            <p:cNvSpPr/>
            <p:nvPr/>
          </p:nvSpPr>
          <p:spPr>
            <a:xfrm>
              <a:off x="287640" y="7560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54" name="Freeform 136"/>
            <p:cNvSpPr/>
            <p:nvPr/>
          </p:nvSpPr>
          <p:spPr>
            <a:xfrm rot="4876200">
              <a:off x="462600" y="7734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55" name="TextBox 267"/>
            <p:cNvSpPr/>
            <p:nvPr/>
          </p:nvSpPr>
          <p:spPr>
            <a:xfrm>
              <a:off x="760680" y="8412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77" name="TextBox 11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03</a:t>
            </a:r>
            <a:endParaRPr lang="en-US" sz="2700" b="0" strike="noStrike" spc="-1">
              <a:latin typeface="Arial"/>
            </a:endParaRPr>
          </a:p>
        </p:txBody>
      </p:sp>
      <p:sp>
        <p:nvSpPr>
          <p:cNvPr id="78" name="AutoShape 10"/>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79" name="Group 23"/>
          <p:cNvGrpSpPr/>
          <p:nvPr/>
        </p:nvGrpSpPr>
        <p:grpSpPr>
          <a:xfrm>
            <a:off x="9335520" y="-9195480"/>
            <a:ext cx="14636520" cy="22237920"/>
            <a:chOff x="9335520" y="-9195480"/>
            <a:chExt cx="14636520" cy="22237920"/>
          </a:xfrm>
        </p:grpSpPr>
        <p:sp>
          <p:nvSpPr>
            <p:cNvPr id="80" name="Freeform 30"/>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1" name="TextBox 118"/>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2" name="Group 26"/>
          <p:cNvGrpSpPr/>
          <p:nvPr/>
        </p:nvGrpSpPr>
        <p:grpSpPr>
          <a:xfrm>
            <a:off x="7201800" y="328680"/>
            <a:ext cx="14452200" cy="21928320"/>
            <a:chOff x="7201800" y="328680"/>
            <a:chExt cx="14452200" cy="21928320"/>
          </a:xfrm>
        </p:grpSpPr>
        <p:sp>
          <p:nvSpPr>
            <p:cNvPr id="83" name="Freeform 52"/>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4" name="TextBox 160"/>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5" name="Group 117"/>
          <p:cNvGrpSpPr/>
          <p:nvPr/>
        </p:nvGrpSpPr>
        <p:grpSpPr>
          <a:xfrm>
            <a:off x="-3619800" y="-3452040"/>
            <a:ext cx="5382360" cy="5407920"/>
            <a:chOff x="-3619800" y="-3452040"/>
            <a:chExt cx="5382360" cy="5407920"/>
          </a:xfrm>
        </p:grpSpPr>
        <p:sp>
          <p:nvSpPr>
            <p:cNvPr id="86" name="Freeform 53"/>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7" name="TextBox 207"/>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8" name="TextBox 214"/>
          <p:cNvSpPr/>
          <p:nvPr/>
        </p:nvSpPr>
        <p:spPr>
          <a:xfrm>
            <a:off x="592200" y="-203400"/>
            <a:ext cx="7023960" cy="1482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1679"/>
              </a:lnSpc>
              <a:buNone/>
            </a:pPr>
            <a:r>
              <a:rPr lang="en-US" sz="8350" b="0" strike="noStrike" spc="-1">
                <a:solidFill>
                  <a:srgbClr val="FFFFFF"/>
                </a:solidFill>
                <a:latin typeface="Barlow SemiCondensed Heavy"/>
              </a:rPr>
              <a:t>Background</a:t>
            </a:r>
            <a:endParaRPr lang="en-US" sz="8350" b="0" strike="noStrike" spc="-1">
              <a:latin typeface="Arial"/>
            </a:endParaRPr>
          </a:p>
        </p:txBody>
      </p:sp>
      <p:pic>
        <p:nvPicPr>
          <p:cNvPr id="89" name="Picture 88"/>
          <p:cNvPicPr/>
          <p:nvPr/>
        </p:nvPicPr>
        <p:blipFill>
          <a:blip r:embed="rId2"/>
          <a:stretch/>
        </p:blipFill>
        <p:spPr>
          <a:xfrm>
            <a:off x="771840" y="2472840"/>
            <a:ext cx="7913160" cy="319248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F325088-C0F7-C462-6888-2959AA122E9A}"/>
              </a:ext>
            </a:extLst>
          </p:cNvPr>
          <p:cNvSpPr/>
          <p:nvPr/>
        </p:nvSpPr>
        <p:spPr>
          <a:xfrm>
            <a:off x="20592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dirty="0"/>
          </a:p>
        </p:txBody>
      </p:sp>
      <p:grpSp>
        <p:nvGrpSpPr>
          <p:cNvPr id="657" name="Group 98"/>
          <p:cNvGrpSpPr/>
          <p:nvPr/>
        </p:nvGrpSpPr>
        <p:grpSpPr>
          <a:xfrm>
            <a:off x="6874200" y="262800"/>
            <a:ext cx="14740560" cy="14434200"/>
            <a:chOff x="6874200" y="262800"/>
            <a:chExt cx="14740560" cy="14434200"/>
          </a:xfrm>
        </p:grpSpPr>
        <p:sp>
          <p:nvSpPr>
            <p:cNvPr id="658" name="Freeform 123"/>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59" name="TextBox 253"/>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60" name="Group 99"/>
          <p:cNvGrpSpPr/>
          <p:nvPr/>
        </p:nvGrpSpPr>
        <p:grpSpPr>
          <a:xfrm>
            <a:off x="-3619800" y="-3452040"/>
            <a:ext cx="5382360" cy="5407920"/>
            <a:chOff x="-3619800" y="-3452040"/>
            <a:chExt cx="5382360" cy="5407920"/>
          </a:xfrm>
        </p:grpSpPr>
        <p:sp>
          <p:nvSpPr>
            <p:cNvPr id="661" name="Freeform 124"/>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62" name="TextBox 254"/>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663" name="TextBox 25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30</a:t>
            </a:r>
            <a:endParaRPr lang="en-US" sz="2700" b="0" strike="noStrike" spc="-1">
              <a:latin typeface="Arial"/>
            </a:endParaRPr>
          </a:p>
        </p:txBody>
      </p:sp>
      <p:sp>
        <p:nvSpPr>
          <p:cNvPr id="664" name="AutoShape 7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665" name="TextBox 256"/>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666" name="TextBox 257"/>
          <p:cNvSpPr/>
          <p:nvPr/>
        </p:nvSpPr>
        <p:spPr>
          <a:xfrm>
            <a:off x="1077840" y="541440"/>
            <a:ext cx="126867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5400" b="0" strike="noStrike" spc="-1">
                <a:solidFill>
                  <a:srgbClr val="EE272A"/>
                </a:solidFill>
                <a:latin typeface="Barlow SemiCondensed Heavy"/>
              </a:rPr>
              <a:t>AIC Regression</a:t>
            </a:r>
            <a:endParaRPr lang="en-US" sz="5400" b="0" strike="noStrike" spc="-1">
              <a:latin typeface="Arial"/>
            </a:endParaRPr>
          </a:p>
        </p:txBody>
      </p:sp>
      <p:sp>
        <p:nvSpPr>
          <p:cNvPr id="667" name="TextBox 258"/>
          <p:cNvSpPr/>
          <p:nvPr/>
        </p:nvSpPr>
        <p:spPr>
          <a:xfrm>
            <a:off x="979200" y="3359880"/>
            <a:ext cx="410076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Ultimately used to avoid overfitting</a:t>
            </a:r>
            <a:endParaRPr lang="en-US" sz="2100" b="0" strike="noStrike" spc="-1">
              <a:latin typeface="Arial"/>
            </a:endParaRPr>
          </a:p>
        </p:txBody>
      </p:sp>
      <mc:AlternateContent xmlns:mc="http://schemas.openxmlformats.org/markup-compatibility/2006" xmlns:a14="http://schemas.microsoft.com/office/drawing/2010/main">
        <mc:Choice Requires="a14">
          <p:sp>
            <p:nvSpPr>
              <p:cNvPr id="668" name="TextBox 667"/>
              <p:cNvSpPr txBox="1"/>
              <p:nvPr/>
            </p:nvSpPr>
            <p:spPr>
              <a:xfrm>
                <a:off x="7785000" y="684720"/>
                <a:ext cx="8512200" cy="9536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𝐴𝑥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𝐵𝑥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𝐶𝑥</m:t>
                          </m:r>
                        </m:e>
                        <m:sub>
                          <m:r>
                            <a:rPr>
                              <a:latin typeface="Cambria Math" panose="02040503050406030204" pitchFamily="18" charset="0"/>
                            </a:rPr>
                            <m:t>3</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𝑍𝑥</m:t>
                          </m:r>
                        </m:e>
                        <m:sub>
                          <m:r>
                            <a:rPr>
                              <a:latin typeface="Cambria Math" panose="02040503050406030204" pitchFamily="18" charset="0"/>
                            </a:rPr>
                            <m:t>𝑁</m:t>
                          </m:r>
                        </m:sub>
                      </m:sSub>
                    </m:oMath>
                  </m:oMathPara>
                </a14:m>
                <a:endParaRPr/>
              </a:p>
            </p:txBody>
          </p:sp>
        </mc:Choice>
        <mc:Fallback xmlns="" xmlns:p14="http://schemas.microsoft.com/office/powerpoint/2010/main" xmlns:p15="http://schemas.microsoft.com/office/powerpoint/2012/main"/>
      </mc:AlternateContent>
      <p:pic>
        <p:nvPicPr>
          <p:cNvPr id="669" name="Picture 668"/>
          <p:cNvPicPr/>
          <p:nvPr/>
        </p:nvPicPr>
        <p:blipFill>
          <a:blip r:embed="rId3"/>
          <a:stretch/>
        </p:blipFill>
        <p:spPr>
          <a:xfrm>
            <a:off x="4849560" y="3871800"/>
            <a:ext cx="11531880" cy="4233960"/>
          </a:xfrm>
          <a:prstGeom prst="rect">
            <a:avLst/>
          </a:prstGeom>
          <a:ln w="0">
            <a:noFill/>
          </a:ln>
        </p:spPr>
      </p:pic>
      <p:sp>
        <p:nvSpPr>
          <p:cNvPr id="670" name="TextBox 669"/>
          <p:cNvSpPr txBox="1"/>
          <p:nvPr/>
        </p:nvSpPr>
        <p:spPr>
          <a:xfrm>
            <a:off x="7813080" y="8212320"/>
            <a:ext cx="4432680" cy="346680"/>
          </a:xfrm>
          <a:prstGeom prst="rect">
            <a:avLst/>
          </a:prstGeom>
          <a:noFill/>
          <a:ln w="0">
            <a:noFill/>
          </a:ln>
        </p:spPr>
        <p:txBody>
          <a:bodyPr lIns="90000" tIns="45000" rIns="90000" bIns="45000" anchor="t">
            <a:noAutofit/>
          </a:bodyPr>
          <a:lstStyle/>
          <a:p>
            <a:r>
              <a:rPr lang="en-US" sz="1800" b="0" strike="noStrike" spc="-1">
                <a:latin typeface="Arial"/>
              </a:rPr>
              <a:t>https://www.datarobot.com/wiki/overfitting/</a:t>
            </a:r>
          </a:p>
        </p:txBody>
      </p:sp>
      <p:grpSp>
        <p:nvGrpSpPr>
          <p:cNvPr id="671" name="Group 670"/>
          <p:cNvGrpSpPr/>
          <p:nvPr/>
        </p:nvGrpSpPr>
        <p:grpSpPr>
          <a:xfrm>
            <a:off x="287640" y="7560000"/>
            <a:ext cx="2463120" cy="2463120"/>
            <a:chOff x="287640" y="7560000"/>
            <a:chExt cx="2463120" cy="2463120"/>
          </a:xfrm>
        </p:grpSpPr>
        <p:sp>
          <p:nvSpPr>
            <p:cNvPr id="672" name="Freeform 135"/>
            <p:cNvSpPr/>
            <p:nvPr/>
          </p:nvSpPr>
          <p:spPr>
            <a:xfrm>
              <a:off x="287640" y="75600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4">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73" name="Freeform 136"/>
            <p:cNvSpPr/>
            <p:nvPr/>
          </p:nvSpPr>
          <p:spPr>
            <a:xfrm rot="4876200">
              <a:off x="462600" y="7734240"/>
              <a:ext cx="2113920" cy="2113920"/>
            </a:xfrm>
            <a:custGeom>
              <a:avLst/>
              <a:gdLst/>
              <a:ahLst/>
              <a:cxnLst/>
              <a:rect l="l" t="t" r="r" b="b"/>
              <a:pathLst>
                <a:path w="2114363" h="2114363">
                  <a:moveTo>
                    <a:pt x="0" y="0"/>
                  </a:moveTo>
                  <a:lnTo>
                    <a:pt x="2114364" y="0"/>
                  </a:lnTo>
                  <a:lnTo>
                    <a:pt x="2114364" y="2114363"/>
                  </a:lnTo>
                  <a:lnTo>
                    <a:pt x="0" y="211436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74" name="TextBox 267"/>
            <p:cNvSpPr/>
            <p:nvPr/>
          </p:nvSpPr>
          <p:spPr>
            <a:xfrm>
              <a:off x="760680" y="8412480"/>
              <a:ext cx="1517400" cy="69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460"/>
                </a:lnSpc>
                <a:buNone/>
              </a:pPr>
              <a:r>
                <a:rPr lang="en-US" sz="3900" b="0" strike="noStrike" spc="-1">
                  <a:solidFill>
                    <a:srgbClr val="FFFFFF"/>
                  </a:solidFill>
                  <a:latin typeface="Barlow SemiCondensed Heavy"/>
                </a:rPr>
                <a:t>AIC</a:t>
              </a:r>
              <a:endParaRPr lang="en-US" sz="3900" b="0" strike="noStrike" spc="-1">
                <a:latin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675" name="Group 37"/>
          <p:cNvGrpSpPr/>
          <p:nvPr/>
        </p:nvGrpSpPr>
        <p:grpSpPr>
          <a:xfrm>
            <a:off x="6874200" y="262800"/>
            <a:ext cx="14740560" cy="14434200"/>
            <a:chOff x="6874200" y="262800"/>
            <a:chExt cx="14740560" cy="14434200"/>
          </a:xfrm>
        </p:grpSpPr>
        <p:sp>
          <p:nvSpPr>
            <p:cNvPr id="676" name="Freeform 50"/>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77" name="TextBox 73"/>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78" name="Group 38"/>
          <p:cNvGrpSpPr/>
          <p:nvPr/>
        </p:nvGrpSpPr>
        <p:grpSpPr>
          <a:xfrm>
            <a:off x="-3619800" y="-3452040"/>
            <a:ext cx="5382360" cy="5407920"/>
            <a:chOff x="-3619800" y="-3452040"/>
            <a:chExt cx="5382360" cy="5407920"/>
          </a:xfrm>
        </p:grpSpPr>
        <p:sp>
          <p:nvSpPr>
            <p:cNvPr id="679" name="Freeform 51"/>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80" name="TextBox 74"/>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681" name="TextBox 7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31</a:t>
            </a:r>
            <a:endParaRPr lang="en-US" sz="2700" b="0" strike="noStrike" spc="-1">
              <a:latin typeface="Arial"/>
            </a:endParaRPr>
          </a:p>
        </p:txBody>
      </p:sp>
      <p:sp>
        <p:nvSpPr>
          <p:cNvPr id="682" name="AutoShape 6"/>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683" name="TextBox 76"/>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684" name="TextBox 77"/>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k-fold CV</a:t>
            </a:r>
            <a:endParaRPr lang="en-US" sz="11250" b="0" strike="noStrike" spc="-1">
              <a:latin typeface="Arial"/>
            </a:endParaRPr>
          </a:p>
        </p:txBody>
      </p:sp>
      <p:sp>
        <p:nvSpPr>
          <p:cNvPr id="685" name="TextBox 78"/>
          <p:cNvSpPr/>
          <p:nvPr/>
        </p:nvSpPr>
        <p:spPr>
          <a:xfrm>
            <a:off x="592200" y="3366360"/>
            <a:ext cx="6150240" cy="4106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Split data into 10 groups 648 pitches per group.</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Train data on 9 out of those 10 groups, then test on the one that was left out.</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Rise-wash-repeat 9 more times.</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This gives a sense of error on data that was not used in training.</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However, such data is from the same pitchers... </a:t>
            </a:r>
            <a:endParaRPr lang="en-US" sz="2100" b="0" strike="noStrike" spc="-1">
              <a:latin typeface="Arial"/>
            </a:endParaRPr>
          </a:p>
        </p:txBody>
      </p:sp>
      <p:grpSp>
        <p:nvGrpSpPr>
          <p:cNvPr id="686" name="Group 685"/>
          <p:cNvGrpSpPr/>
          <p:nvPr/>
        </p:nvGrpSpPr>
        <p:grpSpPr>
          <a:xfrm>
            <a:off x="0" y="7436520"/>
            <a:ext cx="2850480" cy="2850480"/>
            <a:chOff x="0" y="7436520"/>
            <a:chExt cx="2850480" cy="2850480"/>
          </a:xfrm>
        </p:grpSpPr>
        <p:sp>
          <p:nvSpPr>
            <p:cNvPr id="687" name="Freeform 17"/>
            <p:cNvSpPr/>
            <p:nvPr/>
          </p:nvSpPr>
          <p:spPr>
            <a:xfrm>
              <a:off x="194040" y="76302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2">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88" name="Freeform 24"/>
            <p:cNvSpPr/>
            <p:nvPr/>
          </p:nvSpPr>
          <p:spPr>
            <a:xfrm rot="17847600">
              <a:off x="368280" y="78044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689" name="TextBox 18"/>
            <p:cNvSpPr/>
            <p:nvPr/>
          </p:nvSpPr>
          <p:spPr>
            <a:xfrm>
              <a:off x="389520" y="8501760"/>
              <a:ext cx="1990080" cy="568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4479"/>
                </a:lnSpc>
                <a:buNone/>
              </a:pPr>
              <a:r>
                <a:rPr lang="en-US" sz="3200" b="0" strike="noStrike" spc="-1">
                  <a:solidFill>
                    <a:srgbClr val="FFFFFF"/>
                  </a:solidFill>
                  <a:latin typeface="Barlow SemiCondensed Heavy"/>
                </a:rPr>
                <a:t>k-fold CV</a:t>
              </a:r>
              <a:endParaRPr lang="en-US" sz="3200" b="0" strike="noStrike" spc="-1">
                <a:latin typeface="Arial"/>
              </a:endParaRPr>
            </a:p>
          </p:txBody>
        </p:sp>
      </p:grpSp>
      <p:pic>
        <p:nvPicPr>
          <p:cNvPr id="690" name="Picture 689"/>
          <p:cNvPicPr/>
          <p:nvPr/>
        </p:nvPicPr>
        <p:blipFill>
          <a:blip r:embed="rId4"/>
          <a:stretch/>
        </p:blipFill>
        <p:spPr>
          <a:xfrm>
            <a:off x="7548480" y="1830960"/>
            <a:ext cx="9742320" cy="6161400"/>
          </a:xfrm>
          <a:prstGeom prst="rect">
            <a:avLst/>
          </a:prstGeom>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691" name="Group 16"/>
          <p:cNvGrpSpPr/>
          <p:nvPr/>
        </p:nvGrpSpPr>
        <p:grpSpPr>
          <a:xfrm>
            <a:off x="6874200" y="262800"/>
            <a:ext cx="14740560" cy="14434200"/>
            <a:chOff x="6874200" y="262800"/>
            <a:chExt cx="14740560" cy="14434200"/>
          </a:xfrm>
        </p:grpSpPr>
        <p:sp>
          <p:nvSpPr>
            <p:cNvPr id="692" name="Freeform 27"/>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93" name="TextBox 34"/>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694" name="Group 20"/>
          <p:cNvGrpSpPr/>
          <p:nvPr/>
        </p:nvGrpSpPr>
        <p:grpSpPr>
          <a:xfrm>
            <a:off x="-3619800" y="-3452040"/>
            <a:ext cx="5382360" cy="5407920"/>
            <a:chOff x="-3619800" y="-3452040"/>
            <a:chExt cx="5382360" cy="5407920"/>
          </a:xfrm>
        </p:grpSpPr>
        <p:sp>
          <p:nvSpPr>
            <p:cNvPr id="695" name="Freeform 29"/>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96" name="TextBox 79"/>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697" name="TextBox 80"/>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32</a:t>
            </a:r>
            <a:endParaRPr lang="en-US" sz="2700" b="0" strike="noStrike" spc="-1">
              <a:latin typeface="Arial"/>
            </a:endParaRPr>
          </a:p>
        </p:txBody>
      </p:sp>
      <p:sp>
        <p:nvSpPr>
          <p:cNvPr id="698" name="AutoShape 7"/>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699" name="TextBox 81"/>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700" name="TextBox 82"/>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k-fold CV</a:t>
            </a:r>
            <a:endParaRPr lang="en-US" sz="11250" b="0" strike="noStrike" spc="-1">
              <a:latin typeface="Arial"/>
            </a:endParaRPr>
          </a:p>
        </p:txBody>
      </p:sp>
      <p:sp>
        <p:nvSpPr>
          <p:cNvPr id="701" name="TextBox 116"/>
          <p:cNvSpPr/>
          <p:nvPr/>
        </p:nvSpPr>
        <p:spPr>
          <a:xfrm>
            <a:off x="592200" y="3366360"/>
            <a:ext cx="6150240" cy="3359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Each group will have its own model which may have different variables due to AIC.  (Generally few, if any, variables changed between folds). </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Average model coefficients using weighted averages</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Final model will be slightly less accurate even on training data, but should be more generalizable</a:t>
            </a:r>
            <a:endParaRPr lang="en-US" sz="2100" b="0" strike="noStrike" spc="-1">
              <a:latin typeface="Arial"/>
            </a:endParaRPr>
          </a:p>
        </p:txBody>
      </p:sp>
      <p:grpSp>
        <p:nvGrpSpPr>
          <p:cNvPr id="702" name="Group 701"/>
          <p:cNvGrpSpPr/>
          <p:nvPr/>
        </p:nvGrpSpPr>
        <p:grpSpPr>
          <a:xfrm>
            <a:off x="0" y="7436520"/>
            <a:ext cx="2850480" cy="2850480"/>
            <a:chOff x="0" y="7436520"/>
            <a:chExt cx="2850480" cy="2850480"/>
          </a:xfrm>
        </p:grpSpPr>
        <p:sp>
          <p:nvSpPr>
            <p:cNvPr id="703" name="Freeform 17"/>
            <p:cNvSpPr/>
            <p:nvPr/>
          </p:nvSpPr>
          <p:spPr>
            <a:xfrm>
              <a:off x="194040" y="7630200"/>
              <a:ext cx="2463120" cy="2463120"/>
            </a:xfrm>
            <a:custGeom>
              <a:avLst/>
              <a:gdLst/>
              <a:ahLst/>
              <a:cxnLst/>
              <a:rect l="l" t="t" r="r" b="b"/>
              <a:pathLst>
                <a:path w="2463384" h="2463384">
                  <a:moveTo>
                    <a:pt x="0" y="0"/>
                  </a:moveTo>
                  <a:lnTo>
                    <a:pt x="2463384" y="0"/>
                  </a:lnTo>
                  <a:lnTo>
                    <a:pt x="2463384" y="2463384"/>
                  </a:lnTo>
                  <a:lnTo>
                    <a:pt x="0" y="2463384"/>
                  </a:lnTo>
                  <a:lnTo>
                    <a:pt x="0" y="0"/>
                  </a:lnTo>
                  <a:close/>
                </a:path>
              </a:pathLst>
            </a:custGeom>
            <a:blipFill rotWithShape="0">
              <a:blip r:embed="rId2">
                <a:alphaModFix amt="30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704" name="Freeform 24"/>
            <p:cNvSpPr/>
            <p:nvPr/>
          </p:nvSpPr>
          <p:spPr>
            <a:xfrm rot="17847600">
              <a:off x="368280" y="7804440"/>
              <a:ext cx="2113920" cy="2113920"/>
            </a:xfrm>
            <a:custGeom>
              <a:avLst/>
              <a:gdLst/>
              <a:ahLst/>
              <a:cxnLst/>
              <a:rect l="l" t="t" r="r" b="b"/>
              <a:pathLst>
                <a:path w="2114363" h="2114363">
                  <a:moveTo>
                    <a:pt x="0" y="0"/>
                  </a:moveTo>
                  <a:lnTo>
                    <a:pt x="2114363" y="0"/>
                  </a:lnTo>
                  <a:lnTo>
                    <a:pt x="2114363" y="2114363"/>
                  </a:lnTo>
                  <a:lnTo>
                    <a:pt x="0" y="211436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705" name="TextBox 18"/>
            <p:cNvSpPr/>
            <p:nvPr/>
          </p:nvSpPr>
          <p:spPr>
            <a:xfrm>
              <a:off x="389520" y="8501760"/>
              <a:ext cx="1990080" cy="568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4479"/>
                </a:lnSpc>
                <a:buNone/>
              </a:pPr>
              <a:r>
                <a:rPr lang="en-US" sz="3200" b="0" strike="noStrike" spc="-1">
                  <a:solidFill>
                    <a:srgbClr val="FFFFFF"/>
                  </a:solidFill>
                  <a:latin typeface="Barlow SemiCondensed Heavy"/>
                </a:rPr>
                <a:t>k-fold CV</a:t>
              </a:r>
              <a:endParaRPr lang="en-US" sz="3200" b="0" strike="noStrike" spc="-1">
                <a:latin typeface="Arial"/>
              </a:endParaRPr>
            </a:p>
          </p:txBody>
        </p:sp>
      </p:grpSp>
      <mc:AlternateContent xmlns:mc="http://schemas.openxmlformats.org/markup-compatibility/2006" xmlns:a14="http://schemas.microsoft.com/office/drawing/2010/main">
        <mc:Choice Requires="a14">
          <p:sp>
            <p:nvSpPr>
              <p:cNvPr id="706" name="TextBox 705"/>
              <p:cNvSpPr txBox="1"/>
              <p:nvPr/>
            </p:nvSpPr>
            <p:spPr>
              <a:xfrm>
                <a:off x="7333500" y="2659320"/>
                <a:ext cx="10314720" cy="953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lang="ar-AE" sz="4000" i="1" smtClean="0">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𝑦</m:t>
                          </m:r>
                        </m:e>
                        <m:sub>
                          <m:r>
                            <a:rPr lang="ar-AE" sz="4000">
                              <a:solidFill>
                                <a:srgbClr val="FF0000"/>
                              </a:solidFill>
                              <a:latin typeface="Cambria Math" panose="02040503050406030204" pitchFamily="18" charset="0"/>
                            </a:rPr>
                            <m:t>1</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𝐴</m:t>
                          </m:r>
                        </m:e>
                        <m:sub>
                          <m:r>
                            <a:rPr lang="ar-AE" sz="4000">
                              <a:solidFill>
                                <a:srgbClr val="FF0000"/>
                              </a:solidFill>
                              <a:latin typeface="Cambria Math" panose="02040503050406030204" pitchFamily="18" charset="0"/>
                            </a:rPr>
                            <m:t>1</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1</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𝐵</m:t>
                          </m:r>
                        </m:e>
                        <m:sub>
                          <m:r>
                            <a:rPr lang="ar-AE" sz="4000">
                              <a:solidFill>
                                <a:srgbClr val="FF0000"/>
                              </a:solidFill>
                              <a:latin typeface="Cambria Math" panose="02040503050406030204" pitchFamily="18" charset="0"/>
                            </a:rPr>
                            <m:t>1</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2</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𝐶</m:t>
                          </m:r>
                        </m:e>
                        <m:sub>
                          <m:r>
                            <a:rPr lang="ar-AE" sz="4000">
                              <a:solidFill>
                                <a:srgbClr val="FF0000"/>
                              </a:solidFill>
                              <a:latin typeface="Cambria Math" panose="02040503050406030204" pitchFamily="18" charset="0"/>
                            </a:rPr>
                            <m:t>1</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3</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𝑍</m:t>
                          </m:r>
                        </m:e>
                        <m:sub>
                          <m:r>
                            <a:rPr lang="ar-AE" sz="4000">
                              <a:solidFill>
                                <a:srgbClr val="FF0000"/>
                              </a:solidFill>
                              <a:latin typeface="Cambria Math" panose="02040503050406030204" pitchFamily="18" charset="0"/>
                            </a:rPr>
                            <m:t>1</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𝑁</m:t>
                          </m:r>
                        </m:sub>
                      </m:sSub>
                    </m:oMath>
                  </m:oMathPara>
                </a14:m>
                <a:endParaRPr lang="ar-AE" sz="4000" dirty="0">
                  <a:solidFill>
                    <a:srgbClr val="FF0000"/>
                  </a:solidFill>
                </a:endParaRPr>
              </a:p>
            </p:txBody>
          </p:sp>
        </mc:Choice>
        <mc:Fallback xmlns="">
          <p:sp>
            <p:nvSpPr>
              <p:cNvPr id="706" name="TextBox 705"/>
              <p:cNvSpPr txBox="1">
                <a:spLocks noRot="1" noChangeAspect="1" noMove="1" noResize="1" noEditPoints="1" noAdjustHandles="1" noChangeArrowheads="1" noChangeShapeType="1" noTextEdit="1"/>
              </p:cNvSpPr>
              <p:nvPr/>
            </p:nvSpPr>
            <p:spPr>
              <a:xfrm>
                <a:off x="7333500" y="2659320"/>
                <a:ext cx="10314720" cy="9536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7" name="TextBox 706"/>
              <p:cNvSpPr txBox="1"/>
              <p:nvPr/>
            </p:nvSpPr>
            <p:spPr>
              <a:xfrm>
                <a:off x="7250400" y="3780360"/>
                <a:ext cx="10329120" cy="953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lang="ar-AE" sz="4000" i="1" smtClean="0">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𝑦</m:t>
                          </m:r>
                        </m:e>
                        <m:sub>
                          <m:r>
                            <a:rPr lang="ar-AE" sz="4000">
                              <a:solidFill>
                                <a:srgbClr val="FF0000"/>
                              </a:solidFill>
                              <a:latin typeface="Cambria Math" panose="02040503050406030204" pitchFamily="18" charset="0"/>
                            </a:rPr>
                            <m:t>2</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𝐴</m:t>
                          </m:r>
                        </m:e>
                        <m:sub>
                          <m:r>
                            <a:rPr lang="ar-AE" sz="4000">
                              <a:solidFill>
                                <a:srgbClr val="FF0000"/>
                              </a:solidFill>
                              <a:latin typeface="Cambria Math" panose="02040503050406030204" pitchFamily="18" charset="0"/>
                            </a:rPr>
                            <m:t>2</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1</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𝐵</m:t>
                          </m:r>
                        </m:e>
                        <m:sub>
                          <m:r>
                            <a:rPr lang="ar-AE" sz="4000">
                              <a:solidFill>
                                <a:srgbClr val="FF0000"/>
                              </a:solidFill>
                              <a:latin typeface="Cambria Math" panose="02040503050406030204" pitchFamily="18" charset="0"/>
                            </a:rPr>
                            <m:t>2</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2</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𝐶</m:t>
                          </m:r>
                        </m:e>
                        <m:sub>
                          <m:r>
                            <a:rPr lang="ar-AE" sz="4000">
                              <a:solidFill>
                                <a:srgbClr val="FF0000"/>
                              </a:solidFill>
                              <a:latin typeface="Cambria Math" panose="02040503050406030204" pitchFamily="18" charset="0"/>
                            </a:rPr>
                            <m:t>2</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3</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𝑍</m:t>
                          </m:r>
                        </m:e>
                        <m:sub>
                          <m:r>
                            <a:rPr lang="ar-AE" sz="4000">
                              <a:solidFill>
                                <a:srgbClr val="FF0000"/>
                              </a:solidFill>
                              <a:latin typeface="Cambria Math" panose="02040503050406030204" pitchFamily="18" charset="0"/>
                            </a:rPr>
                            <m:t>2</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𝑁</m:t>
                          </m:r>
                        </m:sub>
                      </m:sSub>
                    </m:oMath>
                  </m:oMathPara>
                </a14:m>
                <a:endParaRPr lang="ar-AE" sz="4000" dirty="0">
                  <a:solidFill>
                    <a:srgbClr val="FF0000"/>
                  </a:solidFill>
                </a:endParaRPr>
              </a:p>
            </p:txBody>
          </p:sp>
        </mc:Choice>
        <mc:Fallback xmlns="">
          <p:sp>
            <p:nvSpPr>
              <p:cNvPr id="707" name="TextBox 706"/>
              <p:cNvSpPr txBox="1">
                <a:spLocks noRot="1" noChangeAspect="1" noMove="1" noResize="1" noEditPoints="1" noAdjustHandles="1" noChangeArrowheads="1" noChangeShapeType="1" noTextEdit="1"/>
              </p:cNvSpPr>
              <p:nvPr/>
            </p:nvSpPr>
            <p:spPr>
              <a:xfrm>
                <a:off x="7250400" y="3780360"/>
                <a:ext cx="10329120" cy="95364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8" name="TextBox 707"/>
              <p:cNvSpPr txBox="1"/>
              <p:nvPr/>
            </p:nvSpPr>
            <p:spPr>
              <a:xfrm>
                <a:off x="11872440" y="5237640"/>
                <a:ext cx="519840" cy="664200"/>
              </a:xfrm>
              <a:prstGeom prst="rect">
                <a:avLst/>
              </a:prstGeom>
            </p:spPr>
            <p:txBody>
              <a:bodyPr/>
              <a:lstStyle/>
              <a:p>
                <a:pPr/>
                <a14:m>
                  <m:oMathPara xmlns:m="http://schemas.openxmlformats.org/officeDocument/2006/math">
                    <m:oMathParaPr>
                      <m:jc m:val="centerGroup"/>
                    </m:oMathParaPr>
                    <m:oMath xmlns:m="http://schemas.openxmlformats.org/officeDocument/2006/math">
                      <m:r>
                        <a:rPr lang="en-US" sz="4000" smtClean="0">
                          <a:solidFill>
                            <a:srgbClr val="FF0000"/>
                          </a:solidFill>
                          <a:latin typeface="Cambria Math" panose="02040503050406030204" pitchFamily="18" charset="0"/>
                        </a:rPr>
                        <m:t>⋮</m:t>
                      </m:r>
                    </m:oMath>
                  </m:oMathPara>
                </a14:m>
                <a:endParaRPr sz="4000" dirty="0"/>
              </a:p>
            </p:txBody>
          </p:sp>
        </mc:Choice>
        <mc:Fallback xmlns="">
          <p:sp>
            <p:nvSpPr>
              <p:cNvPr id="708" name="TextBox 707"/>
              <p:cNvSpPr txBox="1">
                <a:spLocks noRot="1" noChangeAspect="1" noMove="1" noResize="1" noEditPoints="1" noAdjustHandles="1" noChangeArrowheads="1" noChangeShapeType="1" noTextEdit="1"/>
              </p:cNvSpPr>
              <p:nvPr/>
            </p:nvSpPr>
            <p:spPr>
              <a:xfrm>
                <a:off x="11872440" y="5237640"/>
                <a:ext cx="519840" cy="6642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9" name="TextBox 708"/>
              <p:cNvSpPr txBox="1"/>
              <p:nvPr/>
            </p:nvSpPr>
            <p:spPr>
              <a:xfrm>
                <a:off x="6705360" y="6862680"/>
                <a:ext cx="11488320" cy="953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lang="ar-AE" sz="4000" i="1" smtClean="0">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𝑦</m:t>
                          </m:r>
                        </m:e>
                        <m:sub>
                          <m:r>
                            <a:rPr lang="ar-AE" sz="4000">
                              <a:solidFill>
                                <a:srgbClr val="FF0000"/>
                              </a:solidFill>
                              <a:latin typeface="Cambria Math" panose="02040503050406030204" pitchFamily="18" charset="0"/>
                            </a:rPr>
                            <m:t>10</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𝐴</m:t>
                          </m:r>
                        </m:e>
                        <m:sub>
                          <m:r>
                            <a:rPr lang="ar-AE" sz="4000">
                              <a:solidFill>
                                <a:srgbClr val="FF0000"/>
                              </a:solidFill>
                              <a:latin typeface="Cambria Math" panose="02040503050406030204" pitchFamily="18" charset="0"/>
                            </a:rPr>
                            <m:t>10</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1</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𝐵</m:t>
                          </m:r>
                        </m:e>
                        <m:sub>
                          <m:r>
                            <a:rPr lang="ar-AE" sz="4000">
                              <a:solidFill>
                                <a:srgbClr val="FF0000"/>
                              </a:solidFill>
                              <a:latin typeface="Cambria Math" panose="02040503050406030204" pitchFamily="18" charset="0"/>
                            </a:rPr>
                            <m:t>10</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2</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𝐶</m:t>
                          </m:r>
                        </m:e>
                        <m:sub>
                          <m:r>
                            <a:rPr lang="ar-AE" sz="4000">
                              <a:solidFill>
                                <a:srgbClr val="FF0000"/>
                              </a:solidFill>
                              <a:latin typeface="Cambria Math" panose="02040503050406030204" pitchFamily="18" charset="0"/>
                            </a:rPr>
                            <m:t>10</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3</m:t>
                          </m:r>
                        </m:sub>
                      </m:sSub>
                      <m:r>
                        <a:rPr lang="ar-AE" sz="4000">
                          <a:solidFill>
                            <a:srgbClr val="FF0000"/>
                          </a:solidFill>
                          <a:latin typeface="Cambria Math" panose="02040503050406030204" pitchFamily="18" charset="0"/>
                        </a:rPr>
                        <m:t>+⋯+</m:t>
                      </m:r>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𝑍</m:t>
                          </m:r>
                        </m:e>
                        <m:sub>
                          <m:r>
                            <a:rPr lang="ar-AE" sz="4000">
                              <a:solidFill>
                                <a:srgbClr val="FF0000"/>
                              </a:solidFill>
                              <a:latin typeface="Cambria Math" panose="02040503050406030204" pitchFamily="18" charset="0"/>
                            </a:rPr>
                            <m:t>10</m:t>
                          </m:r>
                        </m:sub>
                      </m:sSub>
                      <m:sSub>
                        <m:sSubPr>
                          <m:ctrlPr>
                            <a:rPr lang="ar-AE" sz="4000" i="1">
                              <a:solidFill>
                                <a:srgbClr val="FF0000"/>
                              </a:solidFill>
                              <a:latin typeface="Cambria Math" panose="02040503050406030204" pitchFamily="18" charset="0"/>
                            </a:rPr>
                          </m:ctrlPr>
                        </m:sSubPr>
                        <m:e>
                          <m:r>
                            <a:rPr lang="ar-AE" sz="4000">
                              <a:solidFill>
                                <a:srgbClr val="FF0000"/>
                              </a:solidFill>
                              <a:latin typeface="Cambria Math" panose="02040503050406030204" pitchFamily="18" charset="0"/>
                            </a:rPr>
                            <m:t>𝑥</m:t>
                          </m:r>
                        </m:e>
                        <m:sub>
                          <m:r>
                            <a:rPr lang="ar-AE" sz="4000">
                              <a:solidFill>
                                <a:srgbClr val="FF0000"/>
                              </a:solidFill>
                              <a:latin typeface="Cambria Math" panose="02040503050406030204" pitchFamily="18" charset="0"/>
                            </a:rPr>
                            <m:t>𝑁</m:t>
                          </m:r>
                        </m:sub>
                      </m:sSub>
                    </m:oMath>
                  </m:oMathPara>
                </a14:m>
                <a:endParaRPr lang="ar-AE" sz="4000" dirty="0">
                  <a:solidFill>
                    <a:srgbClr val="FF0000"/>
                  </a:solidFill>
                </a:endParaRPr>
              </a:p>
            </p:txBody>
          </p:sp>
        </mc:Choice>
        <mc:Fallback xmlns="">
          <p:sp>
            <p:nvSpPr>
              <p:cNvPr id="709" name="TextBox 708"/>
              <p:cNvSpPr txBox="1">
                <a:spLocks noRot="1" noChangeAspect="1" noMove="1" noResize="1" noEditPoints="1" noAdjustHandles="1" noChangeArrowheads="1" noChangeShapeType="1" noTextEdit="1"/>
              </p:cNvSpPr>
              <p:nvPr/>
            </p:nvSpPr>
            <p:spPr>
              <a:xfrm>
                <a:off x="6705360" y="6862680"/>
                <a:ext cx="11488320" cy="953640"/>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710" name="Group 2"/>
          <p:cNvGrpSpPr/>
          <p:nvPr/>
        </p:nvGrpSpPr>
        <p:grpSpPr>
          <a:xfrm>
            <a:off x="4160160" y="-10006560"/>
            <a:ext cx="10619640" cy="15225120"/>
            <a:chOff x="4160160" y="-10006560"/>
            <a:chExt cx="10619640" cy="15225120"/>
          </a:xfrm>
        </p:grpSpPr>
        <p:sp>
          <p:nvSpPr>
            <p:cNvPr id="711" name="Freeform 3"/>
            <p:cNvSpPr/>
            <p:nvPr/>
          </p:nvSpPr>
          <p:spPr>
            <a:xfrm rot="14321400">
              <a:off x="1389240" y="-36208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12" name="TextBox 4"/>
            <p:cNvSpPr/>
            <p:nvPr/>
          </p:nvSpPr>
          <p:spPr>
            <a:xfrm rot="14321400">
              <a:off x="1327320" y="-365616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13" name="Group 5"/>
          <p:cNvGrpSpPr/>
          <p:nvPr/>
        </p:nvGrpSpPr>
        <p:grpSpPr>
          <a:xfrm>
            <a:off x="11274480" y="2200680"/>
            <a:ext cx="13191840" cy="6702840"/>
            <a:chOff x="11274480" y="2200680"/>
            <a:chExt cx="13191840" cy="6702840"/>
          </a:xfrm>
        </p:grpSpPr>
        <p:sp>
          <p:nvSpPr>
            <p:cNvPr id="714" name="Freeform 6"/>
            <p:cNvSpPr/>
            <p:nvPr/>
          </p:nvSpPr>
          <p:spPr>
            <a:xfrm>
              <a:off x="11274480" y="254736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15" name="TextBox 7"/>
            <p:cNvSpPr/>
            <p:nvPr/>
          </p:nvSpPr>
          <p:spPr>
            <a:xfrm>
              <a:off x="12314520" y="220068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16" name="Group 8"/>
          <p:cNvGrpSpPr/>
          <p:nvPr/>
        </p:nvGrpSpPr>
        <p:grpSpPr>
          <a:xfrm>
            <a:off x="11615400" y="2755440"/>
            <a:ext cx="6859080" cy="5939640"/>
            <a:chOff x="11615400" y="2755440"/>
            <a:chExt cx="6859080" cy="5939640"/>
          </a:xfrm>
        </p:grpSpPr>
        <p:sp>
          <p:nvSpPr>
            <p:cNvPr id="717" name="Freeform 9"/>
            <p:cNvSpPr/>
            <p:nvPr/>
          </p:nvSpPr>
          <p:spPr>
            <a:xfrm>
              <a:off x="11615400" y="275544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18" name="Group 10"/>
          <p:cNvGrpSpPr/>
          <p:nvPr/>
        </p:nvGrpSpPr>
        <p:grpSpPr>
          <a:xfrm>
            <a:off x="-1847520" y="-2847240"/>
            <a:ext cx="8178120" cy="3815280"/>
            <a:chOff x="-1847520" y="-2847240"/>
            <a:chExt cx="8178120" cy="3815280"/>
          </a:xfrm>
        </p:grpSpPr>
        <p:sp>
          <p:nvSpPr>
            <p:cNvPr id="719" name="Freeform 11"/>
            <p:cNvSpPr/>
            <p:nvPr/>
          </p:nvSpPr>
          <p:spPr>
            <a:xfrm>
              <a:off x="-1847520" y="-26499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20" name="TextBox 12"/>
            <p:cNvSpPr/>
            <p:nvPr/>
          </p:nvSpPr>
          <p:spPr>
            <a:xfrm>
              <a:off x="-1255320" y="-284724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21" name="TextBox 13"/>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33</a:t>
            </a:r>
            <a:endParaRPr lang="en-US" sz="2700" b="0" strike="noStrike" spc="-1">
              <a:latin typeface="Arial"/>
            </a:endParaRPr>
          </a:p>
        </p:txBody>
      </p:sp>
      <p:sp>
        <p:nvSpPr>
          <p:cNvPr id="722" name="AutoShape 14"/>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723" name="Group 15"/>
          <p:cNvGrpSpPr/>
          <p:nvPr/>
        </p:nvGrpSpPr>
        <p:grpSpPr>
          <a:xfrm>
            <a:off x="10808640" y="6293160"/>
            <a:ext cx="3160800" cy="2864520"/>
            <a:chOff x="10808640" y="6293160"/>
            <a:chExt cx="3160800" cy="2864520"/>
          </a:xfrm>
        </p:grpSpPr>
        <p:sp>
          <p:nvSpPr>
            <p:cNvPr id="724" name="Freeform 16"/>
            <p:cNvSpPr/>
            <p:nvPr/>
          </p:nvSpPr>
          <p:spPr>
            <a:xfrm>
              <a:off x="10808640" y="644148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25" name="TextBox 17"/>
            <p:cNvSpPr/>
            <p:nvPr/>
          </p:nvSpPr>
          <p:spPr>
            <a:xfrm>
              <a:off x="11253240" y="629316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26" name="Group 18"/>
          <p:cNvGrpSpPr/>
          <p:nvPr/>
        </p:nvGrpSpPr>
        <p:grpSpPr>
          <a:xfrm>
            <a:off x="10973160" y="6573600"/>
            <a:ext cx="2831760" cy="2451960"/>
            <a:chOff x="10973160" y="6573600"/>
            <a:chExt cx="2831760" cy="2451960"/>
          </a:xfrm>
        </p:grpSpPr>
        <p:sp>
          <p:nvSpPr>
            <p:cNvPr id="727" name="Freeform 19"/>
            <p:cNvSpPr/>
            <p:nvPr/>
          </p:nvSpPr>
          <p:spPr>
            <a:xfrm>
              <a:off x="10973160" y="657360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28" name="TextBox 20"/>
          <p:cNvSpPr/>
          <p:nvPr/>
        </p:nvSpPr>
        <p:spPr>
          <a:xfrm>
            <a:off x="12245400" y="-479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729" name="TextBox 21"/>
          <p:cNvSpPr/>
          <p:nvPr/>
        </p:nvSpPr>
        <p:spPr>
          <a:xfrm>
            <a:off x="6069960" y="205560"/>
            <a:ext cx="169768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Summary: From the lab to in-game GRFs</a:t>
            </a:r>
            <a:endParaRPr lang="en-US" sz="4800" b="0" strike="noStrike" spc="-1">
              <a:latin typeface="Arial"/>
            </a:endParaRPr>
          </a:p>
        </p:txBody>
      </p:sp>
      <p:sp>
        <p:nvSpPr>
          <p:cNvPr id="730" name="TextBox 22"/>
          <p:cNvSpPr/>
          <p:nvPr/>
        </p:nvSpPr>
        <p:spPr>
          <a:xfrm>
            <a:off x="400320" y="238284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Data were gathered from 4 sites with KinaTrax systems in lab settings. Inspect for errors.</a:t>
            </a:r>
            <a:endParaRPr lang="en-US" sz="2100" b="0" strike="noStrike" spc="-1">
              <a:latin typeface="Arial"/>
            </a:endParaRPr>
          </a:p>
        </p:txBody>
      </p:sp>
      <p:sp>
        <p:nvSpPr>
          <p:cNvPr id="731" name="TextBox 23"/>
          <p:cNvSpPr/>
          <p:nvPr/>
        </p:nvSpPr>
        <p:spPr>
          <a:xfrm>
            <a:off x="1559160" y="186012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Gather data</a:t>
            </a:r>
            <a:endParaRPr lang="en-US" sz="2100" b="1" strike="noStrike" spc="-1">
              <a:latin typeface="Arial"/>
            </a:endParaRPr>
          </a:p>
        </p:txBody>
      </p:sp>
      <p:sp>
        <p:nvSpPr>
          <p:cNvPr id="732" name="TextBox 24"/>
          <p:cNvSpPr/>
          <p:nvPr/>
        </p:nvSpPr>
        <p:spPr>
          <a:xfrm>
            <a:off x="400320" y="184104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733" name="Group 143"/>
          <p:cNvGrpSpPr/>
          <p:nvPr/>
        </p:nvGrpSpPr>
        <p:grpSpPr>
          <a:xfrm>
            <a:off x="4160160" y="-10006560"/>
            <a:ext cx="10619640" cy="15225120"/>
            <a:chOff x="4160160" y="-10006560"/>
            <a:chExt cx="10619640" cy="15225120"/>
          </a:xfrm>
        </p:grpSpPr>
        <p:sp>
          <p:nvSpPr>
            <p:cNvPr id="734" name="Freeform 164"/>
            <p:cNvSpPr/>
            <p:nvPr/>
          </p:nvSpPr>
          <p:spPr>
            <a:xfrm rot="14321400">
              <a:off x="1389240" y="-36208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35" name="TextBox 291"/>
            <p:cNvSpPr/>
            <p:nvPr/>
          </p:nvSpPr>
          <p:spPr>
            <a:xfrm rot="14321400">
              <a:off x="1327320" y="-365616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36" name="Group 144"/>
          <p:cNvGrpSpPr/>
          <p:nvPr/>
        </p:nvGrpSpPr>
        <p:grpSpPr>
          <a:xfrm>
            <a:off x="11274480" y="2200680"/>
            <a:ext cx="13191840" cy="6702840"/>
            <a:chOff x="11274480" y="2200680"/>
            <a:chExt cx="13191840" cy="6702840"/>
          </a:xfrm>
        </p:grpSpPr>
        <p:sp>
          <p:nvSpPr>
            <p:cNvPr id="737" name="Freeform 165"/>
            <p:cNvSpPr/>
            <p:nvPr/>
          </p:nvSpPr>
          <p:spPr>
            <a:xfrm>
              <a:off x="11274480" y="254736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38" name="TextBox 292"/>
            <p:cNvSpPr/>
            <p:nvPr/>
          </p:nvSpPr>
          <p:spPr>
            <a:xfrm>
              <a:off x="12314520" y="220068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39" name="Group 145"/>
          <p:cNvGrpSpPr/>
          <p:nvPr/>
        </p:nvGrpSpPr>
        <p:grpSpPr>
          <a:xfrm>
            <a:off x="11615400" y="2755440"/>
            <a:ext cx="6859080" cy="5939640"/>
            <a:chOff x="11615400" y="2755440"/>
            <a:chExt cx="6859080" cy="5939640"/>
          </a:xfrm>
        </p:grpSpPr>
        <p:sp>
          <p:nvSpPr>
            <p:cNvPr id="740" name="Freeform 166"/>
            <p:cNvSpPr/>
            <p:nvPr/>
          </p:nvSpPr>
          <p:spPr>
            <a:xfrm>
              <a:off x="11615400" y="275544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41" name="Group 146"/>
          <p:cNvGrpSpPr/>
          <p:nvPr/>
        </p:nvGrpSpPr>
        <p:grpSpPr>
          <a:xfrm>
            <a:off x="-1847520" y="-2847240"/>
            <a:ext cx="8178120" cy="3815280"/>
            <a:chOff x="-1847520" y="-2847240"/>
            <a:chExt cx="8178120" cy="3815280"/>
          </a:xfrm>
        </p:grpSpPr>
        <p:sp>
          <p:nvSpPr>
            <p:cNvPr id="742" name="Freeform 167"/>
            <p:cNvSpPr/>
            <p:nvPr/>
          </p:nvSpPr>
          <p:spPr>
            <a:xfrm>
              <a:off x="-1847520" y="-26499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43" name="TextBox 293"/>
            <p:cNvSpPr/>
            <p:nvPr/>
          </p:nvSpPr>
          <p:spPr>
            <a:xfrm>
              <a:off x="-1255320" y="-284724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44" name="TextBox 294"/>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34</a:t>
            </a:r>
            <a:endParaRPr lang="en-US" sz="2700" b="0" strike="noStrike" spc="-1">
              <a:latin typeface="Arial"/>
            </a:endParaRPr>
          </a:p>
        </p:txBody>
      </p:sp>
      <p:sp>
        <p:nvSpPr>
          <p:cNvPr id="745" name="AutoShape 2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746" name="Group 147"/>
          <p:cNvGrpSpPr/>
          <p:nvPr/>
        </p:nvGrpSpPr>
        <p:grpSpPr>
          <a:xfrm>
            <a:off x="10808640" y="6293160"/>
            <a:ext cx="3160800" cy="2864520"/>
            <a:chOff x="10808640" y="6293160"/>
            <a:chExt cx="3160800" cy="2864520"/>
          </a:xfrm>
        </p:grpSpPr>
        <p:sp>
          <p:nvSpPr>
            <p:cNvPr id="747" name="Freeform 168"/>
            <p:cNvSpPr/>
            <p:nvPr/>
          </p:nvSpPr>
          <p:spPr>
            <a:xfrm>
              <a:off x="10808640" y="644148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48" name="TextBox 295"/>
            <p:cNvSpPr/>
            <p:nvPr/>
          </p:nvSpPr>
          <p:spPr>
            <a:xfrm>
              <a:off x="11253240" y="629316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49" name="Group 148"/>
          <p:cNvGrpSpPr/>
          <p:nvPr/>
        </p:nvGrpSpPr>
        <p:grpSpPr>
          <a:xfrm>
            <a:off x="10973160" y="6573600"/>
            <a:ext cx="2831760" cy="2451960"/>
            <a:chOff x="10973160" y="6573600"/>
            <a:chExt cx="2831760" cy="2451960"/>
          </a:xfrm>
        </p:grpSpPr>
        <p:sp>
          <p:nvSpPr>
            <p:cNvPr id="750" name="Freeform 169"/>
            <p:cNvSpPr/>
            <p:nvPr/>
          </p:nvSpPr>
          <p:spPr>
            <a:xfrm>
              <a:off x="10973160" y="657360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51" name="TextBox 296"/>
          <p:cNvSpPr/>
          <p:nvPr/>
        </p:nvSpPr>
        <p:spPr>
          <a:xfrm>
            <a:off x="12245400" y="-479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752" name="TextBox 297"/>
          <p:cNvSpPr/>
          <p:nvPr/>
        </p:nvSpPr>
        <p:spPr>
          <a:xfrm>
            <a:off x="6069960" y="205560"/>
            <a:ext cx="169768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Summary: From the lab to in-game GRFs</a:t>
            </a:r>
            <a:endParaRPr lang="en-US" sz="4800" b="0" strike="noStrike" spc="-1">
              <a:latin typeface="Arial"/>
            </a:endParaRPr>
          </a:p>
        </p:txBody>
      </p:sp>
      <p:sp>
        <p:nvSpPr>
          <p:cNvPr id="753" name="TextBox 298"/>
          <p:cNvSpPr/>
          <p:nvPr/>
        </p:nvSpPr>
        <p:spPr>
          <a:xfrm>
            <a:off x="400320" y="238284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Data were gathered from 4 sites with KinaTrax systems in lab settings. Inspect for errors.</a:t>
            </a:r>
            <a:endParaRPr lang="en-US" sz="2100" b="0" strike="noStrike" spc="-1">
              <a:latin typeface="Arial"/>
            </a:endParaRPr>
          </a:p>
        </p:txBody>
      </p:sp>
      <p:sp>
        <p:nvSpPr>
          <p:cNvPr id="754" name="TextBox 299"/>
          <p:cNvSpPr/>
          <p:nvPr/>
        </p:nvSpPr>
        <p:spPr>
          <a:xfrm>
            <a:off x="1559160" y="186012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Gather data</a:t>
            </a:r>
            <a:endParaRPr lang="en-US" sz="2100" b="1" strike="noStrike" spc="-1">
              <a:latin typeface="Arial"/>
            </a:endParaRPr>
          </a:p>
        </p:txBody>
      </p:sp>
      <p:sp>
        <p:nvSpPr>
          <p:cNvPr id="755" name="TextBox 312"/>
          <p:cNvSpPr/>
          <p:nvPr/>
        </p:nvSpPr>
        <p:spPr>
          <a:xfrm>
            <a:off x="400320" y="184104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756" name="TextBox 320"/>
          <p:cNvSpPr/>
          <p:nvPr/>
        </p:nvSpPr>
        <p:spPr>
          <a:xfrm>
            <a:off x="381600" y="4447800"/>
            <a:ext cx="4017960" cy="373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757" name="TextBox 321"/>
          <p:cNvSpPr/>
          <p:nvPr/>
        </p:nvSpPr>
        <p:spPr>
          <a:xfrm>
            <a:off x="1433880" y="3925080"/>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Condition data</a:t>
            </a:r>
            <a:endParaRPr lang="en-US" sz="2100" b="1" strike="noStrike" spc="-1">
              <a:latin typeface="Arial"/>
            </a:endParaRPr>
          </a:p>
        </p:txBody>
      </p:sp>
      <p:sp>
        <p:nvSpPr>
          <p:cNvPr id="758" name="TextBox 338"/>
          <p:cNvSpPr/>
          <p:nvPr/>
        </p:nvSpPr>
        <p:spPr>
          <a:xfrm>
            <a:off x="381600" y="39060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759" name="TextBox 358"/>
          <p:cNvSpPr/>
          <p:nvPr/>
        </p:nvSpPr>
        <p:spPr>
          <a:xfrm>
            <a:off x="400320" y="4404600"/>
            <a:ext cx="4017960" cy="257577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Load data into R</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Cut data to appropriate size -based on kinematics using interpolation (registration)</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Determine front/rear based on handedness</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Flip M/L data for left handers</a:t>
            </a:r>
            <a:endParaRPr lang="en-US" sz="2100" b="0" strike="noStrike" spc="-1" dirty="0">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760" name="Group 149"/>
          <p:cNvGrpSpPr/>
          <p:nvPr/>
        </p:nvGrpSpPr>
        <p:grpSpPr>
          <a:xfrm>
            <a:off x="4160160" y="-10006560"/>
            <a:ext cx="10619640" cy="15225120"/>
            <a:chOff x="4160160" y="-10006560"/>
            <a:chExt cx="10619640" cy="15225120"/>
          </a:xfrm>
        </p:grpSpPr>
        <p:sp>
          <p:nvSpPr>
            <p:cNvPr id="761" name="Freeform 170"/>
            <p:cNvSpPr/>
            <p:nvPr/>
          </p:nvSpPr>
          <p:spPr>
            <a:xfrm rot="14321400">
              <a:off x="1389240" y="-36208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62" name="TextBox 364"/>
            <p:cNvSpPr/>
            <p:nvPr/>
          </p:nvSpPr>
          <p:spPr>
            <a:xfrm rot="14321400">
              <a:off x="1327320" y="-365616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63" name="Group 150"/>
          <p:cNvGrpSpPr/>
          <p:nvPr/>
        </p:nvGrpSpPr>
        <p:grpSpPr>
          <a:xfrm>
            <a:off x="11274480" y="2200680"/>
            <a:ext cx="13191840" cy="6702840"/>
            <a:chOff x="11274480" y="2200680"/>
            <a:chExt cx="13191840" cy="6702840"/>
          </a:xfrm>
        </p:grpSpPr>
        <p:sp>
          <p:nvSpPr>
            <p:cNvPr id="764" name="Freeform 171"/>
            <p:cNvSpPr/>
            <p:nvPr/>
          </p:nvSpPr>
          <p:spPr>
            <a:xfrm>
              <a:off x="11274480" y="254736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65" name="TextBox 365"/>
            <p:cNvSpPr/>
            <p:nvPr/>
          </p:nvSpPr>
          <p:spPr>
            <a:xfrm>
              <a:off x="12314520" y="220068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66" name="Group 151"/>
          <p:cNvGrpSpPr/>
          <p:nvPr/>
        </p:nvGrpSpPr>
        <p:grpSpPr>
          <a:xfrm>
            <a:off x="11615400" y="2755440"/>
            <a:ext cx="6859080" cy="5939640"/>
            <a:chOff x="11615400" y="2755440"/>
            <a:chExt cx="6859080" cy="5939640"/>
          </a:xfrm>
        </p:grpSpPr>
        <p:sp>
          <p:nvSpPr>
            <p:cNvPr id="767" name="Freeform 172"/>
            <p:cNvSpPr/>
            <p:nvPr/>
          </p:nvSpPr>
          <p:spPr>
            <a:xfrm>
              <a:off x="11615400" y="275544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68" name="Group 152"/>
          <p:cNvGrpSpPr/>
          <p:nvPr/>
        </p:nvGrpSpPr>
        <p:grpSpPr>
          <a:xfrm>
            <a:off x="-1847520" y="-2847240"/>
            <a:ext cx="8178120" cy="3815280"/>
            <a:chOff x="-1847520" y="-2847240"/>
            <a:chExt cx="8178120" cy="3815280"/>
          </a:xfrm>
        </p:grpSpPr>
        <p:sp>
          <p:nvSpPr>
            <p:cNvPr id="769" name="Freeform 173"/>
            <p:cNvSpPr/>
            <p:nvPr/>
          </p:nvSpPr>
          <p:spPr>
            <a:xfrm>
              <a:off x="-1847520" y="-26499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70" name="TextBox 366"/>
            <p:cNvSpPr/>
            <p:nvPr/>
          </p:nvSpPr>
          <p:spPr>
            <a:xfrm>
              <a:off x="-1255320" y="-284724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71" name="TextBox 36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35</a:t>
            </a:r>
            <a:endParaRPr lang="en-US" sz="2700" b="0" strike="noStrike" spc="-1">
              <a:latin typeface="Arial"/>
            </a:endParaRPr>
          </a:p>
        </p:txBody>
      </p:sp>
      <p:sp>
        <p:nvSpPr>
          <p:cNvPr id="772" name="AutoShape 24"/>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773" name="Group 153"/>
          <p:cNvGrpSpPr/>
          <p:nvPr/>
        </p:nvGrpSpPr>
        <p:grpSpPr>
          <a:xfrm>
            <a:off x="10808640" y="6293160"/>
            <a:ext cx="3160800" cy="2864520"/>
            <a:chOff x="10808640" y="6293160"/>
            <a:chExt cx="3160800" cy="2864520"/>
          </a:xfrm>
        </p:grpSpPr>
        <p:sp>
          <p:nvSpPr>
            <p:cNvPr id="774" name="Freeform 174"/>
            <p:cNvSpPr/>
            <p:nvPr/>
          </p:nvSpPr>
          <p:spPr>
            <a:xfrm>
              <a:off x="10808640" y="644148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75" name="TextBox 368"/>
            <p:cNvSpPr/>
            <p:nvPr/>
          </p:nvSpPr>
          <p:spPr>
            <a:xfrm>
              <a:off x="11253240" y="629316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76" name="Group 154"/>
          <p:cNvGrpSpPr/>
          <p:nvPr/>
        </p:nvGrpSpPr>
        <p:grpSpPr>
          <a:xfrm>
            <a:off x="10973160" y="6573600"/>
            <a:ext cx="2831760" cy="2451960"/>
            <a:chOff x="10973160" y="6573600"/>
            <a:chExt cx="2831760" cy="2451960"/>
          </a:xfrm>
        </p:grpSpPr>
        <p:sp>
          <p:nvSpPr>
            <p:cNvPr id="777" name="Freeform 175"/>
            <p:cNvSpPr/>
            <p:nvPr/>
          </p:nvSpPr>
          <p:spPr>
            <a:xfrm>
              <a:off x="10973160" y="657360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778" name="TextBox 369"/>
          <p:cNvSpPr/>
          <p:nvPr/>
        </p:nvSpPr>
        <p:spPr>
          <a:xfrm>
            <a:off x="12245400" y="-479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779" name="TextBox 370"/>
          <p:cNvSpPr/>
          <p:nvPr/>
        </p:nvSpPr>
        <p:spPr>
          <a:xfrm>
            <a:off x="6069960" y="205560"/>
            <a:ext cx="169768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Summary: From the lab to in-game GRFs</a:t>
            </a:r>
            <a:endParaRPr lang="en-US" sz="4800" b="0" strike="noStrike" spc="-1">
              <a:latin typeface="Arial"/>
            </a:endParaRPr>
          </a:p>
        </p:txBody>
      </p:sp>
      <p:sp>
        <p:nvSpPr>
          <p:cNvPr id="780" name="TextBox 371"/>
          <p:cNvSpPr/>
          <p:nvPr/>
        </p:nvSpPr>
        <p:spPr>
          <a:xfrm>
            <a:off x="400320" y="238284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Data were gathered from 4 sites with KinaTrax systems in lab settings. Inspect for errors.</a:t>
            </a:r>
            <a:endParaRPr lang="en-US" sz="2100" b="0" strike="noStrike" spc="-1">
              <a:latin typeface="Arial"/>
            </a:endParaRPr>
          </a:p>
        </p:txBody>
      </p:sp>
      <p:sp>
        <p:nvSpPr>
          <p:cNvPr id="781" name="TextBox 372"/>
          <p:cNvSpPr/>
          <p:nvPr/>
        </p:nvSpPr>
        <p:spPr>
          <a:xfrm>
            <a:off x="1559160" y="186012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Gather data</a:t>
            </a:r>
            <a:endParaRPr lang="en-US" sz="2100" b="1" strike="noStrike" spc="-1">
              <a:latin typeface="Arial"/>
            </a:endParaRPr>
          </a:p>
        </p:txBody>
      </p:sp>
      <p:sp>
        <p:nvSpPr>
          <p:cNvPr id="782" name="TextBox 373"/>
          <p:cNvSpPr/>
          <p:nvPr/>
        </p:nvSpPr>
        <p:spPr>
          <a:xfrm>
            <a:off x="400320" y="184104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783" name="TextBox 374"/>
          <p:cNvSpPr/>
          <p:nvPr/>
        </p:nvSpPr>
        <p:spPr>
          <a:xfrm>
            <a:off x="393120" y="775440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Use AIC regression with kernel density weighting and k-fold cross-validation</a:t>
            </a:r>
            <a:endParaRPr lang="en-US" sz="2100" b="0" strike="noStrike" spc="-1">
              <a:latin typeface="Arial"/>
            </a:endParaRPr>
          </a:p>
        </p:txBody>
      </p:sp>
      <p:sp>
        <p:nvSpPr>
          <p:cNvPr id="784" name="TextBox 375"/>
          <p:cNvSpPr/>
          <p:nvPr/>
        </p:nvSpPr>
        <p:spPr>
          <a:xfrm>
            <a:off x="1515960" y="723168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Build Models</a:t>
            </a:r>
            <a:endParaRPr lang="en-US" sz="2100" b="1" strike="noStrike" spc="-1">
              <a:latin typeface="Arial"/>
            </a:endParaRPr>
          </a:p>
        </p:txBody>
      </p:sp>
      <p:sp>
        <p:nvSpPr>
          <p:cNvPr id="785" name="TextBox 376"/>
          <p:cNvSpPr/>
          <p:nvPr/>
        </p:nvSpPr>
        <p:spPr>
          <a:xfrm>
            <a:off x="393120" y="72126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786" name="TextBox 377"/>
          <p:cNvSpPr/>
          <p:nvPr/>
        </p:nvSpPr>
        <p:spPr>
          <a:xfrm>
            <a:off x="381600" y="4447800"/>
            <a:ext cx="4017960" cy="373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787" name="TextBox 378"/>
          <p:cNvSpPr/>
          <p:nvPr/>
        </p:nvSpPr>
        <p:spPr>
          <a:xfrm>
            <a:off x="1433880" y="3925080"/>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Condition data</a:t>
            </a:r>
            <a:endParaRPr lang="en-US" sz="2100" b="1" strike="noStrike" spc="-1">
              <a:latin typeface="Arial"/>
            </a:endParaRPr>
          </a:p>
        </p:txBody>
      </p:sp>
      <p:sp>
        <p:nvSpPr>
          <p:cNvPr id="788" name="TextBox 379"/>
          <p:cNvSpPr/>
          <p:nvPr/>
        </p:nvSpPr>
        <p:spPr>
          <a:xfrm>
            <a:off x="381600" y="39060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789" name="TextBox 383"/>
          <p:cNvSpPr/>
          <p:nvPr/>
        </p:nvSpPr>
        <p:spPr>
          <a:xfrm>
            <a:off x="400320" y="4404600"/>
            <a:ext cx="4017960" cy="261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Load data into R</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Cut data to appropriate size -based on kinematics using interpolation (registration)</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Determine front/rear based on handedness</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Flip M/L data for left handers</a:t>
            </a:r>
            <a:endParaRPr lang="en-US" sz="210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790" name="Group 155"/>
          <p:cNvGrpSpPr/>
          <p:nvPr/>
        </p:nvGrpSpPr>
        <p:grpSpPr>
          <a:xfrm>
            <a:off x="4160160" y="-10006560"/>
            <a:ext cx="10619640" cy="15225120"/>
            <a:chOff x="4160160" y="-10006560"/>
            <a:chExt cx="10619640" cy="15225120"/>
          </a:xfrm>
        </p:grpSpPr>
        <p:sp>
          <p:nvSpPr>
            <p:cNvPr id="791" name="Freeform 176"/>
            <p:cNvSpPr/>
            <p:nvPr/>
          </p:nvSpPr>
          <p:spPr>
            <a:xfrm rot="14321400">
              <a:off x="1389240" y="-36208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92" name="TextBox 387"/>
            <p:cNvSpPr/>
            <p:nvPr/>
          </p:nvSpPr>
          <p:spPr>
            <a:xfrm rot="14321400">
              <a:off x="1327320" y="-365616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93" name="Group 156"/>
          <p:cNvGrpSpPr/>
          <p:nvPr/>
        </p:nvGrpSpPr>
        <p:grpSpPr>
          <a:xfrm>
            <a:off x="11274480" y="2200680"/>
            <a:ext cx="13191840" cy="6702840"/>
            <a:chOff x="11274480" y="2200680"/>
            <a:chExt cx="13191840" cy="6702840"/>
          </a:xfrm>
        </p:grpSpPr>
        <p:sp>
          <p:nvSpPr>
            <p:cNvPr id="794" name="Freeform 177"/>
            <p:cNvSpPr/>
            <p:nvPr/>
          </p:nvSpPr>
          <p:spPr>
            <a:xfrm>
              <a:off x="11274480" y="254736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795" name="TextBox 388"/>
            <p:cNvSpPr/>
            <p:nvPr/>
          </p:nvSpPr>
          <p:spPr>
            <a:xfrm>
              <a:off x="12314520" y="220068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96" name="Group 157"/>
          <p:cNvGrpSpPr/>
          <p:nvPr/>
        </p:nvGrpSpPr>
        <p:grpSpPr>
          <a:xfrm>
            <a:off x="11615400" y="2755440"/>
            <a:ext cx="6859080" cy="5939640"/>
            <a:chOff x="11615400" y="2755440"/>
            <a:chExt cx="6859080" cy="5939640"/>
          </a:xfrm>
        </p:grpSpPr>
        <p:sp>
          <p:nvSpPr>
            <p:cNvPr id="797" name="Freeform 178"/>
            <p:cNvSpPr/>
            <p:nvPr/>
          </p:nvSpPr>
          <p:spPr>
            <a:xfrm>
              <a:off x="11615400" y="275544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798" name="Group 158"/>
          <p:cNvGrpSpPr/>
          <p:nvPr/>
        </p:nvGrpSpPr>
        <p:grpSpPr>
          <a:xfrm>
            <a:off x="-1847520" y="-2847240"/>
            <a:ext cx="8178120" cy="3815280"/>
            <a:chOff x="-1847520" y="-2847240"/>
            <a:chExt cx="8178120" cy="3815280"/>
          </a:xfrm>
        </p:grpSpPr>
        <p:sp>
          <p:nvSpPr>
            <p:cNvPr id="799" name="Freeform 179"/>
            <p:cNvSpPr/>
            <p:nvPr/>
          </p:nvSpPr>
          <p:spPr>
            <a:xfrm>
              <a:off x="-1847520" y="-26499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00" name="TextBox 389"/>
            <p:cNvSpPr/>
            <p:nvPr/>
          </p:nvSpPr>
          <p:spPr>
            <a:xfrm>
              <a:off x="-1255320" y="-284724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01" name="TextBox 390"/>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36</a:t>
            </a:r>
            <a:endParaRPr lang="en-US" sz="2700" b="0" strike="noStrike" spc="-1">
              <a:latin typeface="Arial"/>
            </a:endParaRPr>
          </a:p>
        </p:txBody>
      </p:sp>
      <p:sp>
        <p:nvSpPr>
          <p:cNvPr id="802" name="AutoShape 25"/>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803" name="Group 159"/>
          <p:cNvGrpSpPr/>
          <p:nvPr/>
        </p:nvGrpSpPr>
        <p:grpSpPr>
          <a:xfrm>
            <a:off x="10808640" y="6293160"/>
            <a:ext cx="3160800" cy="2864520"/>
            <a:chOff x="10808640" y="6293160"/>
            <a:chExt cx="3160800" cy="2864520"/>
          </a:xfrm>
        </p:grpSpPr>
        <p:sp>
          <p:nvSpPr>
            <p:cNvPr id="804" name="Freeform 180"/>
            <p:cNvSpPr/>
            <p:nvPr/>
          </p:nvSpPr>
          <p:spPr>
            <a:xfrm>
              <a:off x="10808640" y="644148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05" name="TextBox 391"/>
            <p:cNvSpPr/>
            <p:nvPr/>
          </p:nvSpPr>
          <p:spPr>
            <a:xfrm>
              <a:off x="11253240" y="629316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06" name="Group 160"/>
          <p:cNvGrpSpPr/>
          <p:nvPr/>
        </p:nvGrpSpPr>
        <p:grpSpPr>
          <a:xfrm>
            <a:off x="10973160" y="6573600"/>
            <a:ext cx="2831760" cy="2451960"/>
            <a:chOff x="10973160" y="6573600"/>
            <a:chExt cx="2831760" cy="2451960"/>
          </a:xfrm>
        </p:grpSpPr>
        <p:sp>
          <p:nvSpPr>
            <p:cNvPr id="807" name="Freeform 181"/>
            <p:cNvSpPr/>
            <p:nvPr/>
          </p:nvSpPr>
          <p:spPr>
            <a:xfrm>
              <a:off x="10973160" y="657360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08" name="TextBox 392"/>
          <p:cNvSpPr/>
          <p:nvPr/>
        </p:nvSpPr>
        <p:spPr>
          <a:xfrm>
            <a:off x="12245400" y="-479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809" name="TextBox 393"/>
          <p:cNvSpPr/>
          <p:nvPr/>
        </p:nvSpPr>
        <p:spPr>
          <a:xfrm>
            <a:off x="6069960" y="205560"/>
            <a:ext cx="169768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Summary: From the lab to in-game GRFs</a:t>
            </a:r>
            <a:endParaRPr lang="en-US" sz="4800" b="0" strike="noStrike" spc="-1">
              <a:latin typeface="Arial"/>
            </a:endParaRPr>
          </a:p>
        </p:txBody>
      </p:sp>
      <p:sp>
        <p:nvSpPr>
          <p:cNvPr id="810" name="TextBox 394"/>
          <p:cNvSpPr/>
          <p:nvPr/>
        </p:nvSpPr>
        <p:spPr>
          <a:xfrm>
            <a:off x="400320" y="238284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Data were gathered from 4 sites with KinaTrax systems in lab settings. Inspect for errors.</a:t>
            </a:r>
            <a:endParaRPr lang="en-US" sz="2100" b="0" strike="noStrike" spc="-1">
              <a:latin typeface="Arial"/>
            </a:endParaRPr>
          </a:p>
        </p:txBody>
      </p:sp>
      <p:sp>
        <p:nvSpPr>
          <p:cNvPr id="811" name="TextBox 395"/>
          <p:cNvSpPr/>
          <p:nvPr/>
        </p:nvSpPr>
        <p:spPr>
          <a:xfrm>
            <a:off x="1559160" y="186012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Gather data</a:t>
            </a:r>
            <a:endParaRPr lang="en-US" sz="2100" b="1" strike="noStrike" spc="-1">
              <a:latin typeface="Arial"/>
            </a:endParaRPr>
          </a:p>
        </p:txBody>
      </p:sp>
      <p:sp>
        <p:nvSpPr>
          <p:cNvPr id="812" name="TextBox 396"/>
          <p:cNvSpPr/>
          <p:nvPr/>
        </p:nvSpPr>
        <p:spPr>
          <a:xfrm>
            <a:off x="400320" y="184104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813" name="TextBox 397"/>
          <p:cNvSpPr/>
          <p:nvPr/>
        </p:nvSpPr>
        <p:spPr>
          <a:xfrm>
            <a:off x="393120" y="775440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Use AIC regression with kernel density weighting and k-fold cross-validation</a:t>
            </a:r>
            <a:endParaRPr lang="en-US" sz="2100" b="0" strike="noStrike" spc="-1">
              <a:latin typeface="Arial"/>
            </a:endParaRPr>
          </a:p>
        </p:txBody>
      </p:sp>
      <p:sp>
        <p:nvSpPr>
          <p:cNvPr id="814" name="TextBox 398"/>
          <p:cNvSpPr/>
          <p:nvPr/>
        </p:nvSpPr>
        <p:spPr>
          <a:xfrm>
            <a:off x="1515960" y="723168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Build Models</a:t>
            </a:r>
            <a:endParaRPr lang="en-US" sz="2100" b="1" strike="noStrike" spc="-1">
              <a:latin typeface="Arial"/>
            </a:endParaRPr>
          </a:p>
        </p:txBody>
      </p:sp>
      <p:sp>
        <p:nvSpPr>
          <p:cNvPr id="815" name="TextBox 399"/>
          <p:cNvSpPr/>
          <p:nvPr/>
        </p:nvSpPr>
        <p:spPr>
          <a:xfrm>
            <a:off x="393120" y="72126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816" name="TextBox 400"/>
          <p:cNvSpPr/>
          <p:nvPr/>
        </p:nvSpPr>
        <p:spPr>
          <a:xfrm>
            <a:off x="381600" y="4447800"/>
            <a:ext cx="4017960" cy="373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817" name="TextBox 401"/>
          <p:cNvSpPr/>
          <p:nvPr/>
        </p:nvSpPr>
        <p:spPr>
          <a:xfrm>
            <a:off x="1433880" y="3925080"/>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Condition data</a:t>
            </a:r>
            <a:endParaRPr lang="en-US" sz="2100" b="1" strike="noStrike" spc="-1">
              <a:latin typeface="Arial"/>
            </a:endParaRPr>
          </a:p>
        </p:txBody>
      </p:sp>
      <p:sp>
        <p:nvSpPr>
          <p:cNvPr id="818" name="TextBox 402"/>
          <p:cNvSpPr/>
          <p:nvPr/>
        </p:nvSpPr>
        <p:spPr>
          <a:xfrm>
            <a:off x="381600" y="39060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819" name="TextBox 403"/>
          <p:cNvSpPr/>
          <p:nvPr/>
        </p:nvSpPr>
        <p:spPr>
          <a:xfrm>
            <a:off x="4950000" y="5680080"/>
            <a:ext cx="401796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Validation on training set, test set and independent data set</a:t>
            </a:r>
            <a:endParaRPr lang="en-US" sz="2100" b="0" strike="noStrike" spc="-1">
              <a:latin typeface="Arial"/>
            </a:endParaRPr>
          </a:p>
        </p:txBody>
      </p:sp>
      <p:sp>
        <p:nvSpPr>
          <p:cNvPr id="820" name="TextBox 404"/>
          <p:cNvSpPr/>
          <p:nvPr/>
        </p:nvSpPr>
        <p:spPr>
          <a:xfrm>
            <a:off x="5429160" y="5157360"/>
            <a:ext cx="392580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Validate models </a:t>
            </a:r>
            <a:endParaRPr lang="en-US" sz="2100" b="1" strike="noStrike" spc="-1">
              <a:latin typeface="Arial"/>
            </a:endParaRPr>
          </a:p>
        </p:txBody>
      </p:sp>
      <p:sp>
        <p:nvSpPr>
          <p:cNvPr id="821" name="TextBox 405"/>
          <p:cNvSpPr/>
          <p:nvPr/>
        </p:nvSpPr>
        <p:spPr>
          <a:xfrm>
            <a:off x="4950000" y="51382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4</a:t>
            </a:r>
            <a:endParaRPr lang="en-US" sz="2300" b="0" strike="noStrike" spc="-1">
              <a:latin typeface="Arial"/>
            </a:endParaRPr>
          </a:p>
        </p:txBody>
      </p:sp>
      <p:sp>
        <p:nvSpPr>
          <p:cNvPr id="822" name="TextBox 406"/>
          <p:cNvSpPr/>
          <p:nvPr/>
        </p:nvSpPr>
        <p:spPr>
          <a:xfrm>
            <a:off x="400320" y="4404600"/>
            <a:ext cx="4017960" cy="261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Load data into R</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Cut data to appropriate size -based on kinematics using interpolation (registration)</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Determine front/rear based on handedness</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Flip M/L data for left handers</a:t>
            </a:r>
            <a:endParaRPr lang="en-US" sz="2100" b="0" strike="noStrike" spc="-1" dirty="0">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823" name="Group 161"/>
          <p:cNvGrpSpPr/>
          <p:nvPr/>
        </p:nvGrpSpPr>
        <p:grpSpPr>
          <a:xfrm>
            <a:off x="4160160" y="-10006560"/>
            <a:ext cx="10619640" cy="15225120"/>
            <a:chOff x="4160160" y="-10006560"/>
            <a:chExt cx="10619640" cy="15225120"/>
          </a:xfrm>
        </p:grpSpPr>
        <p:sp>
          <p:nvSpPr>
            <p:cNvPr id="824" name="Freeform 182"/>
            <p:cNvSpPr/>
            <p:nvPr/>
          </p:nvSpPr>
          <p:spPr>
            <a:xfrm rot="14321400">
              <a:off x="1389240" y="-36208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25" name="TextBox 410"/>
            <p:cNvSpPr/>
            <p:nvPr/>
          </p:nvSpPr>
          <p:spPr>
            <a:xfrm rot="14321400">
              <a:off x="1327320" y="-365616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26" name="Group 162"/>
          <p:cNvGrpSpPr/>
          <p:nvPr/>
        </p:nvGrpSpPr>
        <p:grpSpPr>
          <a:xfrm>
            <a:off x="11274480" y="2200680"/>
            <a:ext cx="13191840" cy="6702840"/>
            <a:chOff x="11274480" y="2200680"/>
            <a:chExt cx="13191840" cy="6702840"/>
          </a:xfrm>
        </p:grpSpPr>
        <p:sp>
          <p:nvSpPr>
            <p:cNvPr id="827" name="Freeform 183"/>
            <p:cNvSpPr/>
            <p:nvPr/>
          </p:nvSpPr>
          <p:spPr>
            <a:xfrm>
              <a:off x="11274480" y="254736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28" name="TextBox 411"/>
            <p:cNvSpPr/>
            <p:nvPr/>
          </p:nvSpPr>
          <p:spPr>
            <a:xfrm>
              <a:off x="12314520" y="220068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29" name="Group 163"/>
          <p:cNvGrpSpPr/>
          <p:nvPr/>
        </p:nvGrpSpPr>
        <p:grpSpPr>
          <a:xfrm>
            <a:off x="11615400" y="2755440"/>
            <a:ext cx="6859080" cy="5939640"/>
            <a:chOff x="11615400" y="2755440"/>
            <a:chExt cx="6859080" cy="5939640"/>
          </a:xfrm>
        </p:grpSpPr>
        <p:sp>
          <p:nvSpPr>
            <p:cNvPr id="830" name="Freeform 184"/>
            <p:cNvSpPr/>
            <p:nvPr/>
          </p:nvSpPr>
          <p:spPr>
            <a:xfrm>
              <a:off x="11615400" y="275544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31" name="Group 164"/>
          <p:cNvGrpSpPr/>
          <p:nvPr/>
        </p:nvGrpSpPr>
        <p:grpSpPr>
          <a:xfrm>
            <a:off x="-1847520" y="-2847240"/>
            <a:ext cx="8178120" cy="3815280"/>
            <a:chOff x="-1847520" y="-2847240"/>
            <a:chExt cx="8178120" cy="3815280"/>
          </a:xfrm>
        </p:grpSpPr>
        <p:sp>
          <p:nvSpPr>
            <p:cNvPr id="832" name="Freeform 185"/>
            <p:cNvSpPr/>
            <p:nvPr/>
          </p:nvSpPr>
          <p:spPr>
            <a:xfrm>
              <a:off x="-1847520" y="-264996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33" name="TextBox 412"/>
            <p:cNvSpPr/>
            <p:nvPr/>
          </p:nvSpPr>
          <p:spPr>
            <a:xfrm>
              <a:off x="-1255320" y="-284724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34" name="TextBox 413"/>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37</a:t>
            </a:r>
            <a:endParaRPr lang="en-US" sz="2700" b="0" strike="noStrike" spc="-1">
              <a:latin typeface="Arial"/>
            </a:endParaRPr>
          </a:p>
        </p:txBody>
      </p:sp>
      <p:sp>
        <p:nvSpPr>
          <p:cNvPr id="835" name="AutoShape 26"/>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836" name="Group 165"/>
          <p:cNvGrpSpPr/>
          <p:nvPr/>
        </p:nvGrpSpPr>
        <p:grpSpPr>
          <a:xfrm>
            <a:off x="10808640" y="6293160"/>
            <a:ext cx="3160800" cy="2864520"/>
            <a:chOff x="10808640" y="6293160"/>
            <a:chExt cx="3160800" cy="2864520"/>
          </a:xfrm>
        </p:grpSpPr>
        <p:sp>
          <p:nvSpPr>
            <p:cNvPr id="837" name="Freeform 186"/>
            <p:cNvSpPr/>
            <p:nvPr/>
          </p:nvSpPr>
          <p:spPr>
            <a:xfrm>
              <a:off x="10808640" y="644148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38" name="TextBox 414"/>
            <p:cNvSpPr/>
            <p:nvPr/>
          </p:nvSpPr>
          <p:spPr>
            <a:xfrm>
              <a:off x="11253240" y="629316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839" name="Group 166"/>
          <p:cNvGrpSpPr/>
          <p:nvPr/>
        </p:nvGrpSpPr>
        <p:grpSpPr>
          <a:xfrm>
            <a:off x="10973160" y="6573600"/>
            <a:ext cx="2831760" cy="2451960"/>
            <a:chOff x="10973160" y="6573600"/>
            <a:chExt cx="2831760" cy="2451960"/>
          </a:xfrm>
        </p:grpSpPr>
        <p:sp>
          <p:nvSpPr>
            <p:cNvPr id="840" name="Freeform 187"/>
            <p:cNvSpPr/>
            <p:nvPr/>
          </p:nvSpPr>
          <p:spPr>
            <a:xfrm>
              <a:off x="10973160" y="657360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41" name="TextBox 415"/>
          <p:cNvSpPr/>
          <p:nvPr/>
        </p:nvSpPr>
        <p:spPr>
          <a:xfrm>
            <a:off x="12245400" y="-47952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Methods</a:t>
            </a:r>
            <a:endParaRPr lang="en-US" sz="11250" b="0" strike="noStrike" spc="-1">
              <a:latin typeface="Arial"/>
            </a:endParaRPr>
          </a:p>
        </p:txBody>
      </p:sp>
      <p:sp>
        <p:nvSpPr>
          <p:cNvPr id="842" name="TextBox 416"/>
          <p:cNvSpPr/>
          <p:nvPr/>
        </p:nvSpPr>
        <p:spPr>
          <a:xfrm>
            <a:off x="6069960" y="205560"/>
            <a:ext cx="169768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Summary: From the lab to in-game GRFs</a:t>
            </a:r>
            <a:endParaRPr lang="en-US" sz="4800" b="0" strike="noStrike" spc="-1">
              <a:latin typeface="Arial"/>
            </a:endParaRPr>
          </a:p>
        </p:txBody>
      </p:sp>
      <p:sp>
        <p:nvSpPr>
          <p:cNvPr id="843" name="TextBox 417"/>
          <p:cNvSpPr/>
          <p:nvPr/>
        </p:nvSpPr>
        <p:spPr>
          <a:xfrm>
            <a:off x="400320" y="238284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Data were gathered from 4 sites with KinaTrax systems in lab settings. Inspect for errors.</a:t>
            </a:r>
            <a:endParaRPr lang="en-US" sz="2100" b="0" strike="noStrike" spc="-1">
              <a:latin typeface="Arial"/>
            </a:endParaRPr>
          </a:p>
        </p:txBody>
      </p:sp>
      <p:sp>
        <p:nvSpPr>
          <p:cNvPr id="844" name="TextBox 418"/>
          <p:cNvSpPr/>
          <p:nvPr/>
        </p:nvSpPr>
        <p:spPr>
          <a:xfrm>
            <a:off x="1559160" y="186012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Gather data</a:t>
            </a:r>
            <a:endParaRPr lang="en-US" sz="2100" b="1" strike="noStrike" spc="-1">
              <a:latin typeface="Arial"/>
            </a:endParaRPr>
          </a:p>
        </p:txBody>
      </p:sp>
      <p:sp>
        <p:nvSpPr>
          <p:cNvPr id="845" name="TextBox 419"/>
          <p:cNvSpPr/>
          <p:nvPr/>
        </p:nvSpPr>
        <p:spPr>
          <a:xfrm>
            <a:off x="400320" y="184104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846" name="TextBox 420"/>
          <p:cNvSpPr/>
          <p:nvPr/>
        </p:nvSpPr>
        <p:spPr>
          <a:xfrm>
            <a:off x="393120" y="775440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Use AIC regression with kernel density weighting and k-fold cross-validation</a:t>
            </a:r>
            <a:endParaRPr lang="en-US" sz="2100" b="0" strike="noStrike" spc="-1">
              <a:latin typeface="Arial"/>
            </a:endParaRPr>
          </a:p>
        </p:txBody>
      </p:sp>
      <p:sp>
        <p:nvSpPr>
          <p:cNvPr id="847" name="TextBox 421"/>
          <p:cNvSpPr/>
          <p:nvPr/>
        </p:nvSpPr>
        <p:spPr>
          <a:xfrm>
            <a:off x="1515960" y="723168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Build Models</a:t>
            </a:r>
            <a:endParaRPr lang="en-US" sz="2100" b="1" strike="noStrike" spc="-1">
              <a:latin typeface="Arial"/>
            </a:endParaRPr>
          </a:p>
        </p:txBody>
      </p:sp>
      <p:sp>
        <p:nvSpPr>
          <p:cNvPr id="848" name="TextBox 422"/>
          <p:cNvSpPr/>
          <p:nvPr/>
        </p:nvSpPr>
        <p:spPr>
          <a:xfrm>
            <a:off x="393120" y="72126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849" name="TextBox 423"/>
          <p:cNvSpPr/>
          <p:nvPr/>
        </p:nvSpPr>
        <p:spPr>
          <a:xfrm>
            <a:off x="381600" y="4447800"/>
            <a:ext cx="4017960" cy="373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850" name="TextBox 424"/>
          <p:cNvSpPr/>
          <p:nvPr/>
        </p:nvSpPr>
        <p:spPr>
          <a:xfrm>
            <a:off x="1433880" y="3925080"/>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Condition data</a:t>
            </a:r>
            <a:endParaRPr lang="en-US" sz="2100" b="1" strike="noStrike" spc="-1">
              <a:latin typeface="Arial"/>
            </a:endParaRPr>
          </a:p>
        </p:txBody>
      </p:sp>
      <p:sp>
        <p:nvSpPr>
          <p:cNvPr id="851" name="TextBox 425"/>
          <p:cNvSpPr/>
          <p:nvPr/>
        </p:nvSpPr>
        <p:spPr>
          <a:xfrm>
            <a:off x="381600" y="390600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852" name="TextBox 426"/>
          <p:cNvSpPr/>
          <p:nvPr/>
        </p:nvSpPr>
        <p:spPr>
          <a:xfrm>
            <a:off x="4950000" y="5680080"/>
            <a:ext cx="401796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Validation on training set, test set and independent data set</a:t>
            </a:r>
            <a:endParaRPr lang="en-US" sz="2100" b="0" strike="noStrike" spc="-1">
              <a:latin typeface="Arial"/>
            </a:endParaRPr>
          </a:p>
        </p:txBody>
      </p:sp>
      <p:sp>
        <p:nvSpPr>
          <p:cNvPr id="853" name="TextBox 427"/>
          <p:cNvSpPr/>
          <p:nvPr/>
        </p:nvSpPr>
        <p:spPr>
          <a:xfrm>
            <a:off x="5429160" y="5157360"/>
            <a:ext cx="392580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Validate models </a:t>
            </a:r>
            <a:endParaRPr lang="en-US" sz="2100" b="1" strike="noStrike" spc="-1">
              <a:latin typeface="Arial"/>
            </a:endParaRPr>
          </a:p>
        </p:txBody>
      </p:sp>
      <p:sp>
        <p:nvSpPr>
          <p:cNvPr id="854" name="TextBox 428"/>
          <p:cNvSpPr/>
          <p:nvPr/>
        </p:nvSpPr>
        <p:spPr>
          <a:xfrm>
            <a:off x="4950000" y="51382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4</a:t>
            </a:r>
            <a:endParaRPr lang="en-US" sz="2300" b="0" strike="noStrike" spc="-1">
              <a:latin typeface="Arial"/>
            </a:endParaRPr>
          </a:p>
        </p:txBody>
      </p:sp>
      <p:sp>
        <p:nvSpPr>
          <p:cNvPr id="855" name="TextBox 429"/>
          <p:cNvSpPr/>
          <p:nvPr/>
        </p:nvSpPr>
        <p:spPr>
          <a:xfrm>
            <a:off x="400320" y="4404600"/>
            <a:ext cx="4017960" cy="261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Load data into R</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Cut data to appropriate size -based on kinematics using interpolation (registration)</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Determine front/rear based on handedness</a:t>
            </a:r>
            <a:endParaRPr lang="en-US" sz="2100" b="0" strike="noStrike" spc="-1" dirty="0">
              <a:latin typeface="Arial"/>
            </a:endParaRPr>
          </a:p>
          <a:p>
            <a:pPr>
              <a:lnSpc>
                <a:spcPts val="2940"/>
              </a:lnSpc>
              <a:buNone/>
            </a:pPr>
            <a:r>
              <a:rPr lang="en-US" sz="2100" b="0" strike="noStrike" spc="-1" dirty="0">
                <a:solidFill>
                  <a:srgbClr val="FFFFFF"/>
                </a:solidFill>
                <a:latin typeface="Montserrat"/>
              </a:rPr>
              <a:t>* Flip M/L data for left handers</a:t>
            </a:r>
            <a:endParaRPr lang="en-US" sz="2100" b="0" strike="noStrike" spc="-1" dirty="0">
              <a:latin typeface="Arial"/>
            </a:endParaRPr>
          </a:p>
        </p:txBody>
      </p:sp>
      <p:sp>
        <p:nvSpPr>
          <p:cNvPr id="856" name="TextBox 430"/>
          <p:cNvSpPr/>
          <p:nvPr/>
        </p:nvSpPr>
        <p:spPr>
          <a:xfrm>
            <a:off x="4893480" y="7571520"/>
            <a:ext cx="401796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Bring ability to predict in-game GRFs into Dugout</a:t>
            </a:r>
            <a:endParaRPr lang="en-US" sz="2100" b="0" strike="noStrike" spc="-1">
              <a:latin typeface="Arial"/>
            </a:endParaRPr>
          </a:p>
        </p:txBody>
      </p:sp>
      <p:sp>
        <p:nvSpPr>
          <p:cNvPr id="857" name="TextBox 431"/>
          <p:cNvSpPr/>
          <p:nvPr/>
        </p:nvSpPr>
        <p:spPr>
          <a:xfrm>
            <a:off x="5372640" y="7048800"/>
            <a:ext cx="392580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Dugout pipeline</a:t>
            </a:r>
            <a:endParaRPr lang="en-US" sz="2100" b="1" strike="noStrike" spc="-1">
              <a:latin typeface="Arial"/>
            </a:endParaRPr>
          </a:p>
        </p:txBody>
      </p:sp>
      <p:sp>
        <p:nvSpPr>
          <p:cNvPr id="858" name="TextBox 432"/>
          <p:cNvSpPr/>
          <p:nvPr/>
        </p:nvSpPr>
        <p:spPr>
          <a:xfrm>
            <a:off x="4893480" y="702972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5</a:t>
            </a:r>
            <a:endParaRPr lang="en-US" sz="23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859" name="Group 47"/>
          <p:cNvGrpSpPr/>
          <p:nvPr/>
        </p:nvGrpSpPr>
        <p:grpSpPr>
          <a:xfrm>
            <a:off x="6874200" y="262800"/>
            <a:ext cx="14740560" cy="14434200"/>
            <a:chOff x="6874200" y="262800"/>
            <a:chExt cx="14740560" cy="14434200"/>
          </a:xfrm>
        </p:grpSpPr>
        <p:sp>
          <p:nvSpPr>
            <p:cNvPr id="860" name="Freeform 76"/>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61" name="TextBox 72"/>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62" name="TextBox 60"/>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38</a:t>
            </a:r>
            <a:endParaRPr lang="en-US" sz="2700" b="0" strike="noStrike" spc="-1">
              <a:latin typeface="Arial"/>
            </a:endParaRPr>
          </a:p>
        </p:txBody>
      </p:sp>
      <p:sp>
        <p:nvSpPr>
          <p:cNvPr id="863" name="AutoShape 4"/>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864" name="TextBox 61"/>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865" name="TextBox 71"/>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pSp>
        <p:nvGrpSpPr>
          <p:cNvPr id="866" name="Group 45"/>
          <p:cNvGrpSpPr/>
          <p:nvPr/>
        </p:nvGrpSpPr>
        <p:grpSpPr>
          <a:xfrm>
            <a:off x="212040" y="261360"/>
            <a:ext cx="11329920" cy="9879840"/>
            <a:chOff x="212040" y="261360"/>
            <a:chExt cx="11329920" cy="9879840"/>
          </a:xfrm>
        </p:grpSpPr>
        <p:sp>
          <p:nvSpPr>
            <p:cNvPr id="867" name="Freeform 74"/>
            <p:cNvSpPr/>
            <p:nvPr/>
          </p:nvSpPr>
          <p:spPr>
            <a:xfrm>
              <a:off x="212040" y="261360"/>
              <a:ext cx="11329920" cy="98798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alphaModFix amt="11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pic>
        <p:nvPicPr>
          <p:cNvPr id="868" name="Picture 867"/>
          <p:cNvPicPr/>
          <p:nvPr/>
        </p:nvPicPr>
        <p:blipFill>
          <a:blip r:embed="rId3"/>
          <a:stretch/>
        </p:blipFill>
        <p:spPr>
          <a:xfrm>
            <a:off x="7526880" y="2109960"/>
            <a:ext cx="9076680" cy="6807240"/>
          </a:xfrm>
          <a:prstGeom prst="rect">
            <a:avLst/>
          </a:prstGeom>
          <a:ln w="0">
            <a:noFill/>
          </a:ln>
        </p:spPr>
      </p:pic>
      <p:grpSp>
        <p:nvGrpSpPr>
          <p:cNvPr id="869" name="Group 35"/>
          <p:cNvGrpSpPr/>
          <p:nvPr/>
        </p:nvGrpSpPr>
        <p:grpSpPr>
          <a:xfrm>
            <a:off x="-3619440" y="-3452040"/>
            <a:ext cx="5382360" cy="5407920"/>
            <a:chOff x="-3619440" y="-3452040"/>
            <a:chExt cx="5382360" cy="5407920"/>
          </a:xfrm>
        </p:grpSpPr>
        <p:sp>
          <p:nvSpPr>
            <p:cNvPr id="870" name="Freeform 46"/>
            <p:cNvSpPr/>
            <p:nvPr/>
          </p:nvSpPr>
          <p:spPr>
            <a:xfrm rot="18962400">
              <a:off x="-254988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71" name="TextBox 58"/>
            <p:cNvSpPr/>
            <p:nvPr/>
          </p:nvSpPr>
          <p:spPr>
            <a:xfrm rot="18962400">
              <a:off x="-258732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72" name="TextBox 871"/>
          <p:cNvSpPr txBox="1"/>
          <p:nvPr/>
        </p:nvSpPr>
        <p:spPr>
          <a:xfrm>
            <a:off x="528120" y="2884320"/>
            <a:ext cx="6288840" cy="3419640"/>
          </a:xfrm>
          <a:prstGeom prst="rect">
            <a:avLst/>
          </a:prstGeom>
          <a:noFill/>
          <a:ln w="0">
            <a:noFill/>
          </a:ln>
        </p:spPr>
        <p:txBody>
          <a:bodyPr lIns="90000" tIns="45000" rIns="90000" bIns="45000" anchor="t">
            <a:noAutofit/>
          </a:bodyPr>
          <a:lstStyle/>
          <a:p>
            <a:r>
              <a:rPr lang="en-US" sz="2400" b="0" strike="noStrike" spc="-1">
                <a:solidFill>
                  <a:srgbClr val="FFFFFF"/>
                </a:solidFill>
                <a:latin typeface="Montserrat"/>
              </a:rPr>
              <a:t>Results shown in subsequent slides are per pitcher predictions (model) compared with real data from that pitcher</a:t>
            </a:r>
            <a:endParaRPr lang="en-US" sz="2400" b="0" strike="noStrike" spc="-1">
              <a:latin typeface="Arial"/>
            </a:endParaRPr>
          </a:p>
          <a:p>
            <a:endParaRPr lang="en-US" sz="2400" b="0" strike="noStrike" spc="-1">
              <a:latin typeface="Arial"/>
            </a:endParaRPr>
          </a:p>
          <a:p>
            <a:r>
              <a:rPr lang="en-US" sz="2400" b="0" strike="noStrike" spc="-1">
                <a:solidFill>
                  <a:srgbClr val="FFFFFF"/>
                </a:solidFill>
                <a:latin typeface="Montserrat"/>
              </a:rPr>
              <a:t>Results near the mean %RMS are shown</a:t>
            </a:r>
            <a:endParaRPr lang="en-US" sz="2400" b="0" strike="noStrike" spc="-1">
              <a:latin typeface="Arial"/>
            </a:endParaRPr>
          </a:p>
          <a:p>
            <a:endParaRPr lang="en-US" sz="2400" b="0" strike="noStrike" spc="-1">
              <a:latin typeface="Arial"/>
            </a:endParaRPr>
          </a:p>
          <a:p>
            <a:r>
              <a:rPr lang="en-US" sz="2400" b="0" strike="noStrike" spc="-1">
                <a:solidFill>
                  <a:srgbClr val="FFFFFF"/>
                </a:solidFill>
                <a:latin typeface="Montserrat"/>
              </a:rPr>
              <a:t>However results can be very much better → </a:t>
            </a:r>
            <a:endParaRPr lang="en-US" sz="24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873" name="Freeform: Shape 872"/>
          <p:cNvSpPr/>
          <p:nvPr/>
        </p:nvSpPr>
        <p:spPr>
          <a:xfrm>
            <a:off x="20520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874" name="Group 48"/>
          <p:cNvGrpSpPr/>
          <p:nvPr/>
        </p:nvGrpSpPr>
        <p:grpSpPr>
          <a:xfrm>
            <a:off x="6874200" y="262800"/>
            <a:ext cx="14740560" cy="14434200"/>
            <a:chOff x="6874200" y="262800"/>
            <a:chExt cx="14740560" cy="14434200"/>
          </a:xfrm>
        </p:grpSpPr>
        <p:sp>
          <p:nvSpPr>
            <p:cNvPr id="875" name="Freeform 77"/>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76" name="TextBox 113"/>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77" name="TextBox 119"/>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39</a:t>
            </a:r>
            <a:endParaRPr lang="en-US" sz="2700" b="0" strike="noStrike" spc="-1">
              <a:latin typeface="Arial"/>
            </a:endParaRPr>
          </a:p>
        </p:txBody>
      </p:sp>
      <p:sp>
        <p:nvSpPr>
          <p:cNvPr id="878" name="AutoShape 54"/>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879" name="TextBox 120"/>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880" name="TextBox 121"/>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pSp>
        <p:nvGrpSpPr>
          <p:cNvPr id="881" name="Group 50"/>
          <p:cNvGrpSpPr/>
          <p:nvPr/>
        </p:nvGrpSpPr>
        <p:grpSpPr>
          <a:xfrm>
            <a:off x="-3619440" y="-3452040"/>
            <a:ext cx="5382360" cy="5407920"/>
            <a:chOff x="-3619440" y="-3452040"/>
            <a:chExt cx="5382360" cy="5407920"/>
          </a:xfrm>
        </p:grpSpPr>
        <p:sp>
          <p:nvSpPr>
            <p:cNvPr id="882" name="Freeform 79"/>
            <p:cNvSpPr/>
            <p:nvPr/>
          </p:nvSpPr>
          <p:spPr>
            <a:xfrm rot="18962400">
              <a:off x="-254988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83" name="TextBox 122"/>
            <p:cNvSpPr/>
            <p:nvPr/>
          </p:nvSpPr>
          <p:spPr>
            <a:xfrm rot="18962400">
              <a:off x="-258732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84" name="TextBox 123"/>
          <p:cNvSpPr/>
          <p:nvPr/>
        </p:nvSpPr>
        <p:spPr>
          <a:xfrm>
            <a:off x="111960" y="46692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M/L Rear</a:t>
            </a:r>
            <a:endParaRPr lang="en-US" sz="11250" b="0" strike="noStrike" spc="-1">
              <a:latin typeface="Arial"/>
            </a:endParaRPr>
          </a:p>
        </p:txBody>
      </p:sp>
      <p:graphicFrame>
        <p:nvGraphicFramePr>
          <p:cNvPr id="885" name="Table 884"/>
          <p:cNvGraphicFramePr/>
          <p:nvPr/>
        </p:nvGraphicFramePr>
        <p:xfrm>
          <a:off x="1752840" y="6757560"/>
          <a:ext cx="6332400" cy="2560320"/>
        </p:xfrm>
        <a:graphic>
          <a:graphicData uri="http://schemas.openxmlformats.org/drawingml/2006/table">
            <a:tbl>
              <a:tblPr/>
              <a:tblGrid>
                <a:gridCol w="3166200">
                  <a:extLst>
                    <a:ext uri="{9D8B030D-6E8A-4147-A177-3AD203B41FA5}">
                      <a16:colId xmlns:a16="http://schemas.microsoft.com/office/drawing/2014/main" val="20000"/>
                    </a:ext>
                  </a:extLst>
                </a:gridCol>
                <a:gridCol w="3166200">
                  <a:extLst>
                    <a:ext uri="{9D8B030D-6E8A-4147-A177-3AD203B41FA5}">
                      <a16:colId xmlns:a16="http://schemas.microsoft.com/office/drawing/2014/main" val="20001"/>
                    </a:ext>
                  </a:extLst>
                </a:gridCol>
              </a:tblGrid>
              <a:tr h="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Arial"/>
                        </a:rPr>
                        <a:t>%RMS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0">
                <a:tc>
                  <a:txBody>
                    <a:bodyPr/>
                    <a:lstStyle/>
                    <a:p>
                      <a:pPr algn="ctr">
                        <a:buNone/>
                      </a:pPr>
                      <a:r>
                        <a:rPr lang="en-US" sz="1800" b="0" strike="noStrike" spc="-1">
                          <a:solidFill>
                            <a:srgbClr val="000000"/>
                          </a:solidFill>
                          <a:latin typeface="Arial"/>
                        </a:rPr>
                        <a:t>Training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10.3 </a:t>
                      </a:r>
                      <a:r>
                        <a:rPr lang="en-US" sz="1800" b="0" strike="noStrike" spc="-1">
                          <a:solidFill>
                            <a:srgbClr val="000000"/>
                          </a:solidFill>
                          <a:latin typeface="Times New Roman"/>
                        </a:rPr>
                        <a:t>± 3.3</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0">
                <a:tc>
                  <a:txBody>
                    <a:bodyPr/>
                    <a:lstStyle/>
                    <a:p>
                      <a:pPr algn="ctr">
                        <a:buNone/>
                      </a:pPr>
                      <a:r>
                        <a:rPr lang="en-US" sz="1800" b="0" strike="noStrike" spc="-1">
                          <a:solidFill>
                            <a:srgbClr val="000000"/>
                          </a:solidFill>
                          <a:latin typeface="Arial"/>
                        </a:rPr>
                        <a:t>Test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10.3 </a:t>
                      </a:r>
                      <a:r>
                        <a:rPr lang="en-US" sz="1800" b="0" strike="noStrike" spc="-1">
                          <a:solidFill>
                            <a:srgbClr val="000000"/>
                          </a:solidFill>
                          <a:latin typeface="Times New Roman"/>
                        </a:rPr>
                        <a:t>± 3.4</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10.4 </a:t>
                      </a:r>
                      <a:r>
                        <a:rPr lang="en-US" sz="1800" b="0" strike="noStrike" spc="-1">
                          <a:solidFill>
                            <a:srgbClr val="000000"/>
                          </a:solidFill>
                          <a:latin typeface="Times New Roman"/>
                        </a:rPr>
                        <a:t>± 4.9</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6.5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2.1 </a:t>
                      </a:r>
                      <a:r>
                        <a:rPr lang="en-US" sz="1800" b="0" strike="noStrike" spc="-1">
                          <a:solidFill>
                            <a:srgbClr val="000000"/>
                          </a:solidFill>
                          <a:latin typeface="Times New Roman"/>
                        </a:rPr>
                        <a:t>± </a:t>
                      </a:r>
                      <a:r>
                        <a:rPr lang="en-US" sz="1800" b="0" strike="noStrike" spc="-1">
                          <a:solidFill>
                            <a:srgbClr val="000000"/>
                          </a:solidFill>
                          <a:latin typeface="Arial"/>
                        </a:rPr>
                        <a:t>2.6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bl>
          </a:graphicData>
        </a:graphic>
      </p:graphicFrame>
      <p:pic>
        <p:nvPicPr>
          <p:cNvPr id="886" name="Picture 885"/>
          <p:cNvPicPr/>
          <p:nvPr/>
        </p:nvPicPr>
        <p:blipFill>
          <a:blip r:embed="rId3"/>
          <a:stretch/>
        </p:blipFill>
        <p:spPr>
          <a:xfrm>
            <a:off x="9677520" y="2934360"/>
            <a:ext cx="7314840" cy="54860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90" name="TextBox 272"/>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04</a:t>
            </a:r>
            <a:endParaRPr lang="en-US" sz="2700" b="0" strike="noStrike" spc="-1">
              <a:latin typeface="Arial"/>
            </a:endParaRPr>
          </a:p>
        </p:txBody>
      </p:sp>
      <p:sp>
        <p:nvSpPr>
          <p:cNvPr id="91" name="AutoShape 1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92" name="Group 118"/>
          <p:cNvGrpSpPr/>
          <p:nvPr/>
        </p:nvGrpSpPr>
        <p:grpSpPr>
          <a:xfrm>
            <a:off x="9335520" y="-9195480"/>
            <a:ext cx="14636520" cy="22237920"/>
            <a:chOff x="9335520" y="-9195480"/>
            <a:chExt cx="14636520" cy="22237920"/>
          </a:xfrm>
        </p:grpSpPr>
        <p:sp>
          <p:nvSpPr>
            <p:cNvPr id="93" name="Freeform 54"/>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4" name="TextBox 273"/>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95" name="Group 119"/>
          <p:cNvGrpSpPr/>
          <p:nvPr/>
        </p:nvGrpSpPr>
        <p:grpSpPr>
          <a:xfrm>
            <a:off x="7201800" y="328680"/>
            <a:ext cx="14452200" cy="21928320"/>
            <a:chOff x="7201800" y="328680"/>
            <a:chExt cx="14452200" cy="21928320"/>
          </a:xfrm>
        </p:grpSpPr>
        <p:sp>
          <p:nvSpPr>
            <p:cNvPr id="96" name="Freeform 55"/>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7" name="TextBox 274"/>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98" name="Group 120"/>
          <p:cNvGrpSpPr/>
          <p:nvPr/>
        </p:nvGrpSpPr>
        <p:grpSpPr>
          <a:xfrm>
            <a:off x="-3619800" y="-3452040"/>
            <a:ext cx="5382360" cy="5407920"/>
            <a:chOff x="-3619800" y="-3452040"/>
            <a:chExt cx="5382360" cy="5407920"/>
          </a:xfrm>
        </p:grpSpPr>
        <p:sp>
          <p:nvSpPr>
            <p:cNvPr id="99" name="Freeform 70"/>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0" name="TextBox 275"/>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1" name="TextBox 300"/>
          <p:cNvSpPr/>
          <p:nvPr/>
        </p:nvSpPr>
        <p:spPr>
          <a:xfrm>
            <a:off x="592200" y="-203400"/>
            <a:ext cx="7023960" cy="1482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1679"/>
              </a:lnSpc>
              <a:buNone/>
            </a:pPr>
            <a:r>
              <a:rPr lang="en-US" sz="8350" b="0" strike="noStrike" spc="-1">
                <a:solidFill>
                  <a:srgbClr val="FFFFFF"/>
                </a:solidFill>
                <a:latin typeface="Barlow SemiCondensed Heavy"/>
              </a:rPr>
              <a:t>Background</a:t>
            </a:r>
            <a:endParaRPr lang="en-US" sz="8350" b="0" strike="noStrike" spc="-1">
              <a:latin typeface="Arial"/>
            </a:endParaRPr>
          </a:p>
        </p:txBody>
      </p:sp>
      <p:sp>
        <p:nvSpPr>
          <p:cNvPr id="102" name="PlaceHolder 1"/>
          <p:cNvSpPr>
            <a:spLocks noGrp="1"/>
          </p:cNvSpPr>
          <p:nvPr>
            <p:ph type="subTitle"/>
          </p:nvPr>
        </p:nvSpPr>
        <p:spPr>
          <a:xfrm>
            <a:off x="9431280" y="484560"/>
            <a:ext cx="7792560" cy="5965920"/>
          </a:xfrm>
          <a:prstGeom prst="rect">
            <a:avLst/>
          </a:prstGeom>
          <a:noFill/>
          <a:ln w="0">
            <a:noFill/>
          </a:ln>
        </p:spPr>
        <p:txBody>
          <a:bodyPr lIns="0" tIns="0" rIns="0" bIns="0" anchor="ctr">
            <a:noAutofit/>
          </a:bodyPr>
          <a:lstStyle/>
          <a:p>
            <a:pPr algn="ctr">
              <a:buNone/>
            </a:pPr>
            <a:r>
              <a:rPr lang="en-US" sz="3200" b="0" strike="noStrike" spc="-1" dirty="0">
                <a:solidFill>
                  <a:schemeClr val="bg1"/>
                </a:solidFill>
                <a:latin typeface="Arial"/>
              </a:rPr>
              <a:t>Take-aways:</a:t>
            </a:r>
          </a:p>
          <a:p>
            <a:pPr algn="ctr">
              <a:buNone/>
            </a:pPr>
            <a:endParaRPr lang="en-US" sz="3200" b="0" strike="noStrike" spc="-1" dirty="0">
              <a:solidFill>
                <a:schemeClr val="bg1"/>
              </a:solidFill>
              <a:latin typeface="Arial"/>
            </a:endParaRPr>
          </a:p>
          <a:p>
            <a:pPr algn="ctr">
              <a:buNone/>
            </a:pPr>
            <a:r>
              <a:rPr lang="en-US" sz="3200" b="0" strike="noStrike" spc="-1" dirty="0">
                <a:solidFill>
                  <a:schemeClr val="bg1"/>
                </a:solidFill>
                <a:latin typeface="Arial"/>
              </a:rPr>
              <a:t>6 collegiate RHPs</a:t>
            </a:r>
          </a:p>
          <a:p>
            <a:pPr algn="ctr">
              <a:buNone/>
            </a:pPr>
            <a:endParaRPr lang="en-US" sz="3200" b="0" strike="noStrike" spc="-1" dirty="0">
              <a:solidFill>
                <a:schemeClr val="bg1"/>
              </a:solidFill>
              <a:latin typeface="Arial"/>
            </a:endParaRPr>
          </a:p>
          <a:p>
            <a:pPr algn="ctr">
              <a:buNone/>
            </a:pPr>
            <a:r>
              <a:rPr lang="en-US" sz="3200" b="0" strike="noStrike" spc="-1" dirty="0">
                <a:solidFill>
                  <a:schemeClr val="bg1"/>
                </a:solidFill>
                <a:latin typeface="Arial"/>
              </a:rPr>
              <a:t>High correlations between maximum linear wrist velocities and peak GRFs</a:t>
            </a:r>
          </a:p>
          <a:p>
            <a:pPr algn="ctr">
              <a:buNone/>
            </a:pPr>
            <a:endParaRPr lang="en-US" sz="3200" b="0" strike="noStrike" spc="-1" dirty="0">
              <a:solidFill>
                <a:schemeClr val="bg1"/>
              </a:solidFill>
              <a:latin typeface="Arial"/>
            </a:endParaRPr>
          </a:p>
          <a:p>
            <a:pPr algn="ctr">
              <a:buNone/>
            </a:pPr>
            <a:endParaRPr lang="en-US" sz="3200" b="0" strike="noStrike" spc="-1" dirty="0">
              <a:solidFill>
                <a:schemeClr val="bg1"/>
              </a:solidFill>
              <a:latin typeface="Arial"/>
            </a:endParaRPr>
          </a:p>
        </p:txBody>
      </p:sp>
      <p:pic>
        <p:nvPicPr>
          <p:cNvPr id="103" name="Picture 102"/>
          <p:cNvPicPr/>
          <p:nvPr/>
        </p:nvPicPr>
        <p:blipFill>
          <a:blip r:embed="rId2"/>
          <a:stretch/>
        </p:blipFill>
        <p:spPr>
          <a:xfrm>
            <a:off x="771480" y="2472840"/>
            <a:ext cx="7913160" cy="3192480"/>
          </a:xfrm>
          <a:prstGeom prst="rect">
            <a:avLst/>
          </a:prstGeom>
          <a:ln w="0">
            <a:noFill/>
          </a:ln>
        </p:spPr>
      </p:pic>
      <p:graphicFrame>
        <p:nvGraphicFramePr>
          <p:cNvPr id="104" name="Table 103"/>
          <p:cNvGraphicFramePr/>
          <p:nvPr/>
        </p:nvGraphicFramePr>
        <p:xfrm>
          <a:off x="10582200" y="5068080"/>
          <a:ext cx="5075640" cy="3600360"/>
        </p:xfrm>
        <a:graphic>
          <a:graphicData uri="http://schemas.openxmlformats.org/drawingml/2006/table">
            <a:tbl>
              <a:tblPr/>
              <a:tblGrid>
                <a:gridCol w="2537640">
                  <a:extLst>
                    <a:ext uri="{9D8B030D-6E8A-4147-A177-3AD203B41FA5}">
                      <a16:colId xmlns:a16="http://schemas.microsoft.com/office/drawing/2014/main" val="20000"/>
                    </a:ext>
                  </a:extLst>
                </a:gridCol>
                <a:gridCol w="2538000">
                  <a:extLst>
                    <a:ext uri="{9D8B030D-6E8A-4147-A177-3AD203B41FA5}">
                      <a16:colId xmlns:a16="http://schemas.microsoft.com/office/drawing/2014/main" val="20001"/>
                    </a:ext>
                  </a:extLst>
                </a:gridCol>
              </a:tblGrid>
              <a:tr h="719640">
                <a:tc>
                  <a:txBody>
                    <a:bodyPr/>
                    <a:lstStyle/>
                    <a:p>
                      <a:pPr algn="ctr">
                        <a:buNone/>
                      </a:pPr>
                      <a:r>
                        <a:rPr lang="en-US" sz="3600" b="0" strike="noStrike" spc="-1">
                          <a:latin typeface="Arial"/>
                        </a:rPr>
                        <a:t>Force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3600" b="0" strike="noStrike" spc="-1">
                          <a:latin typeface="Arial"/>
                        </a:rPr>
                        <a:t>r</a:t>
                      </a:r>
                      <a:r>
                        <a:rPr lang="en-US" sz="3600" b="0" strike="noStrike" spc="-1" baseline="33000">
                          <a:latin typeface="Arial"/>
                        </a:rPr>
                        <a:t>2</a:t>
                      </a:r>
                      <a:endParaRPr lang="en-US" sz="36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19640">
                <a:tc>
                  <a:txBody>
                    <a:bodyPr/>
                    <a:lstStyle/>
                    <a:p>
                      <a:pPr algn="ctr">
                        <a:buNone/>
                      </a:pPr>
                      <a:r>
                        <a:rPr lang="en-US" sz="3600" b="0" strike="noStrike" spc="-1">
                          <a:latin typeface="Arial"/>
                        </a:rPr>
                        <a:t>Rear A/P</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3600" b="0" strike="noStrike" spc="-1">
                          <a:latin typeface="Arial"/>
                        </a:rPr>
                        <a:t>0.82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19640">
                <a:tc>
                  <a:txBody>
                    <a:bodyPr/>
                    <a:lstStyle/>
                    <a:p>
                      <a:pPr algn="ctr">
                        <a:buNone/>
                      </a:pPr>
                      <a:r>
                        <a:rPr lang="en-US" sz="3600" b="0" strike="noStrike" spc="-1">
                          <a:latin typeface="Arial"/>
                        </a:rPr>
                        <a:t>Rear Vert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3600" b="0" strike="noStrike" spc="-1">
                          <a:latin typeface="Arial"/>
                        </a:rPr>
                        <a:t>0.74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20720">
                <a:tc>
                  <a:txBody>
                    <a:bodyPr/>
                    <a:lstStyle/>
                    <a:p>
                      <a:pPr algn="ctr">
                        <a:buNone/>
                      </a:pPr>
                      <a:r>
                        <a:rPr lang="en-US" sz="3600" b="0" strike="noStrike" spc="-1">
                          <a:latin typeface="Arial"/>
                        </a:rPr>
                        <a:t>Front A/P</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3600" b="0" strike="noStrike" spc="-1">
                          <a:latin typeface="Arial"/>
                        </a:rPr>
                        <a:t>0.86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720720">
                <a:tc>
                  <a:txBody>
                    <a:bodyPr/>
                    <a:lstStyle/>
                    <a:p>
                      <a:pPr algn="ctr">
                        <a:buNone/>
                      </a:pPr>
                      <a:r>
                        <a:rPr lang="en-US" sz="3600" b="0" strike="noStrike" spc="-1">
                          <a:latin typeface="Arial"/>
                        </a:rPr>
                        <a:t>Front Vert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3600" b="0" strike="noStrike" spc="-1">
                          <a:latin typeface="Arial"/>
                        </a:rPr>
                        <a:t>0.70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3BF9F2E-42AC-E41F-604B-FCFDEA7D2B2D}"/>
              </a:ext>
            </a:extLst>
          </p:cNvPr>
          <p:cNvSpPr/>
          <p:nvPr/>
        </p:nvSpPr>
        <p:spPr>
          <a:xfrm>
            <a:off x="20520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888" name="Group 49"/>
          <p:cNvGrpSpPr/>
          <p:nvPr/>
        </p:nvGrpSpPr>
        <p:grpSpPr>
          <a:xfrm>
            <a:off x="6874200" y="262800"/>
            <a:ext cx="14740560" cy="14434200"/>
            <a:chOff x="6874200" y="262800"/>
            <a:chExt cx="14740560" cy="14434200"/>
          </a:xfrm>
        </p:grpSpPr>
        <p:sp>
          <p:nvSpPr>
            <p:cNvPr id="889" name="Freeform 78"/>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90" name="TextBox 124"/>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91" name="TextBox 12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40</a:t>
            </a:r>
            <a:endParaRPr lang="en-US" sz="2700" b="0" strike="noStrike" spc="-1">
              <a:latin typeface="Arial"/>
            </a:endParaRPr>
          </a:p>
        </p:txBody>
      </p:sp>
      <p:sp>
        <p:nvSpPr>
          <p:cNvPr id="892" name="AutoShape 55"/>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893" name="TextBox 126"/>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894" name="TextBox 127"/>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pSp>
        <p:nvGrpSpPr>
          <p:cNvPr id="895" name="Group 51"/>
          <p:cNvGrpSpPr/>
          <p:nvPr/>
        </p:nvGrpSpPr>
        <p:grpSpPr>
          <a:xfrm>
            <a:off x="-3619440" y="-3452040"/>
            <a:ext cx="5382360" cy="5407920"/>
            <a:chOff x="-3619440" y="-3452040"/>
            <a:chExt cx="5382360" cy="5407920"/>
          </a:xfrm>
        </p:grpSpPr>
        <p:sp>
          <p:nvSpPr>
            <p:cNvPr id="896" name="Freeform 80"/>
            <p:cNvSpPr/>
            <p:nvPr/>
          </p:nvSpPr>
          <p:spPr>
            <a:xfrm rot="18962400">
              <a:off x="-254988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897" name="TextBox 128"/>
            <p:cNvSpPr/>
            <p:nvPr/>
          </p:nvSpPr>
          <p:spPr>
            <a:xfrm rot="18962400">
              <a:off x="-258732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898" name="TextBox 129"/>
          <p:cNvSpPr/>
          <p:nvPr/>
        </p:nvSpPr>
        <p:spPr>
          <a:xfrm>
            <a:off x="111960" y="466920"/>
            <a:ext cx="88340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Vertical Rear</a:t>
            </a:r>
            <a:endParaRPr lang="en-US" sz="11250" b="0" strike="noStrike" spc="-1">
              <a:latin typeface="Arial"/>
            </a:endParaRPr>
          </a:p>
        </p:txBody>
      </p:sp>
      <p:graphicFrame>
        <p:nvGraphicFramePr>
          <p:cNvPr id="899" name="Table 898"/>
          <p:cNvGraphicFramePr/>
          <p:nvPr/>
        </p:nvGraphicFramePr>
        <p:xfrm>
          <a:off x="1753200" y="6757920"/>
          <a:ext cx="6332400" cy="2560320"/>
        </p:xfrm>
        <a:graphic>
          <a:graphicData uri="http://schemas.openxmlformats.org/drawingml/2006/table">
            <a:tbl>
              <a:tblPr/>
              <a:tblGrid>
                <a:gridCol w="3166200">
                  <a:extLst>
                    <a:ext uri="{9D8B030D-6E8A-4147-A177-3AD203B41FA5}">
                      <a16:colId xmlns:a16="http://schemas.microsoft.com/office/drawing/2014/main" val="20000"/>
                    </a:ext>
                  </a:extLst>
                </a:gridCol>
                <a:gridCol w="3166200">
                  <a:extLst>
                    <a:ext uri="{9D8B030D-6E8A-4147-A177-3AD203B41FA5}">
                      <a16:colId xmlns:a16="http://schemas.microsoft.com/office/drawing/2014/main" val="20001"/>
                    </a:ext>
                  </a:extLst>
                </a:gridCol>
              </a:tblGrid>
              <a:tr h="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Arial"/>
                        </a:rPr>
                        <a:t>%RMS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0">
                <a:tc>
                  <a:txBody>
                    <a:bodyPr/>
                    <a:lstStyle/>
                    <a:p>
                      <a:pPr algn="ctr">
                        <a:buNone/>
                      </a:pPr>
                      <a:r>
                        <a:rPr lang="en-US" sz="1800" b="0" strike="noStrike" spc="-1">
                          <a:solidFill>
                            <a:srgbClr val="000000"/>
                          </a:solidFill>
                          <a:latin typeface="Arial"/>
                        </a:rPr>
                        <a:t>Training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6.8 </a:t>
                      </a:r>
                      <a:r>
                        <a:rPr lang="en-US" sz="1800" b="0" strike="noStrike" spc="-1">
                          <a:solidFill>
                            <a:srgbClr val="000000"/>
                          </a:solidFill>
                          <a:latin typeface="Times New Roman"/>
                        </a:rPr>
                        <a:t>± 2.8</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0">
                <a:tc>
                  <a:txBody>
                    <a:bodyPr/>
                    <a:lstStyle/>
                    <a:p>
                      <a:pPr algn="ctr">
                        <a:buNone/>
                      </a:pPr>
                      <a:r>
                        <a:rPr lang="en-US" sz="1800" b="0" strike="noStrike" spc="-1">
                          <a:solidFill>
                            <a:srgbClr val="000000"/>
                          </a:solidFill>
                          <a:latin typeface="Arial"/>
                        </a:rPr>
                        <a:t>Test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6.9 </a:t>
                      </a:r>
                      <a:r>
                        <a:rPr lang="en-US" sz="1800" b="0" strike="noStrike" spc="-1">
                          <a:solidFill>
                            <a:srgbClr val="000000"/>
                          </a:solidFill>
                          <a:latin typeface="Times New Roman"/>
                        </a:rPr>
                        <a:t>± 2.8</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6.9 </a:t>
                      </a:r>
                      <a:r>
                        <a:rPr lang="en-US" sz="1800" b="0" strike="noStrike" spc="-1">
                          <a:solidFill>
                            <a:srgbClr val="000000"/>
                          </a:solidFill>
                          <a:latin typeface="Times New Roman"/>
                        </a:rPr>
                        <a:t>± 3.4</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4.2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10.4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1.5 </a:t>
                      </a:r>
                      <a:r>
                        <a:rPr lang="en-US" sz="1800" b="0" strike="noStrike" spc="-1">
                          <a:solidFill>
                            <a:srgbClr val="000000"/>
                          </a:solidFill>
                          <a:latin typeface="Times New Roman"/>
                        </a:rPr>
                        <a:t>± 2.1</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bl>
          </a:graphicData>
        </a:graphic>
      </p:graphicFrame>
      <p:pic>
        <p:nvPicPr>
          <p:cNvPr id="900" name="Picture 899"/>
          <p:cNvPicPr/>
          <p:nvPr/>
        </p:nvPicPr>
        <p:blipFill>
          <a:blip r:embed="rId3"/>
          <a:stretch/>
        </p:blipFill>
        <p:spPr>
          <a:xfrm>
            <a:off x="9696240" y="2989440"/>
            <a:ext cx="7314840" cy="548604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F5FCD79-BBF3-9889-5017-FA0813C2994E}"/>
              </a:ext>
            </a:extLst>
          </p:cNvPr>
          <p:cNvSpPr/>
          <p:nvPr/>
        </p:nvSpPr>
        <p:spPr>
          <a:xfrm>
            <a:off x="205200" y="18684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902" name="Group 52"/>
          <p:cNvGrpSpPr/>
          <p:nvPr/>
        </p:nvGrpSpPr>
        <p:grpSpPr>
          <a:xfrm>
            <a:off x="6874200" y="262800"/>
            <a:ext cx="14740560" cy="14434200"/>
            <a:chOff x="6874200" y="262800"/>
            <a:chExt cx="14740560" cy="14434200"/>
          </a:xfrm>
        </p:grpSpPr>
        <p:sp>
          <p:nvSpPr>
            <p:cNvPr id="903" name="Freeform 81"/>
            <p:cNvSpPr/>
            <p:nvPr/>
          </p:nvSpPr>
          <p:spPr>
            <a:xfrm rot="18962400">
              <a:off x="6152040" y="542988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04" name="TextBox 130"/>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05" name="TextBox 131"/>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41</a:t>
            </a:r>
            <a:endParaRPr lang="en-US" sz="2700" b="0" strike="noStrike" spc="-1">
              <a:latin typeface="Arial"/>
            </a:endParaRPr>
          </a:p>
        </p:txBody>
      </p:sp>
      <p:sp>
        <p:nvSpPr>
          <p:cNvPr id="906" name="AutoShape 56"/>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07" name="TextBox 132"/>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08" name="TextBox 133"/>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pSp>
        <p:nvGrpSpPr>
          <p:cNvPr id="909" name="Group 53"/>
          <p:cNvGrpSpPr/>
          <p:nvPr/>
        </p:nvGrpSpPr>
        <p:grpSpPr>
          <a:xfrm>
            <a:off x="-3619440" y="-3452040"/>
            <a:ext cx="5382360" cy="5407920"/>
            <a:chOff x="-3619440" y="-3452040"/>
            <a:chExt cx="5382360" cy="5407920"/>
          </a:xfrm>
        </p:grpSpPr>
        <p:sp>
          <p:nvSpPr>
            <p:cNvPr id="910" name="Freeform 82"/>
            <p:cNvSpPr/>
            <p:nvPr/>
          </p:nvSpPr>
          <p:spPr>
            <a:xfrm rot="18962400">
              <a:off x="-254988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11" name="TextBox 134"/>
            <p:cNvSpPr/>
            <p:nvPr/>
          </p:nvSpPr>
          <p:spPr>
            <a:xfrm rot="18962400">
              <a:off x="-258732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12" name="TextBox 135"/>
          <p:cNvSpPr/>
          <p:nvPr/>
        </p:nvSpPr>
        <p:spPr>
          <a:xfrm>
            <a:off x="111960" y="466920"/>
            <a:ext cx="717192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A/P Rear</a:t>
            </a:r>
            <a:endParaRPr lang="en-US" sz="11250" b="0" strike="noStrike" spc="-1">
              <a:latin typeface="Arial"/>
            </a:endParaRPr>
          </a:p>
        </p:txBody>
      </p:sp>
      <p:graphicFrame>
        <p:nvGraphicFramePr>
          <p:cNvPr id="913" name="Table 912"/>
          <p:cNvGraphicFramePr/>
          <p:nvPr/>
        </p:nvGraphicFramePr>
        <p:xfrm>
          <a:off x="1753200" y="6757920"/>
          <a:ext cx="6332400" cy="2560320"/>
        </p:xfrm>
        <a:graphic>
          <a:graphicData uri="http://schemas.openxmlformats.org/drawingml/2006/table">
            <a:tbl>
              <a:tblPr/>
              <a:tblGrid>
                <a:gridCol w="3166200">
                  <a:extLst>
                    <a:ext uri="{9D8B030D-6E8A-4147-A177-3AD203B41FA5}">
                      <a16:colId xmlns:a16="http://schemas.microsoft.com/office/drawing/2014/main" val="20000"/>
                    </a:ext>
                  </a:extLst>
                </a:gridCol>
                <a:gridCol w="3166200">
                  <a:extLst>
                    <a:ext uri="{9D8B030D-6E8A-4147-A177-3AD203B41FA5}">
                      <a16:colId xmlns:a16="http://schemas.microsoft.com/office/drawing/2014/main" val="20001"/>
                    </a:ext>
                  </a:extLst>
                </a:gridCol>
              </a:tblGrid>
              <a:tr h="35784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Arial"/>
                        </a:rPr>
                        <a:t>%RMS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57840">
                <a:tc>
                  <a:txBody>
                    <a:bodyPr/>
                    <a:lstStyle/>
                    <a:p>
                      <a:pPr algn="ctr">
                        <a:buNone/>
                      </a:pPr>
                      <a:r>
                        <a:rPr lang="en-US" sz="1800" b="0" strike="noStrike" spc="-1">
                          <a:solidFill>
                            <a:srgbClr val="000000"/>
                          </a:solidFill>
                          <a:latin typeface="Arial"/>
                        </a:rPr>
                        <a:t>Training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6.1 </a:t>
                      </a:r>
                      <a:r>
                        <a:rPr lang="en-US" sz="1800" b="0" strike="noStrike" spc="-1">
                          <a:solidFill>
                            <a:srgbClr val="000000"/>
                          </a:solidFill>
                          <a:latin typeface="Times New Roman"/>
                        </a:rPr>
                        <a:t>± 3.0</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57840">
                <a:tc>
                  <a:txBody>
                    <a:bodyPr/>
                    <a:lstStyle/>
                    <a:p>
                      <a:pPr algn="ctr">
                        <a:buNone/>
                      </a:pPr>
                      <a:r>
                        <a:rPr lang="en-US" sz="1800" b="0" strike="noStrike" spc="-1">
                          <a:solidFill>
                            <a:srgbClr val="000000"/>
                          </a:solidFill>
                          <a:latin typeface="Arial"/>
                        </a:rPr>
                        <a:t>Test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6.2 </a:t>
                      </a:r>
                      <a:r>
                        <a:rPr lang="en-US" sz="1800" b="0" strike="noStrike" spc="-1">
                          <a:solidFill>
                            <a:srgbClr val="000000"/>
                          </a:solidFill>
                          <a:latin typeface="Times New Roman"/>
                        </a:rPr>
                        <a:t>± 3.0</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5784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6.2 </a:t>
                      </a:r>
                      <a:r>
                        <a:rPr lang="en-US" sz="1800" b="0" strike="noStrike" spc="-1">
                          <a:solidFill>
                            <a:srgbClr val="000000"/>
                          </a:solidFill>
                          <a:latin typeface="Times New Roman"/>
                        </a:rPr>
                        <a:t>± 6.3</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5784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3.5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5784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35856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dirty="0">
                          <a:solidFill>
                            <a:srgbClr val="000000"/>
                          </a:solidFill>
                          <a:latin typeface="Arial"/>
                        </a:rPr>
                        <a:t>1.9 </a:t>
                      </a:r>
                      <a:r>
                        <a:rPr lang="en-US" sz="1800" b="0" strike="noStrike" spc="-1" dirty="0">
                          <a:solidFill>
                            <a:srgbClr val="000000"/>
                          </a:solidFill>
                          <a:latin typeface="Times New Roman"/>
                        </a:rPr>
                        <a:t>± 4.7</a:t>
                      </a:r>
                      <a:endParaRPr lang="en-US" sz="1800" b="0" strike="noStrike" spc="-1" dirty="0">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bl>
          </a:graphicData>
        </a:graphic>
      </p:graphicFrame>
      <p:pic>
        <p:nvPicPr>
          <p:cNvPr id="914" name="Picture 913"/>
          <p:cNvPicPr/>
          <p:nvPr/>
        </p:nvPicPr>
        <p:blipFill>
          <a:blip r:embed="rId3"/>
          <a:stretch/>
        </p:blipFill>
        <p:spPr>
          <a:xfrm>
            <a:off x="9677160" y="2990520"/>
            <a:ext cx="7314840" cy="548604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915" name="Group 55"/>
          <p:cNvGrpSpPr/>
          <p:nvPr/>
        </p:nvGrpSpPr>
        <p:grpSpPr>
          <a:xfrm>
            <a:off x="6655680" y="0"/>
            <a:ext cx="11329920" cy="9879840"/>
            <a:chOff x="6655680" y="0"/>
            <a:chExt cx="11329920" cy="9879840"/>
          </a:xfrm>
        </p:grpSpPr>
        <p:sp>
          <p:nvSpPr>
            <p:cNvPr id="916" name="Freeform 84"/>
            <p:cNvSpPr/>
            <p:nvPr/>
          </p:nvSpPr>
          <p:spPr>
            <a:xfrm>
              <a:off x="6655680" y="0"/>
              <a:ext cx="11329920" cy="98798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alphaModFix amt="12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917" name="Group 54"/>
          <p:cNvGrpSpPr/>
          <p:nvPr/>
        </p:nvGrpSpPr>
        <p:grpSpPr>
          <a:xfrm>
            <a:off x="-5028120" y="-1219320"/>
            <a:ext cx="26642880" cy="15916320"/>
            <a:chOff x="-5028120" y="-1219320"/>
            <a:chExt cx="26642880" cy="15916320"/>
          </a:xfrm>
        </p:grpSpPr>
        <p:sp>
          <p:nvSpPr>
            <p:cNvPr id="918" name="Freeform 83"/>
            <p:cNvSpPr/>
            <p:nvPr/>
          </p:nvSpPr>
          <p:spPr>
            <a:xfrm rot="13620000">
              <a:off x="-6080040" y="406692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19" name="TextBox 136"/>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20" name="TextBox 13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42</a:t>
            </a:r>
            <a:endParaRPr lang="en-US" sz="2700" b="0" strike="noStrike" spc="-1">
              <a:latin typeface="Arial"/>
            </a:endParaRPr>
          </a:p>
        </p:txBody>
      </p:sp>
      <p:sp>
        <p:nvSpPr>
          <p:cNvPr id="921" name="AutoShape 57"/>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22" name="TextBox 138"/>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23" name="TextBox 139"/>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pSp>
        <p:nvGrpSpPr>
          <p:cNvPr id="924" name="Group 56"/>
          <p:cNvGrpSpPr/>
          <p:nvPr/>
        </p:nvGrpSpPr>
        <p:grpSpPr>
          <a:xfrm>
            <a:off x="17204760" y="-1696320"/>
            <a:ext cx="5382360" cy="5407920"/>
            <a:chOff x="17204760" y="-1696320"/>
            <a:chExt cx="5382360" cy="5407920"/>
          </a:xfrm>
        </p:grpSpPr>
        <p:sp>
          <p:nvSpPr>
            <p:cNvPr id="925" name="Freeform 85"/>
            <p:cNvSpPr/>
            <p:nvPr/>
          </p:nvSpPr>
          <p:spPr>
            <a:xfrm rot="18962400">
              <a:off x="18273960" y="-105516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26" name="TextBox 140"/>
            <p:cNvSpPr/>
            <p:nvPr/>
          </p:nvSpPr>
          <p:spPr>
            <a:xfrm rot="18962400">
              <a:off x="18236520" y="-114840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aphicFrame>
        <p:nvGraphicFramePr>
          <p:cNvPr id="927" name="Table 926"/>
          <p:cNvGraphicFramePr/>
          <p:nvPr/>
        </p:nvGraphicFramePr>
        <p:xfrm>
          <a:off x="10736640" y="6646320"/>
          <a:ext cx="6332400" cy="2560320"/>
        </p:xfrm>
        <a:graphic>
          <a:graphicData uri="http://schemas.openxmlformats.org/drawingml/2006/table">
            <a:tbl>
              <a:tblPr/>
              <a:tblGrid>
                <a:gridCol w="3166200">
                  <a:extLst>
                    <a:ext uri="{9D8B030D-6E8A-4147-A177-3AD203B41FA5}">
                      <a16:colId xmlns:a16="http://schemas.microsoft.com/office/drawing/2014/main" val="20000"/>
                    </a:ext>
                  </a:extLst>
                </a:gridCol>
                <a:gridCol w="3166200">
                  <a:extLst>
                    <a:ext uri="{9D8B030D-6E8A-4147-A177-3AD203B41FA5}">
                      <a16:colId xmlns:a16="http://schemas.microsoft.com/office/drawing/2014/main" val="20001"/>
                    </a:ext>
                  </a:extLst>
                </a:gridCol>
              </a:tblGrid>
              <a:tr h="35784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Arial"/>
                        </a:rPr>
                        <a:t>%RMS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57840">
                <a:tc>
                  <a:txBody>
                    <a:bodyPr/>
                    <a:lstStyle/>
                    <a:p>
                      <a:pPr algn="ctr">
                        <a:buNone/>
                      </a:pPr>
                      <a:r>
                        <a:rPr lang="en-US" sz="1800" b="0" strike="noStrike" spc="-1">
                          <a:solidFill>
                            <a:srgbClr val="000000"/>
                          </a:solidFill>
                          <a:latin typeface="Arial"/>
                        </a:rPr>
                        <a:t>Training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14.8 </a:t>
                      </a:r>
                      <a:r>
                        <a:rPr lang="en-US" sz="1800" b="0" strike="noStrike" spc="-1">
                          <a:solidFill>
                            <a:srgbClr val="000000"/>
                          </a:solidFill>
                          <a:latin typeface="Times New Roman"/>
                        </a:rPr>
                        <a:t>± 6.8</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57840">
                <a:tc>
                  <a:txBody>
                    <a:bodyPr/>
                    <a:lstStyle/>
                    <a:p>
                      <a:pPr algn="ctr">
                        <a:buNone/>
                      </a:pPr>
                      <a:r>
                        <a:rPr lang="en-US" sz="1800" b="0" strike="noStrike" spc="-1">
                          <a:solidFill>
                            <a:srgbClr val="000000"/>
                          </a:solidFill>
                          <a:latin typeface="Arial"/>
                        </a:rPr>
                        <a:t>Test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14.9 </a:t>
                      </a:r>
                      <a:r>
                        <a:rPr lang="en-US" sz="1800" b="0" strike="noStrike" spc="-1">
                          <a:solidFill>
                            <a:srgbClr val="000000"/>
                          </a:solidFill>
                          <a:latin typeface="Times New Roman"/>
                        </a:rPr>
                        <a:t>± 6.9</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5784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15.1 </a:t>
                      </a:r>
                      <a:r>
                        <a:rPr lang="en-US" sz="1800" b="0" strike="noStrike" spc="-1">
                          <a:solidFill>
                            <a:srgbClr val="000000"/>
                          </a:solidFill>
                          <a:latin typeface="Times New Roman"/>
                        </a:rPr>
                        <a:t>± 6.9</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5784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5784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22.1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35856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3.8 </a:t>
                      </a:r>
                      <a:r>
                        <a:rPr lang="en-US" sz="1800" b="0" strike="noStrike" spc="-1">
                          <a:solidFill>
                            <a:srgbClr val="000000"/>
                          </a:solidFill>
                          <a:latin typeface="Times New Roman"/>
                        </a:rPr>
                        <a:t>± 3.2</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bl>
          </a:graphicData>
        </a:graphic>
      </p:graphicFrame>
      <p:sp>
        <p:nvSpPr>
          <p:cNvPr id="928" name="TextBox 141"/>
          <p:cNvSpPr/>
          <p:nvPr/>
        </p:nvSpPr>
        <p:spPr>
          <a:xfrm>
            <a:off x="111960" y="466920"/>
            <a:ext cx="771372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M/L Front</a:t>
            </a:r>
            <a:endParaRPr lang="en-US" sz="11250" b="0" strike="noStrike" spc="-1">
              <a:latin typeface="Arial"/>
            </a:endParaRPr>
          </a:p>
        </p:txBody>
      </p:sp>
      <p:pic>
        <p:nvPicPr>
          <p:cNvPr id="929" name="Picture 928"/>
          <p:cNvPicPr/>
          <p:nvPr/>
        </p:nvPicPr>
        <p:blipFill>
          <a:blip r:embed="rId3"/>
          <a:stretch/>
        </p:blipFill>
        <p:spPr>
          <a:xfrm>
            <a:off x="1684080" y="2896920"/>
            <a:ext cx="7314840" cy="548604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84">
            <a:extLst>
              <a:ext uri="{FF2B5EF4-FFF2-40B4-BE49-F238E27FC236}">
                <a16:creationId xmlns:a16="http://schemas.microsoft.com/office/drawing/2014/main" id="{5EDCA41A-7325-C449-F1D3-00A61B12A8AA}"/>
              </a:ext>
            </a:extLst>
          </p:cNvPr>
          <p:cNvSpPr/>
          <p:nvPr/>
        </p:nvSpPr>
        <p:spPr>
          <a:xfrm>
            <a:off x="6655680" y="0"/>
            <a:ext cx="11329920" cy="98798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alphaModFix amt="12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nvGrpSpPr>
          <p:cNvPr id="932" name="Group 58"/>
          <p:cNvGrpSpPr/>
          <p:nvPr/>
        </p:nvGrpSpPr>
        <p:grpSpPr>
          <a:xfrm>
            <a:off x="-5028120" y="-1219320"/>
            <a:ext cx="26642880" cy="15916320"/>
            <a:chOff x="-5028120" y="-1219320"/>
            <a:chExt cx="26642880" cy="15916320"/>
          </a:xfrm>
        </p:grpSpPr>
        <p:sp>
          <p:nvSpPr>
            <p:cNvPr id="933" name="Freeform 87"/>
            <p:cNvSpPr/>
            <p:nvPr/>
          </p:nvSpPr>
          <p:spPr>
            <a:xfrm rot="13620000">
              <a:off x="-6080040" y="406692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34" name="TextBox 142"/>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35" name="TextBox 143"/>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43</a:t>
            </a:r>
            <a:endParaRPr lang="en-US" sz="2700" b="0" strike="noStrike" spc="-1">
              <a:latin typeface="Arial"/>
            </a:endParaRPr>
          </a:p>
        </p:txBody>
      </p:sp>
      <p:sp>
        <p:nvSpPr>
          <p:cNvPr id="936" name="AutoShape 58"/>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37" name="TextBox 144"/>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38" name="TextBox 145"/>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aphicFrame>
        <p:nvGraphicFramePr>
          <p:cNvPr id="939" name="Table 938"/>
          <p:cNvGraphicFramePr/>
          <p:nvPr/>
        </p:nvGraphicFramePr>
        <p:xfrm>
          <a:off x="10736640" y="6646320"/>
          <a:ext cx="6332400" cy="2560320"/>
        </p:xfrm>
        <a:graphic>
          <a:graphicData uri="http://schemas.openxmlformats.org/drawingml/2006/table">
            <a:tbl>
              <a:tblPr/>
              <a:tblGrid>
                <a:gridCol w="3166200">
                  <a:extLst>
                    <a:ext uri="{9D8B030D-6E8A-4147-A177-3AD203B41FA5}">
                      <a16:colId xmlns:a16="http://schemas.microsoft.com/office/drawing/2014/main" val="20000"/>
                    </a:ext>
                  </a:extLst>
                </a:gridCol>
                <a:gridCol w="3166200">
                  <a:extLst>
                    <a:ext uri="{9D8B030D-6E8A-4147-A177-3AD203B41FA5}">
                      <a16:colId xmlns:a16="http://schemas.microsoft.com/office/drawing/2014/main" val="20001"/>
                    </a:ext>
                  </a:extLst>
                </a:gridCol>
              </a:tblGrid>
              <a:tr h="35784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Arial"/>
                        </a:rPr>
                        <a:t>%RMS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57840">
                <a:tc>
                  <a:txBody>
                    <a:bodyPr/>
                    <a:lstStyle/>
                    <a:p>
                      <a:pPr algn="ctr">
                        <a:buNone/>
                      </a:pPr>
                      <a:r>
                        <a:rPr lang="en-US" sz="1800" b="0" strike="noStrike" spc="-1">
                          <a:solidFill>
                            <a:srgbClr val="000000"/>
                          </a:solidFill>
                          <a:latin typeface="Arial"/>
                        </a:rPr>
                        <a:t>Training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11.5 </a:t>
                      </a:r>
                      <a:r>
                        <a:rPr lang="en-US" sz="1800" b="0" strike="noStrike" spc="-1">
                          <a:solidFill>
                            <a:srgbClr val="000000"/>
                          </a:solidFill>
                          <a:latin typeface="Times New Roman"/>
                        </a:rPr>
                        <a:t>± 5.9</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57840">
                <a:tc>
                  <a:txBody>
                    <a:bodyPr/>
                    <a:lstStyle/>
                    <a:p>
                      <a:pPr algn="ctr">
                        <a:buNone/>
                      </a:pPr>
                      <a:r>
                        <a:rPr lang="en-US" sz="1800" b="0" strike="noStrike" spc="-1">
                          <a:solidFill>
                            <a:srgbClr val="000000"/>
                          </a:solidFill>
                          <a:latin typeface="Arial"/>
                        </a:rPr>
                        <a:t>Test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11.6 </a:t>
                      </a:r>
                      <a:r>
                        <a:rPr lang="en-US" sz="1800" b="0" strike="noStrike" spc="-1">
                          <a:solidFill>
                            <a:srgbClr val="000000"/>
                          </a:solidFill>
                          <a:latin typeface="Times New Roman"/>
                        </a:rPr>
                        <a:t>± 6.0</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5784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11.7 </a:t>
                      </a:r>
                      <a:r>
                        <a:rPr lang="en-US" sz="1800" b="0" strike="noStrike" spc="-1">
                          <a:solidFill>
                            <a:srgbClr val="000000"/>
                          </a:solidFill>
                          <a:latin typeface="Times New Roman"/>
                        </a:rPr>
                        <a:t>± 6.1</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5784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7.0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5784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16.8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35856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2.8 </a:t>
                      </a:r>
                      <a:r>
                        <a:rPr lang="en-US" sz="1800" b="0" strike="noStrike" spc="-1">
                          <a:solidFill>
                            <a:srgbClr val="000000"/>
                          </a:solidFill>
                          <a:latin typeface="Times New Roman"/>
                        </a:rPr>
                        <a:t>± 2.5</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bl>
          </a:graphicData>
        </a:graphic>
      </p:graphicFrame>
      <p:sp>
        <p:nvSpPr>
          <p:cNvPr id="940" name="TextBox 147"/>
          <p:cNvSpPr/>
          <p:nvPr/>
        </p:nvSpPr>
        <p:spPr>
          <a:xfrm>
            <a:off x="111960" y="466920"/>
            <a:ext cx="9431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Vertical Front</a:t>
            </a:r>
            <a:endParaRPr lang="en-US" sz="11250" b="0" strike="noStrike" spc="-1">
              <a:latin typeface="Arial"/>
            </a:endParaRPr>
          </a:p>
        </p:txBody>
      </p:sp>
      <p:pic>
        <p:nvPicPr>
          <p:cNvPr id="941" name="Picture 940"/>
          <p:cNvPicPr/>
          <p:nvPr/>
        </p:nvPicPr>
        <p:blipFill>
          <a:blip r:embed="rId3"/>
          <a:stretch/>
        </p:blipFill>
        <p:spPr>
          <a:xfrm>
            <a:off x="1702440" y="2897280"/>
            <a:ext cx="7314840" cy="5486040"/>
          </a:xfrm>
          <a:prstGeom prst="rect">
            <a:avLst/>
          </a:prstGeom>
          <a:ln w="0">
            <a:noFill/>
          </a:ln>
        </p:spPr>
      </p:pic>
      <p:grpSp>
        <p:nvGrpSpPr>
          <p:cNvPr id="942" name="Group 59"/>
          <p:cNvGrpSpPr/>
          <p:nvPr/>
        </p:nvGrpSpPr>
        <p:grpSpPr>
          <a:xfrm>
            <a:off x="17205120" y="-1696320"/>
            <a:ext cx="5382360" cy="5407920"/>
            <a:chOff x="17205120" y="-1696320"/>
            <a:chExt cx="5382360" cy="5407920"/>
          </a:xfrm>
        </p:grpSpPr>
        <p:sp>
          <p:nvSpPr>
            <p:cNvPr id="943" name="Freeform 88"/>
            <p:cNvSpPr/>
            <p:nvPr/>
          </p:nvSpPr>
          <p:spPr>
            <a:xfrm rot="18962400">
              <a:off x="18274320" y="-105516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44" name="TextBox 146"/>
            <p:cNvSpPr/>
            <p:nvPr/>
          </p:nvSpPr>
          <p:spPr>
            <a:xfrm rot="18962400">
              <a:off x="18236880" y="-114840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84">
            <a:extLst>
              <a:ext uri="{FF2B5EF4-FFF2-40B4-BE49-F238E27FC236}">
                <a16:creationId xmlns:a16="http://schemas.microsoft.com/office/drawing/2014/main" id="{A2D7085B-78B2-A9C8-716B-C4CA1D578083}"/>
              </a:ext>
            </a:extLst>
          </p:cNvPr>
          <p:cNvSpPr/>
          <p:nvPr/>
        </p:nvSpPr>
        <p:spPr>
          <a:xfrm>
            <a:off x="6655680" y="0"/>
            <a:ext cx="11329920" cy="98798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alphaModFix amt="12000"/>
            </a:blip>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nvGrpSpPr>
          <p:cNvPr id="947" name="Group 61"/>
          <p:cNvGrpSpPr/>
          <p:nvPr/>
        </p:nvGrpSpPr>
        <p:grpSpPr>
          <a:xfrm>
            <a:off x="-5028120" y="-1219320"/>
            <a:ext cx="26642880" cy="15916320"/>
            <a:chOff x="-5028120" y="-1219320"/>
            <a:chExt cx="26642880" cy="15916320"/>
          </a:xfrm>
        </p:grpSpPr>
        <p:sp>
          <p:nvSpPr>
            <p:cNvPr id="948" name="Freeform 90"/>
            <p:cNvSpPr/>
            <p:nvPr/>
          </p:nvSpPr>
          <p:spPr>
            <a:xfrm rot="13620000">
              <a:off x="-6080040" y="406692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49" name="TextBox 148"/>
            <p:cNvSpPr/>
            <p:nvPr/>
          </p:nvSpPr>
          <p:spPr>
            <a:xfrm rot="18962400">
              <a:off x="6102000" y="530532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50" name="TextBox 149"/>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44</a:t>
            </a:r>
            <a:endParaRPr lang="en-US" sz="2700" b="0" strike="noStrike" spc="-1">
              <a:latin typeface="Arial"/>
            </a:endParaRPr>
          </a:p>
        </p:txBody>
      </p:sp>
      <p:sp>
        <p:nvSpPr>
          <p:cNvPr id="951" name="AutoShape 59"/>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52" name="TextBox 150"/>
          <p:cNvSpPr/>
          <p:nvPr/>
        </p:nvSpPr>
        <p:spPr>
          <a:xfrm>
            <a:off x="10645560" y="0"/>
            <a:ext cx="70012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53" name="TextBox 151"/>
          <p:cNvSpPr/>
          <p:nvPr/>
        </p:nvSpPr>
        <p:spPr>
          <a:xfrm>
            <a:off x="9599760" y="0"/>
            <a:ext cx="3482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EE272A"/>
                </a:solidFill>
                <a:latin typeface="Barlow SemiCondensed Heavy"/>
              </a:rPr>
              <a:t>GRF </a:t>
            </a:r>
            <a:endParaRPr lang="en-US" sz="11250" b="0" strike="noStrike" spc="-1">
              <a:latin typeface="Arial"/>
            </a:endParaRPr>
          </a:p>
        </p:txBody>
      </p:sp>
      <p:graphicFrame>
        <p:nvGraphicFramePr>
          <p:cNvPr id="954" name="Table 953"/>
          <p:cNvGraphicFramePr/>
          <p:nvPr/>
        </p:nvGraphicFramePr>
        <p:xfrm>
          <a:off x="10736640" y="6646320"/>
          <a:ext cx="6332400" cy="2560320"/>
        </p:xfrm>
        <a:graphic>
          <a:graphicData uri="http://schemas.openxmlformats.org/drawingml/2006/table">
            <a:tbl>
              <a:tblPr/>
              <a:tblGrid>
                <a:gridCol w="3166200">
                  <a:extLst>
                    <a:ext uri="{9D8B030D-6E8A-4147-A177-3AD203B41FA5}">
                      <a16:colId xmlns:a16="http://schemas.microsoft.com/office/drawing/2014/main" val="20000"/>
                    </a:ext>
                  </a:extLst>
                </a:gridCol>
                <a:gridCol w="3166200">
                  <a:extLst>
                    <a:ext uri="{9D8B030D-6E8A-4147-A177-3AD203B41FA5}">
                      <a16:colId xmlns:a16="http://schemas.microsoft.com/office/drawing/2014/main" val="20001"/>
                    </a:ext>
                  </a:extLst>
                </a:gridCol>
              </a:tblGrid>
              <a:tr h="35784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Arial"/>
                        </a:rPr>
                        <a:t>%RMS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57840">
                <a:tc>
                  <a:txBody>
                    <a:bodyPr/>
                    <a:lstStyle/>
                    <a:p>
                      <a:pPr algn="ctr">
                        <a:buNone/>
                      </a:pPr>
                      <a:r>
                        <a:rPr lang="en-US" sz="1800" b="0" strike="noStrike" spc="-1">
                          <a:solidFill>
                            <a:srgbClr val="000000"/>
                          </a:solidFill>
                          <a:latin typeface="Arial"/>
                        </a:rPr>
                        <a:t>Training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10.6 </a:t>
                      </a:r>
                      <a:r>
                        <a:rPr lang="en-US" sz="1800" b="0" strike="noStrike" spc="-1">
                          <a:solidFill>
                            <a:srgbClr val="000000"/>
                          </a:solidFill>
                          <a:latin typeface="Times New Roman"/>
                        </a:rPr>
                        <a:t>± 5.1</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57840">
                <a:tc>
                  <a:txBody>
                    <a:bodyPr/>
                    <a:lstStyle/>
                    <a:p>
                      <a:pPr algn="ctr">
                        <a:buNone/>
                      </a:pPr>
                      <a:r>
                        <a:rPr lang="en-US" sz="1800" b="0" strike="noStrike" spc="-1">
                          <a:solidFill>
                            <a:srgbClr val="000000"/>
                          </a:solidFill>
                          <a:latin typeface="Arial"/>
                        </a:rPr>
                        <a:t>Test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10.7 </a:t>
                      </a:r>
                      <a:r>
                        <a:rPr lang="en-US" sz="1800" b="0" strike="noStrike" spc="-1">
                          <a:solidFill>
                            <a:srgbClr val="000000"/>
                          </a:solidFill>
                          <a:latin typeface="Times New Roman"/>
                        </a:rPr>
                        <a:t>± 5.1</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5784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10.8 </a:t>
                      </a:r>
                      <a:r>
                        <a:rPr lang="en-US" sz="1800" b="0" strike="noStrike" spc="-1">
                          <a:solidFill>
                            <a:srgbClr val="000000"/>
                          </a:solidFill>
                          <a:latin typeface="Times New Roman"/>
                        </a:rPr>
                        <a:t>± 5.4</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5784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6.6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5784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15.0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35856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2.8 </a:t>
                      </a:r>
                      <a:r>
                        <a:rPr lang="en-US" sz="1800" b="0" strike="noStrike" spc="-1">
                          <a:solidFill>
                            <a:srgbClr val="000000"/>
                          </a:solidFill>
                          <a:latin typeface="Times New Roman"/>
                        </a:rPr>
                        <a:t>± 2.9</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bl>
          </a:graphicData>
        </a:graphic>
      </p:graphicFrame>
      <p:sp>
        <p:nvSpPr>
          <p:cNvPr id="955" name="TextBox 153"/>
          <p:cNvSpPr/>
          <p:nvPr/>
        </p:nvSpPr>
        <p:spPr>
          <a:xfrm>
            <a:off x="111960" y="466920"/>
            <a:ext cx="94316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Vertical Front</a:t>
            </a:r>
            <a:endParaRPr lang="en-US" sz="11250" b="0" strike="noStrike" spc="-1">
              <a:latin typeface="Arial"/>
            </a:endParaRPr>
          </a:p>
        </p:txBody>
      </p:sp>
      <p:pic>
        <p:nvPicPr>
          <p:cNvPr id="956" name="Picture 955"/>
          <p:cNvPicPr/>
          <p:nvPr/>
        </p:nvPicPr>
        <p:blipFill>
          <a:blip r:embed="rId3"/>
          <a:stretch/>
        </p:blipFill>
        <p:spPr>
          <a:xfrm>
            <a:off x="1702440" y="2859840"/>
            <a:ext cx="7314840" cy="5486040"/>
          </a:xfrm>
          <a:prstGeom prst="rect">
            <a:avLst/>
          </a:prstGeom>
          <a:ln w="0">
            <a:noFill/>
          </a:ln>
        </p:spPr>
      </p:pic>
      <p:grpSp>
        <p:nvGrpSpPr>
          <p:cNvPr id="957" name="Group 62"/>
          <p:cNvGrpSpPr/>
          <p:nvPr/>
        </p:nvGrpSpPr>
        <p:grpSpPr>
          <a:xfrm>
            <a:off x="17205120" y="-1696320"/>
            <a:ext cx="5382360" cy="5407920"/>
            <a:chOff x="17205120" y="-1696320"/>
            <a:chExt cx="5382360" cy="5407920"/>
          </a:xfrm>
        </p:grpSpPr>
        <p:sp>
          <p:nvSpPr>
            <p:cNvPr id="958" name="Freeform 91"/>
            <p:cNvSpPr/>
            <p:nvPr/>
          </p:nvSpPr>
          <p:spPr>
            <a:xfrm rot="18962400">
              <a:off x="18274320" y="-105516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59" name="TextBox 152"/>
            <p:cNvSpPr/>
            <p:nvPr/>
          </p:nvSpPr>
          <p:spPr>
            <a:xfrm rot="18962400">
              <a:off x="18236880" y="-114840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960" name="Group 39"/>
          <p:cNvGrpSpPr/>
          <p:nvPr/>
        </p:nvGrpSpPr>
        <p:grpSpPr>
          <a:xfrm>
            <a:off x="-340920" y="-2392920"/>
            <a:ext cx="11485800" cy="16421400"/>
            <a:chOff x="-340920" y="-2392920"/>
            <a:chExt cx="11485800" cy="16421400"/>
          </a:xfrm>
        </p:grpSpPr>
        <p:sp>
          <p:nvSpPr>
            <p:cNvPr id="961" name="Freeform 56"/>
            <p:cNvSpPr/>
            <p:nvPr/>
          </p:nvSpPr>
          <p:spPr>
            <a:xfrm rot="14520000">
              <a:off x="-2675520" y="368100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62" name="TextBox 83"/>
            <p:cNvSpPr/>
            <p:nvPr/>
          </p:nvSpPr>
          <p:spPr>
            <a:xfrm rot="14520000">
              <a:off x="-2740680" y="364428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963" name="Group 40"/>
          <p:cNvGrpSpPr/>
          <p:nvPr/>
        </p:nvGrpSpPr>
        <p:grpSpPr>
          <a:xfrm>
            <a:off x="-3619800" y="-3452040"/>
            <a:ext cx="5382360" cy="5407920"/>
            <a:chOff x="-3619800" y="-3452040"/>
            <a:chExt cx="5382360" cy="5407920"/>
          </a:xfrm>
        </p:grpSpPr>
        <p:sp>
          <p:nvSpPr>
            <p:cNvPr id="964" name="Freeform 57"/>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65" name="TextBox 84"/>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66" name="TextBox 8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45</a:t>
            </a:r>
            <a:endParaRPr lang="en-US" sz="2700" b="0" strike="noStrike" spc="-1">
              <a:latin typeface="Arial"/>
            </a:endParaRPr>
          </a:p>
        </p:txBody>
      </p:sp>
      <p:sp>
        <p:nvSpPr>
          <p:cNvPr id="967" name="AutoShape 15"/>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68" name="TextBox 86"/>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69" name="TextBox 87"/>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CV/Training vs Independent</a:t>
            </a:r>
            <a:r>
              <a:rPr lang="en-US" sz="11250" b="0" strike="noStrike" spc="-1">
                <a:solidFill>
                  <a:srgbClr val="EE272A"/>
                </a:solidFill>
                <a:latin typeface="Barlow SemiCondensed Heavy"/>
              </a:rPr>
              <a:t> </a:t>
            </a:r>
            <a:endParaRPr lang="en-US" sz="11250" b="0" strike="noStrike" spc="-1">
              <a:latin typeface="Arial"/>
            </a:endParaRPr>
          </a:p>
        </p:txBody>
      </p:sp>
      <p:graphicFrame>
        <p:nvGraphicFramePr>
          <p:cNvPr id="970" name="Table 969"/>
          <p:cNvGraphicFramePr/>
          <p:nvPr/>
        </p:nvGraphicFramePr>
        <p:xfrm>
          <a:off x="793800" y="7037280"/>
          <a:ext cx="8894160" cy="1828800"/>
        </p:xfrm>
        <a:graphic>
          <a:graphicData uri="http://schemas.openxmlformats.org/drawingml/2006/table">
            <a:tbl>
              <a:tblPr/>
              <a:tblGrid>
                <a:gridCol w="2964960">
                  <a:extLst>
                    <a:ext uri="{9D8B030D-6E8A-4147-A177-3AD203B41FA5}">
                      <a16:colId xmlns:a16="http://schemas.microsoft.com/office/drawing/2014/main" val="20000"/>
                    </a:ext>
                  </a:extLst>
                </a:gridCol>
                <a:gridCol w="2964600">
                  <a:extLst>
                    <a:ext uri="{9D8B030D-6E8A-4147-A177-3AD203B41FA5}">
                      <a16:colId xmlns:a16="http://schemas.microsoft.com/office/drawing/2014/main" val="20001"/>
                    </a:ext>
                  </a:extLst>
                </a:gridCol>
                <a:gridCol w="2964600">
                  <a:extLst>
                    <a:ext uri="{9D8B030D-6E8A-4147-A177-3AD203B41FA5}">
                      <a16:colId xmlns:a16="http://schemas.microsoft.com/office/drawing/2014/main" val="20002"/>
                    </a:ext>
                  </a:extLst>
                </a:gridCol>
              </a:tblGrid>
              <a:tr h="0">
                <a:tc>
                  <a:txBody>
                    <a:bodyPr/>
                    <a:lstStyle/>
                    <a:p>
                      <a:r>
                        <a:rPr lang="en-US" sz="1800" b="0" strike="noStrike" spc="-1">
                          <a:latin typeface="Arial"/>
                        </a:rPr>
                        <a:t>M/L Rear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US" sz="1800" b="0" strike="noStrike" spc="-1">
                          <a:latin typeface="Arial"/>
                        </a:rPr>
                        <a:t>Independent Data (592)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US" sz="1800" b="0" strike="noStrike" spc="-1">
                          <a:latin typeface="Arial"/>
                        </a:rPr>
                        <a:t>Training/CV Set (6488)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0">
                <a:tc>
                  <a:txBody>
                    <a:bodyPr/>
                    <a:lstStyle/>
                    <a:p>
                      <a:pPr algn="ctr">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11.5 </a:t>
                      </a:r>
                      <a:r>
                        <a:rPr lang="en-US" sz="1800" b="0" strike="noStrike" spc="-1">
                          <a:solidFill>
                            <a:srgbClr val="000000"/>
                          </a:solidFill>
                          <a:latin typeface="Times New Roman"/>
                        </a:rPr>
                        <a:t>± 7.1</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Arial"/>
                        </a:rPr>
                        <a:t>10.4 </a:t>
                      </a:r>
                      <a:r>
                        <a:rPr lang="en-US" sz="1800" b="0" strike="noStrike" spc="-1">
                          <a:solidFill>
                            <a:srgbClr val="000000"/>
                          </a:solidFill>
                          <a:latin typeface="Times New Roman"/>
                        </a:rPr>
                        <a:t>± 4.9</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0">
                <a:tc>
                  <a:txBody>
                    <a:bodyPr/>
                    <a:lstStyle/>
                    <a:p>
                      <a:pPr algn="ctr">
                        <a:buNone/>
                      </a:pPr>
                      <a:r>
                        <a:rPr lang="en-US" sz="1800" b="0" strike="noStrike" spc="-1">
                          <a:solidFill>
                            <a:srgbClr val="000000"/>
                          </a:solidFill>
                          <a:latin typeface="Arial"/>
                        </a:rPr>
                        <a:t>10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1.5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6.5</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0">
                <a:tc>
                  <a:txBody>
                    <a:bodyPr/>
                    <a:lstStyle/>
                    <a:p>
                      <a:pPr algn="ctr">
                        <a:buNone/>
                      </a:pPr>
                      <a:r>
                        <a:rPr lang="en-US" sz="1800" b="0" strike="noStrike" spc="-1">
                          <a:solidFill>
                            <a:srgbClr val="000000"/>
                          </a:solidFill>
                          <a:latin typeface="Arial"/>
                        </a:rPr>
                        <a:t>90</a:t>
                      </a:r>
                      <a:r>
                        <a:rPr lang="en-US" sz="1800" b="0" strike="noStrike" spc="-1" baseline="33000">
                          <a:solidFill>
                            <a:srgbClr val="000000"/>
                          </a:solidFill>
                          <a:latin typeface="Arial"/>
                        </a:rPr>
                        <a:t>th</a:t>
                      </a:r>
                      <a:r>
                        <a:rPr lang="en-US" sz="1800" b="0" strike="noStrike" spc="-1">
                          <a:solidFill>
                            <a:srgbClr val="000000"/>
                          </a:solidFill>
                          <a:latin typeface="Arial"/>
                        </a:rPr>
                        <a:t>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20.4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solidFill>
                            <a:srgbClr val="000000"/>
                          </a:solidFill>
                          <a:latin typeface="Arial"/>
                        </a:rPr>
                        <a:t>15</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0">
                <a:tc>
                  <a:txBody>
                    <a:bodyPr/>
                    <a:lstStyle/>
                    <a:p>
                      <a:pPr algn="ctr">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solidFill>
                            <a:srgbClr val="000000"/>
                          </a:solidFill>
                          <a:latin typeface="Arial"/>
                        </a:rPr>
                        <a:t>2.2 </a:t>
                      </a:r>
                      <a:r>
                        <a:rPr lang="en-US" sz="1800" b="0" strike="noStrike" spc="-1">
                          <a:solidFill>
                            <a:srgbClr val="000000"/>
                          </a:solidFill>
                          <a:latin typeface="Times New Roman"/>
                        </a:rPr>
                        <a:t>± 1.2</a:t>
                      </a:r>
                      <a:endParaRPr lang="en-US" sz="1800" b="0" strike="noStrike" spc="-1">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marL="216000" indent="-216000" algn="ctr">
                        <a:lnSpc>
                          <a:spcPct val="100000"/>
                        </a:lnSpc>
                        <a:buClr>
                          <a:srgbClr val="FFFFFF"/>
                        </a:buClr>
                        <a:buSzPct val="45000"/>
                        <a:buFont typeface="Wingdings" charset="2"/>
                        <a:buChar char=""/>
                      </a:pPr>
                      <a:r>
                        <a:rPr lang="en-US" sz="1800" b="0" strike="noStrike" spc="-1">
                          <a:latin typeface="Arial"/>
                          <a:ea typeface="Noto Sans CJK SC"/>
                        </a:rPr>
                        <a:t>2.1 </a:t>
                      </a:r>
                      <a:r>
                        <a:rPr lang="en-US" sz="1800" b="0" strike="noStrike" spc="-1">
                          <a:solidFill>
                            <a:srgbClr val="000000"/>
                          </a:solidFill>
                          <a:latin typeface="Times New Roman"/>
                        </a:rPr>
                        <a:t>± 2.6</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971" name="Freeform: Shape 970"/>
          <p:cNvSpPr/>
          <p:nvPr/>
        </p:nvSpPr>
        <p:spPr>
          <a:xfrm>
            <a:off x="7679160" y="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pic>
        <p:nvPicPr>
          <p:cNvPr id="972" name="Picture 971"/>
          <p:cNvPicPr/>
          <p:nvPr/>
        </p:nvPicPr>
        <p:blipFill>
          <a:blip r:embed="rId3"/>
          <a:stretch/>
        </p:blipFill>
        <p:spPr>
          <a:xfrm>
            <a:off x="10366920" y="1942560"/>
            <a:ext cx="6976800" cy="5509080"/>
          </a:xfrm>
          <a:prstGeom prst="rect">
            <a:avLst/>
          </a:prstGeom>
          <a:ln w="0">
            <a:noFill/>
          </a:ln>
        </p:spPr>
      </p:pic>
      <p:sp>
        <p:nvSpPr>
          <p:cNvPr id="973" name="TextBox 972"/>
          <p:cNvSpPr txBox="1"/>
          <p:nvPr/>
        </p:nvSpPr>
        <p:spPr>
          <a:xfrm>
            <a:off x="12620520" y="921600"/>
            <a:ext cx="4580640" cy="921240"/>
          </a:xfrm>
          <a:prstGeom prst="rect">
            <a:avLst/>
          </a:prstGeom>
          <a:noFill/>
          <a:ln w="0">
            <a:noFill/>
          </a:ln>
        </p:spPr>
        <p:txBody>
          <a:bodyPr lIns="90000" tIns="45000" rIns="90000" bIns="45000" anchor="t">
            <a:noAutofit/>
          </a:bodyPr>
          <a:lstStyle/>
          <a:p>
            <a:pPr algn="r">
              <a:buNone/>
            </a:pPr>
            <a:r>
              <a:rPr lang="en-US" sz="4800" b="0" strike="noStrike" spc="-1">
                <a:solidFill>
                  <a:srgbClr val="FFFFFF"/>
                </a:solidFill>
                <a:latin typeface="Barlow SemiCondensed Heavy"/>
              </a:rPr>
              <a:t>Rear M/L</a:t>
            </a:r>
            <a:endParaRPr lang="en-US" sz="4800" b="0" strike="noStrike" spc="-1">
              <a:solidFill>
                <a:srgbClr val="FFFFFF"/>
              </a:solidFill>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542ABC9-716D-359C-2C5C-696A70D3EDE8}"/>
              </a:ext>
            </a:extLst>
          </p:cNvPr>
          <p:cNvSpPr/>
          <p:nvPr/>
        </p:nvSpPr>
        <p:spPr>
          <a:xfrm>
            <a:off x="7679160" y="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974" name="Group 21"/>
          <p:cNvGrpSpPr/>
          <p:nvPr/>
        </p:nvGrpSpPr>
        <p:grpSpPr>
          <a:xfrm>
            <a:off x="-340920" y="-2392920"/>
            <a:ext cx="11485800" cy="16421400"/>
            <a:chOff x="-340920" y="-2392920"/>
            <a:chExt cx="11485800" cy="16421400"/>
          </a:xfrm>
        </p:grpSpPr>
        <p:sp>
          <p:nvSpPr>
            <p:cNvPr id="975" name="Freeform 31"/>
            <p:cNvSpPr/>
            <p:nvPr/>
          </p:nvSpPr>
          <p:spPr>
            <a:xfrm rot="14520000">
              <a:off x="-2675520" y="368100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76" name="TextBox 10"/>
            <p:cNvSpPr/>
            <p:nvPr/>
          </p:nvSpPr>
          <p:spPr>
            <a:xfrm rot="14520000">
              <a:off x="-2740680" y="364428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977" name="Group 36"/>
          <p:cNvGrpSpPr/>
          <p:nvPr/>
        </p:nvGrpSpPr>
        <p:grpSpPr>
          <a:xfrm>
            <a:off x="-3619800" y="-3452040"/>
            <a:ext cx="5382360" cy="5407920"/>
            <a:chOff x="-3619800" y="-3452040"/>
            <a:chExt cx="5382360" cy="5407920"/>
          </a:xfrm>
        </p:grpSpPr>
        <p:sp>
          <p:nvSpPr>
            <p:cNvPr id="978" name="Freeform 32"/>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79" name="TextBox 35"/>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80" name="TextBox 36"/>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46</a:t>
            </a:r>
            <a:endParaRPr lang="en-US" sz="2700" b="0" strike="noStrike" spc="-1">
              <a:latin typeface="Arial"/>
            </a:endParaRPr>
          </a:p>
        </p:txBody>
      </p:sp>
      <p:sp>
        <p:nvSpPr>
          <p:cNvPr id="981" name="AutoShape 1"/>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82" name="TextBox 37"/>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83" name="TextBox 38"/>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CV/Training vs Independent</a:t>
            </a:r>
            <a:r>
              <a:rPr lang="en-US" sz="11250" b="0" strike="noStrike" spc="-1">
                <a:solidFill>
                  <a:srgbClr val="EE272A"/>
                </a:solidFill>
                <a:latin typeface="Barlow SemiCondensed Heavy"/>
              </a:rPr>
              <a:t> </a:t>
            </a:r>
            <a:endParaRPr lang="en-US" sz="11250" b="0" strike="noStrike" spc="-1">
              <a:latin typeface="Arial"/>
            </a:endParaRPr>
          </a:p>
        </p:txBody>
      </p:sp>
      <p:graphicFrame>
        <p:nvGraphicFramePr>
          <p:cNvPr id="984" name="Table 983"/>
          <p:cNvGraphicFramePr/>
          <p:nvPr/>
        </p:nvGraphicFramePr>
        <p:xfrm>
          <a:off x="793800" y="7037280"/>
          <a:ext cx="8894160" cy="2207520"/>
        </p:xfrm>
        <a:graphic>
          <a:graphicData uri="http://schemas.openxmlformats.org/drawingml/2006/table">
            <a:tbl>
              <a:tblPr/>
              <a:tblGrid>
                <a:gridCol w="2964960">
                  <a:extLst>
                    <a:ext uri="{9D8B030D-6E8A-4147-A177-3AD203B41FA5}">
                      <a16:colId xmlns:a16="http://schemas.microsoft.com/office/drawing/2014/main" val="20000"/>
                    </a:ext>
                  </a:extLst>
                </a:gridCol>
                <a:gridCol w="2964600">
                  <a:extLst>
                    <a:ext uri="{9D8B030D-6E8A-4147-A177-3AD203B41FA5}">
                      <a16:colId xmlns:a16="http://schemas.microsoft.com/office/drawing/2014/main" val="20001"/>
                    </a:ext>
                  </a:extLst>
                </a:gridCol>
                <a:gridCol w="2964600">
                  <a:extLst>
                    <a:ext uri="{9D8B030D-6E8A-4147-A177-3AD203B41FA5}">
                      <a16:colId xmlns:a16="http://schemas.microsoft.com/office/drawing/2014/main" val="20002"/>
                    </a:ext>
                  </a:extLst>
                </a:gridCol>
              </a:tblGrid>
              <a:tr h="441360">
                <a:tc>
                  <a:txBody>
                    <a:bodyPr/>
                    <a:lstStyle/>
                    <a:p>
                      <a:pPr algn="ctr">
                        <a:lnSpc>
                          <a:spcPct val="100000"/>
                        </a:lnSpc>
                        <a:buNone/>
                      </a:pPr>
                      <a:r>
                        <a:rPr lang="en-US" sz="1800" b="0" strike="noStrike" spc="-1">
                          <a:solidFill>
                            <a:srgbClr val="000000"/>
                          </a:solidFill>
                          <a:latin typeface="Arial"/>
                        </a:rPr>
                        <a:t>M/L Rear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Independent Data (592)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Training/CV Set (6488)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441360">
                <a:tc>
                  <a:txBody>
                    <a:bodyPr/>
                    <a:lstStyle/>
                    <a:p>
                      <a:pPr algn="ctr">
                        <a:lnSpc>
                          <a:spcPct val="100000"/>
                        </a:lnSpc>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8.2 ± 7.5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6.9 ± 3.4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441360">
                <a:tc>
                  <a:txBody>
                    <a:bodyPr/>
                    <a:lstStyle/>
                    <a:p>
                      <a:pPr algn="ctr">
                        <a:lnSpc>
                          <a:spcPct val="100000"/>
                        </a:lnSpc>
                        <a:buNone/>
                      </a:pPr>
                      <a:r>
                        <a:rPr lang="en-US" sz="1800" b="0" strike="noStrike" spc="-1">
                          <a:solidFill>
                            <a:srgbClr val="000000"/>
                          </a:solidFill>
                          <a:latin typeface="Arial"/>
                        </a:rPr>
                        <a:t>10th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1.1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4.2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441360">
                <a:tc>
                  <a:txBody>
                    <a:bodyPr/>
                    <a:lstStyle/>
                    <a:p>
                      <a:pPr algn="ctr">
                        <a:lnSpc>
                          <a:spcPct val="100000"/>
                        </a:lnSpc>
                        <a:buNone/>
                      </a:pPr>
                      <a:r>
                        <a:rPr lang="en-US" sz="1800" b="0" strike="noStrike" spc="-1">
                          <a:solidFill>
                            <a:srgbClr val="000000"/>
                          </a:solidFill>
                          <a:latin typeface="Arial"/>
                        </a:rPr>
                        <a:t>90th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13.6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10.4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442080">
                <a:tc>
                  <a:txBody>
                    <a:bodyPr/>
                    <a:lstStyle/>
                    <a:p>
                      <a:pPr algn="ctr">
                        <a:lnSpc>
                          <a:spcPct val="100000"/>
                        </a:lnSpc>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1.4 ± 0.6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marL="216000" indent="-216000" algn="ctr">
                        <a:lnSpc>
                          <a:spcPct val="100000"/>
                        </a:lnSpc>
                        <a:buClr>
                          <a:srgbClr val="FFFFFF"/>
                        </a:buClr>
                        <a:buSzPct val="45000"/>
                        <a:buFont typeface="Wingdings" charset="2"/>
                        <a:buChar char=""/>
                      </a:pPr>
                      <a:r>
                        <a:rPr lang="en-US" sz="1800" b="0" strike="noStrike" spc="-1">
                          <a:latin typeface="Arial"/>
                          <a:ea typeface="Noto Sans CJK SC"/>
                        </a:rPr>
                        <a:t>1.5 </a:t>
                      </a:r>
                      <a:r>
                        <a:rPr lang="en-US" sz="1800" b="0" strike="noStrike" spc="-1">
                          <a:solidFill>
                            <a:srgbClr val="000000"/>
                          </a:solidFill>
                          <a:latin typeface="Times New Roman"/>
                        </a:rPr>
                        <a:t>± 2.1</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pic>
        <p:nvPicPr>
          <p:cNvPr id="986" name="Picture 985"/>
          <p:cNvPicPr/>
          <p:nvPr/>
        </p:nvPicPr>
        <p:blipFill>
          <a:blip r:embed="rId3"/>
          <a:stretch/>
        </p:blipFill>
        <p:spPr>
          <a:xfrm>
            <a:off x="10306800" y="1980360"/>
            <a:ext cx="6999840" cy="5527440"/>
          </a:xfrm>
          <a:prstGeom prst="rect">
            <a:avLst/>
          </a:prstGeom>
          <a:ln w="0">
            <a:noFill/>
          </a:ln>
        </p:spPr>
      </p:pic>
      <p:sp>
        <p:nvSpPr>
          <p:cNvPr id="987" name="TextBox 986"/>
          <p:cNvSpPr txBox="1"/>
          <p:nvPr/>
        </p:nvSpPr>
        <p:spPr>
          <a:xfrm>
            <a:off x="12620520" y="921240"/>
            <a:ext cx="4580640" cy="921240"/>
          </a:xfrm>
          <a:prstGeom prst="rect">
            <a:avLst/>
          </a:prstGeom>
          <a:noFill/>
          <a:ln w="0">
            <a:noFill/>
          </a:ln>
        </p:spPr>
        <p:txBody>
          <a:bodyPr lIns="90000" tIns="45000" rIns="90000" bIns="45000" anchor="t">
            <a:noAutofit/>
          </a:bodyPr>
          <a:lstStyle/>
          <a:p>
            <a:pPr algn="r">
              <a:buNone/>
            </a:pPr>
            <a:r>
              <a:rPr lang="en-US" sz="4800" b="0" strike="noStrike" spc="-1">
                <a:solidFill>
                  <a:srgbClr val="FFFFFF"/>
                </a:solidFill>
                <a:latin typeface="Barlow SemiCondensed Heavy"/>
              </a:rPr>
              <a:t>Rear Vertical</a:t>
            </a:r>
            <a:endParaRPr lang="en-US" sz="4800" b="0" strike="noStrike" spc="-1">
              <a:solidFill>
                <a:srgbClr val="FFFFFF"/>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7D151D8-1573-285D-B452-CB6806C5EC23}"/>
              </a:ext>
            </a:extLst>
          </p:cNvPr>
          <p:cNvSpPr/>
          <p:nvPr/>
        </p:nvSpPr>
        <p:spPr>
          <a:xfrm>
            <a:off x="7679160" y="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988" name="Group 43"/>
          <p:cNvGrpSpPr/>
          <p:nvPr/>
        </p:nvGrpSpPr>
        <p:grpSpPr>
          <a:xfrm>
            <a:off x="-340920" y="-2392920"/>
            <a:ext cx="11485800" cy="16421400"/>
            <a:chOff x="-340920" y="-2392920"/>
            <a:chExt cx="11485800" cy="16421400"/>
          </a:xfrm>
        </p:grpSpPr>
        <p:sp>
          <p:nvSpPr>
            <p:cNvPr id="989" name="Freeform 33"/>
            <p:cNvSpPr/>
            <p:nvPr/>
          </p:nvSpPr>
          <p:spPr>
            <a:xfrm rot="14520000">
              <a:off x="-2675520" y="368100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90" name="TextBox 39"/>
            <p:cNvSpPr/>
            <p:nvPr/>
          </p:nvSpPr>
          <p:spPr>
            <a:xfrm rot="14520000">
              <a:off x="-2740680" y="364428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991" name="Group 44"/>
          <p:cNvGrpSpPr/>
          <p:nvPr/>
        </p:nvGrpSpPr>
        <p:grpSpPr>
          <a:xfrm>
            <a:off x="-3619800" y="-3452040"/>
            <a:ext cx="5382360" cy="5407920"/>
            <a:chOff x="-3619800" y="-3452040"/>
            <a:chExt cx="5382360" cy="5407920"/>
          </a:xfrm>
        </p:grpSpPr>
        <p:sp>
          <p:nvSpPr>
            <p:cNvPr id="992" name="Freeform 34"/>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993" name="TextBox 40"/>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994" name="TextBox 41"/>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47</a:t>
            </a:r>
            <a:endParaRPr lang="en-US" sz="2700" b="0" strike="noStrike" spc="-1">
              <a:latin typeface="Arial"/>
            </a:endParaRPr>
          </a:p>
        </p:txBody>
      </p:sp>
      <p:sp>
        <p:nvSpPr>
          <p:cNvPr id="995" name="AutoShape 9"/>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996" name="TextBox 42"/>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997" name="TextBox 43"/>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CV/Training vs Independent</a:t>
            </a:r>
            <a:r>
              <a:rPr lang="en-US" sz="11250" b="0" strike="noStrike" spc="-1">
                <a:solidFill>
                  <a:srgbClr val="EE272A"/>
                </a:solidFill>
                <a:latin typeface="Barlow SemiCondensed Heavy"/>
              </a:rPr>
              <a:t> </a:t>
            </a:r>
            <a:endParaRPr lang="en-US" sz="11250" b="0" strike="noStrike" spc="-1">
              <a:latin typeface="Arial"/>
            </a:endParaRPr>
          </a:p>
        </p:txBody>
      </p:sp>
      <p:graphicFrame>
        <p:nvGraphicFramePr>
          <p:cNvPr id="998" name="Table 997"/>
          <p:cNvGraphicFramePr/>
          <p:nvPr/>
        </p:nvGraphicFramePr>
        <p:xfrm>
          <a:off x="793800" y="7037280"/>
          <a:ext cx="8894160" cy="2207520"/>
        </p:xfrm>
        <a:graphic>
          <a:graphicData uri="http://schemas.openxmlformats.org/drawingml/2006/table">
            <a:tbl>
              <a:tblPr/>
              <a:tblGrid>
                <a:gridCol w="2964960">
                  <a:extLst>
                    <a:ext uri="{9D8B030D-6E8A-4147-A177-3AD203B41FA5}">
                      <a16:colId xmlns:a16="http://schemas.microsoft.com/office/drawing/2014/main" val="20000"/>
                    </a:ext>
                  </a:extLst>
                </a:gridCol>
                <a:gridCol w="2964600">
                  <a:extLst>
                    <a:ext uri="{9D8B030D-6E8A-4147-A177-3AD203B41FA5}">
                      <a16:colId xmlns:a16="http://schemas.microsoft.com/office/drawing/2014/main" val="20001"/>
                    </a:ext>
                  </a:extLst>
                </a:gridCol>
                <a:gridCol w="2964600">
                  <a:extLst>
                    <a:ext uri="{9D8B030D-6E8A-4147-A177-3AD203B41FA5}">
                      <a16:colId xmlns:a16="http://schemas.microsoft.com/office/drawing/2014/main" val="20002"/>
                    </a:ext>
                  </a:extLst>
                </a:gridCol>
              </a:tblGrid>
              <a:tr h="441360">
                <a:tc>
                  <a:txBody>
                    <a:bodyPr/>
                    <a:lstStyle/>
                    <a:p>
                      <a:pPr algn="ctr">
                        <a:lnSpc>
                          <a:spcPct val="100000"/>
                        </a:lnSpc>
                        <a:buNone/>
                      </a:pPr>
                      <a:r>
                        <a:rPr lang="en-US" sz="1800" b="0" strike="noStrike" spc="-1">
                          <a:solidFill>
                            <a:srgbClr val="000000"/>
                          </a:solidFill>
                          <a:latin typeface="Arial"/>
                        </a:rPr>
                        <a:t>M/L Rear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Independent Data (592)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Training/CV Set (6488)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441360">
                <a:tc>
                  <a:txBody>
                    <a:bodyPr/>
                    <a:lstStyle/>
                    <a:p>
                      <a:pPr algn="ctr">
                        <a:lnSpc>
                          <a:spcPct val="100000"/>
                        </a:lnSpc>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10.6 ± 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6.2 ± 6.3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441360">
                <a:tc>
                  <a:txBody>
                    <a:bodyPr/>
                    <a:lstStyle/>
                    <a:p>
                      <a:pPr algn="ctr">
                        <a:lnSpc>
                          <a:spcPct val="100000"/>
                        </a:lnSpc>
                        <a:buNone/>
                      </a:pPr>
                      <a:r>
                        <a:rPr lang="en-US" sz="1800" b="0" strike="noStrike" spc="-1">
                          <a:solidFill>
                            <a:srgbClr val="000000"/>
                          </a:solidFill>
                          <a:latin typeface="Arial"/>
                        </a:rPr>
                        <a:t>10th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1.3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3.5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441360">
                <a:tc>
                  <a:txBody>
                    <a:bodyPr/>
                    <a:lstStyle/>
                    <a:p>
                      <a:pPr algn="ctr">
                        <a:lnSpc>
                          <a:spcPct val="100000"/>
                        </a:lnSpc>
                        <a:buNone/>
                      </a:pPr>
                      <a:r>
                        <a:rPr lang="en-US" sz="1800" b="0" strike="noStrike" spc="-1">
                          <a:solidFill>
                            <a:srgbClr val="000000"/>
                          </a:solidFill>
                          <a:latin typeface="Arial"/>
                        </a:rPr>
                        <a:t>90th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16.1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442080">
                <a:tc>
                  <a:txBody>
                    <a:bodyPr/>
                    <a:lstStyle/>
                    <a:p>
                      <a:pPr algn="ctr">
                        <a:lnSpc>
                          <a:spcPct val="100000"/>
                        </a:lnSpc>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1.5 ± 0.8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marL="216000" indent="-216000" algn="ctr">
                        <a:lnSpc>
                          <a:spcPct val="100000"/>
                        </a:lnSpc>
                        <a:buClr>
                          <a:srgbClr val="FFFFFF"/>
                        </a:buClr>
                        <a:buSzPct val="45000"/>
                        <a:buFont typeface="Wingdings" charset="2"/>
                        <a:buChar char=""/>
                      </a:pPr>
                      <a:r>
                        <a:rPr lang="en-US" sz="1800" b="0" strike="noStrike" spc="-1">
                          <a:latin typeface="Arial"/>
                          <a:ea typeface="Noto Sans CJK SC"/>
                        </a:rPr>
                        <a:t>1.9 </a:t>
                      </a:r>
                      <a:r>
                        <a:rPr lang="en-US" sz="1800" b="0" strike="noStrike" spc="-1">
                          <a:solidFill>
                            <a:srgbClr val="000000"/>
                          </a:solidFill>
                          <a:latin typeface="Times New Roman"/>
                        </a:rPr>
                        <a:t>± 4.7</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000" name="TextBox 999"/>
          <p:cNvSpPr txBox="1"/>
          <p:nvPr/>
        </p:nvSpPr>
        <p:spPr>
          <a:xfrm>
            <a:off x="12620520" y="921240"/>
            <a:ext cx="4580640" cy="921240"/>
          </a:xfrm>
          <a:prstGeom prst="rect">
            <a:avLst/>
          </a:prstGeom>
          <a:noFill/>
          <a:ln w="0">
            <a:noFill/>
          </a:ln>
        </p:spPr>
        <p:txBody>
          <a:bodyPr lIns="90000" tIns="45000" rIns="90000" bIns="45000" anchor="t">
            <a:noAutofit/>
          </a:bodyPr>
          <a:lstStyle/>
          <a:p>
            <a:pPr algn="r">
              <a:buNone/>
            </a:pPr>
            <a:r>
              <a:rPr lang="en-US" sz="4800" b="0" strike="noStrike" spc="-1">
                <a:solidFill>
                  <a:srgbClr val="FFFFFF"/>
                </a:solidFill>
                <a:latin typeface="Barlow SemiCondensed Heavy"/>
              </a:rPr>
              <a:t>Rear A/P</a:t>
            </a:r>
            <a:endParaRPr lang="en-US" sz="4800" b="0" strike="noStrike" spc="-1">
              <a:solidFill>
                <a:srgbClr val="FFFFFF"/>
              </a:solidFill>
              <a:latin typeface="Arial"/>
            </a:endParaRPr>
          </a:p>
        </p:txBody>
      </p:sp>
      <p:pic>
        <p:nvPicPr>
          <p:cNvPr id="1001" name="Picture 1000"/>
          <p:cNvPicPr/>
          <p:nvPr/>
        </p:nvPicPr>
        <p:blipFill>
          <a:blip r:embed="rId3"/>
          <a:stretch/>
        </p:blipFill>
        <p:spPr>
          <a:xfrm>
            <a:off x="10334520" y="1998720"/>
            <a:ext cx="6953040" cy="5490360"/>
          </a:xfrm>
          <a:prstGeom prst="rect">
            <a:avLst/>
          </a:prstGeom>
          <a:ln w="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97BFA39-B8F8-E7E0-0CE4-7B18E3D3FAAD}"/>
              </a:ext>
            </a:extLst>
          </p:cNvPr>
          <p:cNvSpPr/>
          <p:nvPr/>
        </p:nvSpPr>
        <p:spPr>
          <a:xfrm>
            <a:off x="7679160" y="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1002" name="Group 46"/>
          <p:cNvGrpSpPr/>
          <p:nvPr/>
        </p:nvGrpSpPr>
        <p:grpSpPr>
          <a:xfrm>
            <a:off x="-340920" y="-2392920"/>
            <a:ext cx="11485800" cy="16421400"/>
            <a:chOff x="-340920" y="-2392920"/>
            <a:chExt cx="11485800" cy="16421400"/>
          </a:xfrm>
        </p:grpSpPr>
        <p:sp>
          <p:nvSpPr>
            <p:cNvPr id="1003" name="Freeform 37"/>
            <p:cNvSpPr/>
            <p:nvPr/>
          </p:nvSpPr>
          <p:spPr>
            <a:xfrm rot="14520000">
              <a:off x="-2675520" y="368100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04" name="TextBox 44"/>
            <p:cNvSpPr/>
            <p:nvPr/>
          </p:nvSpPr>
          <p:spPr>
            <a:xfrm rot="14520000">
              <a:off x="-2740680" y="364428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05" name="Group 66"/>
          <p:cNvGrpSpPr/>
          <p:nvPr/>
        </p:nvGrpSpPr>
        <p:grpSpPr>
          <a:xfrm>
            <a:off x="-3619800" y="-3452040"/>
            <a:ext cx="5382360" cy="5407920"/>
            <a:chOff x="-3619800" y="-3452040"/>
            <a:chExt cx="5382360" cy="5407920"/>
          </a:xfrm>
        </p:grpSpPr>
        <p:sp>
          <p:nvSpPr>
            <p:cNvPr id="1006" name="Freeform 47"/>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07" name="TextBox 45"/>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08" name="TextBox 46"/>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48</a:t>
            </a:r>
            <a:endParaRPr lang="en-US" sz="2700" b="0" strike="noStrike" spc="-1">
              <a:latin typeface="Arial"/>
            </a:endParaRPr>
          </a:p>
        </p:txBody>
      </p:sp>
      <p:sp>
        <p:nvSpPr>
          <p:cNvPr id="1009" name="AutoShape 11"/>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1010" name="TextBox 47"/>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1011" name="TextBox 48"/>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CV/Training vs Independent</a:t>
            </a:r>
            <a:r>
              <a:rPr lang="en-US" sz="11250" b="0" strike="noStrike" spc="-1">
                <a:solidFill>
                  <a:srgbClr val="EE272A"/>
                </a:solidFill>
                <a:latin typeface="Barlow SemiCondensed Heavy"/>
              </a:rPr>
              <a:t> </a:t>
            </a:r>
            <a:endParaRPr lang="en-US" sz="11250" b="0" strike="noStrike" spc="-1">
              <a:latin typeface="Arial"/>
            </a:endParaRPr>
          </a:p>
        </p:txBody>
      </p:sp>
      <p:graphicFrame>
        <p:nvGraphicFramePr>
          <p:cNvPr id="1012" name="Table 1011"/>
          <p:cNvGraphicFramePr/>
          <p:nvPr/>
        </p:nvGraphicFramePr>
        <p:xfrm>
          <a:off x="793800" y="7037280"/>
          <a:ext cx="8894160" cy="2207520"/>
        </p:xfrm>
        <a:graphic>
          <a:graphicData uri="http://schemas.openxmlformats.org/drawingml/2006/table">
            <a:tbl>
              <a:tblPr/>
              <a:tblGrid>
                <a:gridCol w="2964960">
                  <a:extLst>
                    <a:ext uri="{9D8B030D-6E8A-4147-A177-3AD203B41FA5}">
                      <a16:colId xmlns:a16="http://schemas.microsoft.com/office/drawing/2014/main" val="20000"/>
                    </a:ext>
                  </a:extLst>
                </a:gridCol>
                <a:gridCol w="2964600">
                  <a:extLst>
                    <a:ext uri="{9D8B030D-6E8A-4147-A177-3AD203B41FA5}">
                      <a16:colId xmlns:a16="http://schemas.microsoft.com/office/drawing/2014/main" val="20001"/>
                    </a:ext>
                  </a:extLst>
                </a:gridCol>
                <a:gridCol w="2964600">
                  <a:extLst>
                    <a:ext uri="{9D8B030D-6E8A-4147-A177-3AD203B41FA5}">
                      <a16:colId xmlns:a16="http://schemas.microsoft.com/office/drawing/2014/main" val="20002"/>
                    </a:ext>
                  </a:extLst>
                </a:gridCol>
              </a:tblGrid>
              <a:tr h="441360">
                <a:tc>
                  <a:txBody>
                    <a:bodyPr/>
                    <a:lstStyle/>
                    <a:p>
                      <a:pPr algn="ctr">
                        <a:lnSpc>
                          <a:spcPct val="100000"/>
                        </a:lnSpc>
                        <a:buNone/>
                      </a:pPr>
                      <a:r>
                        <a:rPr lang="en-US" sz="1800" b="0" strike="noStrike" spc="-1">
                          <a:solidFill>
                            <a:srgbClr val="000000"/>
                          </a:solidFill>
                          <a:latin typeface="Arial"/>
                        </a:rPr>
                        <a:t>M/L Rear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Independent Data (592)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Training/CV Set (6488)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441360">
                <a:tc>
                  <a:txBody>
                    <a:bodyPr/>
                    <a:lstStyle/>
                    <a:p>
                      <a:pPr algn="ctr">
                        <a:lnSpc>
                          <a:spcPct val="100000"/>
                        </a:lnSpc>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12.8 ± 9.3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15.1 ± 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441360">
                <a:tc>
                  <a:txBody>
                    <a:bodyPr/>
                    <a:lstStyle/>
                    <a:p>
                      <a:pPr algn="ctr">
                        <a:lnSpc>
                          <a:spcPct val="100000"/>
                        </a:lnSpc>
                        <a:buNone/>
                      </a:pPr>
                      <a:r>
                        <a:rPr lang="en-US" sz="1800" b="0" strike="noStrike" spc="-1">
                          <a:solidFill>
                            <a:srgbClr val="000000"/>
                          </a:solidFill>
                          <a:latin typeface="Arial"/>
                        </a:rPr>
                        <a:t>10th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2.0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441360">
                <a:tc>
                  <a:txBody>
                    <a:bodyPr/>
                    <a:lstStyle/>
                    <a:p>
                      <a:pPr algn="ctr">
                        <a:lnSpc>
                          <a:spcPct val="100000"/>
                        </a:lnSpc>
                        <a:buNone/>
                      </a:pPr>
                      <a:r>
                        <a:rPr lang="en-US" sz="1800" b="0" strike="noStrike" spc="-1">
                          <a:solidFill>
                            <a:srgbClr val="000000"/>
                          </a:solidFill>
                          <a:latin typeface="Arial"/>
                        </a:rPr>
                        <a:t>90th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21.2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22.1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442080">
                <a:tc>
                  <a:txBody>
                    <a:bodyPr/>
                    <a:lstStyle/>
                    <a:p>
                      <a:pPr algn="ctr">
                        <a:lnSpc>
                          <a:spcPct val="100000"/>
                        </a:lnSpc>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2.6 ± 0.9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marL="216000" indent="-216000" algn="ctr">
                        <a:lnSpc>
                          <a:spcPct val="100000"/>
                        </a:lnSpc>
                        <a:buClr>
                          <a:srgbClr val="FFFFFF"/>
                        </a:buClr>
                        <a:buSzPct val="45000"/>
                        <a:buFont typeface="Wingdings" charset="2"/>
                        <a:buChar char=""/>
                      </a:pPr>
                      <a:r>
                        <a:rPr lang="en-US" sz="1800" b="0" strike="noStrike" spc="-1">
                          <a:latin typeface="Arial"/>
                          <a:ea typeface="Noto Sans CJK SC"/>
                        </a:rPr>
                        <a:t>3.8 </a:t>
                      </a:r>
                      <a:r>
                        <a:rPr lang="en-US" sz="1800" b="0" strike="noStrike" spc="-1">
                          <a:solidFill>
                            <a:srgbClr val="000000"/>
                          </a:solidFill>
                          <a:latin typeface="Times New Roman"/>
                        </a:rPr>
                        <a:t>± 3.2</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014" name="TextBox 1013"/>
          <p:cNvSpPr txBox="1"/>
          <p:nvPr/>
        </p:nvSpPr>
        <p:spPr>
          <a:xfrm>
            <a:off x="12620520" y="921240"/>
            <a:ext cx="4580640" cy="921240"/>
          </a:xfrm>
          <a:prstGeom prst="rect">
            <a:avLst/>
          </a:prstGeom>
          <a:noFill/>
          <a:ln w="0">
            <a:noFill/>
          </a:ln>
        </p:spPr>
        <p:txBody>
          <a:bodyPr lIns="90000" tIns="45000" rIns="90000" bIns="45000" anchor="t">
            <a:noAutofit/>
          </a:bodyPr>
          <a:lstStyle/>
          <a:p>
            <a:pPr algn="r">
              <a:buNone/>
            </a:pPr>
            <a:r>
              <a:rPr lang="en-US" sz="4800" b="0" strike="noStrike" spc="-1">
                <a:solidFill>
                  <a:srgbClr val="FFFFFF"/>
                </a:solidFill>
                <a:latin typeface="Barlow SemiCondensed Heavy"/>
              </a:rPr>
              <a:t>Front M/L</a:t>
            </a:r>
            <a:endParaRPr lang="en-US" sz="4800" b="0" strike="noStrike" spc="-1">
              <a:solidFill>
                <a:srgbClr val="FFFFFF"/>
              </a:solidFill>
              <a:latin typeface="Arial"/>
            </a:endParaRPr>
          </a:p>
        </p:txBody>
      </p:sp>
      <p:pic>
        <p:nvPicPr>
          <p:cNvPr id="1015" name="Picture 1014"/>
          <p:cNvPicPr/>
          <p:nvPr/>
        </p:nvPicPr>
        <p:blipFill>
          <a:blip r:embed="rId3"/>
          <a:stretch/>
        </p:blipFill>
        <p:spPr>
          <a:xfrm>
            <a:off x="10339920" y="1999080"/>
            <a:ext cx="6928920" cy="547128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9AC6B22-24C8-A8B3-EB0B-8EC3FEAD4DCE}"/>
              </a:ext>
            </a:extLst>
          </p:cNvPr>
          <p:cNvSpPr/>
          <p:nvPr/>
        </p:nvSpPr>
        <p:spPr>
          <a:xfrm>
            <a:off x="7679160" y="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1016" name="Group 67"/>
          <p:cNvGrpSpPr/>
          <p:nvPr/>
        </p:nvGrpSpPr>
        <p:grpSpPr>
          <a:xfrm>
            <a:off x="-340920" y="-2392920"/>
            <a:ext cx="11485800" cy="16421400"/>
            <a:chOff x="-340920" y="-2392920"/>
            <a:chExt cx="11485800" cy="16421400"/>
          </a:xfrm>
        </p:grpSpPr>
        <p:sp>
          <p:nvSpPr>
            <p:cNvPr id="1017" name="Freeform 48"/>
            <p:cNvSpPr/>
            <p:nvPr/>
          </p:nvSpPr>
          <p:spPr>
            <a:xfrm rot="14520000">
              <a:off x="-2675520" y="368100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18" name="TextBox 54"/>
            <p:cNvSpPr/>
            <p:nvPr/>
          </p:nvSpPr>
          <p:spPr>
            <a:xfrm rot="14520000">
              <a:off x="-2740680" y="364428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19" name="Group 108"/>
          <p:cNvGrpSpPr/>
          <p:nvPr/>
        </p:nvGrpSpPr>
        <p:grpSpPr>
          <a:xfrm>
            <a:off x="-3619800" y="-3452040"/>
            <a:ext cx="5382360" cy="5407920"/>
            <a:chOff x="-3619800" y="-3452040"/>
            <a:chExt cx="5382360" cy="5407920"/>
          </a:xfrm>
        </p:grpSpPr>
        <p:sp>
          <p:nvSpPr>
            <p:cNvPr id="1020" name="Freeform 49"/>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21" name="TextBox 59"/>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22" name="TextBox 62"/>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49</a:t>
            </a:r>
            <a:endParaRPr lang="en-US" sz="2700" b="0" strike="noStrike" spc="-1">
              <a:latin typeface="Arial"/>
            </a:endParaRPr>
          </a:p>
        </p:txBody>
      </p:sp>
      <p:sp>
        <p:nvSpPr>
          <p:cNvPr id="1023" name="AutoShape 1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1024" name="TextBox 63"/>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1025" name="TextBox 64"/>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CV/Training vs Independent</a:t>
            </a:r>
            <a:r>
              <a:rPr lang="en-US" sz="11250" b="0" strike="noStrike" spc="-1">
                <a:solidFill>
                  <a:srgbClr val="EE272A"/>
                </a:solidFill>
                <a:latin typeface="Barlow SemiCondensed Heavy"/>
              </a:rPr>
              <a:t> </a:t>
            </a:r>
            <a:endParaRPr lang="en-US" sz="11250" b="0" strike="noStrike" spc="-1">
              <a:latin typeface="Arial"/>
            </a:endParaRPr>
          </a:p>
        </p:txBody>
      </p:sp>
      <p:graphicFrame>
        <p:nvGraphicFramePr>
          <p:cNvPr id="1026" name="Table 1025"/>
          <p:cNvGraphicFramePr/>
          <p:nvPr/>
        </p:nvGraphicFramePr>
        <p:xfrm>
          <a:off x="793800" y="7037280"/>
          <a:ext cx="8894160" cy="2207520"/>
        </p:xfrm>
        <a:graphic>
          <a:graphicData uri="http://schemas.openxmlformats.org/drawingml/2006/table">
            <a:tbl>
              <a:tblPr/>
              <a:tblGrid>
                <a:gridCol w="2964960">
                  <a:extLst>
                    <a:ext uri="{9D8B030D-6E8A-4147-A177-3AD203B41FA5}">
                      <a16:colId xmlns:a16="http://schemas.microsoft.com/office/drawing/2014/main" val="20000"/>
                    </a:ext>
                  </a:extLst>
                </a:gridCol>
                <a:gridCol w="2964600">
                  <a:extLst>
                    <a:ext uri="{9D8B030D-6E8A-4147-A177-3AD203B41FA5}">
                      <a16:colId xmlns:a16="http://schemas.microsoft.com/office/drawing/2014/main" val="20001"/>
                    </a:ext>
                  </a:extLst>
                </a:gridCol>
                <a:gridCol w="2964600">
                  <a:extLst>
                    <a:ext uri="{9D8B030D-6E8A-4147-A177-3AD203B41FA5}">
                      <a16:colId xmlns:a16="http://schemas.microsoft.com/office/drawing/2014/main" val="20002"/>
                    </a:ext>
                  </a:extLst>
                </a:gridCol>
              </a:tblGrid>
              <a:tr h="441360">
                <a:tc>
                  <a:txBody>
                    <a:bodyPr/>
                    <a:lstStyle/>
                    <a:p>
                      <a:pPr algn="ctr">
                        <a:lnSpc>
                          <a:spcPct val="100000"/>
                        </a:lnSpc>
                        <a:buNone/>
                      </a:pPr>
                      <a:r>
                        <a:rPr lang="en-US" sz="1800" b="0" strike="noStrike" spc="-1">
                          <a:solidFill>
                            <a:srgbClr val="000000"/>
                          </a:solidFill>
                          <a:latin typeface="Arial"/>
                        </a:rPr>
                        <a:t>M/L Rear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Independent Data (592)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Training/CV Set (6488)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441360">
                <a:tc>
                  <a:txBody>
                    <a:bodyPr/>
                    <a:lstStyle/>
                    <a:p>
                      <a:pPr algn="ctr">
                        <a:lnSpc>
                          <a:spcPct val="100000"/>
                        </a:lnSpc>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12.6 ± 9.7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11.7 ± 6.1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441360">
                <a:tc>
                  <a:txBody>
                    <a:bodyPr/>
                    <a:lstStyle/>
                    <a:p>
                      <a:pPr algn="ctr">
                        <a:lnSpc>
                          <a:spcPct val="100000"/>
                        </a:lnSpc>
                        <a:buNone/>
                      </a:pPr>
                      <a:r>
                        <a:rPr lang="en-US" sz="1800" b="0" strike="noStrike" spc="-1">
                          <a:solidFill>
                            <a:srgbClr val="000000"/>
                          </a:solidFill>
                          <a:latin typeface="Arial"/>
                        </a:rPr>
                        <a:t>10th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2.1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7.0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441360">
                <a:tc>
                  <a:txBody>
                    <a:bodyPr/>
                    <a:lstStyle/>
                    <a:p>
                      <a:pPr algn="ctr">
                        <a:lnSpc>
                          <a:spcPct val="100000"/>
                        </a:lnSpc>
                        <a:buNone/>
                      </a:pPr>
                      <a:r>
                        <a:rPr lang="en-US" sz="1800" b="0" strike="noStrike" spc="-1">
                          <a:solidFill>
                            <a:srgbClr val="000000"/>
                          </a:solidFill>
                          <a:latin typeface="Arial"/>
                        </a:rPr>
                        <a:t>90th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21.2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16.8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442080">
                <a:tc>
                  <a:txBody>
                    <a:bodyPr/>
                    <a:lstStyle/>
                    <a:p>
                      <a:pPr algn="ctr">
                        <a:lnSpc>
                          <a:spcPct val="100000"/>
                        </a:lnSpc>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2.3 ± 0.8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marL="216000" indent="-216000" algn="ctr">
                        <a:lnSpc>
                          <a:spcPct val="100000"/>
                        </a:lnSpc>
                        <a:buClr>
                          <a:srgbClr val="FFFFFF"/>
                        </a:buClr>
                        <a:buSzPct val="45000"/>
                        <a:buFont typeface="Wingdings" charset="2"/>
                        <a:buChar char=""/>
                      </a:pPr>
                      <a:r>
                        <a:rPr lang="en-US" sz="1800" b="0" strike="noStrike" spc="-1">
                          <a:latin typeface="Arial"/>
                          <a:ea typeface="Noto Sans CJK SC"/>
                        </a:rPr>
                        <a:t>2.8 </a:t>
                      </a:r>
                      <a:r>
                        <a:rPr lang="en-US" sz="1800" b="0" strike="noStrike" spc="-1">
                          <a:solidFill>
                            <a:srgbClr val="000000"/>
                          </a:solidFill>
                          <a:latin typeface="Times New Roman"/>
                        </a:rPr>
                        <a:t>± 2.5</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028" name="TextBox 1027"/>
          <p:cNvSpPr txBox="1"/>
          <p:nvPr/>
        </p:nvSpPr>
        <p:spPr>
          <a:xfrm>
            <a:off x="12620520" y="921240"/>
            <a:ext cx="4580640" cy="921240"/>
          </a:xfrm>
          <a:prstGeom prst="rect">
            <a:avLst/>
          </a:prstGeom>
          <a:noFill/>
          <a:ln w="0">
            <a:noFill/>
          </a:ln>
        </p:spPr>
        <p:txBody>
          <a:bodyPr lIns="90000" tIns="45000" rIns="90000" bIns="45000" anchor="t">
            <a:noAutofit/>
          </a:bodyPr>
          <a:lstStyle/>
          <a:p>
            <a:pPr algn="r">
              <a:buNone/>
            </a:pPr>
            <a:r>
              <a:rPr lang="en-US" sz="4800" b="0" strike="noStrike" spc="-1">
                <a:solidFill>
                  <a:srgbClr val="FFFFFF"/>
                </a:solidFill>
                <a:latin typeface="Barlow SemiCondensed Heavy"/>
              </a:rPr>
              <a:t>Front Vertical</a:t>
            </a:r>
            <a:endParaRPr lang="en-US" sz="4800" b="0" strike="noStrike" spc="-1">
              <a:solidFill>
                <a:srgbClr val="FFFFFF"/>
              </a:solidFill>
              <a:latin typeface="Arial"/>
            </a:endParaRPr>
          </a:p>
        </p:txBody>
      </p:sp>
      <p:pic>
        <p:nvPicPr>
          <p:cNvPr id="1029" name="Picture 1028"/>
          <p:cNvPicPr/>
          <p:nvPr/>
        </p:nvPicPr>
        <p:blipFill>
          <a:blip r:embed="rId3"/>
          <a:stretch/>
        </p:blipFill>
        <p:spPr>
          <a:xfrm>
            <a:off x="10392120" y="2017800"/>
            <a:ext cx="6858360" cy="541548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05" name="TextBox 301"/>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05</a:t>
            </a:r>
            <a:endParaRPr lang="en-US" sz="2700" b="0" strike="noStrike" spc="-1">
              <a:latin typeface="Arial"/>
            </a:endParaRPr>
          </a:p>
        </p:txBody>
      </p:sp>
      <p:sp>
        <p:nvSpPr>
          <p:cNvPr id="106" name="AutoShape 19"/>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07" name="Group 121"/>
          <p:cNvGrpSpPr/>
          <p:nvPr/>
        </p:nvGrpSpPr>
        <p:grpSpPr>
          <a:xfrm>
            <a:off x="9335520" y="-9195480"/>
            <a:ext cx="14636520" cy="22237920"/>
            <a:chOff x="9335520" y="-9195480"/>
            <a:chExt cx="14636520" cy="22237920"/>
          </a:xfrm>
        </p:grpSpPr>
        <p:sp>
          <p:nvSpPr>
            <p:cNvPr id="108" name="Freeform 71"/>
            <p:cNvSpPr/>
            <p:nvPr/>
          </p:nvSpPr>
          <p:spPr>
            <a:xfrm rot="18045600">
              <a:off x="4527720" y="770040"/>
              <a:ext cx="24375960" cy="2379960"/>
            </a:xfrm>
            <a:custGeom>
              <a:avLst/>
              <a:gdLst/>
              <a:ahLst/>
              <a:cxnLst/>
              <a:rect l="l" t="t" r="r" b="b"/>
              <a:pathLst>
                <a:path w="6420109" h="626909">
                  <a:moveTo>
                    <a:pt x="0" y="0"/>
                  </a:moveTo>
                  <a:lnTo>
                    <a:pt x="6420109" y="0"/>
                  </a:lnTo>
                  <a:lnTo>
                    <a:pt x="642010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9" name="TextBox 302"/>
            <p:cNvSpPr/>
            <p:nvPr/>
          </p:nvSpPr>
          <p:spPr>
            <a:xfrm rot="18045600">
              <a:off x="4465440" y="660960"/>
              <a:ext cx="2437596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0" name="Group 122"/>
          <p:cNvGrpSpPr/>
          <p:nvPr/>
        </p:nvGrpSpPr>
        <p:grpSpPr>
          <a:xfrm>
            <a:off x="7201800" y="328680"/>
            <a:ext cx="14452200" cy="21928320"/>
            <a:chOff x="7201800" y="328680"/>
            <a:chExt cx="14452200" cy="21928320"/>
          </a:xfrm>
        </p:grpSpPr>
        <p:sp>
          <p:nvSpPr>
            <p:cNvPr id="111" name="Freeform 72"/>
            <p:cNvSpPr/>
            <p:nvPr/>
          </p:nvSpPr>
          <p:spPr>
            <a:xfrm rot="18045600">
              <a:off x="2482200" y="10139760"/>
              <a:ext cx="24015600" cy="2379960"/>
            </a:xfrm>
            <a:custGeom>
              <a:avLst/>
              <a:gdLst/>
              <a:ahLst/>
              <a:cxnLst/>
              <a:rect l="l" t="t" r="r" b="b"/>
              <a:pathLst>
                <a:path w="6325234" h="626909">
                  <a:moveTo>
                    <a:pt x="0" y="0"/>
                  </a:moveTo>
                  <a:lnTo>
                    <a:pt x="6325234" y="0"/>
                  </a:lnTo>
                  <a:lnTo>
                    <a:pt x="6325234"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2" name="TextBox 303"/>
            <p:cNvSpPr/>
            <p:nvPr/>
          </p:nvSpPr>
          <p:spPr>
            <a:xfrm rot="18045600">
              <a:off x="2419920" y="10030320"/>
              <a:ext cx="24015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3" name="Group 123"/>
          <p:cNvGrpSpPr/>
          <p:nvPr/>
        </p:nvGrpSpPr>
        <p:grpSpPr>
          <a:xfrm>
            <a:off x="-3619800" y="-3452040"/>
            <a:ext cx="5382360" cy="5407920"/>
            <a:chOff x="-3619800" y="-3452040"/>
            <a:chExt cx="5382360" cy="5407920"/>
          </a:xfrm>
        </p:grpSpPr>
        <p:sp>
          <p:nvSpPr>
            <p:cNvPr id="114" name="Freeform 73"/>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5" name="TextBox 304"/>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6" name="TextBox 305"/>
          <p:cNvSpPr/>
          <p:nvPr/>
        </p:nvSpPr>
        <p:spPr>
          <a:xfrm>
            <a:off x="592200" y="-203400"/>
            <a:ext cx="7023960" cy="1482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1679"/>
              </a:lnSpc>
              <a:buNone/>
            </a:pPr>
            <a:r>
              <a:rPr lang="en-US" sz="8350" b="0" strike="noStrike" spc="-1">
                <a:solidFill>
                  <a:srgbClr val="FFFFFF"/>
                </a:solidFill>
                <a:latin typeface="Barlow SemiCondensed Heavy"/>
              </a:rPr>
              <a:t>Background</a:t>
            </a:r>
            <a:endParaRPr lang="en-US" sz="8350" b="0" strike="noStrike" spc="-1">
              <a:latin typeface="Arial"/>
            </a:endParaRPr>
          </a:p>
        </p:txBody>
      </p:sp>
      <p:sp>
        <p:nvSpPr>
          <p:cNvPr id="117" name="TextBox 116"/>
          <p:cNvSpPr txBox="1"/>
          <p:nvPr/>
        </p:nvSpPr>
        <p:spPr>
          <a:xfrm>
            <a:off x="994320" y="2404440"/>
            <a:ext cx="10361160" cy="5721480"/>
          </a:xfrm>
          <a:prstGeom prst="rect">
            <a:avLst/>
          </a:prstGeom>
          <a:noFill/>
          <a:ln w="0">
            <a:noFill/>
          </a:ln>
        </p:spPr>
        <p:txBody>
          <a:bodyPr lIns="90000" tIns="45000" rIns="90000" bIns="45000" anchor="t">
            <a:noAutofit/>
          </a:bodyPr>
          <a:lstStyle/>
          <a:p>
            <a:r>
              <a:rPr lang="en-US" sz="3600" b="0" strike="noStrike" spc="-1" dirty="0">
                <a:solidFill>
                  <a:schemeClr val="bg1"/>
                </a:solidFill>
                <a:latin typeface="Arial"/>
              </a:rPr>
              <a:t>More recent work:</a:t>
            </a:r>
          </a:p>
          <a:p>
            <a:endParaRPr lang="en-US" sz="3600" b="0" strike="noStrike" spc="-1" dirty="0">
              <a:solidFill>
                <a:schemeClr val="bg1"/>
              </a:solidFill>
              <a:latin typeface="Arial"/>
            </a:endParaRPr>
          </a:p>
          <a:p>
            <a:r>
              <a:rPr lang="en-US" sz="3600" b="0" strike="noStrike" spc="-1" dirty="0">
                <a:solidFill>
                  <a:schemeClr val="bg1"/>
                </a:solidFill>
                <a:latin typeface="Arial"/>
              </a:rPr>
              <a:t>* Peak drive leg AP forces are significantly correlated with throwing velocity</a:t>
            </a:r>
          </a:p>
          <a:p>
            <a:r>
              <a:rPr lang="en-US" sz="3600" b="0" i="1" strike="noStrike" spc="-1" dirty="0">
                <a:solidFill>
                  <a:schemeClr val="bg1"/>
                </a:solidFill>
                <a:latin typeface="Arial"/>
                <a:ea typeface="Noto Sans CJK SC"/>
              </a:rPr>
              <a:t>Kageyama et al., 2014, McNally et al., 2015, </a:t>
            </a:r>
            <a:r>
              <a:rPr lang="en-US" sz="3600" b="0" i="1" strike="noStrike" spc="-1" dirty="0" err="1">
                <a:solidFill>
                  <a:schemeClr val="bg1"/>
                </a:solidFill>
                <a:latin typeface="Arial"/>
                <a:ea typeface="Noto Sans CJK SC"/>
              </a:rPr>
              <a:t>Wasserberger</a:t>
            </a:r>
            <a:r>
              <a:rPr lang="en-US" sz="3600" b="0" i="1" strike="noStrike" spc="-1" dirty="0">
                <a:solidFill>
                  <a:schemeClr val="bg1"/>
                </a:solidFill>
                <a:latin typeface="Arial"/>
                <a:ea typeface="Noto Sans CJK SC"/>
              </a:rPr>
              <a:t> et al., 2023</a:t>
            </a:r>
            <a:endParaRPr lang="en-US" sz="3600" b="0" strike="noStrike" spc="-1" dirty="0">
              <a:solidFill>
                <a:schemeClr val="bg1"/>
              </a:solidFill>
              <a:latin typeface="Arial"/>
            </a:endParaRPr>
          </a:p>
          <a:p>
            <a:endParaRPr lang="en-US" sz="3600" b="0" strike="noStrike" spc="-1" dirty="0">
              <a:solidFill>
                <a:schemeClr val="bg1"/>
              </a:solidFill>
              <a:latin typeface="Arial"/>
            </a:endParaRPr>
          </a:p>
          <a:p>
            <a:r>
              <a:rPr lang="en-US" sz="3600" b="0" strike="noStrike" spc="-1" dirty="0">
                <a:solidFill>
                  <a:schemeClr val="bg1"/>
                </a:solidFill>
                <a:latin typeface="Arial"/>
                <a:ea typeface="Noto Sans CJK SC"/>
              </a:rPr>
              <a:t>*Drive leg M/L forces are a significant predictor of external rotation torque in the throwing shoulder and may have implications regarding injury risk</a:t>
            </a:r>
            <a:endParaRPr lang="en-US" sz="3600" b="0" strike="noStrike" spc="-1" dirty="0">
              <a:solidFill>
                <a:schemeClr val="bg1"/>
              </a:solidFill>
              <a:latin typeface="Arial"/>
            </a:endParaRPr>
          </a:p>
          <a:p>
            <a:r>
              <a:rPr lang="en-US" sz="3600" b="0" i="1" strike="noStrike" spc="-1" dirty="0">
                <a:solidFill>
                  <a:schemeClr val="bg1"/>
                </a:solidFill>
                <a:latin typeface="Arial"/>
                <a:ea typeface="Noto Sans CJK SC"/>
              </a:rPr>
              <a:t>Nicholson et al., 2019</a:t>
            </a:r>
            <a:endParaRPr lang="en-US" sz="3600" b="0" strike="noStrike" spc="-1" dirty="0">
              <a:solidFill>
                <a:schemeClr val="bg1"/>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26FC3E4-2225-B640-34A1-50E05AACA59C}"/>
              </a:ext>
            </a:extLst>
          </p:cNvPr>
          <p:cNvSpPr/>
          <p:nvPr/>
        </p:nvSpPr>
        <p:spPr>
          <a:xfrm>
            <a:off x="7679160" y="0"/>
            <a:ext cx="10608840" cy="10024200"/>
          </a:xfrm>
          <a:custGeom>
            <a:avLst/>
            <a:gdLst/>
            <a:ahLst/>
            <a:cxnLst/>
            <a:rect l="0" t="0" r="r" b="b"/>
            <a:pathLst>
              <a:path w="29469" h="27845">
                <a:moveTo>
                  <a:pt x="0" y="13537"/>
                </a:moveTo>
                <a:lnTo>
                  <a:pt x="7208" y="0"/>
                </a:lnTo>
                <a:lnTo>
                  <a:pt x="22159" y="0"/>
                </a:lnTo>
                <a:lnTo>
                  <a:pt x="29469" y="13724"/>
                </a:lnTo>
                <a:lnTo>
                  <a:pt x="29469" y="14348"/>
                </a:lnTo>
                <a:lnTo>
                  <a:pt x="22281" y="27845"/>
                </a:lnTo>
                <a:lnTo>
                  <a:pt x="7086" y="27845"/>
                </a:lnTo>
                <a:lnTo>
                  <a:pt x="0" y="14535"/>
                </a:lnTo>
                <a:lnTo>
                  <a:pt x="0" y="13537"/>
                </a:lnTo>
                <a:close/>
              </a:path>
            </a:pathLst>
          </a:custGeom>
          <a:blipFill rotWithShape="0">
            <a:blip r:embed="rId2">
              <a:alphaModFix amt="11000"/>
            </a:blip>
            <a:stretch/>
          </a:blipFill>
          <a:ln w="0">
            <a:noFill/>
          </a:ln>
        </p:spPr>
        <p:txBody>
          <a:bodyPr/>
          <a:lstStyle/>
          <a:p>
            <a:endParaRPr lang="en-US"/>
          </a:p>
        </p:txBody>
      </p:sp>
      <p:grpSp>
        <p:nvGrpSpPr>
          <p:cNvPr id="1030" name="Group 109"/>
          <p:cNvGrpSpPr/>
          <p:nvPr/>
        </p:nvGrpSpPr>
        <p:grpSpPr>
          <a:xfrm>
            <a:off x="-340920" y="-2392920"/>
            <a:ext cx="11485800" cy="16421400"/>
            <a:chOff x="-340920" y="-2392920"/>
            <a:chExt cx="11485800" cy="16421400"/>
          </a:xfrm>
        </p:grpSpPr>
        <p:sp>
          <p:nvSpPr>
            <p:cNvPr id="1031" name="Freeform 58"/>
            <p:cNvSpPr/>
            <p:nvPr/>
          </p:nvSpPr>
          <p:spPr>
            <a:xfrm rot="14520000">
              <a:off x="-2675520" y="3681000"/>
              <a:ext cx="16284600" cy="4203720"/>
            </a:xfrm>
            <a:custGeom>
              <a:avLst/>
              <a:gdLst/>
              <a:ahLst/>
              <a:cxnLst/>
              <a:rect l="l" t="t" r="r" b="b"/>
              <a:pathLst>
                <a:path w="4289039" h="1107270">
                  <a:moveTo>
                    <a:pt x="0" y="0"/>
                  </a:moveTo>
                  <a:lnTo>
                    <a:pt x="4289039" y="0"/>
                  </a:lnTo>
                  <a:lnTo>
                    <a:pt x="4289039" y="1107270"/>
                  </a:lnTo>
                  <a:lnTo>
                    <a:pt x="0" y="1107270"/>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32" name="TextBox 65"/>
            <p:cNvSpPr/>
            <p:nvPr/>
          </p:nvSpPr>
          <p:spPr>
            <a:xfrm rot="14520000">
              <a:off x="-2740680" y="3644280"/>
              <a:ext cx="16284600" cy="4348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33" name="Group 110"/>
          <p:cNvGrpSpPr/>
          <p:nvPr/>
        </p:nvGrpSpPr>
        <p:grpSpPr>
          <a:xfrm>
            <a:off x="-3619800" y="-3452040"/>
            <a:ext cx="5382360" cy="5407920"/>
            <a:chOff x="-3619800" y="-3452040"/>
            <a:chExt cx="5382360" cy="5407920"/>
          </a:xfrm>
        </p:grpSpPr>
        <p:sp>
          <p:nvSpPr>
            <p:cNvPr id="1034" name="Freeform 59"/>
            <p:cNvSpPr/>
            <p:nvPr/>
          </p:nvSpPr>
          <p:spPr>
            <a:xfrm rot="18962400">
              <a:off x="-2550240" y="-2810880"/>
              <a:ext cx="3318480" cy="4203720"/>
            </a:xfrm>
            <a:custGeom>
              <a:avLst/>
              <a:gdLst/>
              <a:ahLst/>
              <a:cxnLst/>
              <a:rect l="l" t="t" r="r" b="b"/>
              <a:pathLst>
                <a:path w="874068" h="1107270">
                  <a:moveTo>
                    <a:pt x="0" y="0"/>
                  </a:moveTo>
                  <a:lnTo>
                    <a:pt x="874068" y="0"/>
                  </a:lnTo>
                  <a:lnTo>
                    <a:pt x="874068" y="1107270"/>
                  </a:lnTo>
                  <a:lnTo>
                    <a:pt x="0" y="110727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35" name="TextBox 66"/>
            <p:cNvSpPr/>
            <p:nvPr/>
          </p:nvSpPr>
          <p:spPr>
            <a:xfrm rot="18962400">
              <a:off x="-2587680" y="-2904120"/>
              <a:ext cx="3318480" cy="431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36" name="TextBox 6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50</a:t>
            </a:r>
            <a:endParaRPr lang="en-US" sz="2700" b="0" strike="noStrike" spc="-1">
              <a:latin typeface="Arial"/>
            </a:endParaRPr>
          </a:p>
        </p:txBody>
      </p:sp>
      <p:sp>
        <p:nvSpPr>
          <p:cNvPr id="1037" name="AutoShape 17"/>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1038" name="TextBox 88"/>
          <p:cNvSpPr/>
          <p:nvPr/>
        </p:nvSpPr>
        <p:spPr>
          <a:xfrm>
            <a:off x="592200" y="-110880"/>
            <a:ext cx="9471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Results</a:t>
            </a:r>
            <a:endParaRPr lang="en-US" sz="11250" b="0" strike="noStrike" spc="-1">
              <a:latin typeface="Arial"/>
            </a:endParaRPr>
          </a:p>
        </p:txBody>
      </p:sp>
      <p:sp>
        <p:nvSpPr>
          <p:cNvPr id="1039" name="TextBox 89"/>
          <p:cNvSpPr/>
          <p:nvPr/>
        </p:nvSpPr>
        <p:spPr>
          <a:xfrm>
            <a:off x="592200" y="1142640"/>
            <a:ext cx="875484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4800" b="0" strike="noStrike" spc="-1">
                <a:solidFill>
                  <a:srgbClr val="EE272A"/>
                </a:solidFill>
                <a:latin typeface="Barlow SemiCondensed Heavy"/>
              </a:rPr>
              <a:t>CV/Training vs Independent</a:t>
            </a:r>
            <a:r>
              <a:rPr lang="en-US" sz="11250" b="0" strike="noStrike" spc="-1">
                <a:solidFill>
                  <a:srgbClr val="EE272A"/>
                </a:solidFill>
                <a:latin typeface="Barlow SemiCondensed Heavy"/>
              </a:rPr>
              <a:t> </a:t>
            </a:r>
            <a:endParaRPr lang="en-US" sz="11250" b="0" strike="noStrike" spc="-1">
              <a:latin typeface="Arial"/>
            </a:endParaRPr>
          </a:p>
        </p:txBody>
      </p:sp>
      <p:graphicFrame>
        <p:nvGraphicFramePr>
          <p:cNvPr id="1040" name="Table 1039"/>
          <p:cNvGraphicFramePr/>
          <p:nvPr/>
        </p:nvGraphicFramePr>
        <p:xfrm>
          <a:off x="793800" y="7037280"/>
          <a:ext cx="8894160" cy="2207520"/>
        </p:xfrm>
        <a:graphic>
          <a:graphicData uri="http://schemas.openxmlformats.org/drawingml/2006/table">
            <a:tbl>
              <a:tblPr/>
              <a:tblGrid>
                <a:gridCol w="2964960">
                  <a:extLst>
                    <a:ext uri="{9D8B030D-6E8A-4147-A177-3AD203B41FA5}">
                      <a16:colId xmlns:a16="http://schemas.microsoft.com/office/drawing/2014/main" val="20000"/>
                    </a:ext>
                  </a:extLst>
                </a:gridCol>
                <a:gridCol w="2964600">
                  <a:extLst>
                    <a:ext uri="{9D8B030D-6E8A-4147-A177-3AD203B41FA5}">
                      <a16:colId xmlns:a16="http://schemas.microsoft.com/office/drawing/2014/main" val="20001"/>
                    </a:ext>
                  </a:extLst>
                </a:gridCol>
                <a:gridCol w="2964600">
                  <a:extLst>
                    <a:ext uri="{9D8B030D-6E8A-4147-A177-3AD203B41FA5}">
                      <a16:colId xmlns:a16="http://schemas.microsoft.com/office/drawing/2014/main" val="20002"/>
                    </a:ext>
                  </a:extLst>
                </a:gridCol>
              </a:tblGrid>
              <a:tr h="441360">
                <a:tc>
                  <a:txBody>
                    <a:bodyPr/>
                    <a:lstStyle/>
                    <a:p>
                      <a:pPr algn="ctr">
                        <a:lnSpc>
                          <a:spcPct val="100000"/>
                        </a:lnSpc>
                        <a:buNone/>
                      </a:pPr>
                      <a:r>
                        <a:rPr lang="en-US" sz="1800" b="0" strike="noStrike" spc="-1">
                          <a:solidFill>
                            <a:srgbClr val="000000"/>
                          </a:solidFill>
                          <a:latin typeface="Arial"/>
                        </a:rPr>
                        <a:t>M/L Rear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Independent Data (592)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0" strike="noStrike" spc="-1">
                          <a:solidFill>
                            <a:srgbClr val="000000"/>
                          </a:solidFill>
                          <a:latin typeface="Arial"/>
                        </a:rPr>
                        <a:t>Training/CV Set (6488)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441360">
                <a:tc>
                  <a:txBody>
                    <a:bodyPr/>
                    <a:lstStyle/>
                    <a:p>
                      <a:pPr algn="ctr">
                        <a:lnSpc>
                          <a:spcPct val="100000"/>
                        </a:lnSpc>
                        <a:buNone/>
                      </a:pPr>
                      <a:r>
                        <a:rPr lang="en-US" sz="1800" b="0" strike="noStrike" spc="-1">
                          <a:solidFill>
                            <a:srgbClr val="000000"/>
                          </a:solidFill>
                          <a:latin typeface="Arial"/>
                        </a:rPr>
                        <a:t>Combined Model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14.4 ± 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10.8 ± 5.4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441360">
                <a:tc>
                  <a:txBody>
                    <a:bodyPr/>
                    <a:lstStyle/>
                    <a:p>
                      <a:pPr algn="ctr">
                        <a:lnSpc>
                          <a:spcPct val="100000"/>
                        </a:lnSpc>
                        <a:buNone/>
                      </a:pPr>
                      <a:r>
                        <a:rPr lang="en-US" sz="1800" b="0" strike="noStrike" spc="-1">
                          <a:solidFill>
                            <a:srgbClr val="000000"/>
                          </a:solidFill>
                          <a:latin typeface="Arial"/>
                        </a:rPr>
                        <a:t>10th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2.3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6.6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441360">
                <a:tc>
                  <a:txBody>
                    <a:bodyPr/>
                    <a:lstStyle/>
                    <a:p>
                      <a:pPr algn="ctr">
                        <a:lnSpc>
                          <a:spcPct val="100000"/>
                        </a:lnSpc>
                        <a:buNone/>
                      </a:pPr>
                      <a:r>
                        <a:rPr lang="en-US" sz="1800" b="0" strike="noStrike" spc="-1">
                          <a:solidFill>
                            <a:srgbClr val="000000"/>
                          </a:solidFill>
                          <a:latin typeface="Arial"/>
                        </a:rPr>
                        <a:t>90th %-ile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26.1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solidFill>
                            <a:srgbClr val="000000"/>
                          </a:solidFill>
                          <a:latin typeface="Arial"/>
                        </a:rPr>
                        <a:t>15.0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442080">
                <a:tc>
                  <a:txBody>
                    <a:bodyPr/>
                    <a:lstStyle/>
                    <a:p>
                      <a:pPr algn="ctr">
                        <a:lnSpc>
                          <a:spcPct val="100000"/>
                        </a:lnSpc>
                        <a:buNone/>
                      </a:pPr>
                      <a:r>
                        <a:rPr lang="en-US" sz="1800" b="0" strike="noStrike" spc="-1">
                          <a:solidFill>
                            <a:srgbClr val="000000"/>
                          </a:solidFill>
                          <a:latin typeface="Arial"/>
                        </a:rPr>
                        <a:t>Mean PPV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solidFill>
                            <a:srgbClr val="000000"/>
                          </a:solidFill>
                          <a:latin typeface="Arial"/>
                        </a:rPr>
                        <a:t>2.7 ± 0.8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marL="216000" indent="-216000" algn="ctr">
                        <a:lnSpc>
                          <a:spcPct val="100000"/>
                        </a:lnSpc>
                        <a:buClr>
                          <a:srgbClr val="FFFFFF"/>
                        </a:buClr>
                        <a:buSzPct val="45000"/>
                        <a:buFont typeface="Wingdings" charset="2"/>
                        <a:buChar char=""/>
                      </a:pPr>
                      <a:r>
                        <a:rPr lang="en-US" sz="1800" b="0" strike="noStrike" spc="-1">
                          <a:latin typeface="Arial"/>
                          <a:ea typeface="Noto Sans CJK SC"/>
                        </a:rPr>
                        <a:t>2.8 </a:t>
                      </a:r>
                      <a:r>
                        <a:rPr lang="en-US" sz="1800" b="0" strike="noStrike" spc="-1">
                          <a:solidFill>
                            <a:srgbClr val="000000"/>
                          </a:solidFill>
                          <a:latin typeface="Times New Roman"/>
                        </a:rPr>
                        <a:t>± 2.9</a:t>
                      </a:r>
                      <a:endParaRPr lang="en-US"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042" name="TextBox 1041"/>
          <p:cNvSpPr txBox="1"/>
          <p:nvPr/>
        </p:nvSpPr>
        <p:spPr>
          <a:xfrm>
            <a:off x="12620520" y="921240"/>
            <a:ext cx="4580640" cy="921240"/>
          </a:xfrm>
          <a:prstGeom prst="rect">
            <a:avLst/>
          </a:prstGeom>
          <a:noFill/>
          <a:ln w="0">
            <a:noFill/>
          </a:ln>
        </p:spPr>
        <p:txBody>
          <a:bodyPr lIns="90000" tIns="45000" rIns="90000" bIns="45000" anchor="t">
            <a:noAutofit/>
          </a:bodyPr>
          <a:lstStyle/>
          <a:p>
            <a:pPr algn="r">
              <a:buNone/>
            </a:pPr>
            <a:r>
              <a:rPr lang="en-US" sz="4800" b="0" strike="noStrike" spc="-1">
                <a:solidFill>
                  <a:srgbClr val="FFFFFF"/>
                </a:solidFill>
                <a:latin typeface="Barlow SemiCondensed Heavy"/>
              </a:rPr>
              <a:t>Front A/P</a:t>
            </a:r>
            <a:endParaRPr lang="en-US" sz="4800" b="0" strike="noStrike" spc="-1">
              <a:solidFill>
                <a:srgbClr val="FFFFFF"/>
              </a:solidFill>
              <a:latin typeface="Arial"/>
            </a:endParaRPr>
          </a:p>
        </p:txBody>
      </p:sp>
      <p:pic>
        <p:nvPicPr>
          <p:cNvPr id="1043" name="Picture 1042"/>
          <p:cNvPicPr/>
          <p:nvPr/>
        </p:nvPicPr>
        <p:blipFill>
          <a:blip r:embed="rId3"/>
          <a:stretch/>
        </p:blipFill>
        <p:spPr>
          <a:xfrm>
            <a:off x="10354680" y="2017800"/>
            <a:ext cx="6858360" cy="5415480"/>
          </a:xfrm>
          <a:prstGeom prst="rect">
            <a:avLst/>
          </a:prstGeom>
          <a:ln w="0">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044" name="Group 111"/>
          <p:cNvGrpSpPr/>
          <p:nvPr/>
        </p:nvGrpSpPr>
        <p:grpSpPr>
          <a:xfrm>
            <a:off x="5598720" y="-10616400"/>
            <a:ext cx="10498320" cy="15284880"/>
            <a:chOff x="5598720" y="-10616400"/>
            <a:chExt cx="10498320" cy="15284880"/>
          </a:xfrm>
        </p:grpSpPr>
        <p:sp>
          <p:nvSpPr>
            <p:cNvPr id="1045" name="Freeform 60"/>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46" name="TextBox 90"/>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47" name="Group 112"/>
          <p:cNvGrpSpPr/>
          <p:nvPr/>
        </p:nvGrpSpPr>
        <p:grpSpPr>
          <a:xfrm>
            <a:off x="-4817880" y="1739160"/>
            <a:ext cx="13191840" cy="6702840"/>
            <a:chOff x="-4817880" y="1739160"/>
            <a:chExt cx="13191840" cy="6702840"/>
          </a:xfrm>
        </p:grpSpPr>
        <p:sp>
          <p:nvSpPr>
            <p:cNvPr id="1048" name="Freeform 61"/>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49" name="TextBox 91"/>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50" name="Group 113"/>
          <p:cNvGrpSpPr/>
          <p:nvPr/>
        </p:nvGrpSpPr>
        <p:grpSpPr>
          <a:xfrm>
            <a:off x="1213200" y="2293920"/>
            <a:ext cx="6859080" cy="5939640"/>
            <a:chOff x="1213200" y="2293920"/>
            <a:chExt cx="6859080" cy="5939640"/>
          </a:xfrm>
        </p:grpSpPr>
        <p:sp>
          <p:nvSpPr>
            <p:cNvPr id="1051" name="Freeform 64"/>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52" name="Group 114"/>
          <p:cNvGrpSpPr/>
          <p:nvPr/>
        </p:nvGrpSpPr>
        <p:grpSpPr>
          <a:xfrm>
            <a:off x="12239640" y="-2960280"/>
            <a:ext cx="8178120" cy="3815280"/>
            <a:chOff x="12239640" y="-2960280"/>
            <a:chExt cx="8178120" cy="3815280"/>
          </a:xfrm>
        </p:grpSpPr>
        <p:sp>
          <p:nvSpPr>
            <p:cNvPr id="1053" name="Freeform 65"/>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54" name="TextBox 92"/>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55" name="TextBox 99"/>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51</a:t>
            </a:r>
            <a:endParaRPr lang="en-US" sz="2700" b="0" strike="noStrike" spc="-1">
              <a:latin typeface="Arial"/>
            </a:endParaRPr>
          </a:p>
        </p:txBody>
      </p:sp>
      <p:sp>
        <p:nvSpPr>
          <p:cNvPr id="1056" name="AutoShape 18"/>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057" name="Group 115"/>
          <p:cNvGrpSpPr/>
          <p:nvPr/>
        </p:nvGrpSpPr>
        <p:grpSpPr>
          <a:xfrm>
            <a:off x="5982840" y="5577480"/>
            <a:ext cx="3160800" cy="2864520"/>
            <a:chOff x="5982840" y="5577480"/>
            <a:chExt cx="3160800" cy="2864520"/>
          </a:xfrm>
        </p:grpSpPr>
        <p:sp>
          <p:nvSpPr>
            <p:cNvPr id="1058" name="Freeform 68"/>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59" name="TextBox 100"/>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60" name="Group 116"/>
          <p:cNvGrpSpPr/>
          <p:nvPr/>
        </p:nvGrpSpPr>
        <p:grpSpPr>
          <a:xfrm>
            <a:off x="6147360" y="5857560"/>
            <a:ext cx="2831760" cy="2451960"/>
            <a:chOff x="6147360" y="5857560"/>
            <a:chExt cx="2831760" cy="2451960"/>
          </a:xfrm>
        </p:grpSpPr>
        <p:sp>
          <p:nvSpPr>
            <p:cNvPr id="1061" name="Freeform 69"/>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62" name="TextBox 101"/>
          <p:cNvSpPr/>
          <p:nvPr/>
        </p:nvSpPr>
        <p:spPr>
          <a:xfrm>
            <a:off x="9144000" y="3167280"/>
            <a:ext cx="401796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These were within 8-15% in independent data testing, but VERY consistent within each player</a:t>
            </a:r>
            <a:endParaRPr lang="en-US" sz="2100" b="0" strike="noStrike" spc="-1">
              <a:latin typeface="Arial"/>
            </a:endParaRPr>
          </a:p>
        </p:txBody>
      </p:sp>
      <p:sp>
        <p:nvSpPr>
          <p:cNvPr id="1063" name="TextBox 102"/>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Mean Results </a:t>
            </a:r>
            <a:endParaRPr lang="en-US" sz="2100" b="1" strike="noStrike" spc="-1">
              <a:latin typeface="Arial"/>
            </a:endParaRPr>
          </a:p>
        </p:txBody>
      </p:sp>
      <p:sp>
        <p:nvSpPr>
          <p:cNvPr id="1064" name="TextBox 103"/>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1065" name="TextBox 114"/>
          <p:cNvSpPr/>
          <p:nvPr/>
        </p:nvSpPr>
        <p:spPr>
          <a:xfrm>
            <a:off x="1344600" y="231840"/>
            <a:ext cx="734688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Discussion</a:t>
            </a:r>
            <a:endParaRPr lang="en-US" sz="11250" b="0" strike="noStrike" spc="-1">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066" name="Group 167"/>
          <p:cNvGrpSpPr/>
          <p:nvPr/>
        </p:nvGrpSpPr>
        <p:grpSpPr>
          <a:xfrm>
            <a:off x="5598720" y="-10616400"/>
            <a:ext cx="10498320" cy="15284880"/>
            <a:chOff x="5598720" y="-10616400"/>
            <a:chExt cx="10498320" cy="15284880"/>
          </a:xfrm>
        </p:grpSpPr>
        <p:sp>
          <p:nvSpPr>
            <p:cNvPr id="1067" name="Freeform 188"/>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68" name="TextBox 30"/>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69" name="Group 168"/>
          <p:cNvGrpSpPr/>
          <p:nvPr/>
        </p:nvGrpSpPr>
        <p:grpSpPr>
          <a:xfrm>
            <a:off x="-4817880" y="1739160"/>
            <a:ext cx="13191840" cy="6702840"/>
            <a:chOff x="-4817880" y="1739160"/>
            <a:chExt cx="13191840" cy="6702840"/>
          </a:xfrm>
        </p:grpSpPr>
        <p:sp>
          <p:nvSpPr>
            <p:cNvPr id="1070" name="Freeform 189"/>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71" name="TextBox 31"/>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72" name="Group 169"/>
          <p:cNvGrpSpPr/>
          <p:nvPr/>
        </p:nvGrpSpPr>
        <p:grpSpPr>
          <a:xfrm>
            <a:off x="1213200" y="2293920"/>
            <a:ext cx="6859080" cy="5939640"/>
            <a:chOff x="1213200" y="2293920"/>
            <a:chExt cx="6859080" cy="5939640"/>
          </a:xfrm>
        </p:grpSpPr>
        <p:sp>
          <p:nvSpPr>
            <p:cNvPr id="1073" name="Freeform 190"/>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74" name="Group 170"/>
          <p:cNvGrpSpPr/>
          <p:nvPr/>
        </p:nvGrpSpPr>
        <p:grpSpPr>
          <a:xfrm>
            <a:off x="12239640" y="-2960280"/>
            <a:ext cx="8178120" cy="3815280"/>
            <a:chOff x="12239640" y="-2960280"/>
            <a:chExt cx="8178120" cy="3815280"/>
          </a:xfrm>
        </p:grpSpPr>
        <p:sp>
          <p:nvSpPr>
            <p:cNvPr id="1075" name="Freeform 191"/>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76" name="TextBox 32"/>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77" name="TextBox 33"/>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52</a:t>
            </a:r>
            <a:endParaRPr lang="en-US" sz="2700" b="0" strike="noStrike" spc="-1">
              <a:latin typeface="Arial"/>
            </a:endParaRPr>
          </a:p>
        </p:txBody>
      </p:sp>
      <p:sp>
        <p:nvSpPr>
          <p:cNvPr id="1078" name="AutoShape 27"/>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079" name="Group 171"/>
          <p:cNvGrpSpPr/>
          <p:nvPr/>
        </p:nvGrpSpPr>
        <p:grpSpPr>
          <a:xfrm>
            <a:off x="5982840" y="5577480"/>
            <a:ext cx="3160800" cy="2864520"/>
            <a:chOff x="5982840" y="5577480"/>
            <a:chExt cx="3160800" cy="2864520"/>
          </a:xfrm>
        </p:grpSpPr>
        <p:sp>
          <p:nvSpPr>
            <p:cNvPr id="1080" name="Freeform 192"/>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81" name="TextBox 192"/>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82" name="Group 172"/>
          <p:cNvGrpSpPr/>
          <p:nvPr/>
        </p:nvGrpSpPr>
        <p:grpSpPr>
          <a:xfrm>
            <a:off x="6147360" y="5857560"/>
            <a:ext cx="2831760" cy="2451960"/>
            <a:chOff x="6147360" y="5857560"/>
            <a:chExt cx="2831760" cy="2451960"/>
          </a:xfrm>
        </p:grpSpPr>
        <p:sp>
          <p:nvSpPr>
            <p:cNvPr id="1083" name="Freeform 193"/>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084" name="TextBox 193"/>
          <p:cNvSpPr/>
          <p:nvPr/>
        </p:nvSpPr>
        <p:spPr>
          <a:xfrm>
            <a:off x="9144000" y="3167280"/>
            <a:ext cx="401796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These were within 8-15% in independent data testing, but VERY consistent within each player</a:t>
            </a:r>
            <a:endParaRPr lang="en-US" sz="2100" b="0" strike="noStrike" spc="-1">
              <a:latin typeface="Arial"/>
            </a:endParaRPr>
          </a:p>
        </p:txBody>
      </p:sp>
      <p:sp>
        <p:nvSpPr>
          <p:cNvPr id="1085" name="TextBox 194"/>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Mean Results </a:t>
            </a:r>
            <a:endParaRPr lang="en-US" sz="2100" b="1" strike="noStrike" spc="-1">
              <a:latin typeface="Arial"/>
            </a:endParaRPr>
          </a:p>
        </p:txBody>
      </p:sp>
      <p:sp>
        <p:nvSpPr>
          <p:cNvPr id="1086" name="TextBox 195"/>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1087" name="TextBox 339"/>
          <p:cNvSpPr/>
          <p:nvPr/>
        </p:nvSpPr>
        <p:spPr>
          <a:xfrm>
            <a:off x="9144000" y="5693760"/>
            <a:ext cx="40179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Generally, the rear data were less chaotic than the front data.  This seemed to have consequences for the model.  Front data may be more inconsistent due to the increased variability post release.</a:t>
            </a:r>
            <a:endParaRPr lang="en-US" sz="2100" b="0" strike="noStrike" spc="-1">
              <a:latin typeface="Arial"/>
            </a:endParaRPr>
          </a:p>
        </p:txBody>
      </p:sp>
      <p:sp>
        <p:nvSpPr>
          <p:cNvPr id="1088" name="TextBox 340"/>
          <p:cNvSpPr/>
          <p:nvPr/>
        </p:nvSpPr>
        <p:spPr>
          <a:xfrm>
            <a:off x="9917280" y="5171400"/>
            <a:ext cx="3136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Rear forces were better</a:t>
            </a:r>
            <a:endParaRPr lang="en-US" sz="2100" b="1" strike="noStrike" spc="-1">
              <a:latin typeface="Arial"/>
            </a:endParaRPr>
          </a:p>
        </p:txBody>
      </p:sp>
      <p:sp>
        <p:nvSpPr>
          <p:cNvPr id="1089" name="TextBox 357"/>
          <p:cNvSpPr/>
          <p:nvPr/>
        </p:nvSpPr>
        <p:spPr>
          <a:xfrm>
            <a:off x="9144000" y="515232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1090" name="TextBox 380"/>
          <p:cNvSpPr/>
          <p:nvPr/>
        </p:nvSpPr>
        <p:spPr>
          <a:xfrm>
            <a:off x="1344600" y="231840"/>
            <a:ext cx="734688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Discussion</a:t>
            </a:r>
            <a:endParaRPr lang="en-US" sz="11250" b="0" strike="noStrike" spc="-1">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091" name="Group 173"/>
          <p:cNvGrpSpPr/>
          <p:nvPr/>
        </p:nvGrpSpPr>
        <p:grpSpPr>
          <a:xfrm>
            <a:off x="5598720" y="-10616400"/>
            <a:ext cx="10498320" cy="15284880"/>
            <a:chOff x="5598720" y="-10616400"/>
            <a:chExt cx="10498320" cy="15284880"/>
          </a:xfrm>
        </p:grpSpPr>
        <p:sp>
          <p:nvSpPr>
            <p:cNvPr id="1092" name="Freeform 194"/>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93" name="TextBox 381"/>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94" name="Group 174"/>
          <p:cNvGrpSpPr/>
          <p:nvPr/>
        </p:nvGrpSpPr>
        <p:grpSpPr>
          <a:xfrm>
            <a:off x="-4817880" y="1739160"/>
            <a:ext cx="13191840" cy="6702840"/>
            <a:chOff x="-4817880" y="1739160"/>
            <a:chExt cx="13191840" cy="6702840"/>
          </a:xfrm>
        </p:grpSpPr>
        <p:sp>
          <p:nvSpPr>
            <p:cNvPr id="1095" name="Freeform 195"/>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96" name="TextBox 382"/>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97" name="Group 175"/>
          <p:cNvGrpSpPr/>
          <p:nvPr/>
        </p:nvGrpSpPr>
        <p:grpSpPr>
          <a:xfrm>
            <a:off x="1213200" y="2293920"/>
            <a:ext cx="6859080" cy="5939640"/>
            <a:chOff x="1213200" y="2293920"/>
            <a:chExt cx="6859080" cy="5939640"/>
          </a:xfrm>
        </p:grpSpPr>
        <p:sp>
          <p:nvSpPr>
            <p:cNvPr id="1098" name="Freeform 196"/>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099" name="Group 176"/>
          <p:cNvGrpSpPr/>
          <p:nvPr/>
        </p:nvGrpSpPr>
        <p:grpSpPr>
          <a:xfrm>
            <a:off x="12239640" y="-2960280"/>
            <a:ext cx="8178120" cy="3815280"/>
            <a:chOff x="12239640" y="-2960280"/>
            <a:chExt cx="8178120" cy="3815280"/>
          </a:xfrm>
        </p:grpSpPr>
        <p:sp>
          <p:nvSpPr>
            <p:cNvPr id="1100" name="Freeform 197"/>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01" name="TextBox 384"/>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02" name="TextBox 38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53</a:t>
            </a:r>
            <a:endParaRPr lang="en-US" sz="2700" b="0" strike="noStrike" spc="-1">
              <a:latin typeface="Arial"/>
            </a:endParaRPr>
          </a:p>
        </p:txBody>
      </p:sp>
      <p:sp>
        <p:nvSpPr>
          <p:cNvPr id="1103" name="AutoShape 28"/>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104" name="Group 177"/>
          <p:cNvGrpSpPr/>
          <p:nvPr/>
        </p:nvGrpSpPr>
        <p:grpSpPr>
          <a:xfrm>
            <a:off x="5982840" y="5577480"/>
            <a:ext cx="3160800" cy="2864520"/>
            <a:chOff x="5982840" y="5577480"/>
            <a:chExt cx="3160800" cy="2864520"/>
          </a:xfrm>
        </p:grpSpPr>
        <p:sp>
          <p:nvSpPr>
            <p:cNvPr id="1105" name="Freeform 198"/>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06" name="TextBox 386"/>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07" name="Group 178"/>
          <p:cNvGrpSpPr/>
          <p:nvPr/>
        </p:nvGrpSpPr>
        <p:grpSpPr>
          <a:xfrm>
            <a:off x="6147360" y="5857560"/>
            <a:ext cx="2831760" cy="2451960"/>
            <a:chOff x="6147360" y="5857560"/>
            <a:chExt cx="2831760" cy="2451960"/>
          </a:xfrm>
        </p:grpSpPr>
        <p:sp>
          <p:nvSpPr>
            <p:cNvPr id="1108" name="Freeform 199"/>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09" name="TextBox 407"/>
          <p:cNvSpPr/>
          <p:nvPr/>
        </p:nvSpPr>
        <p:spPr>
          <a:xfrm>
            <a:off x="9144000" y="3167280"/>
            <a:ext cx="401796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These were within 8-15% in independent data testing, but VERY consistent within each player</a:t>
            </a:r>
            <a:endParaRPr lang="en-US" sz="2100" b="0" strike="noStrike" spc="-1">
              <a:latin typeface="Arial"/>
            </a:endParaRPr>
          </a:p>
        </p:txBody>
      </p:sp>
      <p:sp>
        <p:nvSpPr>
          <p:cNvPr id="1110" name="TextBox 408"/>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Mean Results </a:t>
            </a:r>
            <a:endParaRPr lang="en-US" sz="2100" b="1" strike="noStrike" spc="-1">
              <a:latin typeface="Arial"/>
            </a:endParaRPr>
          </a:p>
        </p:txBody>
      </p:sp>
      <p:sp>
        <p:nvSpPr>
          <p:cNvPr id="1111" name="TextBox 409"/>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1112" name="TextBox 433"/>
          <p:cNvSpPr/>
          <p:nvPr/>
        </p:nvSpPr>
        <p:spPr>
          <a:xfrm>
            <a:off x="13731120" y="316728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This goes along with the idea that more chaotic data sets lead to worse results.</a:t>
            </a:r>
            <a:endParaRPr lang="en-US" sz="2100" b="0" strike="noStrike" spc="-1">
              <a:latin typeface="Arial"/>
            </a:endParaRPr>
          </a:p>
        </p:txBody>
      </p:sp>
      <p:sp>
        <p:nvSpPr>
          <p:cNvPr id="1113" name="TextBox 434"/>
          <p:cNvSpPr/>
          <p:nvPr/>
        </p:nvSpPr>
        <p:spPr>
          <a:xfrm>
            <a:off x="14925960" y="2644560"/>
            <a:ext cx="296604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M/L forces are worse</a:t>
            </a:r>
            <a:endParaRPr lang="en-US" sz="2100" b="1" strike="noStrike" spc="-1">
              <a:latin typeface="Arial"/>
            </a:endParaRPr>
          </a:p>
        </p:txBody>
      </p:sp>
      <p:sp>
        <p:nvSpPr>
          <p:cNvPr id="1114" name="TextBox 435"/>
          <p:cNvSpPr/>
          <p:nvPr/>
        </p:nvSpPr>
        <p:spPr>
          <a:xfrm>
            <a:off x="1373112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1115" name="TextBox 436"/>
          <p:cNvSpPr/>
          <p:nvPr/>
        </p:nvSpPr>
        <p:spPr>
          <a:xfrm>
            <a:off x="9144000" y="5693760"/>
            <a:ext cx="40179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Generally, the rear data were less chaotic than the front data.  This seemed to have consequences for the model.  Front data may be more inconsistent due to the increased variability post release.</a:t>
            </a:r>
            <a:endParaRPr lang="en-US" sz="2100" b="0" strike="noStrike" spc="-1">
              <a:latin typeface="Arial"/>
            </a:endParaRPr>
          </a:p>
        </p:txBody>
      </p:sp>
      <p:sp>
        <p:nvSpPr>
          <p:cNvPr id="1116" name="TextBox 437"/>
          <p:cNvSpPr/>
          <p:nvPr/>
        </p:nvSpPr>
        <p:spPr>
          <a:xfrm>
            <a:off x="9917280" y="5171400"/>
            <a:ext cx="3136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Rear forces were better</a:t>
            </a:r>
            <a:endParaRPr lang="en-US" sz="2100" b="1" strike="noStrike" spc="-1">
              <a:latin typeface="Arial"/>
            </a:endParaRPr>
          </a:p>
        </p:txBody>
      </p:sp>
      <p:sp>
        <p:nvSpPr>
          <p:cNvPr id="1117" name="TextBox 438"/>
          <p:cNvSpPr/>
          <p:nvPr/>
        </p:nvSpPr>
        <p:spPr>
          <a:xfrm>
            <a:off x="9144000" y="515232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1118" name="TextBox 442"/>
          <p:cNvSpPr/>
          <p:nvPr/>
        </p:nvSpPr>
        <p:spPr>
          <a:xfrm>
            <a:off x="1344600" y="231840"/>
            <a:ext cx="734688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Discussion</a:t>
            </a:r>
            <a:endParaRPr lang="en-US" sz="11250" b="0" strike="noStrike" spc="-1">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119" name="Group 179"/>
          <p:cNvGrpSpPr/>
          <p:nvPr/>
        </p:nvGrpSpPr>
        <p:grpSpPr>
          <a:xfrm>
            <a:off x="5598720" y="-10616400"/>
            <a:ext cx="10498320" cy="15284880"/>
            <a:chOff x="5598720" y="-10616400"/>
            <a:chExt cx="10498320" cy="15284880"/>
          </a:xfrm>
        </p:grpSpPr>
        <p:sp>
          <p:nvSpPr>
            <p:cNvPr id="1120" name="Freeform 200"/>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21" name="TextBox 443"/>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22" name="Group 180"/>
          <p:cNvGrpSpPr/>
          <p:nvPr/>
        </p:nvGrpSpPr>
        <p:grpSpPr>
          <a:xfrm>
            <a:off x="-4817880" y="1739160"/>
            <a:ext cx="13191840" cy="6702840"/>
            <a:chOff x="-4817880" y="1739160"/>
            <a:chExt cx="13191840" cy="6702840"/>
          </a:xfrm>
        </p:grpSpPr>
        <p:sp>
          <p:nvSpPr>
            <p:cNvPr id="1123" name="Freeform 201"/>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24" name="TextBox 444"/>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25" name="Group 181"/>
          <p:cNvGrpSpPr/>
          <p:nvPr/>
        </p:nvGrpSpPr>
        <p:grpSpPr>
          <a:xfrm>
            <a:off x="1213200" y="2293920"/>
            <a:ext cx="6859080" cy="5939640"/>
            <a:chOff x="1213200" y="2293920"/>
            <a:chExt cx="6859080" cy="5939640"/>
          </a:xfrm>
        </p:grpSpPr>
        <p:sp>
          <p:nvSpPr>
            <p:cNvPr id="1126" name="Freeform 202"/>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27" name="Group 182"/>
          <p:cNvGrpSpPr/>
          <p:nvPr/>
        </p:nvGrpSpPr>
        <p:grpSpPr>
          <a:xfrm>
            <a:off x="12239640" y="-2960280"/>
            <a:ext cx="8178120" cy="3815280"/>
            <a:chOff x="12239640" y="-2960280"/>
            <a:chExt cx="8178120" cy="3815280"/>
          </a:xfrm>
        </p:grpSpPr>
        <p:sp>
          <p:nvSpPr>
            <p:cNvPr id="1128" name="Freeform 203"/>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29" name="TextBox 445"/>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30" name="TextBox 446"/>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54</a:t>
            </a:r>
            <a:endParaRPr lang="en-US" sz="2700" b="0" strike="noStrike" spc="-1">
              <a:latin typeface="Arial"/>
            </a:endParaRPr>
          </a:p>
        </p:txBody>
      </p:sp>
      <p:sp>
        <p:nvSpPr>
          <p:cNvPr id="1131" name="AutoShape 29"/>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132" name="Group 183"/>
          <p:cNvGrpSpPr/>
          <p:nvPr/>
        </p:nvGrpSpPr>
        <p:grpSpPr>
          <a:xfrm>
            <a:off x="5982840" y="5577480"/>
            <a:ext cx="3160800" cy="2864520"/>
            <a:chOff x="5982840" y="5577480"/>
            <a:chExt cx="3160800" cy="2864520"/>
          </a:xfrm>
        </p:grpSpPr>
        <p:sp>
          <p:nvSpPr>
            <p:cNvPr id="1133" name="Freeform 204"/>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34" name="TextBox 447"/>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35" name="Group 184"/>
          <p:cNvGrpSpPr/>
          <p:nvPr/>
        </p:nvGrpSpPr>
        <p:grpSpPr>
          <a:xfrm>
            <a:off x="6147360" y="5857560"/>
            <a:ext cx="2831760" cy="2451960"/>
            <a:chOff x="6147360" y="5857560"/>
            <a:chExt cx="2831760" cy="2451960"/>
          </a:xfrm>
        </p:grpSpPr>
        <p:sp>
          <p:nvSpPr>
            <p:cNvPr id="1136" name="Freeform 205"/>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37" name="TextBox 448"/>
          <p:cNvSpPr/>
          <p:nvPr/>
        </p:nvSpPr>
        <p:spPr>
          <a:xfrm>
            <a:off x="9144000" y="3167280"/>
            <a:ext cx="401796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These were within 8-15% in independent data testing, but VERY consistent within each player</a:t>
            </a:r>
            <a:endParaRPr lang="en-US" sz="2100" b="0" strike="noStrike" spc="-1">
              <a:latin typeface="Arial"/>
            </a:endParaRPr>
          </a:p>
        </p:txBody>
      </p:sp>
      <p:sp>
        <p:nvSpPr>
          <p:cNvPr id="1138" name="TextBox 449"/>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Mean Results </a:t>
            </a:r>
            <a:endParaRPr lang="en-US" sz="2100" b="1" strike="noStrike" spc="-1">
              <a:latin typeface="Arial"/>
            </a:endParaRPr>
          </a:p>
        </p:txBody>
      </p:sp>
      <p:sp>
        <p:nvSpPr>
          <p:cNvPr id="1139" name="TextBox 450"/>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1140" name="TextBox 451"/>
          <p:cNvSpPr/>
          <p:nvPr/>
        </p:nvSpPr>
        <p:spPr>
          <a:xfrm>
            <a:off x="13731120" y="3167280"/>
            <a:ext cx="4017960" cy="111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This goes along with the idea that more chaotic data sets lead to worse results.</a:t>
            </a:r>
            <a:endParaRPr lang="en-US" sz="2100" b="0" strike="noStrike" spc="-1">
              <a:latin typeface="Arial"/>
            </a:endParaRPr>
          </a:p>
        </p:txBody>
      </p:sp>
      <p:sp>
        <p:nvSpPr>
          <p:cNvPr id="1141" name="TextBox 452"/>
          <p:cNvSpPr/>
          <p:nvPr/>
        </p:nvSpPr>
        <p:spPr>
          <a:xfrm>
            <a:off x="14925960" y="2644560"/>
            <a:ext cx="296604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M/L forces are worse</a:t>
            </a:r>
            <a:endParaRPr lang="en-US" sz="2100" b="1" strike="noStrike" spc="-1">
              <a:latin typeface="Arial"/>
            </a:endParaRPr>
          </a:p>
        </p:txBody>
      </p:sp>
      <p:sp>
        <p:nvSpPr>
          <p:cNvPr id="1142" name="TextBox 453"/>
          <p:cNvSpPr/>
          <p:nvPr/>
        </p:nvSpPr>
        <p:spPr>
          <a:xfrm>
            <a:off x="1373112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1143" name="TextBox 454"/>
          <p:cNvSpPr/>
          <p:nvPr/>
        </p:nvSpPr>
        <p:spPr>
          <a:xfrm>
            <a:off x="9144000" y="5693760"/>
            <a:ext cx="40179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Generally, the rear data were less chaotic than the front data.  This seemed to have consequences for the model.  Front data may be more inconsistent due to the increased variability post release.</a:t>
            </a:r>
            <a:endParaRPr lang="en-US" sz="2100" b="0" strike="noStrike" spc="-1">
              <a:latin typeface="Arial"/>
            </a:endParaRPr>
          </a:p>
        </p:txBody>
      </p:sp>
      <p:sp>
        <p:nvSpPr>
          <p:cNvPr id="1144" name="TextBox 455"/>
          <p:cNvSpPr/>
          <p:nvPr/>
        </p:nvSpPr>
        <p:spPr>
          <a:xfrm>
            <a:off x="9917280" y="5171400"/>
            <a:ext cx="313632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Rear forces were better</a:t>
            </a:r>
            <a:endParaRPr lang="en-US" sz="2100" b="1" strike="noStrike" spc="-1">
              <a:latin typeface="Arial"/>
            </a:endParaRPr>
          </a:p>
        </p:txBody>
      </p:sp>
      <p:sp>
        <p:nvSpPr>
          <p:cNvPr id="1145" name="TextBox 456"/>
          <p:cNvSpPr/>
          <p:nvPr/>
        </p:nvSpPr>
        <p:spPr>
          <a:xfrm>
            <a:off x="9144000" y="515232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1146" name="TextBox 457"/>
          <p:cNvSpPr/>
          <p:nvPr/>
        </p:nvSpPr>
        <p:spPr>
          <a:xfrm>
            <a:off x="13731120" y="5693760"/>
            <a:ext cx="401796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 Sometimes it was due to a new pattern in data</a:t>
            </a:r>
            <a:endParaRPr lang="en-US" sz="2100" b="0" strike="noStrike" spc="-1">
              <a:latin typeface="Arial"/>
            </a:endParaRPr>
          </a:p>
          <a:p>
            <a:pPr>
              <a:lnSpc>
                <a:spcPts val="2940"/>
              </a:lnSpc>
              <a:buNone/>
            </a:pPr>
            <a:r>
              <a:rPr lang="en-US" sz="2100" b="0" strike="noStrike" spc="-1">
                <a:solidFill>
                  <a:srgbClr val="FFFFFF"/>
                </a:solidFill>
                <a:latin typeface="Montserrat"/>
              </a:rPr>
              <a:t>* Sometimes it was due to incorrectly identified kinematic events.</a:t>
            </a:r>
            <a:endParaRPr lang="en-US" sz="2100" b="0" strike="noStrike" spc="-1">
              <a:latin typeface="Arial"/>
            </a:endParaRPr>
          </a:p>
        </p:txBody>
      </p:sp>
      <p:sp>
        <p:nvSpPr>
          <p:cNvPr id="1147" name="TextBox 458"/>
          <p:cNvSpPr/>
          <p:nvPr/>
        </p:nvSpPr>
        <p:spPr>
          <a:xfrm>
            <a:off x="14858280" y="5171400"/>
            <a:ext cx="2909880" cy="373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Where we missed</a:t>
            </a:r>
            <a:endParaRPr lang="en-US" sz="2100" b="1" strike="noStrike" spc="-1">
              <a:latin typeface="Arial"/>
            </a:endParaRPr>
          </a:p>
        </p:txBody>
      </p:sp>
      <p:sp>
        <p:nvSpPr>
          <p:cNvPr id="1148" name="TextBox 459"/>
          <p:cNvSpPr/>
          <p:nvPr/>
        </p:nvSpPr>
        <p:spPr>
          <a:xfrm>
            <a:off x="13731120" y="515232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4</a:t>
            </a:r>
            <a:endParaRPr lang="en-US" sz="2300" b="0" strike="noStrike" spc="-1">
              <a:latin typeface="Arial"/>
            </a:endParaRPr>
          </a:p>
        </p:txBody>
      </p:sp>
      <p:sp>
        <p:nvSpPr>
          <p:cNvPr id="1149" name="TextBox 460"/>
          <p:cNvSpPr/>
          <p:nvPr/>
        </p:nvSpPr>
        <p:spPr>
          <a:xfrm>
            <a:off x="1344600" y="231840"/>
            <a:ext cx="734688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Discussion</a:t>
            </a:r>
            <a:endParaRPr lang="en-US" sz="11250" b="0" strike="noStrike" spc="-1">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Freeform 2"/>
          <p:cNvSpPr/>
          <p:nvPr/>
        </p:nvSpPr>
        <p:spPr>
          <a:xfrm>
            <a:off x="0" y="-1243080"/>
            <a:ext cx="18281160" cy="13710600"/>
          </a:xfrm>
          <a:custGeom>
            <a:avLst/>
            <a:gdLst/>
            <a:ahLst/>
            <a:cxnLst/>
            <a:rect l="l" t="t" r="r" b="b"/>
            <a:pathLst>
              <a:path w="18281445" h="13711084">
                <a:moveTo>
                  <a:pt x="0" y="0"/>
                </a:moveTo>
                <a:lnTo>
                  <a:pt x="18281445" y="0"/>
                </a:lnTo>
                <a:lnTo>
                  <a:pt x="18281445" y="13711084"/>
                </a:lnTo>
                <a:lnTo>
                  <a:pt x="0" y="1371108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nvGrpSpPr>
          <p:cNvPr id="1151" name="Group 3"/>
          <p:cNvGrpSpPr/>
          <p:nvPr/>
        </p:nvGrpSpPr>
        <p:grpSpPr>
          <a:xfrm>
            <a:off x="-566280" y="-8060040"/>
            <a:ext cx="14304600" cy="12963600"/>
            <a:chOff x="-566280" y="-8060040"/>
            <a:chExt cx="14304600" cy="12963600"/>
          </a:xfrm>
        </p:grpSpPr>
        <p:sp>
          <p:nvSpPr>
            <p:cNvPr id="1152" name="Freeform 4"/>
            <p:cNvSpPr/>
            <p:nvPr/>
          </p:nvSpPr>
          <p:spPr>
            <a:xfrm>
              <a:off x="-566280" y="-7389720"/>
              <a:ext cx="14304600" cy="1229292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alpha val="40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53" name="TextBox 5"/>
            <p:cNvSpPr/>
            <p:nvPr/>
          </p:nvSpPr>
          <p:spPr>
            <a:xfrm>
              <a:off x="1445400" y="-8060040"/>
              <a:ext cx="10281240" cy="129636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54" name="Group 6"/>
          <p:cNvGrpSpPr/>
          <p:nvPr/>
        </p:nvGrpSpPr>
        <p:grpSpPr>
          <a:xfrm>
            <a:off x="14655240" y="3615840"/>
            <a:ext cx="14304600" cy="12963600"/>
            <a:chOff x="14655240" y="3615840"/>
            <a:chExt cx="14304600" cy="12963600"/>
          </a:xfrm>
        </p:grpSpPr>
        <p:sp>
          <p:nvSpPr>
            <p:cNvPr id="1155" name="Freeform 7"/>
            <p:cNvSpPr/>
            <p:nvPr/>
          </p:nvSpPr>
          <p:spPr>
            <a:xfrm>
              <a:off x="14655240" y="4286160"/>
              <a:ext cx="14304600" cy="1229292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alpha val="40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56" name="TextBox 8"/>
            <p:cNvSpPr/>
            <p:nvPr/>
          </p:nvSpPr>
          <p:spPr>
            <a:xfrm>
              <a:off x="16666920" y="3615840"/>
              <a:ext cx="10281240" cy="129636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57" name="Group 9"/>
          <p:cNvGrpSpPr/>
          <p:nvPr/>
        </p:nvGrpSpPr>
        <p:grpSpPr>
          <a:xfrm>
            <a:off x="-4117680" y="-1913400"/>
            <a:ext cx="14304600" cy="12963600"/>
            <a:chOff x="-4117680" y="-1913400"/>
            <a:chExt cx="14304600" cy="12963600"/>
          </a:xfrm>
        </p:grpSpPr>
        <p:sp>
          <p:nvSpPr>
            <p:cNvPr id="1158" name="Freeform 10"/>
            <p:cNvSpPr/>
            <p:nvPr/>
          </p:nvSpPr>
          <p:spPr>
            <a:xfrm>
              <a:off x="-4117680" y="-1243080"/>
              <a:ext cx="14304600" cy="1229292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C3C3C"/>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59" name="TextBox 11"/>
            <p:cNvSpPr/>
            <p:nvPr/>
          </p:nvSpPr>
          <p:spPr>
            <a:xfrm>
              <a:off x="-2106000" y="-1913400"/>
              <a:ext cx="10281240" cy="129636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60" name="Group 12"/>
          <p:cNvGrpSpPr/>
          <p:nvPr/>
        </p:nvGrpSpPr>
        <p:grpSpPr>
          <a:xfrm>
            <a:off x="-4564800" y="-1913400"/>
            <a:ext cx="14304600" cy="12963600"/>
            <a:chOff x="-4564800" y="-1913400"/>
            <a:chExt cx="14304600" cy="12963600"/>
          </a:xfrm>
        </p:grpSpPr>
        <p:sp>
          <p:nvSpPr>
            <p:cNvPr id="1161" name="Freeform 13"/>
            <p:cNvSpPr/>
            <p:nvPr/>
          </p:nvSpPr>
          <p:spPr>
            <a:xfrm>
              <a:off x="-4564800" y="-1243080"/>
              <a:ext cx="14304600" cy="1229292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alpha val="59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62" name="TextBox 14"/>
            <p:cNvSpPr/>
            <p:nvPr/>
          </p:nvSpPr>
          <p:spPr>
            <a:xfrm>
              <a:off x="-2553120" y="-1913400"/>
              <a:ext cx="10281240" cy="129636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63" name="TextBox 15"/>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55</a:t>
            </a:r>
            <a:endParaRPr lang="en-US" sz="2700" b="0" strike="noStrike" spc="-1">
              <a:latin typeface="Arial"/>
            </a:endParaRPr>
          </a:p>
        </p:txBody>
      </p:sp>
      <p:sp>
        <p:nvSpPr>
          <p:cNvPr id="1164" name="AutoShape 16"/>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165" name="Group 17"/>
          <p:cNvGrpSpPr/>
          <p:nvPr/>
        </p:nvGrpSpPr>
        <p:grpSpPr>
          <a:xfrm>
            <a:off x="9871380" y="90000"/>
            <a:ext cx="7733880" cy="4014000"/>
            <a:chOff x="9907560" y="592560"/>
            <a:chExt cx="7733880" cy="3721680"/>
          </a:xfrm>
        </p:grpSpPr>
        <p:sp>
          <p:nvSpPr>
            <p:cNvPr id="1166" name="Freeform 18"/>
            <p:cNvSpPr/>
            <p:nvPr/>
          </p:nvSpPr>
          <p:spPr>
            <a:xfrm>
              <a:off x="9907560" y="746640"/>
              <a:ext cx="7733880" cy="3567600"/>
            </a:xfrm>
            <a:custGeom>
              <a:avLst/>
              <a:gdLst/>
              <a:ahLst/>
              <a:cxnLst/>
              <a:rect l="l" t="t" r="r" b="b"/>
              <a:pathLst>
                <a:path w="2036981" h="882054">
                  <a:moveTo>
                    <a:pt x="0" y="0"/>
                  </a:moveTo>
                  <a:lnTo>
                    <a:pt x="2036981" y="0"/>
                  </a:lnTo>
                  <a:lnTo>
                    <a:pt x="2036981" y="882054"/>
                  </a:lnTo>
                  <a:lnTo>
                    <a:pt x="0" y="882054"/>
                  </a:lnTo>
                  <a:close/>
                </a:path>
              </a:pathLst>
            </a:custGeom>
            <a:solidFill>
              <a:srgbClr val="393939"/>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67" name="TextBox 19"/>
            <p:cNvSpPr/>
            <p:nvPr/>
          </p:nvSpPr>
          <p:spPr>
            <a:xfrm>
              <a:off x="9907560" y="592560"/>
              <a:ext cx="7733880" cy="3721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68" name="Freeform 20"/>
          <p:cNvSpPr/>
          <p:nvPr/>
        </p:nvSpPr>
        <p:spPr>
          <a:xfrm>
            <a:off x="8160120" y="7203960"/>
            <a:ext cx="6992640" cy="3513600"/>
          </a:xfrm>
          <a:custGeom>
            <a:avLst/>
            <a:gdLst/>
            <a:ahLst/>
            <a:cxnLst/>
            <a:rect l="l" t="t" r="r" b="b"/>
            <a:pathLst>
              <a:path w="6992970" h="3513967">
                <a:moveTo>
                  <a:pt x="0" y="0"/>
                </a:moveTo>
                <a:lnTo>
                  <a:pt x="6992970" y="0"/>
                </a:lnTo>
                <a:lnTo>
                  <a:pt x="6992970" y="3513967"/>
                </a:lnTo>
                <a:lnTo>
                  <a:pt x="0" y="3513967"/>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1169" name="Freeform 21"/>
          <p:cNvSpPr/>
          <p:nvPr/>
        </p:nvSpPr>
        <p:spPr>
          <a:xfrm>
            <a:off x="-912600" y="6102360"/>
            <a:ext cx="12161520" cy="6111000"/>
          </a:xfrm>
          <a:custGeom>
            <a:avLst/>
            <a:gdLst/>
            <a:ahLst/>
            <a:cxnLst/>
            <a:rect l="l" t="t" r="r" b="b"/>
            <a:pathLst>
              <a:path w="12161941" h="6111375">
                <a:moveTo>
                  <a:pt x="0" y="0"/>
                </a:moveTo>
                <a:lnTo>
                  <a:pt x="12161941" y="0"/>
                </a:lnTo>
                <a:lnTo>
                  <a:pt x="12161941" y="6111375"/>
                </a:lnTo>
                <a:lnTo>
                  <a:pt x="0" y="6111375"/>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1170" name="TextBox 25"/>
          <p:cNvSpPr/>
          <p:nvPr/>
        </p:nvSpPr>
        <p:spPr>
          <a:xfrm>
            <a:off x="264240" y="-411840"/>
            <a:ext cx="889416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GRF</a:t>
            </a:r>
            <a:endParaRPr lang="en-US" sz="11250" b="0" strike="noStrike" spc="-1">
              <a:latin typeface="Arial"/>
            </a:endParaRPr>
          </a:p>
        </p:txBody>
      </p:sp>
      <p:sp>
        <p:nvSpPr>
          <p:cNvPr id="1171" name="TextBox 26"/>
          <p:cNvSpPr/>
          <p:nvPr/>
        </p:nvSpPr>
        <p:spPr>
          <a:xfrm>
            <a:off x="282960" y="1647720"/>
            <a:ext cx="8182440" cy="2514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9901"/>
              </a:lnSpc>
              <a:buNone/>
            </a:pPr>
            <a:r>
              <a:rPr lang="en-US" sz="11250" b="0" strike="noStrike" spc="-1">
                <a:solidFill>
                  <a:srgbClr val="FFFFFF"/>
                </a:solidFill>
                <a:latin typeface="Barlow SemiCondensed Heavy"/>
              </a:rPr>
              <a:t>FUTURE WORK</a:t>
            </a:r>
            <a:endParaRPr lang="en-US" sz="11250" b="0" strike="noStrike" spc="-1">
              <a:latin typeface="Arial"/>
            </a:endParaRPr>
          </a:p>
        </p:txBody>
      </p:sp>
      <p:sp>
        <p:nvSpPr>
          <p:cNvPr id="1172" name="TextBox 28"/>
          <p:cNvSpPr/>
          <p:nvPr/>
        </p:nvSpPr>
        <p:spPr>
          <a:xfrm>
            <a:off x="10202580" y="520168"/>
            <a:ext cx="7071480" cy="333424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639"/>
              </a:lnSpc>
            </a:pPr>
            <a:r>
              <a:rPr lang="en-US" sz="2400" b="0" strike="noStrike" spc="-1" dirty="0">
                <a:solidFill>
                  <a:srgbClr val="FFFFFF"/>
                </a:solidFill>
                <a:latin typeface="Barlow SemiCondensed Semi-Bold"/>
              </a:rPr>
              <a:t>* Better registration via shape or Procrustes type methods may lead to improvements in our models.</a:t>
            </a:r>
          </a:p>
          <a:p>
            <a:pPr>
              <a:lnSpc>
                <a:spcPts val="2639"/>
              </a:lnSpc>
            </a:pPr>
            <a:endParaRPr lang="en-US" sz="2400" b="0" strike="noStrike" spc="-1" dirty="0">
              <a:solidFill>
                <a:srgbClr val="FFFFFF"/>
              </a:solidFill>
              <a:latin typeface="Barlow SemiCondensed Semi-Bold"/>
            </a:endParaRPr>
          </a:p>
          <a:p>
            <a:pPr>
              <a:lnSpc>
                <a:spcPts val="2639"/>
              </a:lnSpc>
            </a:pPr>
            <a:r>
              <a:rPr lang="en-US" sz="2400" spc="-1" dirty="0">
                <a:solidFill>
                  <a:srgbClr val="FFFFFF"/>
                </a:solidFill>
                <a:latin typeface="Barlow SemiCondensed Semi-Bold"/>
              </a:rPr>
              <a:t>*  Identify key 3-4 variables at various pitching phases to determine what most affects GRFs</a:t>
            </a:r>
            <a:endParaRPr lang="en-US" sz="2400" b="0" strike="noStrike" spc="-1" dirty="0">
              <a:latin typeface="Arial"/>
            </a:endParaRPr>
          </a:p>
          <a:p>
            <a:pPr>
              <a:lnSpc>
                <a:spcPts val="2639"/>
              </a:lnSpc>
              <a:buNone/>
            </a:pPr>
            <a:endParaRPr lang="en-US" sz="2400" b="0" strike="noStrike" spc="-1" dirty="0">
              <a:latin typeface="Arial"/>
            </a:endParaRPr>
          </a:p>
          <a:p>
            <a:pPr>
              <a:lnSpc>
                <a:spcPts val="2639"/>
              </a:lnSpc>
              <a:buNone/>
            </a:pPr>
            <a:r>
              <a:rPr lang="en-US" sz="2400" b="0" strike="noStrike" spc="-1" dirty="0">
                <a:solidFill>
                  <a:srgbClr val="FFFFFF"/>
                </a:solidFill>
                <a:latin typeface="Barlow SemiCondensed Semi-Bold"/>
              </a:rPr>
              <a:t>* Using CART (Classification &amp; Regression Trees) to identify pitch types/styles that need their own models</a:t>
            </a:r>
            <a:endParaRPr lang="en-US" sz="2400" b="0" strike="noStrike" spc="-1" dirty="0">
              <a:latin typeface="Arial"/>
            </a:endParaRPr>
          </a:p>
          <a:p>
            <a:pPr>
              <a:lnSpc>
                <a:spcPts val="2639"/>
              </a:lnSpc>
              <a:buNone/>
            </a:pPr>
            <a:endParaRPr lang="en-US" sz="2400" b="0" strike="noStrike" spc="-1" dirty="0">
              <a:latin typeface="Arial"/>
            </a:endParaRPr>
          </a:p>
          <a:p>
            <a:pPr>
              <a:lnSpc>
                <a:spcPts val="2639"/>
              </a:lnSpc>
              <a:buNone/>
            </a:pPr>
            <a:r>
              <a:rPr lang="en-US" sz="2400" b="0" strike="noStrike" spc="-1" dirty="0">
                <a:solidFill>
                  <a:srgbClr val="FFFFFF"/>
                </a:solidFill>
                <a:latin typeface="Barlow SemiCondensed Semi-Bold"/>
              </a:rPr>
              <a:t>* BATTING! - it doesn’t get enough love!</a:t>
            </a:r>
            <a:endParaRPr lang="en-US" sz="2400" b="0" strike="noStrike" spc="-1" dirty="0">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173" name="Rectangle 1172"/>
          <p:cNvSpPr/>
          <p:nvPr/>
        </p:nvSpPr>
        <p:spPr>
          <a:xfrm>
            <a:off x="7694640" y="0"/>
            <a:ext cx="10593360" cy="1811520"/>
          </a:xfrm>
          <a:prstGeom prst="rect">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a:lstStyle/>
          <a:p>
            <a:endParaRPr lang="en-US"/>
          </a:p>
        </p:txBody>
      </p:sp>
      <p:sp>
        <p:nvSpPr>
          <p:cNvPr id="1174" name="TextBox 2"/>
          <p:cNvSpPr/>
          <p:nvPr/>
        </p:nvSpPr>
        <p:spPr>
          <a:xfrm>
            <a:off x="16097400" y="9100800"/>
            <a:ext cx="1161360" cy="45416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dirty="0">
                <a:solidFill>
                  <a:srgbClr val="FFFFFF"/>
                </a:solidFill>
                <a:latin typeface="Barlow SemiCondensed Heavy"/>
              </a:rPr>
              <a:t>56</a:t>
            </a:r>
            <a:endParaRPr lang="en-US" sz="2700" b="0" strike="noStrike" spc="-1" dirty="0">
              <a:latin typeface="Arial"/>
            </a:endParaRPr>
          </a:p>
        </p:txBody>
      </p:sp>
      <p:sp>
        <p:nvSpPr>
          <p:cNvPr id="1175" name="AutoShape 3"/>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176" name="Group 4"/>
          <p:cNvGrpSpPr/>
          <p:nvPr/>
        </p:nvGrpSpPr>
        <p:grpSpPr>
          <a:xfrm>
            <a:off x="2625480" y="5082120"/>
            <a:ext cx="6518160" cy="5907240"/>
            <a:chOff x="2625480" y="5082120"/>
            <a:chExt cx="6518160" cy="5907240"/>
          </a:xfrm>
        </p:grpSpPr>
        <p:sp>
          <p:nvSpPr>
            <p:cNvPr id="1177" name="Freeform 5"/>
            <p:cNvSpPr/>
            <p:nvPr/>
          </p:nvSpPr>
          <p:spPr>
            <a:xfrm>
              <a:off x="2625480" y="5387760"/>
              <a:ext cx="6518160" cy="56016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78" name="TextBox 6"/>
            <p:cNvSpPr/>
            <p:nvPr/>
          </p:nvSpPr>
          <p:spPr>
            <a:xfrm>
              <a:off x="3542040" y="5082120"/>
              <a:ext cx="4685040" cy="59072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79" name="Group 7"/>
          <p:cNvGrpSpPr/>
          <p:nvPr/>
        </p:nvGrpSpPr>
        <p:grpSpPr>
          <a:xfrm>
            <a:off x="2720520" y="-807120"/>
            <a:ext cx="6518160" cy="5907240"/>
            <a:chOff x="2720520" y="-807120"/>
            <a:chExt cx="6518160" cy="5907240"/>
          </a:xfrm>
        </p:grpSpPr>
        <p:sp>
          <p:nvSpPr>
            <p:cNvPr id="1180" name="Freeform 8"/>
            <p:cNvSpPr/>
            <p:nvPr/>
          </p:nvSpPr>
          <p:spPr>
            <a:xfrm>
              <a:off x="2720520" y="-501840"/>
              <a:ext cx="6518160" cy="56016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81" name="TextBox 9"/>
            <p:cNvSpPr/>
            <p:nvPr/>
          </p:nvSpPr>
          <p:spPr>
            <a:xfrm>
              <a:off x="3637440" y="-807120"/>
              <a:ext cx="4685040" cy="59072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82" name="Group 10"/>
          <p:cNvGrpSpPr/>
          <p:nvPr/>
        </p:nvGrpSpPr>
        <p:grpSpPr>
          <a:xfrm>
            <a:off x="-2415240" y="2054520"/>
            <a:ext cx="6518160" cy="5907240"/>
            <a:chOff x="-2415240" y="2054520"/>
            <a:chExt cx="6518160" cy="5907240"/>
          </a:xfrm>
        </p:grpSpPr>
        <p:sp>
          <p:nvSpPr>
            <p:cNvPr id="1183" name="Freeform 11"/>
            <p:cNvSpPr/>
            <p:nvPr/>
          </p:nvSpPr>
          <p:spPr>
            <a:xfrm>
              <a:off x="-2415240" y="2360160"/>
              <a:ext cx="6518160" cy="56016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84" name="TextBox 12"/>
            <p:cNvSpPr/>
            <p:nvPr/>
          </p:nvSpPr>
          <p:spPr>
            <a:xfrm>
              <a:off x="-1498680" y="2054520"/>
              <a:ext cx="4685040" cy="59072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85" name="Group 13"/>
          <p:cNvGrpSpPr/>
          <p:nvPr/>
        </p:nvGrpSpPr>
        <p:grpSpPr>
          <a:xfrm>
            <a:off x="2863080" y="5572080"/>
            <a:ext cx="6042600" cy="5232600"/>
            <a:chOff x="2863080" y="5572080"/>
            <a:chExt cx="6042600" cy="5232600"/>
          </a:xfrm>
        </p:grpSpPr>
        <p:sp>
          <p:nvSpPr>
            <p:cNvPr id="1186" name="Freeform 14"/>
            <p:cNvSpPr/>
            <p:nvPr/>
          </p:nvSpPr>
          <p:spPr>
            <a:xfrm>
              <a:off x="2863080" y="5572080"/>
              <a:ext cx="6042600" cy="52326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87" name="Group 15"/>
          <p:cNvGrpSpPr/>
          <p:nvPr/>
        </p:nvGrpSpPr>
        <p:grpSpPr>
          <a:xfrm>
            <a:off x="2958480" y="-317160"/>
            <a:ext cx="6042600" cy="5232600"/>
            <a:chOff x="2958480" y="-317160"/>
            <a:chExt cx="6042600" cy="5232600"/>
          </a:xfrm>
        </p:grpSpPr>
        <p:sp>
          <p:nvSpPr>
            <p:cNvPr id="1188" name="Freeform 16"/>
            <p:cNvSpPr/>
            <p:nvPr/>
          </p:nvSpPr>
          <p:spPr>
            <a:xfrm>
              <a:off x="2958480" y="-317160"/>
              <a:ext cx="6042600" cy="52326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89" name="Group 17"/>
          <p:cNvGrpSpPr/>
          <p:nvPr/>
        </p:nvGrpSpPr>
        <p:grpSpPr>
          <a:xfrm>
            <a:off x="-2177640" y="2544840"/>
            <a:ext cx="6042600" cy="5232600"/>
            <a:chOff x="-2177640" y="2544840"/>
            <a:chExt cx="6042600" cy="5232600"/>
          </a:xfrm>
        </p:grpSpPr>
        <p:sp>
          <p:nvSpPr>
            <p:cNvPr id="1190" name="Freeform 18"/>
            <p:cNvSpPr/>
            <p:nvPr/>
          </p:nvSpPr>
          <p:spPr>
            <a:xfrm>
              <a:off x="-2177640" y="2544840"/>
              <a:ext cx="6042600" cy="52326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91" name="Group 19"/>
          <p:cNvGrpSpPr/>
          <p:nvPr/>
        </p:nvGrpSpPr>
        <p:grpSpPr>
          <a:xfrm>
            <a:off x="-4886640" y="-2199960"/>
            <a:ext cx="8178120" cy="3815280"/>
            <a:chOff x="-4886640" y="-2199960"/>
            <a:chExt cx="8178120" cy="3815280"/>
          </a:xfrm>
        </p:grpSpPr>
        <p:sp>
          <p:nvSpPr>
            <p:cNvPr id="1192" name="Freeform 20"/>
            <p:cNvSpPr/>
            <p:nvPr/>
          </p:nvSpPr>
          <p:spPr>
            <a:xfrm>
              <a:off x="-4886640" y="-200268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93" name="TextBox 21"/>
            <p:cNvSpPr/>
            <p:nvPr/>
          </p:nvSpPr>
          <p:spPr>
            <a:xfrm>
              <a:off x="-4294440" y="-219996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194" name="Group 22"/>
          <p:cNvGrpSpPr/>
          <p:nvPr/>
        </p:nvGrpSpPr>
        <p:grpSpPr>
          <a:xfrm>
            <a:off x="-5077080" y="8547120"/>
            <a:ext cx="8178120" cy="3815280"/>
            <a:chOff x="-5077080" y="8547120"/>
            <a:chExt cx="8178120" cy="3815280"/>
          </a:xfrm>
        </p:grpSpPr>
        <p:sp>
          <p:nvSpPr>
            <p:cNvPr id="1195" name="Freeform 23"/>
            <p:cNvSpPr/>
            <p:nvPr/>
          </p:nvSpPr>
          <p:spPr>
            <a:xfrm>
              <a:off x="-5077080" y="87444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196" name="TextBox 24"/>
            <p:cNvSpPr/>
            <p:nvPr/>
          </p:nvSpPr>
          <p:spPr>
            <a:xfrm>
              <a:off x="-4484880" y="854712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197" name="TextBox 25"/>
          <p:cNvSpPr/>
          <p:nvPr/>
        </p:nvSpPr>
        <p:spPr>
          <a:xfrm>
            <a:off x="11091240" y="3261600"/>
            <a:ext cx="508248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FFFFFF"/>
                </a:solidFill>
                <a:latin typeface="Barlow SemiCondensed Heavy"/>
              </a:rPr>
              <a:t>Thank </a:t>
            </a:r>
            <a:endParaRPr lang="en-US" sz="11250" b="0" strike="noStrike" spc="-1">
              <a:latin typeface="Arial"/>
            </a:endParaRPr>
          </a:p>
        </p:txBody>
      </p:sp>
      <p:sp>
        <p:nvSpPr>
          <p:cNvPr id="1198" name="TextBox 26"/>
          <p:cNvSpPr/>
          <p:nvPr/>
        </p:nvSpPr>
        <p:spPr>
          <a:xfrm>
            <a:off x="11822040" y="4776120"/>
            <a:ext cx="4348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YOU</a:t>
            </a:r>
            <a:endParaRPr lang="en-US" sz="11250" b="0" strike="noStrike" spc="-1">
              <a:latin typeface="Arial"/>
            </a:endParaRPr>
          </a:p>
        </p:txBody>
      </p:sp>
      <p:sp>
        <p:nvSpPr>
          <p:cNvPr id="1200" name="TextBox 1199"/>
          <p:cNvSpPr txBox="1"/>
          <p:nvPr/>
        </p:nvSpPr>
        <p:spPr>
          <a:xfrm>
            <a:off x="9923220" y="7059180"/>
            <a:ext cx="7418520" cy="2630520"/>
          </a:xfrm>
          <a:prstGeom prst="rect">
            <a:avLst/>
          </a:prstGeom>
          <a:noFill/>
          <a:ln w="0">
            <a:noFill/>
          </a:ln>
        </p:spPr>
        <p:txBody>
          <a:bodyPr lIns="90000" tIns="45000" rIns="90000" bIns="45000" anchor="t">
            <a:noAutofit/>
          </a:bodyPr>
          <a:lstStyle/>
          <a:p>
            <a:pPr algn="ctr">
              <a:buNone/>
            </a:pPr>
            <a:r>
              <a:rPr lang="en-US" sz="2100" b="0" strike="noStrike" spc="-1" dirty="0">
                <a:solidFill>
                  <a:srgbClr val="FFFFFF"/>
                </a:solidFill>
                <a:latin typeface="Montserrat"/>
              </a:rPr>
              <a:t>For a whitepaper on this topic, please email me at:</a:t>
            </a:r>
            <a:endParaRPr lang="en-US" sz="2100" b="0" strike="noStrike" spc="-1" dirty="0">
              <a:latin typeface="Arial"/>
            </a:endParaRPr>
          </a:p>
          <a:p>
            <a:pPr algn="ctr">
              <a:buNone/>
            </a:pPr>
            <a:endParaRPr lang="en-US" sz="2100" b="0" strike="noStrike" spc="-1" dirty="0">
              <a:latin typeface="Arial"/>
            </a:endParaRPr>
          </a:p>
          <a:p>
            <a:pPr algn="ctr">
              <a:buNone/>
            </a:pPr>
            <a:r>
              <a:rPr lang="en-US" sz="2100" b="0" strike="noStrike" spc="-1" dirty="0">
                <a:solidFill>
                  <a:srgbClr val="FFFFFF"/>
                </a:solidFill>
                <a:latin typeface="Montserrat"/>
              </a:rPr>
              <a:t>tniiler@kinatrax.com</a:t>
            </a:r>
            <a:endParaRPr lang="en-US" sz="2100" b="0" strike="noStrike" spc="-1" dirty="0">
              <a:latin typeface="Arial"/>
            </a:endParaRPr>
          </a:p>
          <a:p>
            <a:pPr algn="ctr">
              <a:buNone/>
            </a:pPr>
            <a:r>
              <a:rPr lang="en-US" sz="2100" b="0" strike="noStrike" spc="-1" dirty="0">
                <a:solidFill>
                  <a:srgbClr val="FFFFFF"/>
                </a:solidFill>
                <a:latin typeface="Montserrat"/>
              </a:rPr>
              <a:t>Tim Niiler</a:t>
            </a:r>
            <a:endParaRPr lang="en-US" sz="2100" b="0" strike="noStrike" spc="-1" dirty="0">
              <a:latin typeface="Arial"/>
            </a:endParaRPr>
          </a:p>
          <a:p>
            <a:pPr algn="ctr">
              <a:buNone/>
            </a:pPr>
            <a:r>
              <a:rPr lang="en-US" sz="2100" b="0" strike="noStrike" spc="-1" dirty="0">
                <a:solidFill>
                  <a:srgbClr val="FFFFFF"/>
                </a:solidFill>
                <a:latin typeface="Montserrat"/>
              </a:rPr>
              <a:t>Senior Software Developer</a:t>
            </a:r>
            <a:endParaRPr lang="en-US" sz="2100" b="0" strike="noStrike" spc="-1" dirty="0">
              <a:latin typeface="Arial"/>
            </a:endParaRPr>
          </a:p>
          <a:p>
            <a:pPr algn="ctr">
              <a:buNone/>
            </a:pPr>
            <a:r>
              <a:rPr lang="en-US" sz="2100" b="0" strike="noStrike" spc="-1" dirty="0" err="1">
                <a:solidFill>
                  <a:srgbClr val="FFFFFF"/>
                </a:solidFill>
                <a:latin typeface="Montserrat"/>
              </a:rPr>
              <a:t>KinaTrax</a:t>
            </a:r>
            <a:endParaRPr lang="en-US" sz="2100" b="0" strike="noStrike" spc="-1" dirty="0">
              <a:latin typeface="Arial"/>
            </a:endParaRPr>
          </a:p>
          <a:p>
            <a:endParaRPr lang="en-US" sz="2100" b="0" strike="noStrike" spc="-1" dirty="0">
              <a:latin typeface="Arial"/>
            </a:endParaRPr>
          </a:p>
        </p:txBody>
      </p:sp>
      <p:grpSp>
        <p:nvGrpSpPr>
          <p:cNvPr id="1201" name="Group 1200"/>
          <p:cNvGrpSpPr/>
          <p:nvPr/>
        </p:nvGrpSpPr>
        <p:grpSpPr>
          <a:xfrm>
            <a:off x="10092900" y="7674120"/>
            <a:ext cx="1663200" cy="1599840"/>
            <a:chOff x="10283400" y="7674120"/>
            <a:chExt cx="1663200" cy="1599840"/>
          </a:xfrm>
        </p:grpSpPr>
        <p:grpSp>
          <p:nvGrpSpPr>
            <p:cNvPr id="1202" name="Group 1"/>
            <p:cNvGrpSpPr/>
            <p:nvPr/>
          </p:nvGrpSpPr>
          <p:grpSpPr>
            <a:xfrm>
              <a:off x="10283400" y="7674120"/>
              <a:ext cx="1663200" cy="1507320"/>
              <a:chOff x="10283400" y="7674120"/>
              <a:chExt cx="1663200" cy="1507320"/>
            </a:xfrm>
          </p:grpSpPr>
          <p:sp>
            <p:nvSpPr>
              <p:cNvPr id="1203" name="Freeform 1"/>
              <p:cNvSpPr/>
              <p:nvPr/>
            </p:nvSpPr>
            <p:spPr>
              <a:xfrm>
                <a:off x="10283400" y="7751880"/>
                <a:ext cx="1663200" cy="1429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93939"/>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204" name="TextBox 1"/>
              <p:cNvSpPr/>
              <p:nvPr/>
            </p:nvSpPr>
            <p:spPr>
              <a:xfrm>
                <a:off x="10517400" y="7674120"/>
                <a:ext cx="1195200" cy="15073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205" name="Group 11"/>
            <p:cNvGrpSpPr/>
            <p:nvPr/>
          </p:nvGrpSpPr>
          <p:grpSpPr>
            <a:xfrm>
              <a:off x="10428840" y="7801920"/>
              <a:ext cx="1395360" cy="1264320"/>
              <a:chOff x="10428840" y="7801920"/>
              <a:chExt cx="1395360" cy="1264320"/>
            </a:xfrm>
          </p:grpSpPr>
          <p:sp>
            <p:nvSpPr>
              <p:cNvPr id="1206" name="Freeform 25"/>
              <p:cNvSpPr/>
              <p:nvPr/>
            </p:nvSpPr>
            <p:spPr>
              <a:xfrm>
                <a:off x="10428840" y="7867080"/>
                <a:ext cx="1395360" cy="11988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42424"/>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207" name="TextBox 3"/>
              <p:cNvSpPr/>
              <p:nvPr/>
            </p:nvSpPr>
            <p:spPr>
              <a:xfrm>
                <a:off x="10625040" y="7801920"/>
                <a:ext cx="1002600" cy="12643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208" name="Freeform 26"/>
            <p:cNvSpPr/>
            <p:nvPr/>
          </p:nvSpPr>
          <p:spPr>
            <a:xfrm>
              <a:off x="10283400" y="7715160"/>
              <a:ext cx="1558800" cy="1558800"/>
            </a:xfrm>
            <a:custGeom>
              <a:avLst/>
              <a:gdLst/>
              <a:ahLst/>
              <a:cxnLst/>
              <a:rect l="l" t="t" r="r" b="b"/>
              <a:pathLst>
                <a:path w="1559095" h="1559095">
                  <a:moveTo>
                    <a:pt x="0" y="0"/>
                  </a:moveTo>
                  <a:lnTo>
                    <a:pt x="1559095" y="0"/>
                  </a:lnTo>
                  <a:lnTo>
                    <a:pt x="1559095" y="1559095"/>
                  </a:lnTo>
                  <a:lnTo>
                    <a:pt x="0" y="1559095"/>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18" name="Group 32"/>
          <p:cNvGrpSpPr/>
          <p:nvPr/>
        </p:nvGrpSpPr>
        <p:grpSpPr>
          <a:xfrm>
            <a:off x="5598720" y="-10616400"/>
            <a:ext cx="10498320" cy="15284880"/>
            <a:chOff x="5598720" y="-10616400"/>
            <a:chExt cx="10498320" cy="15284880"/>
          </a:xfrm>
        </p:grpSpPr>
        <p:sp>
          <p:nvSpPr>
            <p:cNvPr id="119" name="Freeform 43"/>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20" name="TextBox 51"/>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21" name="Group 33"/>
          <p:cNvGrpSpPr/>
          <p:nvPr/>
        </p:nvGrpSpPr>
        <p:grpSpPr>
          <a:xfrm>
            <a:off x="8442360" y="1739160"/>
            <a:ext cx="13191840" cy="6702840"/>
            <a:chOff x="8442360" y="1739160"/>
            <a:chExt cx="13191840" cy="6702840"/>
          </a:xfrm>
        </p:grpSpPr>
        <p:sp>
          <p:nvSpPr>
            <p:cNvPr id="122" name="Freeform 44"/>
            <p:cNvSpPr/>
            <p:nvPr/>
          </p:nvSpPr>
          <p:spPr>
            <a:xfrm>
              <a:off x="844236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23" name="TextBox 52"/>
            <p:cNvSpPr/>
            <p:nvPr/>
          </p:nvSpPr>
          <p:spPr>
            <a:xfrm>
              <a:off x="948276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24" name="Group 34"/>
          <p:cNvGrpSpPr/>
          <p:nvPr/>
        </p:nvGrpSpPr>
        <p:grpSpPr>
          <a:xfrm>
            <a:off x="9132120" y="2350080"/>
            <a:ext cx="6859080" cy="5939640"/>
            <a:chOff x="9132120" y="2350080"/>
            <a:chExt cx="6859080" cy="5939640"/>
          </a:xfrm>
        </p:grpSpPr>
        <p:sp>
          <p:nvSpPr>
            <p:cNvPr id="125" name="Freeform 45"/>
            <p:cNvSpPr/>
            <p:nvPr/>
          </p:nvSpPr>
          <p:spPr>
            <a:xfrm>
              <a:off x="9132120" y="235008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26" name="Group 124"/>
          <p:cNvGrpSpPr/>
          <p:nvPr/>
        </p:nvGrpSpPr>
        <p:grpSpPr>
          <a:xfrm>
            <a:off x="12239640" y="-2960280"/>
            <a:ext cx="8178120" cy="3815280"/>
            <a:chOff x="12239640" y="-2960280"/>
            <a:chExt cx="8178120" cy="3815280"/>
          </a:xfrm>
        </p:grpSpPr>
        <p:sp>
          <p:nvSpPr>
            <p:cNvPr id="127" name="Freeform 75"/>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28" name="TextBox 53"/>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29" name="TextBox 55"/>
          <p:cNvSpPr/>
          <p:nvPr/>
        </p:nvSpPr>
        <p:spPr>
          <a:xfrm>
            <a:off x="16132680" y="903708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06</a:t>
            </a:r>
            <a:endParaRPr lang="en-US" sz="2700" b="0" strike="noStrike" spc="-1">
              <a:latin typeface="Arial"/>
            </a:endParaRPr>
          </a:p>
        </p:txBody>
      </p:sp>
      <p:sp>
        <p:nvSpPr>
          <p:cNvPr id="130" name="AutoShape 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131" name="TextBox 57"/>
          <p:cNvSpPr/>
          <p:nvPr/>
        </p:nvSpPr>
        <p:spPr>
          <a:xfrm>
            <a:off x="403560" y="3074040"/>
            <a:ext cx="5460840" cy="3732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In season, a large proportion of pitches are thrown in-game and GRFs from these are not generally being measured.</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Not all teams have labs with force plates and using kinematic data to predict forces can help:</a:t>
            </a:r>
            <a:endParaRPr lang="en-US" sz="2100" b="0" strike="noStrike" spc="-1">
              <a:latin typeface="Arial"/>
            </a:endParaRPr>
          </a:p>
          <a:p>
            <a:pPr>
              <a:lnSpc>
                <a:spcPts val="2940"/>
              </a:lnSpc>
              <a:buNone/>
            </a:pPr>
            <a:endParaRPr lang="en-US" sz="2100" b="0" strike="noStrike" spc="-1">
              <a:latin typeface="Arial"/>
            </a:endParaRPr>
          </a:p>
          <a:p>
            <a:pPr>
              <a:lnSpc>
                <a:spcPts val="2940"/>
              </a:lnSpc>
              <a:buNone/>
            </a:pPr>
            <a:r>
              <a:rPr lang="en-US" sz="2100" b="0" strike="noStrike" spc="-1">
                <a:solidFill>
                  <a:srgbClr val="FFFFFF"/>
                </a:solidFill>
                <a:latin typeface="Montserrat"/>
              </a:rPr>
              <a:t>1) Assess injury risk </a:t>
            </a:r>
            <a:endParaRPr lang="en-US" sz="2100" b="0" strike="noStrike" spc="-1">
              <a:latin typeface="Arial"/>
            </a:endParaRPr>
          </a:p>
          <a:p>
            <a:pPr>
              <a:lnSpc>
                <a:spcPts val="2940"/>
              </a:lnSpc>
              <a:buNone/>
            </a:pPr>
            <a:r>
              <a:rPr lang="en-US" sz="2100" b="0" strike="noStrike" spc="-1">
                <a:solidFill>
                  <a:srgbClr val="FFFFFF"/>
                </a:solidFill>
                <a:latin typeface="Montserrat"/>
              </a:rPr>
              <a:t>2) Accelerate player development</a:t>
            </a:r>
            <a:endParaRPr lang="en-US" sz="2100" b="0" strike="noStrike" spc="-1">
              <a:latin typeface="Arial"/>
            </a:endParaRPr>
          </a:p>
        </p:txBody>
      </p:sp>
      <p:sp>
        <p:nvSpPr>
          <p:cNvPr id="132" name="TextBox 317"/>
          <p:cNvSpPr/>
          <p:nvPr/>
        </p:nvSpPr>
        <p:spPr>
          <a:xfrm>
            <a:off x="1307520" y="231840"/>
            <a:ext cx="7383960" cy="2000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Motivation</a:t>
            </a:r>
            <a:endParaRPr lang="en-US" sz="1125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33" name="Group 27"/>
          <p:cNvGrpSpPr/>
          <p:nvPr/>
        </p:nvGrpSpPr>
        <p:grpSpPr>
          <a:xfrm>
            <a:off x="5598720" y="-10616400"/>
            <a:ext cx="10498320" cy="15284880"/>
            <a:chOff x="5598720" y="-10616400"/>
            <a:chExt cx="10498320" cy="15284880"/>
          </a:xfrm>
        </p:grpSpPr>
        <p:sp>
          <p:nvSpPr>
            <p:cNvPr id="134" name="Freeform 38"/>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35" name="TextBox 161"/>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36" name="Group 103"/>
          <p:cNvGrpSpPr/>
          <p:nvPr/>
        </p:nvGrpSpPr>
        <p:grpSpPr>
          <a:xfrm>
            <a:off x="-4817880" y="1739160"/>
            <a:ext cx="13191840" cy="6702840"/>
            <a:chOff x="-4817880" y="1739160"/>
            <a:chExt cx="13191840" cy="6702840"/>
          </a:xfrm>
        </p:grpSpPr>
        <p:sp>
          <p:nvSpPr>
            <p:cNvPr id="137" name="Freeform 141"/>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38" name="TextBox 282"/>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39" name="Group 104"/>
          <p:cNvGrpSpPr/>
          <p:nvPr/>
        </p:nvGrpSpPr>
        <p:grpSpPr>
          <a:xfrm>
            <a:off x="1213200" y="2293920"/>
            <a:ext cx="6859080" cy="5939640"/>
            <a:chOff x="1213200" y="2293920"/>
            <a:chExt cx="6859080" cy="5939640"/>
          </a:xfrm>
        </p:grpSpPr>
        <p:sp>
          <p:nvSpPr>
            <p:cNvPr id="140" name="Freeform 142"/>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41" name="Group 105"/>
          <p:cNvGrpSpPr/>
          <p:nvPr/>
        </p:nvGrpSpPr>
        <p:grpSpPr>
          <a:xfrm>
            <a:off x="12239640" y="-2960280"/>
            <a:ext cx="8178120" cy="3815280"/>
            <a:chOff x="12239640" y="-2960280"/>
            <a:chExt cx="8178120" cy="3815280"/>
          </a:xfrm>
        </p:grpSpPr>
        <p:sp>
          <p:nvSpPr>
            <p:cNvPr id="142" name="Freeform 143"/>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43" name="TextBox 283"/>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44" name="TextBox 284"/>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07</a:t>
            </a:r>
            <a:endParaRPr lang="en-US" sz="2700" b="0" strike="noStrike" spc="-1">
              <a:latin typeface="Arial"/>
            </a:endParaRPr>
          </a:p>
        </p:txBody>
      </p:sp>
      <p:sp>
        <p:nvSpPr>
          <p:cNvPr id="145" name="AutoShape 82"/>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46" name="Group 106"/>
          <p:cNvGrpSpPr/>
          <p:nvPr/>
        </p:nvGrpSpPr>
        <p:grpSpPr>
          <a:xfrm>
            <a:off x="5982840" y="5577480"/>
            <a:ext cx="3160800" cy="2864520"/>
            <a:chOff x="5982840" y="5577480"/>
            <a:chExt cx="3160800" cy="2864520"/>
          </a:xfrm>
        </p:grpSpPr>
        <p:sp>
          <p:nvSpPr>
            <p:cNvPr id="147" name="Freeform 144"/>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48" name="TextBox 285"/>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49" name="Group 107"/>
          <p:cNvGrpSpPr/>
          <p:nvPr/>
        </p:nvGrpSpPr>
        <p:grpSpPr>
          <a:xfrm>
            <a:off x="6147360" y="5857560"/>
            <a:ext cx="2831760" cy="2451960"/>
            <a:chOff x="6147360" y="5857560"/>
            <a:chExt cx="2831760" cy="2451960"/>
          </a:xfrm>
        </p:grpSpPr>
        <p:sp>
          <p:nvSpPr>
            <p:cNvPr id="150" name="Freeform 145"/>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51" name="TextBox 288"/>
          <p:cNvSpPr/>
          <p:nvPr/>
        </p:nvSpPr>
        <p:spPr>
          <a:xfrm>
            <a:off x="9144000" y="3167280"/>
            <a:ext cx="401796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 Instead of modeling time series via short-cuts like shape fitting or FFT models, frame-by-frame modeling allows for more nuance in results</a:t>
            </a:r>
            <a:endParaRPr lang="en-US" sz="2100" b="0" strike="noStrike" spc="-1">
              <a:latin typeface="Arial"/>
            </a:endParaRPr>
          </a:p>
        </p:txBody>
      </p:sp>
      <p:sp>
        <p:nvSpPr>
          <p:cNvPr id="152" name="TextBox 289"/>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Model every frame</a:t>
            </a:r>
            <a:endParaRPr lang="en-US" sz="2100" b="1" strike="noStrike" spc="-1">
              <a:latin typeface="Arial"/>
            </a:endParaRPr>
          </a:p>
        </p:txBody>
      </p:sp>
      <p:sp>
        <p:nvSpPr>
          <p:cNvPr id="153" name="TextBox 290"/>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154" name="TextBox 286"/>
          <p:cNvSpPr/>
          <p:nvPr/>
        </p:nvSpPr>
        <p:spPr>
          <a:xfrm>
            <a:off x="17776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Modeling</a:t>
            </a:r>
            <a:endParaRPr lang="en-US" sz="11250" b="0" strike="noStrike" spc="-1">
              <a:latin typeface="Arial"/>
            </a:endParaRPr>
          </a:p>
        </p:txBody>
      </p:sp>
      <p:sp>
        <p:nvSpPr>
          <p:cNvPr id="155" name="TextBox 287"/>
          <p:cNvSpPr/>
          <p:nvPr/>
        </p:nvSpPr>
        <p:spPr>
          <a:xfrm>
            <a:off x="90910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Strategy</a:t>
            </a:r>
            <a:endParaRPr lang="en-US" sz="1125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56" name="Group 125"/>
          <p:cNvGrpSpPr/>
          <p:nvPr/>
        </p:nvGrpSpPr>
        <p:grpSpPr>
          <a:xfrm>
            <a:off x="5598720" y="-10616400"/>
            <a:ext cx="10498320" cy="15284880"/>
            <a:chOff x="5598720" y="-10616400"/>
            <a:chExt cx="10498320" cy="15284880"/>
          </a:xfrm>
        </p:grpSpPr>
        <p:sp>
          <p:nvSpPr>
            <p:cNvPr id="157" name="Freeform 146"/>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58" name="TextBox 56"/>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59" name="Group 126"/>
          <p:cNvGrpSpPr/>
          <p:nvPr/>
        </p:nvGrpSpPr>
        <p:grpSpPr>
          <a:xfrm>
            <a:off x="-4817880" y="1739160"/>
            <a:ext cx="13191840" cy="6702840"/>
            <a:chOff x="-4817880" y="1739160"/>
            <a:chExt cx="13191840" cy="6702840"/>
          </a:xfrm>
        </p:grpSpPr>
        <p:sp>
          <p:nvSpPr>
            <p:cNvPr id="160" name="Freeform 147"/>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61" name="TextBox 115"/>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62" name="Group 127"/>
          <p:cNvGrpSpPr/>
          <p:nvPr/>
        </p:nvGrpSpPr>
        <p:grpSpPr>
          <a:xfrm>
            <a:off x="1213200" y="2293920"/>
            <a:ext cx="6859080" cy="5939640"/>
            <a:chOff x="1213200" y="2293920"/>
            <a:chExt cx="6859080" cy="5939640"/>
          </a:xfrm>
        </p:grpSpPr>
        <p:sp>
          <p:nvSpPr>
            <p:cNvPr id="163" name="Freeform 148"/>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64" name="Group 128"/>
          <p:cNvGrpSpPr/>
          <p:nvPr/>
        </p:nvGrpSpPr>
        <p:grpSpPr>
          <a:xfrm>
            <a:off x="12239640" y="-2960280"/>
            <a:ext cx="8178120" cy="3815280"/>
            <a:chOff x="12239640" y="-2960280"/>
            <a:chExt cx="8178120" cy="3815280"/>
          </a:xfrm>
        </p:grpSpPr>
        <p:sp>
          <p:nvSpPr>
            <p:cNvPr id="165" name="Freeform 149"/>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66" name="TextBox 306"/>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67" name="TextBox 30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08</a:t>
            </a:r>
            <a:endParaRPr lang="en-US" sz="2700" b="0" strike="noStrike" spc="-1">
              <a:latin typeface="Arial"/>
            </a:endParaRPr>
          </a:p>
        </p:txBody>
      </p:sp>
      <p:sp>
        <p:nvSpPr>
          <p:cNvPr id="168" name="AutoShape 20"/>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69" name="Group 129"/>
          <p:cNvGrpSpPr/>
          <p:nvPr/>
        </p:nvGrpSpPr>
        <p:grpSpPr>
          <a:xfrm>
            <a:off x="5982840" y="5577480"/>
            <a:ext cx="3160800" cy="2864520"/>
            <a:chOff x="5982840" y="5577480"/>
            <a:chExt cx="3160800" cy="2864520"/>
          </a:xfrm>
        </p:grpSpPr>
        <p:sp>
          <p:nvSpPr>
            <p:cNvPr id="170" name="Freeform 150"/>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71" name="TextBox 308"/>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72" name="Group 130"/>
          <p:cNvGrpSpPr/>
          <p:nvPr/>
        </p:nvGrpSpPr>
        <p:grpSpPr>
          <a:xfrm>
            <a:off x="6147360" y="5857560"/>
            <a:ext cx="2831760" cy="2451960"/>
            <a:chOff x="6147360" y="5857560"/>
            <a:chExt cx="2831760" cy="2451960"/>
          </a:xfrm>
        </p:grpSpPr>
        <p:sp>
          <p:nvSpPr>
            <p:cNvPr id="173" name="Freeform 151"/>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74" name="TextBox 309"/>
          <p:cNvSpPr/>
          <p:nvPr/>
        </p:nvSpPr>
        <p:spPr>
          <a:xfrm>
            <a:off x="9144000" y="3167280"/>
            <a:ext cx="401796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 Instead of modeling time series via short-cuts like shape fitting or FFT models, frame-by-frame modeling allows for more nuance in results</a:t>
            </a:r>
            <a:endParaRPr lang="en-US" sz="2100" b="0" strike="noStrike" spc="-1">
              <a:latin typeface="Arial"/>
            </a:endParaRPr>
          </a:p>
        </p:txBody>
      </p:sp>
      <p:sp>
        <p:nvSpPr>
          <p:cNvPr id="175" name="TextBox 310"/>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Model every frame</a:t>
            </a:r>
            <a:endParaRPr lang="en-US" sz="2100" b="1" strike="noStrike" spc="-1">
              <a:latin typeface="Arial"/>
            </a:endParaRPr>
          </a:p>
        </p:txBody>
      </p:sp>
      <p:sp>
        <p:nvSpPr>
          <p:cNvPr id="176" name="TextBox 311"/>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177" name="TextBox 315"/>
          <p:cNvSpPr/>
          <p:nvPr/>
        </p:nvSpPr>
        <p:spPr>
          <a:xfrm>
            <a:off x="9144000" y="5941410"/>
            <a:ext cx="40179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While neural networks have their draw, often they function as black boxes and it can be difficult to do anything other than predict – standardized regression variables can tell us which variables are most important</a:t>
            </a:r>
            <a:endParaRPr lang="en-US" sz="2100" b="0" strike="noStrike" spc="-1">
              <a:latin typeface="Arial"/>
            </a:endParaRPr>
          </a:p>
        </p:txBody>
      </p:sp>
      <p:sp>
        <p:nvSpPr>
          <p:cNvPr id="178" name="TextBox 316"/>
          <p:cNvSpPr/>
          <p:nvPr/>
        </p:nvSpPr>
        <p:spPr>
          <a:xfrm>
            <a:off x="10196280" y="5419050"/>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Use regression</a:t>
            </a:r>
            <a:endParaRPr lang="en-US" sz="2100" b="1" strike="noStrike" spc="-1">
              <a:latin typeface="Arial"/>
            </a:endParaRPr>
          </a:p>
        </p:txBody>
      </p:sp>
      <p:sp>
        <p:nvSpPr>
          <p:cNvPr id="179" name="TextBox 318"/>
          <p:cNvSpPr/>
          <p:nvPr/>
        </p:nvSpPr>
        <p:spPr>
          <a:xfrm>
            <a:off x="9144000" y="539997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180" name="TextBox 322"/>
          <p:cNvSpPr/>
          <p:nvPr/>
        </p:nvSpPr>
        <p:spPr>
          <a:xfrm>
            <a:off x="17776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Modeling</a:t>
            </a:r>
            <a:endParaRPr lang="en-US" sz="11250" b="0" strike="noStrike" spc="-1">
              <a:latin typeface="Arial"/>
            </a:endParaRPr>
          </a:p>
        </p:txBody>
      </p:sp>
      <p:sp>
        <p:nvSpPr>
          <p:cNvPr id="181" name="TextBox 323"/>
          <p:cNvSpPr/>
          <p:nvPr/>
        </p:nvSpPr>
        <p:spPr>
          <a:xfrm>
            <a:off x="90910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Strategy</a:t>
            </a:r>
            <a:endParaRPr lang="en-US" sz="1125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82" name="Group 131"/>
          <p:cNvGrpSpPr/>
          <p:nvPr/>
        </p:nvGrpSpPr>
        <p:grpSpPr>
          <a:xfrm>
            <a:off x="5598720" y="-10616400"/>
            <a:ext cx="10498320" cy="15284880"/>
            <a:chOff x="5598720" y="-10616400"/>
            <a:chExt cx="10498320" cy="15284880"/>
          </a:xfrm>
        </p:grpSpPr>
        <p:sp>
          <p:nvSpPr>
            <p:cNvPr id="183" name="Freeform 152"/>
            <p:cNvSpPr/>
            <p:nvPr/>
          </p:nvSpPr>
          <p:spPr>
            <a:xfrm rot="18045600">
              <a:off x="2767320" y="-4126680"/>
              <a:ext cx="16284600" cy="2379960"/>
            </a:xfrm>
            <a:custGeom>
              <a:avLst/>
              <a:gdLst/>
              <a:ahLst/>
              <a:cxnLst/>
              <a:rect l="l" t="t" r="r" b="b"/>
              <a:pathLst>
                <a:path w="4289039" h="626909">
                  <a:moveTo>
                    <a:pt x="0" y="0"/>
                  </a:moveTo>
                  <a:lnTo>
                    <a:pt x="4289039" y="0"/>
                  </a:lnTo>
                  <a:lnTo>
                    <a:pt x="4289039" y="626909"/>
                  </a:lnTo>
                  <a:lnTo>
                    <a:pt x="0" y="626909"/>
                  </a:lnTo>
                  <a:close/>
                </a:path>
              </a:pathLst>
            </a:custGeom>
            <a:solidFill>
              <a:srgbClr val="EE272A">
                <a:alpha val="2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84" name="TextBox 324"/>
            <p:cNvSpPr/>
            <p:nvPr/>
          </p:nvSpPr>
          <p:spPr>
            <a:xfrm rot="18045600">
              <a:off x="2705400" y="-4236120"/>
              <a:ext cx="16284600" cy="2524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85" name="Group 132"/>
          <p:cNvGrpSpPr/>
          <p:nvPr/>
        </p:nvGrpSpPr>
        <p:grpSpPr>
          <a:xfrm>
            <a:off x="-4817880" y="1739160"/>
            <a:ext cx="13191840" cy="6702840"/>
            <a:chOff x="-4817880" y="1739160"/>
            <a:chExt cx="13191840" cy="6702840"/>
          </a:xfrm>
        </p:grpSpPr>
        <p:sp>
          <p:nvSpPr>
            <p:cNvPr id="186" name="Freeform 153"/>
            <p:cNvSpPr/>
            <p:nvPr/>
          </p:nvSpPr>
          <p:spPr>
            <a:xfrm>
              <a:off x="-4817880" y="2085840"/>
              <a:ext cx="13191840" cy="6356160"/>
            </a:xfrm>
            <a:custGeom>
              <a:avLst/>
              <a:gdLst/>
              <a:ahLst/>
              <a:cxnLst/>
              <a:rect l="l" t="t" r="r" b="b"/>
              <a:pathLst>
                <a:path w="1449649" h="698500">
                  <a:moveTo>
                    <a:pt x="1449649" y="349250"/>
                  </a:moveTo>
                  <a:lnTo>
                    <a:pt x="1246449" y="698500"/>
                  </a:lnTo>
                  <a:lnTo>
                    <a:pt x="203200" y="698500"/>
                  </a:lnTo>
                  <a:lnTo>
                    <a:pt x="0" y="349250"/>
                  </a:lnTo>
                  <a:lnTo>
                    <a:pt x="203200" y="0"/>
                  </a:lnTo>
                  <a:lnTo>
                    <a:pt x="1246449" y="0"/>
                  </a:lnTo>
                  <a:lnTo>
                    <a:pt x="1449649" y="349250"/>
                  </a:lnTo>
                  <a:close/>
                </a:path>
              </a:pathLst>
            </a:custGeom>
            <a:solidFill>
              <a:srgbClr val="EE272A">
                <a:alpha val="48000"/>
              </a:srgbClr>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87" name="TextBox 325"/>
            <p:cNvSpPr/>
            <p:nvPr/>
          </p:nvSpPr>
          <p:spPr>
            <a:xfrm>
              <a:off x="-3777480" y="1739160"/>
              <a:ext cx="11111400" cy="6702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88" name="Group 133"/>
          <p:cNvGrpSpPr/>
          <p:nvPr/>
        </p:nvGrpSpPr>
        <p:grpSpPr>
          <a:xfrm>
            <a:off x="1213200" y="2293920"/>
            <a:ext cx="6859080" cy="5939640"/>
            <a:chOff x="1213200" y="2293920"/>
            <a:chExt cx="6859080" cy="5939640"/>
          </a:xfrm>
        </p:grpSpPr>
        <p:sp>
          <p:nvSpPr>
            <p:cNvPr id="189" name="Freeform 154"/>
            <p:cNvSpPr/>
            <p:nvPr/>
          </p:nvSpPr>
          <p:spPr>
            <a:xfrm>
              <a:off x="1213200" y="2293920"/>
              <a:ext cx="6859080" cy="593964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90" name="Group 134"/>
          <p:cNvGrpSpPr/>
          <p:nvPr/>
        </p:nvGrpSpPr>
        <p:grpSpPr>
          <a:xfrm>
            <a:off x="12239640" y="-2960280"/>
            <a:ext cx="8178120" cy="3815280"/>
            <a:chOff x="12239640" y="-2960280"/>
            <a:chExt cx="8178120" cy="3815280"/>
          </a:xfrm>
        </p:grpSpPr>
        <p:sp>
          <p:nvSpPr>
            <p:cNvPr id="191" name="Freeform 155"/>
            <p:cNvSpPr/>
            <p:nvPr/>
          </p:nvSpPr>
          <p:spPr>
            <a:xfrm>
              <a:off x="12239640" y="-2763000"/>
              <a:ext cx="8178120" cy="3618000"/>
            </a:xfrm>
            <a:custGeom>
              <a:avLst/>
              <a:gdLst/>
              <a:ahLst/>
              <a:cxnLst/>
              <a:rect l="l" t="t" r="r" b="b"/>
              <a:pathLst>
                <a:path w="1578881" h="698500">
                  <a:moveTo>
                    <a:pt x="1578881" y="349250"/>
                  </a:moveTo>
                  <a:lnTo>
                    <a:pt x="1375681" y="698500"/>
                  </a:lnTo>
                  <a:lnTo>
                    <a:pt x="203200" y="698500"/>
                  </a:lnTo>
                  <a:lnTo>
                    <a:pt x="0" y="349250"/>
                  </a:lnTo>
                  <a:lnTo>
                    <a:pt x="203200" y="0"/>
                  </a:lnTo>
                  <a:lnTo>
                    <a:pt x="1375681" y="0"/>
                  </a:lnTo>
                  <a:lnTo>
                    <a:pt x="1578881"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92" name="TextBox 326"/>
            <p:cNvSpPr/>
            <p:nvPr/>
          </p:nvSpPr>
          <p:spPr>
            <a:xfrm>
              <a:off x="12831480" y="-2960280"/>
              <a:ext cx="6994080" cy="3815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193" name="TextBox 327"/>
          <p:cNvSpPr/>
          <p:nvPr/>
        </p:nvSpPr>
        <p:spPr>
          <a:xfrm>
            <a:off x="16097400" y="9100800"/>
            <a:ext cx="1161360" cy="47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3781"/>
              </a:lnSpc>
              <a:buNone/>
            </a:pPr>
            <a:r>
              <a:rPr lang="en-US" sz="2700" b="0" strike="noStrike" spc="-1">
                <a:solidFill>
                  <a:srgbClr val="FFFFFF"/>
                </a:solidFill>
                <a:latin typeface="Barlow SemiCondensed Heavy"/>
              </a:rPr>
              <a:t>09</a:t>
            </a:r>
            <a:endParaRPr lang="en-US" sz="2700" b="0" strike="noStrike" spc="-1">
              <a:latin typeface="Arial"/>
            </a:endParaRPr>
          </a:p>
        </p:txBody>
      </p:sp>
      <p:sp>
        <p:nvSpPr>
          <p:cNvPr id="194" name="AutoShape 21"/>
          <p:cNvSpPr/>
          <p:nvPr/>
        </p:nvSpPr>
        <p:spPr>
          <a:xfrm>
            <a:off x="4896360" y="9379440"/>
            <a:ext cx="11201040" cy="19080"/>
          </a:xfrm>
          <a:prstGeom prst="line">
            <a:avLst/>
          </a:prstGeom>
          <a:ln w="1905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95" name="Group 135"/>
          <p:cNvGrpSpPr/>
          <p:nvPr/>
        </p:nvGrpSpPr>
        <p:grpSpPr>
          <a:xfrm>
            <a:off x="5982840" y="5577480"/>
            <a:ext cx="3160800" cy="2864520"/>
            <a:chOff x="5982840" y="5577480"/>
            <a:chExt cx="3160800" cy="2864520"/>
          </a:xfrm>
        </p:grpSpPr>
        <p:sp>
          <p:nvSpPr>
            <p:cNvPr id="196" name="Freeform 156"/>
            <p:cNvSpPr/>
            <p:nvPr/>
          </p:nvSpPr>
          <p:spPr>
            <a:xfrm>
              <a:off x="5982840" y="5725440"/>
              <a:ext cx="3160800" cy="27162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E272A"/>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97" name="TextBox 328"/>
            <p:cNvSpPr/>
            <p:nvPr/>
          </p:nvSpPr>
          <p:spPr>
            <a:xfrm>
              <a:off x="6427440" y="5577480"/>
              <a:ext cx="2271600" cy="2864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grpSp>
      <p:grpSp>
        <p:nvGrpSpPr>
          <p:cNvPr id="198" name="Group 136"/>
          <p:cNvGrpSpPr/>
          <p:nvPr/>
        </p:nvGrpSpPr>
        <p:grpSpPr>
          <a:xfrm>
            <a:off x="6147360" y="5857560"/>
            <a:ext cx="2831760" cy="2451960"/>
            <a:chOff x="6147360" y="5857560"/>
            <a:chExt cx="2831760" cy="2451960"/>
          </a:xfrm>
        </p:grpSpPr>
        <p:sp>
          <p:nvSpPr>
            <p:cNvPr id="199" name="Freeform 157"/>
            <p:cNvSpPr/>
            <p:nvPr/>
          </p:nvSpPr>
          <p:spPr>
            <a:xfrm>
              <a:off x="6147360" y="5857560"/>
              <a:ext cx="2831760" cy="245196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grpSp>
      <p:sp>
        <p:nvSpPr>
          <p:cNvPr id="200" name="TextBox 329"/>
          <p:cNvSpPr/>
          <p:nvPr/>
        </p:nvSpPr>
        <p:spPr>
          <a:xfrm>
            <a:off x="9144000" y="3167280"/>
            <a:ext cx="401796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 Instead of modeling time series via short-cuts like shape fitting or FFT models, frame-by-frame modeling allows for more nuance in results</a:t>
            </a:r>
            <a:endParaRPr lang="en-US" sz="2100" b="0" strike="noStrike" spc="-1">
              <a:latin typeface="Arial"/>
            </a:endParaRPr>
          </a:p>
        </p:txBody>
      </p:sp>
      <p:sp>
        <p:nvSpPr>
          <p:cNvPr id="201" name="TextBox 330"/>
          <p:cNvSpPr/>
          <p:nvPr/>
        </p:nvSpPr>
        <p:spPr>
          <a:xfrm>
            <a:off x="1026684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Model every frame</a:t>
            </a:r>
            <a:endParaRPr lang="en-US" sz="2100" b="1" strike="noStrike" spc="-1">
              <a:latin typeface="Arial"/>
            </a:endParaRPr>
          </a:p>
        </p:txBody>
      </p:sp>
      <p:sp>
        <p:nvSpPr>
          <p:cNvPr id="202" name="TextBox 331"/>
          <p:cNvSpPr/>
          <p:nvPr/>
        </p:nvSpPr>
        <p:spPr>
          <a:xfrm>
            <a:off x="914400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1</a:t>
            </a:r>
            <a:endParaRPr lang="en-US" sz="2300" b="0" strike="noStrike" spc="-1">
              <a:latin typeface="Arial"/>
            </a:endParaRPr>
          </a:p>
        </p:txBody>
      </p:sp>
      <p:sp>
        <p:nvSpPr>
          <p:cNvPr id="203" name="TextBox 332"/>
          <p:cNvSpPr/>
          <p:nvPr/>
        </p:nvSpPr>
        <p:spPr>
          <a:xfrm>
            <a:off x="13731120" y="3167280"/>
            <a:ext cx="401796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dirty="0">
                <a:solidFill>
                  <a:srgbClr val="FFFFFF"/>
                </a:solidFill>
                <a:latin typeface="Montserrat"/>
              </a:rPr>
              <a:t>Use strategies including k-means cross-validation, kernel density weighting, and AIC to keep models generalizable</a:t>
            </a:r>
            <a:endParaRPr lang="en-US" sz="2100" b="0" strike="noStrike" spc="-1" dirty="0">
              <a:latin typeface="Arial"/>
            </a:endParaRPr>
          </a:p>
        </p:txBody>
      </p:sp>
      <p:sp>
        <p:nvSpPr>
          <p:cNvPr id="204" name="TextBox 333"/>
          <p:cNvSpPr/>
          <p:nvPr/>
        </p:nvSpPr>
        <p:spPr>
          <a:xfrm>
            <a:off x="14925960" y="2644560"/>
            <a:ext cx="264276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Avoid overfitting</a:t>
            </a:r>
            <a:endParaRPr lang="en-US" sz="2100" b="1" strike="noStrike" spc="-1">
              <a:latin typeface="Arial"/>
            </a:endParaRPr>
          </a:p>
        </p:txBody>
      </p:sp>
      <p:sp>
        <p:nvSpPr>
          <p:cNvPr id="205" name="TextBox 334"/>
          <p:cNvSpPr/>
          <p:nvPr/>
        </p:nvSpPr>
        <p:spPr>
          <a:xfrm>
            <a:off x="13731120" y="2625480"/>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a:rPr>
              <a:t>3</a:t>
            </a:r>
            <a:endParaRPr lang="en-US" sz="2300" b="0" strike="noStrike" spc="-1">
              <a:latin typeface="Arial"/>
            </a:endParaRPr>
          </a:p>
        </p:txBody>
      </p:sp>
      <p:sp>
        <p:nvSpPr>
          <p:cNvPr id="206" name="TextBox 335"/>
          <p:cNvSpPr/>
          <p:nvPr/>
        </p:nvSpPr>
        <p:spPr>
          <a:xfrm>
            <a:off x="9144000" y="5950935"/>
            <a:ext cx="401796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0" strike="noStrike" spc="-1">
                <a:solidFill>
                  <a:srgbClr val="FFFFFF"/>
                </a:solidFill>
                <a:latin typeface="Montserrat"/>
              </a:rPr>
              <a:t>While neural networks have their draw, often they function as black boxes and it can be difficult to do anything other than predict – standardized regression variables can tell us which variables are most important</a:t>
            </a:r>
            <a:endParaRPr lang="en-US" sz="2100" b="0" strike="noStrike" spc="-1">
              <a:latin typeface="Arial"/>
            </a:endParaRPr>
          </a:p>
        </p:txBody>
      </p:sp>
      <p:sp>
        <p:nvSpPr>
          <p:cNvPr id="207" name="TextBox 336"/>
          <p:cNvSpPr/>
          <p:nvPr/>
        </p:nvSpPr>
        <p:spPr>
          <a:xfrm>
            <a:off x="10196280" y="5428575"/>
            <a:ext cx="2857320" cy="3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40"/>
              </a:lnSpc>
              <a:buNone/>
            </a:pPr>
            <a:r>
              <a:rPr lang="en-US" sz="2100" b="1" strike="noStrike" spc="-1">
                <a:solidFill>
                  <a:srgbClr val="FFFFFF"/>
                </a:solidFill>
                <a:latin typeface="Montserrat Bold Italics"/>
              </a:rPr>
              <a:t>Use regression</a:t>
            </a:r>
            <a:endParaRPr lang="en-US" sz="2100" b="1" strike="noStrike" spc="-1">
              <a:latin typeface="Arial"/>
            </a:endParaRPr>
          </a:p>
        </p:txBody>
      </p:sp>
      <p:sp>
        <p:nvSpPr>
          <p:cNvPr id="208" name="TextBox 337"/>
          <p:cNvSpPr/>
          <p:nvPr/>
        </p:nvSpPr>
        <p:spPr>
          <a:xfrm>
            <a:off x="9144000" y="5409495"/>
            <a:ext cx="1051920" cy="40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buNone/>
            </a:pPr>
            <a:r>
              <a:rPr lang="en-US" sz="2300" b="0" strike="noStrike" spc="-1">
                <a:solidFill>
                  <a:srgbClr val="EE272A"/>
                </a:solidFill>
                <a:latin typeface="Poppins Bold"/>
              </a:rPr>
              <a:t>2</a:t>
            </a:r>
            <a:endParaRPr lang="en-US" sz="2300" b="0" strike="noStrike" spc="-1">
              <a:latin typeface="Arial"/>
            </a:endParaRPr>
          </a:p>
        </p:txBody>
      </p:sp>
      <p:sp>
        <p:nvSpPr>
          <p:cNvPr id="209" name="TextBox 341"/>
          <p:cNvSpPr/>
          <p:nvPr/>
        </p:nvSpPr>
        <p:spPr>
          <a:xfrm>
            <a:off x="17776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15752"/>
              </a:lnSpc>
              <a:buNone/>
            </a:pPr>
            <a:r>
              <a:rPr lang="en-US" sz="11250" b="0" strike="noStrike" spc="-1">
                <a:solidFill>
                  <a:srgbClr val="FFFFFF"/>
                </a:solidFill>
                <a:latin typeface="Barlow SemiCondensed Heavy"/>
              </a:rPr>
              <a:t>Modeling</a:t>
            </a:r>
            <a:endParaRPr lang="en-US" sz="11250" b="0" strike="noStrike" spc="-1">
              <a:latin typeface="Arial"/>
            </a:endParaRPr>
          </a:p>
        </p:txBody>
      </p:sp>
      <p:sp>
        <p:nvSpPr>
          <p:cNvPr id="210" name="TextBox 342"/>
          <p:cNvSpPr/>
          <p:nvPr/>
        </p:nvSpPr>
        <p:spPr>
          <a:xfrm>
            <a:off x="9091080" y="231840"/>
            <a:ext cx="6913800" cy="2000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752"/>
              </a:lnSpc>
              <a:buNone/>
            </a:pPr>
            <a:r>
              <a:rPr lang="en-US" sz="11250" b="0" strike="noStrike" spc="-1">
                <a:solidFill>
                  <a:srgbClr val="EE272A"/>
                </a:solidFill>
                <a:latin typeface="Barlow SemiCondensed Heavy"/>
              </a:rPr>
              <a:t>Strategy</a:t>
            </a:r>
            <a:endParaRPr lang="en-US" sz="1125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TotalTime>
  <Words>2639</Words>
  <Application>Microsoft Office PowerPoint</Application>
  <PresentationFormat>Custom</PresentationFormat>
  <Paragraphs>656</Paragraphs>
  <Slides>56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Arial</vt:lpstr>
      <vt:lpstr>Barlow SemiCondensed Heavy</vt:lpstr>
      <vt:lpstr>Barlow SemiCondensed Heavy Italics</vt:lpstr>
      <vt:lpstr>Barlow SemiCondensed Semi-Bold</vt:lpstr>
      <vt:lpstr>Calibri</vt:lpstr>
      <vt:lpstr>Cambria Math</vt:lpstr>
      <vt:lpstr>Montserrat</vt:lpstr>
      <vt:lpstr>Montserrat Bold Italics</vt:lpstr>
      <vt:lpstr>Poppins</vt:lpstr>
      <vt:lpstr>Poppins 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API DATA FLOW</dc:title>
  <dc:subject/>
  <dc:creator/>
  <dc:description/>
  <cp:lastModifiedBy>Tim Niiler</cp:lastModifiedBy>
  <cp:revision>43</cp:revision>
  <dcterms:created xsi:type="dcterms:W3CDTF">2006-08-16T00:00:00Z</dcterms:created>
  <dcterms:modified xsi:type="dcterms:W3CDTF">2024-03-05T01:59:21Z</dcterms:modified>
  <dc:identifier>DAF8W2IdLfc</dc:identifier>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