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FF8A4B5-5F32-45C3-A17F-814D71F1660F}">
  <a:tblStyle styleId="{BFF8A4B5-5F32-45C3-A17F-814D71F1660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On August 21, 1967, the Chicago White Sox are tied with the Twins for first place in the American League. The Red Sox and the Tigers are close behind. The White Sox are in pursuit of what would be only their second pennant since 1919. The same day, the tenth-place Kansas City Athletics take the field under their new manager, legendary White Sox shortstop Luke Appling, who took over from the fired Alvin Dark. The ambitions of Appling and his former team collide on September 27 as the White Sox play a doubleheader in Kansas City. The Athletics seem to be merely a speed bump on the way to a possible White Sox flag. Lesch brings together the dramatic 1967 pennant race, the last days of the Athletics sojourn in Kansas City, and the brightest moment in Luke Appling’s sole campaign as a major-league manager.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5723729e8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5723729e8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5723729e8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5723729e8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5723729a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5723729a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5723729ab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5723729ab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5723729e8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5723729e8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79fab03720a846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79fab03720a846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5723729e8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5723729e8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5723729e8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5723729e8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5723729e8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5723729e8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5723729e8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5723729e8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763aa3053d5eeb6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63aa3053d5eeb6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5723729abe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5723729ab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5723729e8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5723729e8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5723729e8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5723729e8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5723729e8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5723729e8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5723729e8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5723729e8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5723729ab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5723729ab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5723729ab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5723729ab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5723729ab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5723729ab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5723729e8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5723729e8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5723729e8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5723729e8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5723729ab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5723729ab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5723729e88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5723729e88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On August 21, 1967, the Chicago White Sox are tied with the Twins for first place in the American League. The Red Sox and the Tigers are close behind. The White Sox are in pursuit of what would be only their second pennant since 1919. The same day, the tenth-place Kansas City Athletics take the field under their new manager, legendary White Sox shortstop Luke Appling, who took over from the fired Alvin Dark. The ambitions of Appling and his former team collide on September 27 as the White Sox play a doubleheader in Kansas City. The Athletics seem to be merely a speed bump on the way to a possible White Sox flag. Lesch brings together the dramatic 1967 pennant race, the last days of the Athletics sojourn in Kansas City, and the brightest moment in Luke Appling’s sole campaign as a major-league manager.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5723729ab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5723729ab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5723729abe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5723729abe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5723729e8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5723729e8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5723729ab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5723729ab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5723729e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5723729e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5723729e8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5723729e8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sabr.org/gamesproj/game/september-6-1967-white-sox-walk-off-creates-four-way-tie-for-first-place/" TargetMode="External"/><Relationship Id="rId4" Type="http://schemas.openxmlformats.org/officeDocument/2006/relationships/image" Target="../media/image7.jpg"/><Relationship Id="rId5"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7.jpg"/><Relationship Id="rId4" Type="http://schemas.openxmlformats.org/officeDocument/2006/relationships/image" Target="../media/image14.png"/><Relationship Id="rId5" Type="http://schemas.openxmlformats.org/officeDocument/2006/relationships/image" Target="../media/image21.png"/><Relationship Id="rId6"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baseball-reference.com/leagues/AL/1967.shtml" TargetMode="External"/><Relationship Id="rId4" Type="http://schemas.openxmlformats.org/officeDocument/2006/relationships/hyperlink" Target="https://www.baseball-reference.com/teams/split.cgi?t=p&amp;team=CHW&amp;year=1967" TargetMode="External"/><Relationship Id="rId9" Type="http://schemas.openxmlformats.org/officeDocument/2006/relationships/hyperlink" Target="https://www.retrosheet.org/boxesetc/1967/B09271KC119676.htm" TargetMode="External"/><Relationship Id="rId5" Type="http://schemas.openxmlformats.org/officeDocument/2006/relationships/hyperlink" Target="https://sabr.org/gamesproj/game/september-27-1967-as-take-first-game-of-doubleheader-on-their-last-day-in-kansas-city/" TargetMode="External"/><Relationship Id="rId6" Type="http://schemas.openxmlformats.org/officeDocument/2006/relationships/hyperlink" Target="https://sabr.org/gamesproj/game/september-27-1967-catfish-hunter-shuts-out-white-sox-in-as-final-home-game-in-kansas-city/" TargetMode="External"/><Relationship Id="rId7" Type="http://schemas.openxmlformats.org/officeDocument/2006/relationships/hyperlink" Target="https://www.retrosheet.org/boxesetc/1967/B09272KC11967.htm" TargetMode="External"/><Relationship Id="rId8" Type="http://schemas.openxmlformats.org/officeDocument/2006/relationships/hyperlink" Target="https://www.retrosheet.org/boxesetc/1967/UPKC101967.ht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Luke Appling</a:t>
            </a:r>
            <a:endParaRPr/>
          </a:p>
          <a:p>
            <a:pPr indent="0" lvl="0" marL="0" rtl="0" algn="ctr">
              <a:spcBef>
                <a:spcPts val="0"/>
              </a:spcBef>
              <a:spcAft>
                <a:spcPts val="0"/>
              </a:spcAft>
              <a:buNone/>
            </a:pPr>
            <a:r>
              <a:rPr lang="en"/>
              <a:t>vs </a:t>
            </a:r>
            <a:r>
              <a:rPr lang="en"/>
              <a:t>the White Sox</a:t>
            </a:r>
            <a:endParaRPr/>
          </a:p>
        </p:txBody>
      </p:sp>
      <p:sp>
        <p:nvSpPr>
          <p:cNvPr id="55" name="Google Shape;55;p13"/>
          <p:cNvSpPr txBox="1"/>
          <p:nvPr>
            <p:ph idx="1" type="subTitle"/>
          </p:nvPr>
        </p:nvSpPr>
        <p:spPr>
          <a:xfrm>
            <a:off x="311700" y="2872875"/>
            <a:ext cx="8520600" cy="2052600"/>
          </a:xfrm>
          <a:prstGeom prst="rect">
            <a:avLst/>
          </a:prstGeom>
        </p:spPr>
        <p:txBody>
          <a:bodyPr anchorCtr="0" anchor="t" bIns="91425" lIns="91425" spcFirstLastPara="1" rIns="91425" wrap="square" tIns="91425">
            <a:normAutofit/>
          </a:bodyPr>
          <a:lstStyle/>
          <a:p>
            <a:pPr indent="0" lvl="0" marL="0" rtl="0" algn="ctr">
              <a:lnSpc>
                <a:spcPct val="150000"/>
              </a:lnSpc>
              <a:spcBef>
                <a:spcPts val="0"/>
              </a:spcBef>
              <a:spcAft>
                <a:spcPts val="0"/>
              </a:spcAft>
              <a:buClr>
                <a:schemeClr val="dk1"/>
              </a:buClr>
              <a:buSzPts val="1100"/>
              <a:buFont typeface="Arial"/>
              <a:buNone/>
            </a:pPr>
            <a:r>
              <a:rPr lang="en" sz="2100">
                <a:solidFill>
                  <a:schemeClr val="dk1"/>
                </a:solidFill>
              </a:rPr>
              <a:t>R. J. Lesch</a:t>
            </a:r>
            <a:endParaRPr sz="21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 sz="2100">
                <a:solidFill>
                  <a:schemeClr val="dk1"/>
                </a:solidFill>
              </a:rPr>
              <a:t>SABR 51</a:t>
            </a:r>
            <a:endParaRPr sz="21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 sz="2100">
                <a:solidFill>
                  <a:schemeClr val="dk1"/>
                </a:solidFill>
              </a:rPr>
              <a:t>July 7, 2023</a:t>
            </a:r>
            <a:endParaRPr sz="3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Luke Appling got here</a:t>
            </a:r>
            <a:endParaRPr/>
          </a:p>
        </p:txBody>
      </p:sp>
      <p:sp>
        <p:nvSpPr>
          <p:cNvPr id="122" name="Google Shape;122;p22"/>
          <p:cNvSpPr txBox="1"/>
          <p:nvPr>
            <p:ph idx="1" type="body"/>
          </p:nvPr>
        </p:nvSpPr>
        <p:spPr>
          <a:xfrm>
            <a:off x="3335825" y="1107025"/>
            <a:ext cx="5364600" cy="3624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Minor league manager</a:t>
            </a:r>
            <a:endParaRPr sz="1400"/>
          </a:p>
          <a:p>
            <a:pPr indent="-317500" lvl="1" marL="914400" rtl="0" algn="l">
              <a:spcBef>
                <a:spcPts val="0"/>
              </a:spcBef>
              <a:spcAft>
                <a:spcPts val="0"/>
              </a:spcAft>
              <a:buSzPts val="1400"/>
              <a:buChar char="○"/>
            </a:pPr>
            <a:r>
              <a:rPr lang="en"/>
              <a:t>Pennant: Memphis, Southern Association, 1952</a:t>
            </a:r>
            <a:endParaRPr/>
          </a:p>
          <a:p>
            <a:pPr indent="-317500" lvl="2" marL="1371600" rtl="0" algn="l">
              <a:spcBef>
                <a:spcPts val="0"/>
              </a:spcBef>
              <a:spcAft>
                <a:spcPts val="0"/>
              </a:spcAft>
              <a:buSzPts val="1400"/>
              <a:buChar char="■"/>
            </a:pPr>
            <a:r>
              <a:rPr lang="en"/>
              <a:t>Minor League Manager of the Year, 1952</a:t>
            </a:r>
            <a:endParaRPr/>
          </a:p>
          <a:p>
            <a:pPr indent="-317500" lvl="1" marL="914400" rtl="0" algn="l">
              <a:spcBef>
                <a:spcPts val="0"/>
              </a:spcBef>
              <a:spcAft>
                <a:spcPts val="0"/>
              </a:spcAft>
              <a:buSzPts val="1400"/>
              <a:buChar char="○"/>
            </a:pPr>
            <a:r>
              <a:rPr lang="en"/>
              <a:t>1st place: Memphis, Southern Association, 1953</a:t>
            </a:r>
            <a:endParaRPr/>
          </a:p>
          <a:p>
            <a:pPr indent="-317500" lvl="1" marL="914400" rtl="0" algn="l">
              <a:spcBef>
                <a:spcPts val="0"/>
              </a:spcBef>
              <a:spcAft>
                <a:spcPts val="0"/>
              </a:spcAft>
              <a:buSzPts val="1400"/>
              <a:buChar char="○"/>
            </a:pPr>
            <a:r>
              <a:rPr lang="en"/>
              <a:t>1st place, Indianapolis, American Association, 1962</a:t>
            </a:r>
            <a:endParaRPr/>
          </a:p>
          <a:p>
            <a:pPr indent="-317500" lvl="0" marL="457200" rtl="0" algn="l">
              <a:spcBef>
                <a:spcPts val="0"/>
              </a:spcBef>
              <a:spcAft>
                <a:spcPts val="0"/>
              </a:spcAft>
              <a:buSzPts val="1400"/>
              <a:buChar char="●"/>
            </a:pPr>
            <a:r>
              <a:rPr lang="en" sz="1400"/>
              <a:t>Major league coach</a:t>
            </a:r>
            <a:endParaRPr sz="1400"/>
          </a:p>
          <a:p>
            <a:pPr indent="-317500" lvl="1" marL="914400" rtl="0" algn="l">
              <a:spcBef>
                <a:spcPts val="0"/>
              </a:spcBef>
              <a:spcAft>
                <a:spcPts val="0"/>
              </a:spcAft>
              <a:buSzPts val="1400"/>
              <a:buChar char="○"/>
            </a:pPr>
            <a:r>
              <a:rPr lang="en"/>
              <a:t>Detroit, 1960</a:t>
            </a:r>
            <a:endParaRPr/>
          </a:p>
          <a:p>
            <a:pPr indent="-317500" lvl="2" marL="1371600" rtl="0" algn="l">
              <a:spcBef>
                <a:spcPts val="0"/>
              </a:spcBef>
              <a:spcAft>
                <a:spcPts val="0"/>
              </a:spcAft>
              <a:buSzPts val="1400"/>
              <a:buChar char="■"/>
            </a:pPr>
            <a:r>
              <a:rPr lang="en"/>
              <a:t>Traded to Cleveland for coach Jo-Jo White, August 8, one week after Dykes-Gordon swap</a:t>
            </a:r>
            <a:endParaRPr/>
          </a:p>
          <a:p>
            <a:pPr indent="-317500" lvl="1" marL="914400" rtl="0" algn="l">
              <a:spcBef>
                <a:spcPts val="0"/>
              </a:spcBef>
              <a:spcAft>
                <a:spcPts val="0"/>
              </a:spcAft>
              <a:buSzPts val="1400"/>
              <a:buChar char="○"/>
            </a:pPr>
            <a:r>
              <a:rPr lang="en"/>
              <a:t>Cleveland, 1961 </a:t>
            </a:r>
            <a:endParaRPr/>
          </a:p>
          <a:p>
            <a:pPr indent="-317500" lvl="1" marL="914400" rtl="0" algn="l">
              <a:spcBef>
                <a:spcPts val="0"/>
              </a:spcBef>
              <a:spcAft>
                <a:spcPts val="0"/>
              </a:spcAft>
              <a:buSzPts val="1400"/>
              <a:buChar char="○"/>
            </a:pPr>
            <a:r>
              <a:rPr lang="en"/>
              <a:t>Baltimore, 1963</a:t>
            </a:r>
            <a:endParaRPr/>
          </a:p>
          <a:p>
            <a:pPr indent="-317500" lvl="1" marL="914400" rtl="0" algn="l">
              <a:spcBef>
                <a:spcPts val="0"/>
              </a:spcBef>
              <a:spcAft>
                <a:spcPts val="0"/>
              </a:spcAft>
              <a:buSzPts val="1400"/>
              <a:buChar char="○"/>
            </a:pPr>
            <a:r>
              <a:rPr lang="en"/>
              <a:t>Kansas City, 1964-66</a:t>
            </a:r>
            <a:endParaRPr/>
          </a:p>
          <a:p>
            <a:pPr indent="-317500" lvl="2" marL="1371600" rtl="0" algn="l">
              <a:spcBef>
                <a:spcPts val="0"/>
              </a:spcBef>
              <a:spcAft>
                <a:spcPts val="0"/>
              </a:spcAft>
              <a:buSzPts val="1400"/>
              <a:buChar char="■"/>
            </a:pPr>
            <a:r>
              <a:rPr lang="en"/>
              <a:t>With Gabby Hartnett</a:t>
            </a:r>
            <a:endParaRPr/>
          </a:p>
          <a:p>
            <a:pPr indent="-317500" lvl="0" marL="457200" rtl="0" algn="l">
              <a:spcBef>
                <a:spcPts val="0"/>
              </a:spcBef>
              <a:spcAft>
                <a:spcPts val="0"/>
              </a:spcAft>
              <a:buSzPts val="1400"/>
              <a:buChar char="●"/>
            </a:pPr>
            <a:r>
              <a:rPr lang="en" sz="1400"/>
              <a:t>1967: Appling a special assignment scout with Athletics</a:t>
            </a:r>
            <a:endParaRPr sz="1400"/>
          </a:p>
        </p:txBody>
      </p:sp>
      <p:pic>
        <p:nvPicPr>
          <p:cNvPr id="123" name="Google Shape;123;p22"/>
          <p:cNvPicPr preferRelativeResize="0"/>
          <p:nvPr/>
        </p:nvPicPr>
        <p:blipFill>
          <a:blip r:embed="rId3">
            <a:alphaModFix/>
          </a:blip>
          <a:stretch>
            <a:fillRect/>
          </a:stretch>
        </p:blipFill>
        <p:spPr>
          <a:xfrm>
            <a:off x="609600" y="1017725"/>
            <a:ext cx="2442899" cy="3973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How the Kansas City Athletics got here</a:t>
            </a:r>
            <a:endParaRPr/>
          </a:p>
        </p:txBody>
      </p:sp>
      <p:sp>
        <p:nvSpPr>
          <p:cNvPr id="129" name="Google Shape;129;p23"/>
          <p:cNvSpPr txBox="1"/>
          <p:nvPr>
            <p:ph idx="1" type="body"/>
          </p:nvPr>
        </p:nvSpPr>
        <p:spPr>
          <a:xfrm>
            <a:off x="3363000" y="1152475"/>
            <a:ext cx="5469300" cy="31773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1967: manager Al Dark</a:t>
            </a:r>
            <a:endParaRPr/>
          </a:p>
          <a:p>
            <a:pPr indent="0" lvl="0" marL="0" rtl="0" algn="l">
              <a:spcBef>
                <a:spcPts val="1200"/>
              </a:spcBef>
              <a:spcAft>
                <a:spcPts val="0"/>
              </a:spcAft>
              <a:buNone/>
            </a:pPr>
            <a:r>
              <a:rPr lang="en"/>
              <a:t>Athletics are building with young players …</a:t>
            </a:r>
            <a:endParaRPr/>
          </a:p>
          <a:p>
            <a:pPr indent="0" lvl="0" marL="0" rtl="0" algn="l">
              <a:spcBef>
                <a:spcPts val="1200"/>
              </a:spcBef>
              <a:spcAft>
                <a:spcPts val="0"/>
              </a:spcAft>
              <a:buNone/>
            </a:pPr>
            <a:r>
              <a:rPr lang="en"/>
              <a:t>… except when they aren’t</a:t>
            </a:r>
            <a:endParaRPr/>
          </a:p>
          <a:p>
            <a:pPr indent="-325755" lvl="0" marL="457200" rtl="0" algn="l">
              <a:spcBef>
                <a:spcPts val="1200"/>
              </a:spcBef>
              <a:spcAft>
                <a:spcPts val="0"/>
              </a:spcAft>
              <a:buSzPct val="100000"/>
              <a:buChar char="●"/>
            </a:pPr>
            <a:r>
              <a:rPr lang="en"/>
              <a:t>Finley interfering with player development</a:t>
            </a:r>
            <a:endParaRPr/>
          </a:p>
          <a:p>
            <a:pPr indent="-325755" lvl="0" marL="457200" rtl="0" algn="l">
              <a:spcBef>
                <a:spcPts val="0"/>
              </a:spcBef>
              <a:spcAft>
                <a:spcPts val="0"/>
              </a:spcAft>
              <a:buSzPct val="100000"/>
              <a:buChar char="●"/>
            </a:pPr>
            <a:r>
              <a:rPr lang="en"/>
              <a:t>Move from Kansas City looming</a:t>
            </a:r>
            <a:endParaRPr/>
          </a:p>
          <a:p>
            <a:pPr indent="-325755" lvl="0" marL="457200" rtl="0" algn="l">
              <a:spcBef>
                <a:spcPts val="0"/>
              </a:spcBef>
              <a:spcAft>
                <a:spcPts val="0"/>
              </a:spcAft>
              <a:buSzPct val="100000"/>
              <a:buChar char="●"/>
            </a:pPr>
            <a:r>
              <a:rPr lang="en"/>
              <a:t>Charlie gonna Charlie</a:t>
            </a:r>
            <a:endParaRPr/>
          </a:p>
          <a:p>
            <a:pPr indent="-304165" lvl="1" marL="914400" rtl="0" algn="l">
              <a:spcBef>
                <a:spcPts val="0"/>
              </a:spcBef>
              <a:spcAft>
                <a:spcPts val="0"/>
              </a:spcAft>
              <a:buSzPct val="100000"/>
              <a:buChar char="○"/>
            </a:pPr>
            <a:r>
              <a:rPr lang="en"/>
              <a:t>Allan Lewis, first designated runner</a:t>
            </a:r>
            <a:endParaRPr/>
          </a:p>
          <a:p>
            <a:pPr indent="0" lvl="0" marL="0" rtl="0" algn="r">
              <a:spcBef>
                <a:spcPts val="1200"/>
              </a:spcBef>
              <a:spcAft>
                <a:spcPts val="0"/>
              </a:spcAft>
              <a:buNone/>
            </a:pPr>
            <a:r>
              <a:t/>
            </a:r>
            <a:endParaRPr i="1"/>
          </a:p>
          <a:p>
            <a:pPr indent="0" lvl="0" marL="0" rtl="0" algn="r">
              <a:spcBef>
                <a:spcPts val="1200"/>
              </a:spcBef>
              <a:spcAft>
                <a:spcPts val="1200"/>
              </a:spcAft>
              <a:buNone/>
            </a:pPr>
            <a:r>
              <a:rPr i="1" lang="en"/>
              <a:t>Peterson, John E. The Kansas City Athletics. McFarland, 2003</a:t>
            </a:r>
            <a:endParaRPr/>
          </a:p>
        </p:txBody>
      </p:sp>
      <p:pic>
        <p:nvPicPr>
          <p:cNvPr id="130" name="Google Shape;130;p23"/>
          <p:cNvPicPr preferRelativeResize="0"/>
          <p:nvPr/>
        </p:nvPicPr>
        <p:blipFill>
          <a:blip r:embed="rId3">
            <a:alphaModFix/>
          </a:blip>
          <a:stretch>
            <a:fillRect/>
          </a:stretch>
        </p:blipFill>
        <p:spPr>
          <a:xfrm>
            <a:off x="502588" y="1017725"/>
            <a:ext cx="2469315" cy="33120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August 20: Dark is out, Appling is in</a:t>
            </a:r>
            <a:endParaRPr/>
          </a:p>
        </p:txBody>
      </p:sp>
      <p:sp>
        <p:nvSpPr>
          <p:cNvPr id="136" name="Google Shape;136;p24"/>
          <p:cNvSpPr txBox="1"/>
          <p:nvPr>
            <p:ph idx="1" type="body"/>
          </p:nvPr>
        </p:nvSpPr>
        <p:spPr>
          <a:xfrm>
            <a:off x="4821900" y="1152475"/>
            <a:ext cx="4010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Finley and Dark clash over Lew </a:t>
            </a:r>
            <a:r>
              <a:rPr lang="en"/>
              <a:t>Krausse incident</a:t>
            </a:r>
            <a:endParaRPr/>
          </a:p>
          <a:p>
            <a:pPr indent="0" lvl="0" marL="0" rtl="0" algn="l">
              <a:spcBef>
                <a:spcPts val="1200"/>
              </a:spcBef>
              <a:spcAft>
                <a:spcPts val="0"/>
              </a:spcAft>
              <a:buNone/>
            </a:pPr>
            <a:r>
              <a:rPr lang="en"/>
              <a:t>Appling named manager</a:t>
            </a:r>
            <a:endParaRPr/>
          </a:p>
          <a:p>
            <a:pPr indent="0" lvl="0" marL="0" rtl="0" algn="l">
              <a:spcBef>
                <a:spcPts val="1200"/>
              </a:spcBef>
              <a:spcAft>
                <a:spcPts val="1200"/>
              </a:spcAft>
              <a:buNone/>
            </a:pPr>
            <a:r>
              <a:rPr lang="en"/>
              <a:t> “I don’t know what happened and I don’t want to know. I want to start from scratch.”</a:t>
            </a:r>
            <a:endParaRPr/>
          </a:p>
        </p:txBody>
      </p:sp>
      <p:pic>
        <p:nvPicPr>
          <p:cNvPr id="137" name="Google Shape;137;p24"/>
          <p:cNvPicPr preferRelativeResize="0"/>
          <p:nvPr/>
        </p:nvPicPr>
        <p:blipFill>
          <a:blip r:embed="rId3">
            <a:alphaModFix/>
          </a:blip>
          <a:stretch>
            <a:fillRect/>
          </a:stretch>
        </p:blipFill>
        <p:spPr>
          <a:xfrm>
            <a:off x="311703" y="1179938"/>
            <a:ext cx="4286623" cy="33614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408667"/>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Athletics players side with Dark</a:t>
            </a:r>
            <a:endParaRPr/>
          </a:p>
        </p:txBody>
      </p:sp>
      <p:sp>
        <p:nvSpPr>
          <p:cNvPr id="143" name="Google Shape;143;p25"/>
          <p:cNvSpPr txBox="1"/>
          <p:nvPr>
            <p:ph idx="1" type="body"/>
          </p:nvPr>
        </p:nvSpPr>
        <p:spPr>
          <a:xfrm>
            <a:off x="5521850" y="1152475"/>
            <a:ext cx="3411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Players issue a statement critical of Finley.</a:t>
            </a:r>
            <a:endParaRPr/>
          </a:p>
          <a:p>
            <a:pPr indent="-342900" lvl="0" marL="457200" rtl="0" algn="l">
              <a:spcBef>
                <a:spcPts val="1200"/>
              </a:spcBef>
              <a:spcAft>
                <a:spcPts val="0"/>
              </a:spcAft>
              <a:buSzPts val="1800"/>
              <a:buChar char="●"/>
            </a:pPr>
            <a:r>
              <a:rPr lang="en"/>
              <a:t>Finley rehires, </a:t>
            </a:r>
            <a:r>
              <a:rPr lang="en"/>
              <a:t>refires Dark</a:t>
            </a:r>
            <a:endParaRPr/>
          </a:p>
          <a:p>
            <a:pPr indent="-342900" lvl="0" marL="457200" rtl="0" algn="l">
              <a:spcBef>
                <a:spcPts val="0"/>
              </a:spcBef>
              <a:spcAft>
                <a:spcPts val="0"/>
              </a:spcAft>
              <a:buSzPts val="1800"/>
              <a:buChar char="●"/>
            </a:pPr>
            <a:r>
              <a:rPr lang="en"/>
              <a:t>Ken Harrelson is released unconditionally.</a:t>
            </a:r>
            <a:endParaRPr/>
          </a:p>
          <a:p>
            <a:pPr indent="-342900" lvl="0" marL="457200" rtl="0" algn="l">
              <a:spcBef>
                <a:spcPts val="0"/>
              </a:spcBef>
              <a:spcAft>
                <a:spcPts val="0"/>
              </a:spcAft>
              <a:buSzPts val="1800"/>
              <a:buChar char="●"/>
            </a:pPr>
            <a:r>
              <a:rPr lang="en"/>
              <a:t>Appling caught in crossfire</a:t>
            </a:r>
            <a:endParaRPr/>
          </a:p>
          <a:p>
            <a:pPr indent="-342900" lvl="0" marL="457200" rtl="0" algn="l">
              <a:spcBef>
                <a:spcPts val="0"/>
              </a:spcBef>
              <a:spcAft>
                <a:spcPts val="0"/>
              </a:spcAft>
              <a:buSzPts val="1800"/>
              <a:buChar char="●"/>
            </a:pPr>
            <a:r>
              <a:rPr lang="en"/>
              <a:t>Athletics decline</a:t>
            </a:r>
            <a:endParaRPr/>
          </a:p>
          <a:p>
            <a:pPr indent="0" lvl="0" marL="0" rtl="0" algn="l">
              <a:spcBef>
                <a:spcPts val="1200"/>
              </a:spcBef>
              <a:spcAft>
                <a:spcPts val="1200"/>
              </a:spcAft>
              <a:buNone/>
            </a:pPr>
            <a:r>
              <a:rPr lang="en"/>
              <a:t>Meanwhile …</a:t>
            </a:r>
            <a:endParaRPr/>
          </a:p>
        </p:txBody>
      </p:sp>
      <p:pic>
        <p:nvPicPr>
          <p:cNvPr id="144" name="Google Shape;144;p25"/>
          <p:cNvPicPr preferRelativeResize="0"/>
          <p:nvPr/>
        </p:nvPicPr>
        <p:blipFill>
          <a:blip r:embed="rId3">
            <a:alphaModFix/>
          </a:blip>
          <a:stretch>
            <a:fillRect/>
          </a:stretch>
        </p:blipFill>
        <p:spPr>
          <a:xfrm>
            <a:off x="311700" y="1152475"/>
            <a:ext cx="4825364" cy="3416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August 21-27</a:t>
            </a:r>
            <a:endParaRPr/>
          </a:p>
        </p:txBody>
      </p:sp>
      <p:sp>
        <p:nvSpPr>
          <p:cNvPr id="150" name="Google Shape;150;p26"/>
          <p:cNvSpPr txBox="1"/>
          <p:nvPr>
            <p:ph idx="1" type="body"/>
          </p:nvPr>
        </p:nvSpPr>
        <p:spPr>
          <a:xfrm>
            <a:off x="404364" y="2858084"/>
            <a:ext cx="5594700" cy="1896900"/>
          </a:xfrm>
          <a:prstGeom prst="rect">
            <a:avLst/>
          </a:prstGeom>
        </p:spPr>
        <p:txBody>
          <a:bodyPr anchorCtr="0" anchor="t" bIns="91425" lIns="91425" spcFirstLastPara="1" rIns="91425" wrap="square" tIns="91425">
            <a:normAutofit fontScale="77500" lnSpcReduction="10000"/>
          </a:bodyPr>
          <a:lstStyle/>
          <a:p>
            <a:pPr indent="0" lvl="0" marL="0" rtl="0" algn="l">
              <a:lnSpc>
                <a:spcPct val="150000"/>
              </a:lnSpc>
              <a:spcBef>
                <a:spcPts val="0"/>
              </a:spcBef>
              <a:spcAft>
                <a:spcPts val="0"/>
              </a:spcAft>
              <a:buNone/>
            </a:pPr>
            <a:r>
              <a:rPr lang="en"/>
              <a:t>White Sox 5-5 </a:t>
            </a:r>
            <a:endParaRPr/>
          </a:p>
          <a:p>
            <a:pPr indent="-317182" lvl="0" marL="457200" rtl="0" algn="l">
              <a:lnSpc>
                <a:spcPct val="150000"/>
              </a:lnSpc>
              <a:spcBef>
                <a:spcPts val="0"/>
              </a:spcBef>
              <a:spcAft>
                <a:spcPts val="0"/>
              </a:spcAft>
              <a:buSzPct val="100000"/>
              <a:buChar char="●"/>
            </a:pPr>
            <a:r>
              <a:rPr lang="en"/>
              <a:t>(3 doubleheaders, 2 due to rainouts earlier in the season.)</a:t>
            </a:r>
            <a:endParaRPr/>
          </a:p>
          <a:p>
            <a:pPr indent="-317182" lvl="0" marL="457200" rtl="0" algn="l">
              <a:lnSpc>
                <a:spcPct val="150000"/>
              </a:lnSpc>
              <a:spcBef>
                <a:spcPts val="0"/>
              </a:spcBef>
              <a:spcAft>
                <a:spcPts val="0"/>
              </a:spcAft>
              <a:buSzPct val="100000"/>
              <a:buChar char="●"/>
            </a:pPr>
            <a:r>
              <a:rPr lang="en"/>
              <a:t>Drop to 3rd, 1 game out</a:t>
            </a:r>
            <a:endParaRPr/>
          </a:p>
          <a:p>
            <a:pPr indent="-317182" lvl="0" marL="457200" rtl="0" algn="l">
              <a:lnSpc>
                <a:spcPct val="150000"/>
              </a:lnSpc>
              <a:spcBef>
                <a:spcPts val="0"/>
              </a:spcBef>
              <a:spcAft>
                <a:spcPts val="0"/>
              </a:spcAft>
              <a:buSzPct val="100000"/>
              <a:buChar char="●"/>
            </a:pPr>
            <a:r>
              <a:rPr lang="en"/>
              <a:t>3-2 versus New York at home</a:t>
            </a:r>
            <a:endParaRPr/>
          </a:p>
          <a:p>
            <a:pPr indent="-317182" lvl="0" marL="457200" rtl="0" algn="l">
              <a:lnSpc>
                <a:spcPct val="150000"/>
              </a:lnSpc>
              <a:spcBef>
                <a:spcPts val="0"/>
              </a:spcBef>
              <a:spcAft>
                <a:spcPts val="0"/>
              </a:spcAft>
              <a:buSzPct val="100000"/>
              <a:buChar char="●"/>
            </a:pPr>
            <a:r>
              <a:rPr lang="en"/>
              <a:t>2-3 versus Boston at home</a:t>
            </a:r>
            <a:endParaRPr/>
          </a:p>
          <a:p>
            <a:pPr indent="-317182" lvl="0" marL="457200" rtl="0" algn="l">
              <a:lnSpc>
                <a:spcPct val="150000"/>
              </a:lnSpc>
              <a:spcBef>
                <a:spcPts val="0"/>
              </a:spcBef>
              <a:spcAft>
                <a:spcPts val="0"/>
              </a:spcAft>
              <a:buSzPct val="100000"/>
              <a:buChar char="●"/>
            </a:pPr>
            <a:r>
              <a:rPr lang="en"/>
              <a:t>Stanky gonna Stanky</a:t>
            </a:r>
            <a:endParaRPr/>
          </a:p>
        </p:txBody>
      </p:sp>
      <p:sp>
        <p:nvSpPr>
          <p:cNvPr id="151" name="Google Shape;151;p26"/>
          <p:cNvSpPr txBox="1"/>
          <p:nvPr/>
        </p:nvSpPr>
        <p:spPr>
          <a:xfrm>
            <a:off x="6144000" y="4703625"/>
            <a:ext cx="2604600" cy="396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a:solidFill>
                  <a:schemeClr val="accent1"/>
                </a:solidFill>
              </a:rPr>
              <a:t>courtesy Retrosheet</a:t>
            </a:r>
            <a:endParaRPr/>
          </a:p>
        </p:txBody>
      </p:sp>
      <p:pic>
        <p:nvPicPr>
          <p:cNvPr id="152" name="Google Shape;152;p26"/>
          <p:cNvPicPr preferRelativeResize="0"/>
          <p:nvPr/>
        </p:nvPicPr>
        <p:blipFill>
          <a:blip r:embed="rId3">
            <a:alphaModFix/>
          </a:blip>
          <a:stretch>
            <a:fillRect/>
          </a:stretch>
        </p:blipFill>
        <p:spPr>
          <a:xfrm>
            <a:off x="311701" y="1117400"/>
            <a:ext cx="8436900" cy="1554350"/>
          </a:xfrm>
          <a:prstGeom prst="rect">
            <a:avLst/>
          </a:prstGeom>
          <a:noFill/>
          <a:ln>
            <a:noFill/>
          </a:ln>
        </p:spPr>
      </p:pic>
      <p:pic>
        <p:nvPicPr>
          <p:cNvPr id="153" name="Google Shape;153;p26"/>
          <p:cNvPicPr preferRelativeResize="0"/>
          <p:nvPr/>
        </p:nvPicPr>
        <p:blipFill>
          <a:blip r:embed="rId4">
            <a:alphaModFix/>
          </a:blip>
          <a:stretch>
            <a:fillRect/>
          </a:stretch>
        </p:blipFill>
        <p:spPr>
          <a:xfrm>
            <a:off x="6151464" y="2824150"/>
            <a:ext cx="2734930" cy="1727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Dark and Appling, 1967 managerial tendencies</a:t>
            </a:r>
            <a:endParaRPr/>
          </a:p>
        </p:txBody>
      </p:sp>
      <p:sp>
        <p:nvSpPr>
          <p:cNvPr id="159" name="Google Shape;159;p27"/>
          <p:cNvSpPr txBox="1"/>
          <p:nvPr>
            <p:ph idx="1" type="body"/>
          </p:nvPr>
        </p:nvSpPr>
        <p:spPr>
          <a:xfrm>
            <a:off x="311700" y="115702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Dark</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Appling</a:t>
            </a:r>
            <a:endParaRPr/>
          </a:p>
          <a:p>
            <a:pPr indent="0" lvl="0" marL="0" rtl="0" algn="l">
              <a:spcBef>
                <a:spcPts val="1200"/>
              </a:spcBef>
              <a:spcAft>
                <a:spcPts val="1200"/>
              </a:spcAft>
              <a:buNone/>
            </a:pPr>
            <a:r>
              <a:t/>
            </a:r>
            <a:endParaRPr/>
          </a:p>
        </p:txBody>
      </p:sp>
      <p:pic>
        <p:nvPicPr>
          <p:cNvPr id="160" name="Google Shape;160;p27"/>
          <p:cNvPicPr preferRelativeResize="0"/>
          <p:nvPr/>
        </p:nvPicPr>
        <p:blipFill>
          <a:blip r:embed="rId3">
            <a:alphaModFix/>
          </a:blip>
          <a:stretch>
            <a:fillRect/>
          </a:stretch>
        </p:blipFill>
        <p:spPr>
          <a:xfrm>
            <a:off x="435112" y="3429294"/>
            <a:ext cx="8346251" cy="702300"/>
          </a:xfrm>
          <a:prstGeom prst="rect">
            <a:avLst/>
          </a:prstGeom>
          <a:noFill/>
          <a:ln>
            <a:noFill/>
          </a:ln>
        </p:spPr>
      </p:pic>
      <p:pic>
        <p:nvPicPr>
          <p:cNvPr id="161" name="Google Shape;161;p27"/>
          <p:cNvPicPr preferRelativeResize="0"/>
          <p:nvPr/>
        </p:nvPicPr>
        <p:blipFill>
          <a:blip r:embed="rId4">
            <a:alphaModFix/>
          </a:blip>
          <a:stretch>
            <a:fillRect/>
          </a:stretch>
        </p:blipFill>
        <p:spPr>
          <a:xfrm>
            <a:off x="384175" y="1544450"/>
            <a:ext cx="8448125" cy="1468906"/>
          </a:xfrm>
          <a:prstGeom prst="rect">
            <a:avLst/>
          </a:prstGeom>
          <a:noFill/>
          <a:ln>
            <a:noFill/>
          </a:ln>
        </p:spPr>
      </p:pic>
      <p:sp>
        <p:nvSpPr>
          <p:cNvPr id="162" name="Google Shape;162;p27"/>
          <p:cNvSpPr txBox="1"/>
          <p:nvPr/>
        </p:nvSpPr>
        <p:spPr>
          <a:xfrm>
            <a:off x="5827825" y="4472016"/>
            <a:ext cx="3004200" cy="396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a:solidFill>
                  <a:schemeClr val="accent1"/>
                </a:solidFill>
              </a:rPr>
              <a:t>thanks, </a:t>
            </a:r>
            <a:r>
              <a:rPr i="1" lang="en">
                <a:solidFill>
                  <a:schemeClr val="accent1"/>
                </a:solidFill>
              </a:rPr>
              <a:t>Baseball Reference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idx="1" type="body"/>
          </p:nvPr>
        </p:nvSpPr>
        <p:spPr>
          <a:xfrm>
            <a:off x="311700" y="2840450"/>
            <a:ext cx="8520600" cy="172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White Sox 4-3, 3rd, 1.0 game out</a:t>
            </a:r>
            <a:endParaRPr/>
          </a:p>
          <a:p>
            <a:pPr indent="-342900" lvl="0" marL="457200" rtl="0" algn="l">
              <a:spcBef>
                <a:spcPts val="1200"/>
              </a:spcBef>
              <a:spcAft>
                <a:spcPts val="0"/>
              </a:spcAft>
              <a:buSzPts val="1800"/>
              <a:buChar char="●"/>
            </a:pPr>
            <a:r>
              <a:rPr lang="en"/>
              <a:t>1-2 at Washington</a:t>
            </a:r>
            <a:endParaRPr/>
          </a:p>
          <a:p>
            <a:pPr indent="-342900" lvl="0" marL="457200" rtl="0" algn="l">
              <a:spcBef>
                <a:spcPts val="0"/>
              </a:spcBef>
              <a:spcAft>
                <a:spcPts val="0"/>
              </a:spcAft>
              <a:buSzPts val="1800"/>
              <a:buChar char="●"/>
            </a:pPr>
            <a:r>
              <a:rPr lang="en"/>
              <a:t>3-1 at Boston</a:t>
            </a:r>
            <a:endParaRPr/>
          </a:p>
          <a:p>
            <a:pPr indent="0" lvl="0" marL="0" rtl="0" algn="l">
              <a:spcBef>
                <a:spcPts val="1200"/>
              </a:spcBef>
              <a:spcAft>
                <a:spcPts val="1200"/>
              </a:spcAft>
              <a:buNone/>
            </a:pPr>
            <a:r>
              <a:t/>
            </a:r>
            <a:endParaRPr/>
          </a:p>
        </p:txBody>
      </p:sp>
      <p:sp>
        <p:nvSpPr>
          <p:cNvPr id="168" name="Google Shape;16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August 28 - September 3</a:t>
            </a:r>
            <a:endParaRPr/>
          </a:p>
        </p:txBody>
      </p:sp>
      <p:sp>
        <p:nvSpPr>
          <p:cNvPr id="169" name="Google Shape;169;p28"/>
          <p:cNvSpPr txBox="1"/>
          <p:nvPr/>
        </p:nvSpPr>
        <p:spPr>
          <a:xfrm>
            <a:off x="6144000" y="4703625"/>
            <a:ext cx="2604600" cy="396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a:solidFill>
                  <a:schemeClr val="accent1"/>
                </a:solidFill>
              </a:rPr>
              <a:t>courtesy Retrosheet</a:t>
            </a:r>
            <a:endParaRPr/>
          </a:p>
        </p:txBody>
      </p:sp>
      <p:pic>
        <p:nvPicPr>
          <p:cNvPr id="170" name="Google Shape;170;p28"/>
          <p:cNvPicPr preferRelativeResize="0"/>
          <p:nvPr/>
        </p:nvPicPr>
        <p:blipFill>
          <a:blip r:embed="rId3">
            <a:alphaModFix/>
          </a:blip>
          <a:stretch>
            <a:fillRect/>
          </a:stretch>
        </p:blipFill>
        <p:spPr>
          <a:xfrm>
            <a:off x="311700" y="1170125"/>
            <a:ext cx="8378126" cy="1517925"/>
          </a:xfrm>
          <a:prstGeom prst="rect">
            <a:avLst/>
          </a:prstGeom>
          <a:noFill/>
          <a:ln>
            <a:noFill/>
          </a:ln>
        </p:spPr>
      </p:pic>
      <p:pic>
        <p:nvPicPr>
          <p:cNvPr id="171" name="Google Shape;171;p28"/>
          <p:cNvPicPr preferRelativeResize="0"/>
          <p:nvPr/>
        </p:nvPicPr>
        <p:blipFill>
          <a:blip r:embed="rId4">
            <a:alphaModFix/>
          </a:blip>
          <a:stretch>
            <a:fillRect/>
          </a:stretch>
        </p:blipFill>
        <p:spPr>
          <a:xfrm>
            <a:off x="4572000" y="2747132"/>
            <a:ext cx="1532275" cy="2117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September 4-10</a:t>
            </a:r>
            <a:endParaRPr/>
          </a:p>
        </p:txBody>
      </p:sp>
      <p:sp>
        <p:nvSpPr>
          <p:cNvPr id="177" name="Google Shape;177;p29"/>
          <p:cNvSpPr txBox="1"/>
          <p:nvPr>
            <p:ph idx="1" type="body"/>
          </p:nvPr>
        </p:nvSpPr>
        <p:spPr>
          <a:xfrm>
            <a:off x="311700" y="2895300"/>
            <a:ext cx="5537400" cy="16647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White Sox 5-3, 3rd, 1.5 games out</a:t>
            </a:r>
            <a:endParaRPr/>
          </a:p>
          <a:p>
            <a:pPr indent="-325755" lvl="0" marL="457200" rtl="0" algn="l">
              <a:spcBef>
                <a:spcPts val="1200"/>
              </a:spcBef>
              <a:spcAft>
                <a:spcPts val="0"/>
              </a:spcAft>
              <a:buSzPct val="100000"/>
              <a:buChar char="●"/>
            </a:pPr>
            <a:r>
              <a:rPr lang="en"/>
              <a:t>2-1 at New York</a:t>
            </a:r>
            <a:endParaRPr/>
          </a:p>
          <a:p>
            <a:pPr indent="-325755" lvl="0" marL="457200" rtl="0" algn="l">
              <a:spcBef>
                <a:spcPts val="0"/>
              </a:spcBef>
              <a:spcAft>
                <a:spcPts val="0"/>
              </a:spcAft>
              <a:buSzPct val="100000"/>
              <a:buChar char="●"/>
            </a:pPr>
            <a:r>
              <a:rPr lang="en"/>
              <a:t>1-0 vs California (see SABR Games Project: </a:t>
            </a:r>
            <a:r>
              <a:rPr lang="en" u="sng">
                <a:solidFill>
                  <a:schemeClr val="hlink"/>
                </a:solidFill>
                <a:hlinkClick r:id="rId3"/>
              </a:rPr>
              <a:t>https://sabr.org/gamesproj/game/september-6-1967-white-sox-walk-off-creates-four-way-tie-for-first-place/</a:t>
            </a:r>
            <a:r>
              <a:rPr lang="en"/>
              <a:t>) </a:t>
            </a:r>
            <a:endParaRPr/>
          </a:p>
          <a:p>
            <a:pPr indent="-325755" lvl="0" marL="457200" rtl="0" algn="l">
              <a:spcBef>
                <a:spcPts val="0"/>
              </a:spcBef>
              <a:spcAft>
                <a:spcPts val="0"/>
              </a:spcAft>
              <a:buSzPct val="100000"/>
              <a:buChar char="●"/>
            </a:pPr>
            <a:r>
              <a:rPr lang="en"/>
              <a:t>2-2 vs Detroit: Horlen no-hitter</a:t>
            </a:r>
            <a:endParaRPr/>
          </a:p>
        </p:txBody>
      </p:sp>
      <p:sp>
        <p:nvSpPr>
          <p:cNvPr id="178" name="Google Shape;178;p29"/>
          <p:cNvSpPr txBox="1"/>
          <p:nvPr/>
        </p:nvSpPr>
        <p:spPr>
          <a:xfrm>
            <a:off x="6144000" y="4703625"/>
            <a:ext cx="2604600" cy="396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a:solidFill>
                  <a:schemeClr val="accent1"/>
                </a:solidFill>
              </a:rPr>
              <a:t> is</a:t>
            </a:r>
            <a:r>
              <a:rPr i="1" lang="en">
                <a:solidFill>
                  <a:schemeClr val="accent1"/>
                </a:solidFill>
              </a:rPr>
              <a:t> Retrosheet great or what?</a:t>
            </a:r>
            <a:endParaRPr/>
          </a:p>
        </p:txBody>
      </p:sp>
      <p:pic>
        <p:nvPicPr>
          <p:cNvPr id="179" name="Google Shape;179;p29"/>
          <p:cNvPicPr preferRelativeResize="0"/>
          <p:nvPr/>
        </p:nvPicPr>
        <p:blipFill>
          <a:blip r:embed="rId4">
            <a:alphaModFix/>
          </a:blip>
          <a:stretch>
            <a:fillRect/>
          </a:stretch>
        </p:blipFill>
        <p:spPr>
          <a:xfrm>
            <a:off x="311700" y="1170125"/>
            <a:ext cx="8540369" cy="1581550"/>
          </a:xfrm>
          <a:prstGeom prst="rect">
            <a:avLst/>
          </a:prstGeom>
          <a:noFill/>
          <a:ln>
            <a:noFill/>
          </a:ln>
        </p:spPr>
      </p:pic>
      <p:pic>
        <p:nvPicPr>
          <p:cNvPr id="180" name="Google Shape;180;p29"/>
          <p:cNvPicPr preferRelativeResize="0"/>
          <p:nvPr/>
        </p:nvPicPr>
        <p:blipFill>
          <a:blip r:embed="rId5">
            <a:alphaModFix/>
          </a:blip>
          <a:stretch>
            <a:fillRect/>
          </a:stretch>
        </p:blipFill>
        <p:spPr>
          <a:xfrm>
            <a:off x="6257398" y="2751675"/>
            <a:ext cx="1412223" cy="1951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September 11-17</a:t>
            </a:r>
            <a:endParaRPr/>
          </a:p>
        </p:txBody>
      </p:sp>
      <p:sp>
        <p:nvSpPr>
          <p:cNvPr id="186" name="Google Shape;186;p30"/>
          <p:cNvSpPr txBox="1"/>
          <p:nvPr>
            <p:ph idx="1" type="body"/>
          </p:nvPr>
        </p:nvSpPr>
        <p:spPr>
          <a:xfrm>
            <a:off x="311700" y="3013150"/>
            <a:ext cx="3796800" cy="1631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White Sox 5-3, 2nd, 0.5 games out</a:t>
            </a:r>
            <a:endParaRPr/>
          </a:p>
          <a:p>
            <a:pPr indent="-342900" lvl="0" marL="457200" rtl="0" algn="l">
              <a:spcBef>
                <a:spcPts val="1200"/>
              </a:spcBef>
              <a:spcAft>
                <a:spcPts val="0"/>
              </a:spcAft>
              <a:buSzPts val="1800"/>
              <a:buChar char="●"/>
            </a:pPr>
            <a:r>
              <a:rPr lang="en"/>
              <a:t>0-1 vs. Baltimore</a:t>
            </a:r>
            <a:endParaRPr/>
          </a:p>
          <a:p>
            <a:pPr indent="-342900" lvl="0" marL="457200" rtl="0" algn="l">
              <a:spcBef>
                <a:spcPts val="0"/>
              </a:spcBef>
              <a:spcAft>
                <a:spcPts val="0"/>
              </a:spcAft>
              <a:buSzPts val="1800"/>
              <a:buChar char="●"/>
            </a:pPr>
            <a:r>
              <a:rPr lang="en"/>
              <a:t>2-2 vs. Cleveland</a:t>
            </a:r>
            <a:endParaRPr/>
          </a:p>
          <a:p>
            <a:pPr indent="-342900" lvl="0" marL="457200" rtl="0" algn="l">
              <a:spcBef>
                <a:spcPts val="0"/>
              </a:spcBef>
              <a:spcAft>
                <a:spcPts val="0"/>
              </a:spcAft>
              <a:buSzPts val="1800"/>
              <a:buChar char="●"/>
            </a:pPr>
            <a:r>
              <a:rPr lang="en"/>
              <a:t>3-0 vs. Minnesota</a:t>
            </a:r>
            <a:endParaRPr/>
          </a:p>
        </p:txBody>
      </p:sp>
      <p:sp>
        <p:nvSpPr>
          <p:cNvPr id="187" name="Google Shape;187;p30"/>
          <p:cNvSpPr txBox="1"/>
          <p:nvPr/>
        </p:nvSpPr>
        <p:spPr>
          <a:xfrm>
            <a:off x="5640000" y="4703625"/>
            <a:ext cx="3108600" cy="396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a:solidFill>
                  <a:schemeClr val="accent1"/>
                </a:solidFill>
              </a:rPr>
              <a:t> Retrosheet is a national treasure</a:t>
            </a:r>
            <a:endParaRPr/>
          </a:p>
        </p:txBody>
      </p:sp>
      <p:pic>
        <p:nvPicPr>
          <p:cNvPr id="188" name="Google Shape;188;p30"/>
          <p:cNvPicPr preferRelativeResize="0"/>
          <p:nvPr/>
        </p:nvPicPr>
        <p:blipFill>
          <a:blip r:embed="rId3">
            <a:alphaModFix/>
          </a:blip>
          <a:stretch>
            <a:fillRect/>
          </a:stretch>
        </p:blipFill>
        <p:spPr>
          <a:xfrm>
            <a:off x="311700" y="1017725"/>
            <a:ext cx="8436901" cy="1736700"/>
          </a:xfrm>
          <a:prstGeom prst="rect">
            <a:avLst/>
          </a:prstGeom>
          <a:noFill/>
          <a:ln>
            <a:noFill/>
          </a:ln>
        </p:spPr>
      </p:pic>
      <p:pic>
        <p:nvPicPr>
          <p:cNvPr id="189" name="Google Shape;189;p30"/>
          <p:cNvPicPr preferRelativeResize="0"/>
          <p:nvPr/>
        </p:nvPicPr>
        <p:blipFill>
          <a:blip r:embed="rId4">
            <a:alphaModFix/>
          </a:blip>
          <a:stretch>
            <a:fillRect/>
          </a:stretch>
        </p:blipFill>
        <p:spPr>
          <a:xfrm>
            <a:off x="4502925" y="2837300"/>
            <a:ext cx="1362480" cy="1866325"/>
          </a:xfrm>
          <a:prstGeom prst="rect">
            <a:avLst/>
          </a:prstGeom>
          <a:noFill/>
          <a:ln>
            <a:noFill/>
          </a:ln>
        </p:spPr>
      </p:pic>
      <p:pic>
        <p:nvPicPr>
          <p:cNvPr id="190" name="Google Shape;190;p30"/>
          <p:cNvPicPr preferRelativeResize="0"/>
          <p:nvPr/>
        </p:nvPicPr>
        <p:blipFill>
          <a:blip r:embed="rId5">
            <a:alphaModFix/>
          </a:blip>
          <a:stretch>
            <a:fillRect/>
          </a:stretch>
        </p:blipFill>
        <p:spPr>
          <a:xfrm>
            <a:off x="6044550" y="2837300"/>
            <a:ext cx="1362475" cy="1883224"/>
          </a:xfrm>
          <a:prstGeom prst="rect">
            <a:avLst/>
          </a:prstGeom>
          <a:noFill/>
          <a:ln>
            <a:noFill/>
          </a:ln>
        </p:spPr>
      </p:pic>
      <p:pic>
        <p:nvPicPr>
          <p:cNvPr id="191" name="Google Shape;191;p30"/>
          <p:cNvPicPr preferRelativeResize="0"/>
          <p:nvPr/>
        </p:nvPicPr>
        <p:blipFill>
          <a:blip r:embed="rId6">
            <a:alphaModFix/>
          </a:blip>
          <a:stretch>
            <a:fillRect/>
          </a:stretch>
        </p:blipFill>
        <p:spPr>
          <a:xfrm>
            <a:off x="7586175" y="2837300"/>
            <a:ext cx="1362475" cy="18832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September 18-24</a:t>
            </a:r>
            <a:endParaRPr/>
          </a:p>
        </p:txBody>
      </p:sp>
      <p:sp>
        <p:nvSpPr>
          <p:cNvPr id="197" name="Google Shape;197;p31"/>
          <p:cNvSpPr txBox="1"/>
          <p:nvPr>
            <p:ph idx="1" type="body"/>
          </p:nvPr>
        </p:nvSpPr>
        <p:spPr>
          <a:xfrm>
            <a:off x="311700" y="2772275"/>
            <a:ext cx="8520600" cy="179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White Sox 4-2, 3rd, 1.0 game out</a:t>
            </a:r>
            <a:endParaRPr/>
          </a:p>
          <a:p>
            <a:pPr indent="-342900" lvl="0" marL="457200" rtl="0" algn="l">
              <a:spcBef>
                <a:spcPts val="1200"/>
              </a:spcBef>
              <a:spcAft>
                <a:spcPts val="0"/>
              </a:spcAft>
              <a:buSzPts val="1800"/>
              <a:buChar char="●"/>
            </a:pPr>
            <a:r>
              <a:rPr lang="en"/>
              <a:t>2-1 at California</a:t>
            </a:r>
            <a:endParaRPr/>
          </a:p>
          <a:p>
            <a:pPr indent="-342900" lvl="0" marL="457200" rtl="0" algn="l">
              <a:spcBef>
                <a:spcPts val="0"/>
              </a:spcBef>
              <a:spcAft>
                <a:spcPts val="0"/>
              </a:spcAft>
              <a:buSzPts val="1800"/>
              <a:buChar char="●"/>
            </a:pPr>
            <a:r>
              <a:rPr lang="en"/>
              <a:t>2-1 at Cleveland</a:t>
            </a:r>
            <a:endParaRPr/>
          </a:p>
        </p:txBody>
      </p:sp>
      <p:sp>
        <p:nvSpPr>
          <p:cNvPr id="198" name="Google Shape;198;p31"/>
          <p:cNvSpPr txBox="1"/>
          <p:nvPr/>
        </p:nvSpPr>
        <p:spPr>
          <a:xfrm>
            <a:off x="6144000" y="4703625"/>
            <a:ext cx="2604600" cy="396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a:solidFill>
                  <a:schemeClr val="accent1"/>
                </a:solidFill>
              </a:rPr>
              <a:t>Retrosheet, right?!</a:t>
            </a:r>
            <a:endParaRPr/>
          </a:p>
        </p:txBody>
      </p:sp>
      <p:pic>
        <p:nvPicPr>
          <p:cNvPr id="199" name="Google Shape;199;p31"/>
          <p:cNvPicPr preferRelativeResize="0"/>
          <p:nvPr/>
        </p:nvPicPr>
        <p:blipFill>
          <a:blip r:embed="rId3">
            <a:alphaModFix/>
          </a:blip>
          <a:stretch>
            <a:fillRect/>
          </a:stretch>
        </p:blipFill>
        <p:spPr>
          <a:xfrm>
            <a:off x="311700" y="1017725"/>
            <a:ext cx="8276506" cy="1449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340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 standings, morning of </a:t>
            </a:r>
            <a:r>
              <a:rPr lang="en"/>
              <a:t>September 27, 1967</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2" name="Google Shape;62;p14"/>
          <p:cNvPicPr preferRelativeResize="0"/>
          <p:nvPr/>
        </p:nvPicPr>
        <p:blipFill>
          <a:blip r:embed="rId3">
            <a:alphaModFix/>
          </a:blip>
          <a:stretch>
            <a:fillRect/>
          </a:stretch>
        </p:blipFill>
        <p:spPr>
          <a:xfrm>
            <a:off x="311700" y="1152475"/>
            <a:ext cx="8454726" cy="3416400"/>
          </a:xfrm>
          <a:prstGeom prst="rect">
            <a:avLst/>
          </a:prstGeom>
          <a:noFill/>
          <a:ln>
            <a:noFill/>
          </a:ln>
        </p:spPr>
      </p:pic>
      <p:sp>
        <p:nvSpPr>
          <p:cNvPr id="63" name="Google Shape;63;p14"/>
          <p:cNvSpPr txBox="1"/>
          <p:nvPr/>
        </p:nvSpPr>
        <p:spPr>
          <a:xfrm>
            <a:off x="6798900" y="4647446"/>
            <a:ext cx="2033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r>
              <a:rPr i="1" lang="en">
                <a:solidFill>
                  <a:schemeClr val="accent1"/>
                </a:solidFill>
              </a:rPr>
              <a:t>courtesy Retrosheet</a:t>
            </a:r>
            <a:endParaRPr i="1">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AL standings, morning of September 27, 1967</a:t>
            </a:r>
            <a:endParaRPr/>
          </a:p>
          <a:p>
            <a:pPr indent="0" lvl="0" marL="0" rtl="0" algn="l">
              <a:spcBef>
                <a:spcPts val="0"/>
              </a:spcBef>
              <a:spcAft>
                <a:spcPts val="0"/>
              </a:spcAft>
              <a:buNone/>
            </a:pPr>
            <a:r>
              <a:t/>
            </a:r>
            <a:endParaRPr/>
          </a:p>
        </p:txBody>
      </p:sp>
      <p:sp>
        <p:nvSpPr>
          <p:cNvPr id="205" name="Google Shape;205;p32"/>
          <p:cNvSpPr txBox="1"/>
          <p:nvPr>
            <p:ph idx="1" type="body"/>
          </p:nvPr>
        </p:nvSpPr>
        <p:spPr>
          <a:xfrm>
            <a:off x="311700" y="2868180"/>
            <a:ext cx="8520600" cy="1714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Monday September 25: off day for the White Sox</a:t>
            </a:r>
            <a:endParaRPr/>
          </a:p>
          <a:p>
            <a:pPr indent="-342900" lvl="0" marL="457200" rtl="0" algn="l">
              <a:spcBef>
                <a:spcPts val="0"/>
              </a:spcBef>
              <a:spcAft>
                <a:spcPts val="0"/>
              </a:spcAft>
              <a:buSzPts val="1800"/>
              <a:buChar char="●"/>
            </a:pPr>
            <a:r>
              <a:rPr lang="en"/>
              <a:t>Tuesday September 26: rain, forcing a doubleheader September 27.</a:t>
            </a:r>
            <a:endParaRPr/>
          </a:p>
        </p:txBody>
      </p:sp>
      <p:pic>
        <p:nvPicPr>
          <p:cNvPr id="206" name="Google Shape;206;p32"/>
          <p:cNvPicPr preferRelativeResize="0"/>
          <p:nvPr/>
        </p:nvPicPr>
        <p:blipFill>
          <a:blip r:embed="rId3">
            <a:alphaModFix/>
          </a:blip>
          <a:stretch>
            <a:fillRect/>
          </a:stretch>
        </p:blipFill>
        <p:spPr>
          <a:xfrm>
            <a:off x="311700" y="1166100"/>
            <a:ext cx="8520599" cy="1553688"/>
          </a:xfrm>
          <a:prstGeom prst="rect">
            <a:avLst/>
          </a:prstGeom>
          <a:noFill/>
          <a:ln>
            <a:noFill/>
          </a:ln>
        </p:spPr>
      </p:pic>
      <p:sp>
        <p:nvSpPr>
          <p:cNvPr id="207" name="Google Shape;207;p32"/>
          <p:cNvSpPr txBox="1"/>
          <p:nvPr/>
        </p:nvSpPr>
        <p:spPr>
          <a:xfrm>
            <a:off x="6798900" y="4647446"/>
            <a:ext cx="2033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r>
              <a:rPr i="1" lang="en">
                <a:solidFill>
                  <a:schemeClr val="accent1"/>
                </a:solidFill>
              </a:rPr>
              <a:t>courtesy Retrosheet</a:t>
            </a:r>
            <a:endParaRPr i="1">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2500">
                <a:solidFill>
                  <a:schemeClr val="dk2"/>
                </a:solidFill>
              </a:rPr>
              <a:t>White Sox vs Athletics, 1967 to date</a:t>
            </a:r>
            <a:endParaRPr sz="2500"/>
          </a:p>
        </p:txBody>
      </p:sp>
      <p:sp>
        <p:nvSpPr>
          <p:cNvPr id="213" name="Google Shape;213;p33"/>
          <p:cNvSpPr txBox="1"/>
          <p:nvPr>
            <p:ph idx="1" type="body"/>
          </p:nvPr>
        </p:nvSpPr>
        <p:spPr>
          <a:xfrm>
            <a:off x="434418" y="1277245"/>
            <a:ext cx="8520600" cy="258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They're even at 8-8</a:t>
            </a:r>
            <a:endParaRPr/>
          </a:p>
          <a:p>
            <a:pPr indent="-342900" lvl="0" marL="457200" rtl="0" algn="l">
              <a:spcBef>
                <a:spcPts val="1200"/>
              </a:spcBef>
              <a:spcAft>
                <a:spcPts val="0"/>
              </a:spcAft>
              <a:buSzPts val="1800"/>
              <a:buChar char="●"/>
            </a:pPr>
            <a:r>
              <a:rPr lang="en"/>
              <a:t>A’s take a series with Chicago at home, May 19-21. The White Sox went into KC at 19-8, beat KC in the first game to make it 12 of their last 13., and then drop the next two.</a:t>
            </a:r>
            <a:endParaRPr/>
          </a:p>
          <a:p>
            <a:pPr indent="-342900" lvl="0" marL="457200" rtl="0" algn="l">
              <a:spcBef>
                <a:spcPts val="0"/>
              </a:spcBef>
              <a:spcAft>
                <a:spcPts val="0"/>
              </a:spcAft>
              <a:buSzPts val="1800"/>
              <a:buChar char="●"/>
            </a:pPr>
            <a:r>
              <a:rPr lang="en"/>
              <a:t>A’s take a series in Chicago, June 3-4, two games to one</a:t>
            </a:r>
            <a:endParaRPr/>
          </a:p>
          <a:p>
            <a:pPr indent="0" lvl="0" marL="0" rtl="0" algn="l">
              <a:spcBef>
                <a:spcPts val="120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September 27, 1967, Game 1, 5:00 pm</a:t>
            </a:r>
            <a:endParaRPr/>
          </a:p>
        </p:txBody>
      </p:sp>
      <p:sp>
        <p:nvSpPr>
          <p:cNvPr id="219" name="Google Shape;219;p34"/>
          <p:cNvSpPr txBox="1"/>
          <p:nvPr>
            <p:ph idx="1" type="body"/>
          </p:nvPr>
        </p:nvSpPr>
        <p:spPr>
          <a:xfrm>
            <a:off x="2894995" y="1017725"/>
            <a:ext cx="6055500" cy="34164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t>see SABR Games Project account  by Thomas M. Knosby</a:t>
            </a:r>
            <a:endParaRPr/>
          </a:p>
          <a:p>
            <a:pPr indent="-334327" lvl="0" marL="457200" rtl="0" algn="l">
              <a:spcBef>
                <a:spcPts val="1200"/>
              </a:spcBef>
              <a:spcAft>
                <a:spcPts val="0"/>
              </a:spcAft>
              <a:buSzPct val="100000"/>
              <a:buChar char="●"/>
            </a:pPr>
            <a:r>
              <a:rPr lang="en"/>
              <a:t>Gary Peters: 5 ⅔ innings, 4 hits, 1 walk, 3 runs</a:t>
            </a:r>
            <a:endParaRPr/>
          </a:p>
          <a:p>
            <a:pPr indent="-334327" lvl="0" marL="457200" rtl="0" algn="l">
              <a:spcBef>
                <a:spcPts val="0"/>
              </a:spcBef>
              <a:spcAft>
                <a:spcPts val="0"/>
              </a:spcAft>
              <a:buSzPct val="100000"/>
              <a:buChar char="●"/>
            </a:pPr>
            <a:r>
              <a:rPr lang="en"/>
              <a:t>Chuck Dobson: 8 ⅓ innings, 3 hits, two walks, two runs</a:t>
            </a:r>
            <a:endParaRPr/>
          </a:p>
          <a:p>
            <a:pPr indent="-310832" lvl="1" marL="914400" rtl="0" algn="l">
              <a:spcBef>
                <a:spcPts val="0"/>
              </a:spcBef>
              <a:spcAft>
                <a:spcPts val="0"/>
              </a:spcAft>
              <a:buSzPct val="100000"/>
              <a:buChar char="○"/>
            </a:pPr>
            <a:r>
              <a:rPr lang="en"/>
              <a:t>“I wanted to get a shutout, but I got those ninth-inning jitters again.”</a:t>
            </a:r>
            <a:endParaRPr/>
          </a:p>
          <a:p>
            <a:pPr indent="-334327" lvl="0" marL="457200" rtl="0" algn="l">
              <a:spcBef>
                <a:spcPts val="0"/>
              </a:spcBef>
              <a:spcAft>
                <a:spcPts val="0"/>
              </a:spcAft>
              <a:buSzPct val="100000"/>
              <a:buChar char="●"/>
            </a:pPr>
            <a:r>
              <a:rPr lang="en"/>
              <a:t>Paul Lindblad puts out the fire in the 9th</a:t>
            </a:r>
            <a:endParaRPr/>
          </a:p>
          <a:p>
            <a:pPr indent="0" lvl="0" marL="0" rtl="0" algn="l">
              <a:spcBef>
                <a:spcPts val="1200"/>
              </a:spcBef>
              <a:spcAft>
                <a:spcPts val="0"/>
              </a:spcAft>
              <a:buNone/>
            </a:pPr>
            <a:r>
              <a:rPr lang="en"/>
              <a:t>Appling: two pitching changes in the 9th, no other noticeable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20" name="Google Shape;220;p34"/>
          <p:cNvPicPr preferRelativeResize="0"/>
          <p:nvPr/>
        </p:nvPicPr>
        <p:blipFill>
          <a:blip r:embed="rId3">
            <a:alphaModFix/>
          </a:blip>
          <a:stretch>
            <a:fillRect/>
          </a:stretch>
        </p:blipFill>
        <p:spPr>
          <a:xfrm>
            <a:off x="465986" y="1017725"/>
            <a:ext cx="2362200" cy="3333750"/>
          </a:xfrm>
          <a:prstGeom prst="rect">
            <a:avLst/>
          </a:prstGeom>
          <a:noFill/>
          <a:ln>
            <a:noFill/>
          </a:ln>
        </p:spPr>
      </p:pic>
      <p:sp>
        <p:nvSpPr>
          <p:cNvPr id="221" name="Google Shape;221;p34"/>
          <p:cNvSpPr txBox="1"/>
          <p:nvPr/>
        </p:nvSpPr>
        <p:spPr>
          <a:xfrm>
            <a:off x="4231200" y="3500699"/>
            <a:ext cx="4719300" cy="62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lang="en" sz="2500">
                <a:solidFill>
                  <a:schemeClr val="dk2"/>
                </a:solidFill>
              </a:rPr>
              <a:t>Kansas City 5, Chicago 2</a:t>
            </a:r>
            <a:endParaRPr sz="2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September 27, 1967, Game 2</a:t>
            </a:r>
            <a:endParaRPr/>
          </a:p>
          <a:p>
            <a:pPr indent="0" lvl="0" marL="0" rtl="0" algn="l">
              <a:spcBef>
                <a:spcPts val="0"/>
              </a:spcBef>
              <a:spcAft>
                <a:spcPts val="0"/>
              </a:spcAft>
              <a:buNone/>
            </a:pPr>
            <a:r>
              <a:t/>
            </a:r>
            <a:endParaRPr/>
          </a:p>
        </p:txBody>
      </p:sp>
      <p:sp>
        <p:nvSpPr>
          <p:cNvPr id="227" name="Google Shape;227;p35"/>
          <p:cNvSpPr txBox="1"/>
          <p:nvPr>
            <p:ph idx="1" type="body"/>
          </p:nvPr>
        </p:nvSpPr>
        <p:spPr>
          <a:xfrm>
            <a:off x="3126775" y="1152474"/>
            <a:ext cx="5705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see SABR Games Project by Thomas M. Knosby </a:t>
            </a:r>
            <a:endParaRPr/>
          </a:p>
          <a:p>
            <a:pPr indent="-342900" lvl="0" marL="457200" rtl="0" algn="l">
              <a:spcBef>
                <a:spcPts val="1200"/>
              </a:spcBef>
              <a:spcAft>
                <a:spcPts val="0"/>
              </a:spcAft>
              <a:buSzPts val="1800"/>
              <a:buChar char="●"/>
            </a:pPr>
            <a:r>
              <a:rPr lang="en"/>
              <a:t>Catfish Hunter shuts out the Sox, and takes out Les Josephson in a home plate collision</a:t>
            </a:r>
            <a:endParaRPr/>
          </a:p>
          <a:p>
            <a:pPr indent="-342900" lvl="0" marL="457200" rtl="0" algn="l">
              <a:spcBef>
                <a:spcPts val="0"/>
              </a:spcBef>
              <a:spcAft>
                <a:spcPts val="0"/>
              </a:spcAft>
              <a:buSzPts val="1800"/>
              <a:buChar char="●"/>
            </a:pPr>
            <a:r>
              <a:rPr lang="en"/>
              <a:t>Joe Horlen two hits through 5</a:t>
            </a:r>
            <a:endParaRPr/>
          </a:p>
          <a:p>
            <a:pPr indent="-342900" lvl="0" marL="457200" rtl="0" algn="l">
              <a:spcBef>
                <a:spcPts val="0"/>
              </a:spcBef>
              <a:spcAft>
                <a:spcPts val="0"/>
              </a:spcAft>
              <a:buSzPts val="1800"/>
              <a:buChar char="●"/>
            </a:pPr>
            <a:r>
              <a:rPr lang="en"/>
              <a:t>Then the sixth: keep the line moving</a:t>
            </a:r>
            <a:endParaRPr/>
          </a:p>
          <a:p>
            <a:pPr indent="-317500" lvl="1" marL="914400" rtl="0" algn="l">
              <a:spcBef>
                <a:spcPts val="0"/>
              </a:spcBef>
              <a:spcAft>
                <a:spcPts val="0"/>
              </a:spcAft>
              <a:buSzPts val="1400"/>
              <a:buChar char="○"/>
            </a:pPr>
            <a:r>
              <a:rPr lang="en"/>
              <a:t>Five singles, a walk, an error, and a passed ball</a:t>
            </a:r>
            <a:endParaRPr/>
          </a:p>
        </p:txBody>
      </p:sp>
      <p:pic>
        <p:nvPicPr>
          <p:cNvPr id="228" name="Google Shape;228;p35"/>
          <p:cNvPicPr preferRelativeResize="0"/>
          <p:nvPr/>
        </p:nvPicPr>
        <p:blipFill>
          <a:blip r:embed="rId3">
            <a:alphaModFix/>
          </a:blip>
          <a:stretch>
            <a:fillRect/>
          </a:stretch>
        </p:blipFill>
        <p:spPr>
          <a:xfrm>
            <a:off x="311700" y="1152475"/>
            <a:ext cx="2362200" cy="3333750"/>
          </a:xfrm>
          <a:prstGeom prst="rect">
            <a:avLst/>
          </a:prstGeom>
          <a:noFill/>
          <a:ln>
            <a:noFill/>
          </a:ln>
        </p:spPr>
      </p:pic>
      <p:sp>
        <p:nvSpPr>
          <p:cNvPr id="229" name="Google Shape;229;p35"/>
          <p:cNvSpPr txBox="1"/>
          <p:nvPr/>
        </p:nvSpPr>
        <p:spPr>
          <a:xfrm>
            <a:off x="4112875" y="3858924"/>
            <a:ext cx="4719300" cy="62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lang="en" sz="2500">
                <a:solidFill>
                  <a:schemeClr val="dk2"/>
                </a:solidFill>
              </a:rPr>
              <a:t>Kansas City 4, Chicago 0</a:t>
            </a:r>
            <a:endParaRPr sz="25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AL standings, morning of September 28, 1967</a:t>
            </a:r>
            <a:endParaRPr/>
          </a:p>
          <a:p>
            <a:pPr indent="0" lvl="0" marL="0" rtl="0" algn="l">
              <a:spcBef>
                <a:spcPts val="0"/>
              </a:spcBef>
              <a:spcAft>
                <a:spcPts val="0"/>
              </a:spcAft>
              <a:buNone/>
            </a:pPr>
            <a:r>
              <a:t/>
            </a:r>
            <a:endParaRPr/>
          </a:p>
        </p:txBody>
      </p:sp>
      <p:sp>
        <p:nvSpPr>
          <p:cNvPr id="235" name="Google Shape;235;p36"/>
          <p:cNvSpPr txBox="1"/>
          <p:nvPr>
            <p:ph idx="1" type="body"/>
          </p:nvPr>
        </p:nvSpPr>
        <p:spPr>
          <a:xfrm>
            <a:off x="311700" y="3194950"/>
            <a:ext cx="8520600" cy="1563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Remaining:</a:t>
            </a:r>
            <a:endParaRPr/>
          </a:p>
          <a:p>
            <a:pPr indent="-342900" lvl="0" marL="457200" rtl="0" algn="l">
              <a:spcBef>
                <a:spcPts val="1200"/>
              </a:spcBef>
              <a:spcAft>
                <a:spcPts val="0"/>
              </a:spcAft>
              <a:buSzPts val="1800"/>
              <a:buChar char="●"/>
            </a:pPr>
            <a:r>
              <a:rPr lang="en"/>
              <a:t>White Sox: three games vs. Washington</a:t>
            </a:r>
            <a:endParaRPr/>
          </a:p>
          <a:p>
            <a:pPr indent="-342900" lvl="0" marL="457200" rtl="0" algn="l">
              <a:spcBef>
                <a:spcPts val="0"/>
              </a:spcBef>
              <a:spcAft>
                <a:spcPts val="0"/>
              </a:spcAft>
              <a:buSzPts val="1800"/>
              <a:buChar char="●"/>
            </a:pPr>
            <a:r>
              <a:rPr lang="en"/>
              <a:t>Minnesota vs Boston, two games</a:t>
            </a:r>
            <a:endParaRPr/>
          </a:p>
          <a:p>
            <a:pPr indent="-342900" lvl="0" marL="457200" rtl="0" algn="l">
              <a:spcBef>
                <a:spcPts val="0"/>
              </a:spcBef>
              <a:spcAft>
                <a:spcPts val="0"/>
              </a:spcAft>
              <a:buSzPts val="1800"/>
              <a:buChar char="●"/>
            </a:pPr>
            <a:r>
              <a:rPr lang="en"/>
              <a:t>Detroit: two doubleheaders against California</a:t>
            </a:r>
            <a:endParaRPr/>
          </a:p>
        </p:txBody>
      </p:sp>
      <p:pic>
        <p:nvPicPr>
          <p:cNvPr id="236" name="Google Shape;236;p36"/>
          <p:cNvPicPr preferRelativeResize="0"/>
          <p:nvPr/>
        </p:nvPicPr>
        <p:blipFill>
          <a:blip r:embed="rId3">
            <a:alphaModFix/>
          </a:blip>
          <a:stretch>
            <a:fillRect/>
          </a:stretch>
        </p:blipFill>
        <p:spPr>
          <a:xfrm>
            <a:off x="311700" y="1152475"/>
            <a:ext cx="8520601" cy="1622450"/>
          </a:xfrm>
          <a:prstGeom prst="rect">
            <a:avLst/>
          </a:prstGeom>
          <a:noFill/>
          <a:ln>
            <a:noFill/>
          </a:ln>
        </p:spPr>
      </p:pic>
      <p:sp>
        <p:nvSpPr>
          <p:cNvPr id="237" name="Google Shape;237;p36"/>
          <p:cNvSpPr txBox="1"/>
          <p:nvPr/>
        </p:nvSpPr>
        <p:spPr>
          <a:xfrm>
            <a:off x="6021775" y="4467471"/>
            <a:ext cx="3000000" cy="396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a:solidFill>
                  <a:schemeClr val="accent1"/>
                </a:solidFill>
              </a:rPr>
              <a:t>Bless you, Retrosheet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43" name="Google Shape;243;p37"/>
          <p:cNvSpPr txBox="1"/>
          <p:nvPr/>
        </p:nvSpPr>
        <p:spPr>
          <a:xfrm>
            <a:off x="5827825" y="4472016"/>
            <a:ext cx="3004200" cy="396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a:solidFill>
                  <a:schemeClr val="accent1"/>
                </a:solidFill>
              </a:rPr>
              <a:t>Retrosheet, taking us home</a:t>
            </a:r>
            <a:endParaRPr/>
          </a:p>
        </p:txBody>
      </p:sp>
      <p:pic>
        <p:nvPicPr>
          <p:cNvPr id="244" name="Google Shape;244;p37"/>
          <p:cNvPicPr preferRelativeResize="0"/>
          <p:nvPr/>
        </p:nvPicPr>
        <p:blipFill>
          <a:blip r:embed="rId3">
            <a:alphaModFix/>
          </a:blip>
          <a:stretch>
            <a:fillRect/>
          </a:stretch>
        </p:blipFill>
        <p:spPr>
          <a:xfrm>
            <a:off x="311700" y="1029825"/>
            <a:ext cx="8520599" cy="3196649"/>
          </a:xfrm>
          <a:prstGeom prst="rect">
            <a:avLst/>
          </a:prstGeom>
          <a:noFill/>
          <a:ln>
            <a:noFill/>
          </a:ln>
        </p:spPr>
      </p:pic>
      <p:sp>
        <p:nvSpPr>
          <p:cNvPr id="245" name="Google Shape;24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AL standings, end of 1967</a:t>
            </a:r>
            <a:endParaRPr/>
          </a:p>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KC Athletics Record against Opponents, 1967</a:t>
            </a:r>
            <a:endParaRPr/>
          </a:p>
        </p:txBody>
      </p:sp>
      <p:sp>
        <p:nvSpPr>
          <p:cNvPr id="251" name="Google Shape;251;p38"/>
          <p:cNvSpPr txBox="1"/>
          <p:nvPr>
            <p:ph idx="1" type="body"/>
          </p:nvPr>
        </p:nvSpPr>
        <p:spPr>
          <a:xfrm>
            <a:off x="311700" y="1152475"/>
            <a:ext cx="4842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 </a:t>
            </a:r>
            <a:endParaRPr/>
          </a:p>
        </p:txBody>
      </p:sp>
      <p:graphicFrame>
        <p:nvGraphicFramePr>
          <p:cNvPr id="252" name="Google Shape;252;p38"/>
          <p:cNvGraphicFramePr/>
          <p:nvPr/>
        </p:nvGraphicFramePr>
        <p:xfrm>
          <a:off x="556699" y="1072262"/>
          <a:ext cx="3000000" cy="3000000"/>
        </p:xfrm>
        <a:graphic>
          <a:graphicData uri="http://schemas.openxmlformats.org/drawingml/2006/table">
            <a:tbl>
              <a:tblPr>
                <a:noFill/>
                <a:tableStyleId>{BFF8A4B5-5F32-45C3-A17F-814D71F1660F}</a:tableStyleId>
              </a:tblPr>
              <a:tblGrid>
                <a:gridCol w="1027000"/>
                <a:gridCol w="826075"/>
                <a:gridCol w="826075"/>
                <a:gridCol w="826075"/>
                <a:gridCol w="826075"/>
                <a:gridCol w="826075"/>
              </a:tblGrid>
              <a:tr h="341650">
                <a:tc>
                  <a:txBody>
                    <a:bodyPr/>
                    <a:lstStyle/>
                    <a:p>
                      <a:pPr indent="0" lvl="0" marL="0" rtl="0" algn="l">
                        <a:lnSpc>
                          <a:spcPct val="115000"/>
                        </a:lnSpc>
                        <a:spcBef>
                          <a:spcPts val="0"/>
                        </a:spcBef>
                        <a:spcAft>
                          <a:spcPts val="0"/>
                        </a:spcAft>
                        <a:buNone/>
                      </a:pPr>
                      <a:r>
                        <a:rPr b="1" lang="en"/>
                        <a:t>Opponent</a:t>
                      </a:r>
                      <a:endParaRPr b="1"/>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W</a:t>
                      </a:r>
                      <a:endParaRPr b="1"/>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L</a:t>
                      </a:r>
                      <a:endParaRPr b="1"/>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RS</a:t>
                      </a:r>
                      <a:endParaRPr b="1"/>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RA</a:t>
                      </a:r>
                      <a:endParaRPr b="1"/>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W-L%</a:t>
                      </a:r>
                      <a:endParaRPr b="1"/>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341650">
                <a:tc>
                  <a:txBody>
                    <a:bodyPr/>
                    <a:lstStyle/>
                    <a:p>
                      <a:pPr indent="0" lvl="0" marL="0" rtl="0" algn="l">
                        <a:lnSpc>
                          <a:spcPct val="115000"/>
                        </a:lnSpc>
                        <a:spcBef>
                          <a:spcPts val="0"/>
                        </a:spcBef>
                        <a:spcAft>
                          <a:spcPts val="0"/>
                        </a:spcAft>
                        <a:buNone/>
                      </a:pPr>
                      <a:r>
                        <a:rPr b="1" lang="en"/>
                        <a:t>BAL</a:t>
                      </a:r>
                      <a:endParaRPr b="1"/>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8</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10</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67</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80</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.444</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341650">
                <a:tc>
                  <a:txBody>
                    <a:bodyPr/>
                    <a:lstStyle/>
                    <a:p>
                      <a:pPr indent="0" lvl="0" marL="0" rtl="0" algn="l">
                        <a:lnSpc>
                          <a:spcPct val="115000"/>
                        </a:lnSpc>
                        <a:spcBef>
                          <a:spcPts val="0"/>
                        </a:spcBef>
                        <a:spcAft>
                          <a:spcPts val="0"/>
                        </a:spcAft>
                        <a:buNone/>
                      </a:pPr>
                      <a:r>
                        <a:rPr b="1" lang="en"/>
                        <a:t>BOS</a:t>
                      </a:r>
                      <a:endParaRPr b="1"/>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12</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62</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87</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.333</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341650">
                <a:tc>
                  <a:txBody>
                    <a:bodyPr/>
                    <a:lstStyle/>
                    <a:p>
                      <a:pPr indent="0" lvl="0" marL="0" rtl="0" algn="l">
                        <a:lnSpc>
                          <a:spcPct val="115000"/>
                        </a:lnSpc>
                        <a:spcBef>
                          <a:spcPts val="0"/>
                        </a:spcBef>
                        <a:spcAft>
                          <a:spcPts val="0"/>
                        </a:spcAft>
                        <a:buNone/>
                      </a:pPr>
                      <a:r>
                        <a:rPr b="1" lang="en"/>
                        <a:t>CAL</a:t>
                      </a:r>
                      <a:endParaRPr b="1"/>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4</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14</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40</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64</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.222</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341650">
                <a:tc>
                  <a:txBody>
                    <a:bodyPr/>
                    <a:lstStyle/>
                    <a:p>
                      <a:pPr indent="0" lvl="0" marL="0" rtl="0" algn="l">
                        <a:lnSpc>
                          <a:spcPct val="115000"/>
                        </a:lnSpc>
                        <a:spcBef>
                          <a:spcPts val="0"/>
                        </a:spcBef>
                        <a:spcAft>
                          <a:spcPts val="0"/>
                        </a:spcAft>
                        <a:buNone/>
                      </a:pPr>
                      <a:r>
                        <a:rPr b="1" lang="en"/>
                        <a:t>CHW</a:t>
                      </a:r>
                      <a:endParaRPr b="1"/>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B9E09"/>
                    </a:solidFill>
                  </a:tcPr>
                </a:tc>
                <a:tc>
                  <a:txBody>
                    <a:bodyPr/>
                    <a:lstStyle/>
                    <a:p>
                      <a:pPr indent="0" lvl="0" marL="0" rtl="0" algn="ctr">
                        <a:lnSpc>
                          <a:spcPct val="115000"/>
                        </a:lnSpc>
                        <a:spcBef>
                          <a:spcPts val="0"/>
                        </a:spcBef>
                        <a:spcAft>
                          <a:spcPts val="0"/>
                        </a:spcAft>
                        <a:buNone/>
                      </a:pPr>
                      <a:r>
                        <a:rPr lang="en"/>
                        <a:t>10</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B9E09"/>
                    </a:solidFill>
                  </a:tcPr>
                </a:tc>
                <a:tc>
                  <a:txBody>
                    <a:bodyPr/>
                    <a:lstStyle/>
                    <a:p>
                      <a:pPr indent="0" lvl="0" marL="0" rtl="0" algn="ctr">
                        <a:lnSpc>
                          <a:spcPct val="115000"/>
                        </a:lnSpc>
                        <a:spcBef>
                          <a:spcPts val="0"/>
                        </a:spcBef>
                        <a:spcAft>
                          <a:spcPts val="0"/>
                        </a:spcAft>
                        <a:buNone/>
                      </a:pPr>
                      <a:r>
                        <a:rPr lang="en"/>
                        <a:t>8</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B9E09"/>
                    </a:solidFill>
                  </a:tcPr>
                </a:tc>
                <a:tc>
                  <a:txBody>
                    <a:bodyPr/>
                    <a:lstStyle/>
                    <a:p>
                      <a:pPr indent="0" lvl="0" marL="0" rtl="0" algn="ctr">
                        <a:lnSpc>
                          <a:spcPct val="115000"/>
                        </a:lnSpc>
                        <a:spcBef>
                          <a:spcPts val="0"/>
                        </a:spcBef>
                        <a:spcAft>
                          <a:spcPts val="0"/>
                        </a:spcAft>
                        <a:buNone/>
                      </a:pPr>
                      <a:r>
                        <a:rPr lang="en"/>
                        <a:t>70</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B9E09"/>
                    </a:solidFill>
                  </a:tcPr>
                </a:tc>
                <a:tc>
                  <a:txBody>
                    <a:bodyPr/>
                    <a:lstStyle/>
                    <a:p>
                      <a:pPr indent="0" lvl="0" marL="0" rtl="0" algn="ctr">
                        <a:lnSpc>
                          <a:spcPct val="115000"/>
                        </a:lnSpc>
                        <a:spcBef>
                          <a:spcPts val="0"/>
                        </a:spcBef>
                        <a:spcAft>
                          <a:spcPts val="0"/>
                        </a:spcAft>
                        <a:buNone/>
                      </a:pPr>
                      <a:r>
                        <a:rPr lang="en"/>
                        <a:t>72</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B9E09"/>
                    </a:solidFill>
                  </a:tcPr>
                </a:tc>
                <a:tc>
                  <a:txBody>
                    <a:bodyPr/>
                    <a:lstStyle/>
                    <a:p>
                      <a:pPr indent="0" lvl="0" marL="0" rtl="0" algn="ctr">
                        <a:lnSpc>
                          <a:spcPct val="115000"/>
                        </a:lnSpc>
                        <a:spcBef>
                          <a:spcPts val="0"/>
                        </a:spcBef>
                        <a:spcAft>
                          <a:spcPts val="0"/>
                        </a:spcAft>
                        <a:buNone/>
                      </a:pPr>
                      <a:r>
                        <a:rPr lang="en"/>
                        <a:t>.556</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B9E09"/>
                    </a:solidFill>
                  </a:tcPr>
                </a:tc>
              </a:tr>
              <a:tr h="341650">
                <a:tc>
                  <a:txBody>
                    <a:bodyPr/>
                    <a:lstStyle/>
                    <a:p>
                      <a:pPr indent="0" lvl="0" marL="0" rtl="0" algn="l">
                        <a:lnSpc>
                          <a:spcPct val="115000"/>
                        </a:lnSpc>
                        <a:spcBef>
                          <a:spcPts val="0"/>
                        </a:spcBef>
                        <a:spcAft>
                          <a:spcPts val="0"/>
                        </a:spcAft>
                        <a:buNone/>
                      </a:pPr>
                      <a:r>
                        <a:rPr b="1" lang="en"/>
                        <a:t>CLE</a:t>
                      </a:r>
                      <a:endParaRPr b="1"/>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7</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11</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67</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68</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.389</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341650">
                <a:tc>
                  <a:txBody>
                    <a:bodyPr/>
                    <a:lstStyle/>
                    <a:p>
                      <a:pPr indent="0" lvl="0" marL="0" rtl="0" algn="l">
                        <a:lnSpc>
                          <a:spcPct val="115000"/>
                        </a:lnSpc>
                        <a:spcBef>
                          <a:spcPts val="0"/>
                        </a:spcBef>
                        <a:spcAft>
                          <a:spcPts val="0"/>
                        </a:spcAft>
                        <a:buNone/>
                      </a:pPr>
                      <a:r>
                        <a:rPr b="1" lang="en"/>
                        <a:t>DET</a:t>
                      </a:r>
                      <a:endParaRPr b="1"/>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12</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62</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94</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.333</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341650">
                <a:tc>
                  <a:txBody>
                    <a:bodyPr/>
                    <a:lstStyle/>
                    <a:p>
                      <a:pPr indent="0" lvl="0" marL="0" rtl="0" algn="l">
                        <a:lnSpc>
                          <a:spcPct val="115000"/>
                        </a:lnSpc>
                        <a:spcBef>
                          <a:spcPts val="0"/>
                        </a:spcBef>
                        <a:spcAft>
                          <a:spcPts val="0"/>
                        </a:spcAft>
                        <a:buNone/>
                      </a:pPr>
                      <a:r>
                        <a:rPr b="1" lang="en"/>
                        <a:t>MIN</a:t>
                      </a:r>
                      <a:endParaRPr b="1"/>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8</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10</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50</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66</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.444</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341650">
                <a:tc>
                  <a:txBody>
                    <a:bodyPr/>
                    <a:lstStyle/>
                    <a:p>
                      <a:pPr indent="0" lvl="0" marL="0" rtl="0" algn="l">
                        <a:lnSpc>
                          <a:spcPct val="115000"/>
                        </a:lnSpc>
                        <a:spcBef>
                          <a:spcPts val="0"/>
                        </a:spcBef>
                        <a:spcAft>
                          <a:spcPts val="0"/>
                        </a:spcAft>
                        <a:buNone/>
                      </a:pPr>
                      <a:r>
                        <a:rPr b="1" lang="en"/>
                        <a:t>NYY</a:t>
                      </a:r>
                      <a:endParaRPr b="1"/>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7</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11</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61</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67</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.389</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341650">
                <a:tc>
                  <a:txBody>
                    <a:bodyPr/>
                    <a:lstStyle/>
                    <a:p>
                      <a:pPr indent="0" lvl="0" marL="0" rtl="0" algn="l">
                        <a:lnSpc>
                          <a:spcPct val="115000"/>
                        </a:lnSpc>
                        <a:spcBef>
                          <a:spcPts val="0"/>
                        </a:spcBef>
                        <a:spcAft>
                          <a:spcPts val="0"/>
                        </a:spcAft>
                        <a:buNone/>
                      </a:pPr>
                      <a:r>
                        <a:rPr b="1" lang="en"/>
                        <a:t>WSA</a:t>
                      </a:r>
                      <a:endParaRPr b="1"/>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11</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54</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62</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.353</a:t>
                      </a:r>
                      <a:endParaRPr/>
                    </a:p>
                  </a:txBody>
                  <a:tcPr marT="38100" marB="38100" marR="38100" marL="381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bl>
          </a:graphicData>
        </a:graphic>
      </p:graphicFrame>
      <p:sp>
        <p:nvSpPr>
          <p:cNvPr id="253" name="Google Shape;253;p38"/>
          <p:cNvSpPr txBox="1"/>
          <p:nvPr/>
        </p:nvSpPr>
        <p:spPr>
          <a:xfrm>
            <a:off x="5827825" y="4472016"/>
            <a:ext cx="3004200" cy="396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a:solidFill>
                  <a:schemeClr val="accent1"/>
                </a:solidFill>
              </a:rPr>
              <a:t>Baseball Reference also rocks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Luke goes back undercover</a:t>
            </a:r>
            <a:endParaRPr/>
          </a:p>
        </p:txBody>
      </p:sp>
      <p:sp>
        <p:nvSpPr>
          <p:cNvPr id="259" name="Google Shape;259;p39"/>
          <p:cNvSpPr txBox="1"/>
          <p:nvPr>
            <p:ph idx="1" type="body"/>
          </p:nvPr>
        </p:nvSpPr>
        <p:spPr>
          <a:xfrm>
            <a:off x="45720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Fired as manager after the season.</a:t>
            </a:r>
            <a:endParaRPr/>
          </a:p>
          <a:p>
            <a:pPr indent="-342900" lvl="0" marL="457200" rtl="0" algn="l">
              <a:spcBef>
                <a:spcPts val="0"/>
              </a:spcBef>
              <a:spcAft>
                <a:spcPts val="0"/>
              </a:spcAft>
              <a:buSzPts val="1800"/>
              <a:buChar char="●"/>
            </a:pPr>
            <a:r>
              <a:rPr lang="en"/>
              <a:t>Returns to special assignment for the Athletics, now in Oakland</a:t>
            </a:r>
            <a:endParaRPr/>
          </a:p>
          <a:p>
            <a:pPr indent="-342900" lvl="0" marL="457200" rtl="0" algn="l">
              <a:spcBef>
                <a:spcPts val="0"/>
              </a:spcBef>
              <a:spcAft>
                <a:spcPts val="0"/>
              </a:spcAft>
              <a:buSzPts val="1800"/>
              <a:buChar char="●"/>
            </a:pPr>
            <a:r>
              <a:rPr lang="en"/>
              <a:t>Returns to coaching</a:t>
            </a:r>
            <a:endParaRPr/>
          </a:p>
          <a:p>
            <a:pPr indent="-317500" lvl="1" marL="914400" rtl="0" algn="l">
              <a:spcBef>
                <a:spcPts val="0"/>
              </a:spcBef>
              <a:spcAft>
                <a:spcPts val="0"/>
              </a:spcAft>
              <a:buSzPts val="1400"/>
              <a:buChar char="○"/>
            </a:pPr>
            <a:r>
              <a:rPr lang="en" sz="1400"/>
              <a:t>Chicago AL, 1970-71</a:t>
            </a:r>
            <a:endParaRPr sz="1400"/>
          </a:p>
          <a:p>
            <a:pPr indent="-317500" lvl="1" marL="914400" rtl="0" algn="l">
              <a:spcBef>
                <a:spcPts val="0"/>
              </a:spcBef>
              <a:spcAft>
                <a:spcPts val="0"/>
              </a:spcAft>
              <a:buSzPts val="1400"/>
              <a:buChar char="○"/>
            </a:pPr>
            <a:r>
              <a:rPr lang="en" sz="1400"/>
              <a:t>Atlanta, 1976-1</a:t>
            </a:r>
            <a:r>
              <a:rPr lang="en"/>
              <a:t>990</a:t>
            </a:r>
            <a:endParaRPr/>
          </a:p>
          <a:p>
            <a:pPr indent="-317500" lvl="2" marL="1371600" rtl="0" algn="l">
              <a:spcBef>
                <a:spcPts val="0"/>
              </a:spcBef>
              <a:spcAft>
                <a:spcPts val="0"/>
              </a:spcAft>
              <a:buSzPts val="1400"/>
              <a:buChar char="■"/>
            </a:pPr>
            <a:r>
              <a:rPr lang="en"/>
              <a:t>in the dugout </a:t>
            </a:r>
            <a:r>
              <a:rPr lang="en" sz="1400"/>
              <a:t>1981 and 1984</a:t>
            </a:r>
            <a:endParaRPr sz="1400"/>
          </a:p>
          <a:p>
            <a:pPr indent="-317500" lvl="2" marL="1371600" rtl="0" algn="l">
              <a:spcBef>
                <a:spcPts val="0"/>
              </a:spcBef>
              <a:spcAft>
                <a:spcPts val="0"/>
              </a:spcAft>
              <a:buSzPts val="1400"/>
              <a:buChar char="■"/>
            </a:pPr>
            <a:r>
              <a:rPr lang="en"/>
              <a:t>Hitting instructor until his death</a:t>
            </a:r>
            <a:endParaRPr/>
          </a:p>
        </p:txBody>
      </p:sp>
      <p:pic>
        <p:nvPicPr>
          <p:cNvPr id="260" name="Google Shape;260;p39"/>
          <p:cNvPicPr preferRelativeResize="0"/>
          <p:nvPr/>
        </p:nvPicPr>
        <p:blipFill>
          <a:blip r:embed="rId3">
            <a:alphaModFix/>
          </a:blip>
          <a:stretch>
            <a:fillRect/>
          </a:stretch>
        </p:blipFill>
        <p:spPr>
          <a:xfrm>
            <a:off x="311700" y="1152475"/>
            <a:ext cx="4075403" cy="341640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Online Sources</a:t>
            </a:r>
            <a:endParaRPr/>
          </a:p>
        </p:txBody>
      </p:sp>
      <p:sp>
        <p:nvSpPr>
          <p:cNvPr id="266" name="Google Shape;266;p40"/>
          <p:cNvSpPr txBox="1"/>
          <p:nvPr>
            <p:ph idx="1" type="body"/>
          </p:nvPr>
        </p:nvSpPr>
        <p:spPr>
          <a:xfrm>
            <a:off x="311700" y="1257004"/>
            <a:ext cx="8520600" cy="34164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
              <a:t>Baseball Reference</a:t>
            </a:r>
            <a:endParaRPr/>
          </a:p>
          <a:p>
            <a:pPr indent="0" lvl="0" marL="457200" rtl="0" algn="l">
              <a:spcBef>
                <a:spcPts val="1200"/>
              </a:spcBef>
              <a:spcAft>
                <a:spcPts val="0"/>
              </a:spcAft>
              <a:buNone/>
            </a:pPr>
            <a:r>
              <a:rPr lang="en" u="sng">
                <a:solidFill>
                  <a:schemeClr val="hlink"/>
                </a:solidFill>
                <a:hlinkClick r:id="rId3"/>
              </a:rPr>
              <a:t>https://www.baseball-reference.com/leagues/AL/1967.shtml</a:t>
            </a:r>
            <a:r>
              <a:rPr lang="en"/>
              <a:t> </a:t>
            </a:r>
            <a:endParaRPr/>
          </a:p>
          <a:p>
            <a:pPr indent="0" lvl="0" marL="457200" rtl="0" algn="l">
              <a:spcBef>
                <a:spcPts val="1200"/>
              </a:spcBef>
              <a:spcAft>
                <a:spcPts val="0"/>
              </a:spcAft>
              <a:buNone/>
            </a:pPr>
            <a:r>
              <a:rPr lang="en" u="sng">
                <a:solidFill>
                  <a:schemeClr val="hlink"/>
                </a:solidFill>
                <a:hlinkClick r:id="rId4"/>
              </a:rPr>
              <a:t>https://www.baseball-reference.com/teams/split.cgi?t=p&amp;team=CHW&amp;year=1967</a:t>
            </a:r>
            <a:r>
              <a:rPr lang="en"/>
              <a:t> </a:t>
            </a:r>
            <a:endParaRPr/>
          </a:p>
          <a:p>
            <a:pPr indent="0" lvl="0" marL="0" rtl="0" algn="l">
              <a:spcBef>
                <a:spcPts val="1200"/>
              </a:spcBef>
              <a:spcAft>
                <a:spcPts val="0"/>
              </a:spcAft>
              <a:buClr>
                <a:schemeClr val="dk1"/>
              </a:buClr>
              <a:buSzPct val="61111"/>
              <a:buFont typeface="Arial"/>
              <a:buNone/>
            </a:pPr>
            <a:r>
              <a:rPr lang="en"/>
              <a:t>SABR Games Project</a:t>
            </a:r>
            <a:endParaRPr/>
          </a:p>
          <a:p>
            <a:pPr indent="0" lvl="0" marL="457200" rtl="0" algn="l">
              <a:spcBef>
                <a:spcPts val="1200"/>
              </a:spcBef>
              <a:spcAft>
                <a:spcPts val="0"/>
              </a:spcAft>
              <a:buNone/>
            </a:pPr>
            <a:r>
              <a:rPr lang="en" u="sng">
                <a:solidFill>
                  <a:schemeClr val="hlink"/>
                </a:solidFill>
                <a:hlinkClick r:id="rId5"/>
              </a:rPr>
              <a:t>https://sabr.org/gamesproj/game/september-27-1967-as-take-first-game-of-doubleheader-on-their-last-day-in-kansas-city/</a:t>
            </a:r>
            <a:r>
              <a:rPr lang="en"/>
              <a:t>  </a:t>
            </a:r>
            <a:endParaRPr/>
          </a:p>
          <a:p>
            <a:pPr indent="0" lvl="0" marL="457200" rtl="0" algn="l">
              <a:spcBef>
                <a:spcPts val="1200"/>
              </a:spcBef>
              <a:spcAft>
                <a:spcPts val="0"/>
              </a:spcAft>
              <a:buNone/>
            </a:pPr>
            <a:r>
              <a:rPr lang="en" u="sng">
                <a:solidFill>
                  <a:schemeClr val="hlink"/>
                </a:solidFill>
                <a:hlinkClick r:id="rId6"/>
              </a:rPr>
              <a:t>https://sabr.org/gamesproj/game/september-27-1967-catfish-hunter-shuts-out-white-sox-in-as-final-home-game-in-kansas-city/</a:t>
            </a:r>
            <a:r>
              <a:rPr lang="en"/>
              <a:t> </a:t>
            </a:r>
            <a:endParaRPr/>
          </a:p>
          <a:p>
            <a:pPr indent="0" lvl="0" marL="0" rtl="0" algn="l">
              <a:spcBef>
                <a:spcPts val="1200"/>
              </a:spcBef>
              <a:spcAft>
                <a:spcPts val="0"/>
              </a:spcAft>
              <a:buClr>
                <a:schemeClr val="dk1"/>
              </a:buClr>
              <a:buSzPct val="61111"/>
              <a:buFont typeface="Arial"/>
              <a:buNone/>
            </a:pPr>
            <a:r>
              <a:rPr lang="en"/>
              <a:t>Retrosheet</a:t>
            </a:r>
            <a:endParaRPr/>
          </a:p>
          <a:p>
            <a:pPr indent="0" lvl="0" marL="457200" rtl="0" algn="l">
              <a:spcBef>
                <a:spcPts val="1200"/>
              </a:spcBef>
              <a:spcAft>
                <a:spcPts val="0"/>
              </a:spcAft>
              <a:buNone/>
            </a:pPr>
            <a:r>
              <a:rPr lang="en" u="sng">
                <a:solidFill>
                  <a:schemeClr val="hlink"/>
                </a:solidFill>
                <a:hlinkClick r:id="rId7"/>
              </a:rPr>
              <a:t>https://www.retrosheet.org/boxesetc/1967/B09272KC11967.htm</a:t>
            </a:r>
            <a:r>
              <a:rPr lang="en"/>
              <a:t> </a:t>
            </a:r>
            <a:endParaRPr/>
          </a:p>
          <a:p>
            <a:pPr indent="0" lvl="0" marL="457200" rtl="0" algn="l">
              <a:spcBef>
                <a:spcPts val="1200"/>
              </a:spcBef>
              <a:spcAft>
                <a:spcPts val="0"/>
              </a:spcAft>
              <a:buNone/>
            </a:pPr>
            <a:r>
              <a:rPr lang="en" u="sng">
                <a:solidFill>
                  <a:schemeClr val="hlink"/>
                </a:solidFill>
                <a:hlinkClick r:id="rId8"/>
              </a:rPr>
              <a:t>https://www.retrosheet.org/boxesetc/1967/UPKC101967.htm</a:t>
            </a:r>
            <a:endParaRPr/>
          </a:p>
          <a:p>
            <a:pPr indent="0" lvl="0" marL="457200" rtl="0" algn="l">
              <a:spcBef>
                <a:spcPts val="1200"/>
              </a:spcBef>
              <a:spcAft>
                <a:spcPts val="1200"/>
              </a:spcAft>
              <a:buNone/>
            </a:pPr>
            <a:r>
              <a:rPr lang="en" u="sng">
                <a:solidFill>
                  <a:schemeClr val="hlink"/>
                </a:solidFill>
                <a:hlinkClick r:id="rId9"/>
              </a:rPr>
              <a:t>https://www.retrosheet.org/boxesetc/1967/B09271KC119676.htm</a:t>
            </a:r>
            <a:r>
              <a:rPr lang="en"/>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Newspapers</a:t>
            </a:r>
            <a:endParaRPr/>
          </a:p>
        </p:txBody>
      </p:sp>
      <p:sp>
        <p:nvSpPr>
          <p:cNvPr id="272" name="Google Shape;272;p41"/>
          <p:cNvSpPr txBox="1"/>
          <p:nvPr>
            <p:ph idx="1" type="body"/>
          </p:nvPr>
        </p:nvSpPr>
        <p:spPr>
          <a:xfrm>
            <a:off x="311700" y="10177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en"/>
              <a:t>Chicago Tribune</a:t>
            </a:r>
            <a:endParaRPr/>
          </a:p>
          <a:p>
            <a:pPr indent="-342900" lvl="0" marL="457200" rtl="0" algn="l">
              <a:spcBef>
                <a:spcPts val="0"/>
              </a:spcBef>
              <a:spcAft>
                <a:spcPts val="0"/>
              </a:spcAft>
              <a:buSzPts val="1800"/>
              <a:buChar char="●"/>
            </a:pPr>
            <a:r>
              <a:rPr lang="en"/>
              <a:t>Kansas City Star</a:t>
            </a:r>
            <a:endParaRPr/>
          </a:p>
          <a:p>
            <a:pPr indent="-342900" lvl="0" marL="457200" rtl="0" algn="l">
              <a:spcBef>
                <a:spcPts val="0"/>
              </a:spcBef>
              <a:spcAft>
                <a:spcPts val="0"/>
              </a:spcAft>
              <a:buSzPts val="1800"/>
              <a:buChar char="●"/>
            </a:pPr>
            <a:r>
              <a:rPr lang="en"/>
              <a:t>Atlanta Constitution</a:t>
            </a:r>
            <a:endParaRPr/>
          </a:p>
          <a:p>
            <a:pPr indent="-342900" lvl="0" marL="457200" rtl="0" algn="l">
              <a:spcBef>
                <a:spcPts val="0"/>
              </a:spcBef>
              <a:spcAft>
                <a:spcPts val="0"/>
              </a:spcAft>
              <a:buSzPts val="1800"/>
              <a:buChar char="●"/>
            </a:pPr>
            <a:r>
              <a:rPr lang="en"/>
              <a:t>The Sporting News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6551629" y="1017735"/>
            <a:ext cx="2471475" cy="2460490"/>
          </a:xfrm>
          <a:prstGeom prst="rect">
            <a:avLst/>
          </a:prstGeom>
          <a:noFill/>
          <a:ln>
            <a:noFill/>
          </a:ln>
        </p:spPr>
      </p:pic>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the Chicago White Sox got here</a:t>
            </a:r>
            <a:endParaRPr/>
          </a:p>
        </p:txBody>
      </p:sp>
      <p:sp>
        <p:nvSpPr>
          <p:cNvPr id="70" name="Google Shape;70;p15"/>
          <p:cNvSpPr txBox="1"/>
          <p:nvPr>
            <p:ph idx="1" type="body"/>
          </p:nvPr>
        </p:nvSpPr>
        <p:spPr>
          <a:xfrm>
            <a:off x="3042525" y="1017725"/>
            <a:ext cx="3347400" cy="3095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17</a:t>
            </a:r>
            <a:r>
              <a:rPr lang="en"/>
              <a:t> straight years of winning records, going back to 1951</a:t>
            </a:r>
            <a:endParaRPr/>
          </a:p>
          <a:p>
            <a:pPr indent="-342900" lvl="0" marL="457200" rtl="0" algn="l">
              <a:spcBef>
                <a:spcPts val="0"/>
              </a:spcBef>
              <a:spcAft>
                <a:spcPts val="0"/>
              </a:spcAft>
              <a:buSzPts val="1800"/>
              <a:buChar char="●"/>
            </a:pPr>
            <a:r>
              <a:rPr lang="en"/>
              <a:t>One World Series appearance: 1959</a:t>
            </a:r>
            <a:endParaRPr/>
          </a:p>
          <a:p>
            <a:pPr indent="-342900" lvl="0" marL="457200" rtl="0" algn="l">
              <a:spcBef>
                <a:spcPts val="0"/>
              </a:spcBef>
              <a:spcAft>
                <a:spcPts val="0"/>
              </a:spcAft>
              <a:buSzPts val="1800"/>
              <a:buChar char="●"/>
            </a:pPr>
            <a:r>
              <a:rPr lang="en"/>
              <a:t>Five second-place finishes: 1957, 1958, 1963, 1964, 1965</a:t>
            </a:r>
            <a:endParaRPr/>
          </a:p>
          <a:p>
            <a:pPr indent="-342900" lvl="0" marL="457200" rtl="0" algn="l">
              <a:spcBef>
                <a:spcPts val="0"/>
              </a:spcBef>
              <a:spcAft>
                <a:spcPts val="0"/>
              </a:spcAft>
              <a:buSzPts val="1800"/>
              <a:buChar char="●"/>
            </a:pPr>
            <a:r>
              <a:rPr lang="en"/>
              <a:t>Seven 90-win seasons</a:t>
            </a:r>
            <a:endParaRPr/>
          </a:p>
        </p:txBody>
      </p:sp>
      <p:pic>
        <p:nvPicPr>
          <p:cNvPr id="71" name="Google Shape;71;p15"/>
          <p:cNvPicPr preferRelativeResize="0"/>
          <p:nvPr/>
        </p:nvPicPr>
        <p:blipFill>
          <a:blip r:embed="rId4">
            <a:alphaModFix/>
          </a:blip>
          <a:stretch>
            <a:fillRect/>
          </a:stretch>
        </p:blipFill>
        <p:spPr>
          <a:xfrm>
            <a:off x="425084" y="963813"/>
            <a:ext cx="2471461" cy="38209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2"/>
          <p:cNvSpPr txBox="1"/>
          <p:nvPr>
            <p:ph type="ctrTitle"/>
          </p:nvPr>
        </p:nvSpPr>
        <p:spPr>
          <a:xfrm>
            <a:off x="311700" y="820275"/>
            <a:ext cx="8520600" cy="865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Luke Appling 2, White Sox 0</a:t>
            </a:r>
            <a:endParaRPr/>
          </a:p>
        </p:txBody>
      </p:sp>
      <p:sp>
        <p:nvSpPr>
          <p:cNvPr id="278" name="Google Shape;278;p42"/>
          <p:cNvSpPr txBox="1"/>
          <p:nvPr>
            <p:ph idx="1" type="subTitle"/>
          </p:nvPr>
        </p:nvSpPr>
        <p:spPr>
          <a:xfrm>
            <a:off x="311700" y="2872875"/>
            <a:ext cx="8520600" cy="2052600"/>
          </a:xfrm>
          <a:prstGeom prst="rect">
            <a:avLst/>
          </a:prstGeom>
        </p:spPr>
        <p:txBody>
          <a:bodyPr anchorCtr="0" anchor="t" bIns="91425" lIns="91425" spcFirstLastPara="1" rIns="91425" wrap="square" tIns="91425">
            <a:normAutofit/>
          </a:bodyPr>
          <a:lstStyle/>
          <a:p>
            <a:pPr indent="0" lvl="0" marL="0" rtl="0" algn="ctr">
              <a:lnSpc>
                <a:spcPct val="150000"/>
              </a:lnSpc>
              <a:spcBef>
                <a:spcPts val="0"/>
              </a:spcBef>
              <a:spcAft>
                <a:spcPts val="0"/>
              </a:spcAft>
              <a:buClr>
                <a:schemeClr val="dk1"/>
              </a:buClr>
              <a:buSzPts val="1100"/>
              <a:buFont typeface="Arial"/>
              <a:buNone/>
            </a:pPr>
            <a:r>
              <a:rPr lang="en" sz="2100">
                <a:solidFill>
                  <a:schemeClr val="dk1"/>
                </a:solidFill>
              </a:rPr>
              <a:t>R. J. Lesch</a:t>
            </a:r>
            <a:endParaRPr sz="21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 sz="2100">
                <a:solidFill>
                  <a:schemeClr val="dk1"/>
                </a:solidFill>
              </a:rPr>
              <a:t>SABR 51</a:t>
            </a:r>
            <a:endParaRPr sz="21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 sz="2100">
                <a:solidFill>
                  <a:schemeClr val="dk1"/>
                </a:solidFill>
              </a:rPr>
              <a:t>July 7, 2023</a:t>
            </a:r>
            <a:endParaRPr sz="3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1964: 98-64, second place, one game out</a:t>
            </a:r>
            <a:endParaRPr/>
          </a:p>
        </p:txBody>
      </p:sp>
      <p:sp>
        <p:nvSpPr>
          <p:cNvPr id="77" name="Google Shape;77;p16"/>
          <p:cNvSpPr txBox="1"/>
          <p:nvPr>
            <p:ph idx="1" type="body"/>
          </p:nvPr>
        </p:nvSpPr>
        <p:spPr>
          <a:xfrm>
            <a:off x="6436200" y="863550"/>
            <a:ext cx="23961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40"/>
              <a:buNone/>
            </a:pPr>
            <a:r>
              <a:rPr b="1" lang="en" sz="1220"/>
              <a:t>Ron Hansen, ss:</a:t>
            </a:r>
            <a:endParaRPr b="1" sz="1220"/>
          </a:p>
          <a:p>
            <a:pPr indent="0" lvl="0" marL="0" rtl="0" algn="l">
              <a:lnSpc>
                <a:spcPct val="100000"/>
              </a:lnSpc>
              <a:spcBef>
                <a:spcPts val="0"/>
              </a:spcBef>
              <a:spcAft>
                <a:spcPts val="0"/>
              </a:spcAft>
              <a:buSzPts val="440"/>
              <a:buNone/>
            </a:pPr>
            <a:r>
              <a:rPr lang="en" sz="1220"/>
              <a:t>7</a:t>
            </a:r>
            <a:r>
              <a:rPr lang="en" sz="1220"/>
              <a:t>.7 bWAR</a:t>
            </a:r>
            <a:endParaRPr sz="1220"/>
          </a:p>
          <a:p>
            <a:pPr indent="0" lvl="0" marL="0" rtl="0" algn="l">
              <a:lnSpc>
                <a:spcPct val="100000"/>
              </a:lnSpc>
              <a:spcBef>
                <a:spcPts val="0"/>
              </a:spcBef>
              <a:spcAft>
                <a:spcPts val="0"/>
              </a:spcAft>
              <a:buSzPts val="440"/>
              <a:buNone/>
            </a:pPr>
            <a:r>
              <a:rPr lang="en" sz="1220"/>
              <a:t>20-68-.261/.347/.419</a:t>
            </a:r>
            <a:endParaRPr sz="1220"/>
          </a:p>
          <a:p>
            <a:pPr indent="0" lvl="0" marL="0" rtl="0" algn="l">
              <a:lnSpc>
                <a:spcPct val="100000"/>
              </a:lnSpc>
              <a:spcBef>
                <a:spcPts val="0"/>
              </a:spcBef>
              <a:spcAft>
                <a:spcPts val="0"/>
              </a:spcAft>
              <a:buSzPts val="440"/>
              <a:buNone/>
            </a:pPr>
            <a:r>
              <a:rPr lang="en" sz="1220"/>
              <a:t>MVP-16th</a:t>
            </a:r>
            <a:endParaRPr sz="1220"/>
          </a:p>
          <a:p>
            <a:pPr indent="0" lvl="0" marL="0" rtl="0" algn="l">
              <a:lnSpc>
                <a:spcPct val="100000"/>
              </a:lnSpc>
              <a:spcBef>
                <a:spcPts val="0"/>
              </a:spcBef>
              <a:spcAft>
                <a:spcPts val="0"/>
              </a:spcAft>
              <a:buSzPts val="440"/>
              <a:buNone/>
            </a:pPr>
            <a:r>
              <a:t/>
            </a:r>
            <a:endParaRPr sz="1220"/>
          </a:p>
          <a:p>
            <a:pPr indent="0" lvl="0" marL="0" rtl="0" algn="l">
              <a:lnSpc>
                <a:spcPct val="100000"/>
              </a:lnSpc>
              <a:spcBef>
                <a:spcPts val="0"/>
              </a:spcBef>
              <a:spcAft>
                <a:spcPts val="0"/>
              </a:spcAft>
              <a:buSzPts val="440"/>
              <a:buNone/>
            </a:pPr>
            <a:r>
              <a:rPr b="1" lang="en" sz="1220"/>
              <a:t>Pete Ward, 3b</a:t>
            </a:r>
            <a:endParaRPr b="1" sz="1220"/>
          </a:p>
          <a:p>
            <a:pPr indent="0" lvl="0" marL="0" rtl="0" algn="l">
              <a:lnSpc>
                <a:spcPct val="100000"/>
              </a:lnSpc>
              <a:spcBef>
                <a:spcPts val="0"/>
              </a:spcBef>
              <a:spcAft>
                <a:spcPts val="0"/>
              </a:spcAft>
              <a:buSzPts val="440"/>
              <a:buNone/>
            </a:pPr>
            <a:r>
              <a:rPr lang="en" sz="1220"/>
              <a:t>6.3 bWAR, </a:t>
            </a:r>
            <a:endParaRPr sz="1220"/>
          </a:p>
          <a:p>
            <a:pPr indent="0" lvl="0" marL="0" rtl="0" algn="l">
              <a:lnSpc>
                <a:spcPct val="100000"/>
              </a:lnSpc>
              <a:spcBef>
                <a:spcPts val="0"/>
              </a:spcBef>
              <a:spcAft>
                <a:spcPts val="0"/>
              </a:spcAft>
              <a:buSzPts val="440"/>
              <a:buNone/>
            </a:pPr>
            <a:r>
              <a:rPr lang="en" sz="1220"/>
              <a:t>23-94-.282/.348/.473</a:t>
            </a:r>
            <a:endParaRPr sz="1220"/>
          </a:p>
          <a:p>
            <a:pPr indent="0" lvl="0" marL="0" rtl="0" algn="l">
              <a:lnSpc>
                <a:spcPct val="100000"/>
              </a:lnSpc>
              <a:spcBef>
                <a:spcPts val="0"/>
              </a:spcBef>
              <a:spcAft>
                <a:spcPts val="0"/>
              </a:spcAft>
              <a:buSzPts val="440"/>
              <a:buNone/>
            </a:pPr>
            <a:r>
              <a:rPr lang="en" sz="1220"/>
              <a:t>MVP-6th</a:t>
            </a:r>
            <a:endParaRPr sz="1220"/>
          </a:p>
          <a:p>
            <a:pPr indent="0" lvl="0" marL="0" rtl="0" algn="l">
              <a:lnSpc>
                <a:spcPct val="100000"/>
              </a:lnSpc>
              <a:spcBef>
                <a:spcPts val="0"/>
              </a:spcBef>
              <a:spcAft>
                <a:spcPts val="0"/>
              </a:spcAft>
              <a:buSzPts val="440"/>
              <a:buNone/>
            </a:pPr>
            <a:r>
              <a:t/>
            </a:r>
            <a:endParaRPr sz="1220"/>
          </a:p>
          <a:p>
            <a:pPr indent="0" lvl="0" marL="0" rtl="0" algn="l">
              <a:lnSpc>
                <a:spcPct val="100000"/>
              </a:lnSpc>
              <a:spcBef>
                <a:spcPts val="0"/>
              </a:spcBef>
              <a:spcAft>
                <a:spcPts val="0"/>
              </a:spcAft>
              <a:buSzPts val="440"/>
              <a:buNone/>
            </a:pPr>
            <a:r>
              <a:rPr b="1" lang="en" sz="1220"/>
              <a:t>Gary Peters, p</a:t>
            </a:r>
            <a:endParaRPr sz="1220"/>
          </a:p>
          <a:p>
            <a:pPr indent="0" lvl="0" marL="0" rtl="0" algn="l">
              <a:lnSpc>
                <a:spcPct val="100000"/>
              </a:lnSpc>
              <a:spcBef>
                <a:spcPts val="0"/>
              </a:spcBef>
              <a:spcAft>
                <a:spcPts val="0"/>
              </a:spcAft>
              <a:buSzPts val="440"/>
              <a:buNone/>
            </a:pPr>
            <a:r>
              <a:rPr lang="en" sz="1220"/>
              <a:t>5.1 bWAR</a:t>
            </a:r>
            <a:endParaRPr sz="1220"/>
          </a:p>
          <a:p>
            <a:pPr indent="0" lvl="0" marL="0" rtl="0" algn="l">
              <a:lnSpc>
                <a:spcPct val="100000"/>
              </a:lnSpc>
              <a:spcBef>
                <a:spcPts val="0"/>
              </a:spcBef>
              <a:spcAft>
                <a:spcPts val="0"/>
              </a:spcAft>
              <a:buSzPts val="440"/>
              <a:buNone/>
            </a:pPr>
            <a:r>
              <a:rPr lang="en" sz="1220"/>
              <a:t>20-8, 2.50</a:t>
            </a:r>
            <a:endParaRPr sz="1220"/>
          </a:p>
          <a:p>
            <a:pPr indent="0" lvl="0" marL="0" rtl="0" algn="l">
              <a:lnSpc>
                <a:spcPct val="100000"/>
              </a:lnSpc>
              <a:spcBef>
                <a:spcPts val="0"/>
              </a:spcBef>
              <a:spcAft>
                <a:spcPts val="0"/>
              </a:spcAft>
              <a:buSzPts val="440"/>
              <a:buNone/>
            </a:pPr>
            <a:r>
              <a:rPr lang="en" sz="1220"/>
              <a:t>MVP-7th</a:t>
            </a:r>
            <a:endParaRPr sz="1220"/>
          </a:p>
          <a:p>
            <a:pPr indent="0" lvl="0" marL="0" rtl="0" algn="l">
              <a:lnSpc>
                <a:spcPct val="100000"/>
              </a:lnSpc>
              <a:spcBef>
                <a:spcPts val="0"/>
              </a:spcBef>
              <a:spcAft>
                <a:spcPts val="0"/>
              </a:spcAft>
              <a:buSzPts val="440"/>
              <a:buNone/>
            </a:pPr>
            <a:r>
              <a:t/>
            </a:r>
            <a:endParaRPr sz="1220"/>
          </a:p>
          <a:p>
            <a:pPr indent="0" lvl="0" marL="0" rtl="0" algn="l">
              <a:lnSpc>
                <a:spcPct val="100000"/>
              </a:lnSpc>
              <a:spcBef>
                <a:spcPts val="0"/>
              </a:spcBef>
              <a:spcAft>
                <a:spcPts val="0"/>
              </a:spcAft>
              <a:buSzPts val="440"/>
              <a:buNone/>
            </a:pPr>
            <a:r>
              <a:rPr b="1" lang="en" sz="1220"/>
              <a:t>Floyd Robinson, of</a:t>
            </a:r>
            <a:endParaRPr sz="1220"/>
          </a:p>
          <a:p>
            <a:pPr indent="0" lvl="0" marL="0" rtl="0" algn="l">
              <a:lnSpc>
                <a:spcPct val="100000"/>
              </a:lnSpc>
              <a:spcBef>
                <a:spcPts val="0"/>
              </a:spcBef>
              <a:spcAft>
                <a:spcPts val="0"/>
              </a:spcAft>
              <a:buSzPts val="440"/>
              <a:buNone/>
            </a:pPr>
            <a:r>
              <a:rPr lang="en" sz="1220"/>
              <a:t>4.3 bWAR</a:t>
            </a:r>
            <a:endParaRPr sz="1220"/>
          </a:p>
          <a:p>
            <a:pPr indent="0" lvl="0" marL="0" rtl="0" algn="l">
              <a:lnSpc>
                <a:spcPct val="100000"/>
              </a:lnSpc>
              <a:spcBef>
                <a:spcPts val="0"/>
              </a:spcBef>
              <a:spcAft>
                <a:spcPts val="0"/>
              </a:spcAft>
              <a:buSzPts val="440"/>
              <a:buNone/>
            </a:pPr>
            <a:r>
              <a:rPr lang="en" sz="1220"/>
              <a:t>11-59-.301/.388/.408</a:t>
            </a:r>
            <a:endParaRPr sz="1220"/>
          </a:p>
          <a:p>
            <a:pPr indent="0" lvl="0" marL="0" rtl="0" algn="l">
              <a:lnSpc>
                <a:spcPct val="100000"/>
              </a:lnSpc>
              <a:spcBef>
                <a:spcPts val="0"/>
              </a:spcBef>
              <a:spcAft>
                <a:spcPts val="0"/>
              </a:spcAft>
              <a:buSzPts val="440"/>
              <a:buNone/>
            </a:pPr>
            <a:r>
              <a:rPr lang="en" sz="1220"/>
              <a:t>MVP-15th</a:t>
            </a:r>
            <a:endParaRPr sz="1220"/>
          </a:p>
        </p:txBody>
      </p:sp>
      <p:pic>
        <p:nvPicPr>
          <p:cNvPr id="78" name="Google Shape;78;p16"/>
          <p:cNvPicPr preferRelativeResize="0"/>
          <p:nvPr/>
        </p:nvPicPr>
        <p:blipFill>
          <a:blip r:embed="rId3">
            <a:alphaModFix/>
          </a:blip>
          <a:stretch>
            <a:fillRect/>
          </a:stretch>
        </p:blipFill>
        <p:spPr>
          <a:xfrm>
            <a:off x="311700" y="1237350"/>
            <a:ext cx="6034175" cy="3094450"/>
          </a:xfrm>
          <a:prstGeom prst="rect">
            <a:avLst/>
          </a:prstGeom>
          <a:noFill/>
          <a:ln>
            <a:noFill/>
          </a:ln>
        </p:spPr>
      </p:pic>
      <p:sp>
        <p:nvSpPr>
          <p:cNvPr id="79" name="Google Shape;79;p16"/>
          <p:cNvSpPr txBox="1"/>
          <p:nvPr/>
        </p:nvSpPr>
        <p:spPr>
          <a:xfrm>
            <a:off x="5867250" y="4647450"/>
            <a:ext cx="2964900" cy="396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t>  </a:t>
            </a:r>
            <a:r>
              <a:rPr i="1" lang="en">
                <a:solidFill>
                  <a:schemeClr val="accent1"/>
                </a:solidFill>
              </a:rPr>
              <a:t>courtesy Baseball Reference</a:t>
            </a:r>
            <a:endParaRPr i="1">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1967: 17th Straight Winning Season</a:t>
            </a:r>
            <a:endParaRPr/>
          </a:p>
        </p:txBody>
      </p:sp>
      <p:sp>
        <p:nvSpPr>
          <p:cNvPr id="85" name="Google Shape;85;p17"/>
          <p:cNvSpPr txBox="1"/>
          <p:nvPr>
            <p:ph idx="1" type="body"/>
          </p:nvPr>
        </p:nvSpPr>
        <p:spPr>
          <a:xfrm>
            <a:off x="6436200" y="873350"/>
            <a:ext cx="23961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200">
                <a:solidFill>
                  <a:schemeClr val="dk1"/>
                </a:solidFill>
              </a:rPr>
              <a:t>Joe Horlen, p</a:t>
            </a:r>
            <a:endParaRPr b="1" sz="1200">
              <a:solidFill>
                <a:schemeClr val="dk1"/>
              </a:solidFill>
            </a:endParaRPr>
          </a:p>
          <a:p>
            <a:pPr indent="0" lvl="0" marL="0" rtl="0" algn="l">
              <a:lnSpc>
                <a:spcPct val="100000"/>
              </a:lnSpc>
              <a:spcBef>
                <a:spcPts val="0"/>
              </a:spcBef>
              <a:spcAft>
                <a:spcPts val="0"/>
              </a:spcAft>
              <a:buNone/>
            </a:pPr>
            <a:r>
              <a:rPr lang="en" sz="1200">
                <a:solidFill>
                  <a:schemeClr val="dk1"/>
                </a:solidFill>
              </a:rPr>
              <a:t>5.6 bWAR</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19-7, 2.06</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MVP-4th</a:t>
            </a:r>
            <a:endParaRPr sz="1200">
              <a:solidFill>
                <a:schemeClr val="dk1"/>
              </a:solidFill>
            </a:endParaRPr>
          </a:p>
          <a:p>
            <a:pPr indent="0" lvl="0" marL="0" rtl="0" algn="l">
              <a:lnSpc>
                <a:spcPct val="100000"/>
              </a:lnSpc>
              <a:spcBef>
                <a:spcPts val="0"/>
              </a:spcBef>
              <a:spcAft>
                <a:spcPts val="0"/>
              </a:spcAft>
              <a:buNone/>
            </a:pPr>
            <a:r>
              <a:t/>
            </a:r>
            <a:endParaRPr sz="1200">
              <a:solidFill>
                <a:schemeClr val="dk1"/>
              </a:solidFill>
            </a:endParaRPr>
          </a:p>
          <a:p>
            <a:pPr indent="0" lvl="0" marL="0" rtl="0" algn="l">
              <a:lnSpc>
                <a:spcPct val="100000"/>
              </a:lnSpc>
              <a:spcBef>
                <a:spcPts val="0"/>
              </a:spcBef>
              <a:spcAft>
                <a:spcPts val="0"/>
              </a:spcAft>
              <a:buNone/>
            </a:pPr>
            <a:r>
              <a:rPr b="1" lang="en" sz="1200">
                <a:solidFill>
                  <a:schemeClr val="dk1"/>
                </a:solidFill>
              </a:rPr>
              <a:t>Tommie Agee, of</a:t>
            </a:r>
            <a:endParaRPr b="1" sz="1200">
              <a:solidFill>
                <a:schemeClr val="dk1"/>
              </a:solidFill>
            </a:endParaRPr>
          </a:p>
          <a:p>
            <a:pPr indent="0" lvl="0" marL="0" rtl="0" algn="l">
              <a:lnSpc>
                <a:spcPct val="100000"/>
              </a:lnSpc>
              <a:spcBef>
                <a:spcPts val="0"/>
              </a:spcBef>
              <a:spcAft>
                <a:spcPts val="0"/>
              </a:spcAft>
              <a:buNone/>
            </a:pPr>
            <a:r>
              <a:rPr lang="en" sz="1200">
                <a:solidFill>
                  <a:schemeClr val="dk1"/>
                </a:solidFill>
              </a:rPr>
              <a:t>4.6 bWAR</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14-52-.234/.302/.371</a:t>
            </a:r>
            <a:endParaRPr sz="1200">
              <a:solidFill>
                <a:schemeClr val="dk1"/>
              </a:solidFill>
            </a:endParaRPr>
          </a:p>
          <a:p>
            <a:pPr indent="0" lvl="0" marL="0" rtl="0" algn="l">
              <a:lnSpc>
                <a:spcPct val="100000"/>
              </a:lnSpc>
              <a:spcBef>
                <a:spcPts val="0"/>
              </a:spcBef>
              <a:spcAft>
                <a:spcPts val="0"/>
              </a:spcAft>
              <a:buNone/>
            </a:pPr>
            <a:r>
              <a:t/>
            </a:r>
            <a:endParaRPr sz="1200">
              <a:solidFill>
                <a:schemeClr val="dk1"/>
              </a:solidFill>
            </a:endParaRPr>
          </a:p>
          <a:p>
            <a:pPr indent="0" lvl="0" marL="0" rtl="0" algn="l">
              <a:lnSpc>
                <a:spcPct val="100000"/>
              </a:lnSpc>
              <a:spcBef>
                <a:spcPts val="0"/>
              </a:spcBef>
              <a:spcAft>
                <a:spcPts val="0"/>
              </a:spcAft>
              <a:buNone/>
            </a:pPr>
            <a:r>
              <a:rPr b="1" lang="en" sz="1200">
                <a:solidFill>
                  <a:schemeClr val="dk1"/>
                </a:solidFill>
              </a:rPr>
              <a:t>Gary Peters, p</a:t>
            </a:r>
            <a:endParaRPr b="1" sz="1200">
              <a:solidFill>
                <a:schemeClr val="dk1"/>
              </a:solidFill>
            </a:endParaRPr>
          </a:p>
          <a:p>
            <a:pPr indent="0" lvl="0" marL="0" rtl="0" algn="l">
              <a:lnSpc>
                <a:spcPct val="100000"/>
              </a:lnSpc>
              <a:spcBef>
                <a:spcPts val="0"/>
              </a:spcBef>
              <a:spcAft>
                <a:spcPts val="0"/>
              </a:spcAft>
              <a:buNone/>
            </a:pPr>
            <a:r>
              <a:rPr lang="en" sz="1200">
                <a:solidFill>
                  <a:schemeClr val="dk1"/>
                </a:solidFill>
              </a:rPr>
              <a:t>4.5 bWAR</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16-11, 2.28</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MVP-9th</a:t>
            </a:r>
            <a:endParaRPr sz="1200">
              <a:solidFill>
                <a:schemeClr val="dk1"/>
              </a:solidFill>
            </a:endParaRPr>
          </a:p>
          <a:p>
            <a:pPr indent="0" lvl="0" marL="0" rtl="0" algn="l">
              <a:lnSpc>
                <a:spcPct val="100000"/>
              </a:lnSpc>
              <a:spcBef>
                <a:spcPts val="0"/>
              </a:spcBef>
              <a:spcAft>
                <a:spcPts val="0"/>
              </a:spcAft>
              <a:buNone/>
            </a:pPr>
            <a:r>
              <a:t/>
            </a:r>
            <a:endParaRPr sz="1200">
              <a:solidFill>
                <a:schemeClr val="dk1"/>
              </a:solidFill>
            </a:endParaRPr>
          </a:p>
          <a:p>
            <a:pPr indent="0" lvl="0" marL="0" rtl="0" algn="l">
              <a:lnSpc>
                <a:spcPct val="100000"/>
              </a:lnSpc>
              <a:spcBef>
                <a:spcPts val="0"/>
              </a:spcBef>
              <a:spcAft>
                <a:spcPts val="0"/>
              </a:spcAft>
              <a:buNone/>
            </a:pPr>
            <a:r>
              <a:rPr b="1" lang="en" sz="1200">
                <a:solidFill>
                  <a:schemeClr val="dk1"/>
                </a:solidFill>
              </a:rPr>
              <a:t>Ron Hansen, ss</a:t>
            </a:r>
            <a:endParaRPr b="1" sz="1200">
              <a:solidFill>
                <a:schemeClr val="dk1"/>
              </a:solidFill>
            </a:endParaRPr>
          </a:p>
          <a:p>
            <a:pPr indent="0" lvl="0" marL="0" rtl="0" algn="l">
              <a:lnSpc>
                <a:spcPct val="100000"/>
              </a:lnSpc>
              <a:spcBef>
                <a:spcPts val="0"/>
              </a:spcBef>
              <a:spcAft>
                <a:spcPts val="0"/>
              </a:spcAft>
              <a:buNone/>
            </a:pPr>
            <a:r>
              <a:rPr lang="en" sz="1200">
                <a:solidFill>
                  <a:schemeClr val="dk1"/>
                </a:solidFill>
              </a:rPr>
              <a:t>2.4 bWAR</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8-51-.233/.317/.321</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MVP-14th</a:t>
            </a:r>
            <a:endParaRPr sz="1420"/>
          </a:p>
        </p:txBody>
      </p:sp>
      <p:pic>
        <p:nvPicPr>
          <p:cNvPr id="86" name="Google Shape;86;p17"/>
          <p:cNvPicPr preferRelativeResize="0"/>
          <p:nvPr/>
        </p:nvPicPr>
        <p:blipFill>
          <a:blip r:embed="rId3">
            <a:alphaModFix/>
          </a:blip>
          <a:stretch>
            <a:fillRect/>
          </a:stretch>
        </p:blipFill>
        <p:spPr>
          <a:xfrm>
            <a:off x="330700" y="1228675"/>
            <a:ext cx="6131125" cy="3137271"/>
          </a:xfrm>
          <a:prstGeom prst="rect">
            <a:avLst/>
          </a:prstGeom>
          <a:noFill/>
          <a:ln>
            <a:noFill/>
          </a:ln>
        </p:spPr>
      </p:pic>
      <p:sp>
        <p:nvSpPr>
          <p:cNvPr id="87" name="Google Shape;87;p17"/>
          <p:cNvSpPr txBox="1"/>
          <p:nvPr/>
        </p:nvSpPr>
        <p:spPr>
          <a:xfrm>
            <a:off x="5832300" y="4576900"/>
            <a:ext cx="3000000" cy="396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a:solidFill>
                  <a:schemeClr val="accent1"/>
                </a:solidFill>
              </a:rPr>
              <a:t>courtesy Baseball Reference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1967: 17th Straight Winning Season</a:t>
            </a:r>
            <a:endParaRPr/>
          </a:p>
          <a:p>
            <a:pPr indent="0" lvl="0" marL="0" rtl="0" algn="l">
              <a:spcBef>
                <a:spcPts val="0"/>
              </a:spcBef>
              <a:spcAft>
                <a:spcPts val="0"/>
              </a:spcAft>
              <a:buNone/>
            </a:pPr>
            <a:r>
              <a:t/>
            </a:r>
            <a:endParaRPr/>
          </a:p>
        </p:txBody>
      </p:sp>
      <p:sp>
        <p:nvSpPr>
          <p:cNvPr id="93" name="Google Shape;93;p18"/>
          <p:cNvSpPr txBox="1"/>
          <p:nvPr>
            <p:ph idx="1" type="body"/>
          </p:nvPr>
        </p:nvSpPr>
        <p:spPr>
          <a:xfrm>
            <a:off x="6435925" y="1152475"/>
            <a:ext cx="23961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200">
                <a:solidFill>
                  <a:schemeClr val="dk1"/>
                </a:solidFill>
              </a:rPr>
              <a:t>Held 1st place, June 11 through August 12, by as much as 5.5 games (last time on July 1).</a:t>
            </a:r>
            <a:endParaRPr b="1" sz="1200">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b="1" sz="12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1"/>
                </a:solidFill>
              </a:rPr>
              <a:t>The others kept pace, though.</a:t>
            </a:r>
            <a:endParaRPr b="1" sz="1200">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b="1" sz="12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1"/>
                </a:solidFill>
              </a:rPr>
              <a:t>White Sox hitting: 10th in the league in OPS, 9th in OPS+</a:t>
            </a:r>
            <a:endParaRPr b="1" sz="1200">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b="1" sz="12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1"/>
                </a:solidFill>
              </a:rPr>
              <a:t>They got here with pitching</a:t>
            </a:r>
            <a:endParaRPr b="1" sz="1200">
              <a:solidFill>
                <a:schemeClr val="dk1"/>
              </a:solidFill>
            </a:endParaRPr>
          </a:p>
        </p:txBody>
      </p:sp>
      <p:pic>
        <p:nvPicPr>
          <p:cNvPr id="94" name="Google Shape;94;p18"/>
          <p:cNvPicPr preferRelativeResize="0"/>
          <p:nvPr/>
        </p:nvPicPr>
        <p:blipFill>
          <a:blip r:embed="rId3">
            <a:alphaModFix/>
          </a:blip>
          <a:stretch>
            <a:fillRect/>
          </a:stretch>
        </p:blipFill>
        <p:spPr>
          <a:xfrm>
            <a:off x="330700" y="1228675"/>
            <a:ext cx="6131125" cy="3137271"/>
          </a:xfrm>
          <a:prstGeom prst="rect">
            <a:avLst/>
          </a:prstGeom>
          <a:noFill/>
          <a:ln>
            <a:noFill/>
          </a:ln>
        </p:spPr>
      </p:pic>
      <p:sp>
        <p:nvSpPr>
          <p:cNvPr id="95" name="Google Shape;95;p18"/>
          <p:cNvSpPr txBox="1"/>
          <p:nvPr/>
        </p:nvSpPr>
        <p:spPr>
          <a:xfrm>
            <a:off x="5827825" y="4472016"/>
            <a:ext cx="3004200" cy="396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a:solidFill>
                  <a:schemeClr val="accent1"/>
                </a:solidFill>
              </a:rPr>
              <a:t>courtesy Baseball Reference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 standings, morning of August 22, 1967</a:t>
            </a:r>
            <a:endParaRPr/>
          </a:p>
        </p:txBody>
      </p:sp>
      <p:sp>
        <p:nvSpPr>
          <p:cNvPr id="101" name="Google Shape;101;p19"/>
          <p:cNvSpPr txBox="1"/>
          <p:nvPr>
            <p:ph idx="1" type="body"/>
          </p:nvPr>
        </p:nvSpPr>
        <p:spPr>
          <a:xfrm>
            <a:off x="5889975" y="1152475"/>
            <a:ext cx="2942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a:p>
            <a:pPr indent="0" lvl="0" marL="0" rtl="0" algn="l">
              <a:spcBef>
                <a:spcPts val="1200"/>
              </a:spcBef>
              <a:spcAft>
                <a:spcPts val="1200"/>
              </a:spcAft>
              <a:buNone/>
            </a:pPr>
            <a:r>
              <a:rPr lang="en"/>
              <a:t>''Those other teams should be embarrassed.” — Eddie Stanky, August 25</a:t>
            </a:r>
            <a:endParaRPr/>
          </a:p>
        </p:txBody>
      </p:sp>
      <p:pic>
        <p:nvPicPr>
          <p:cNvPr id="102" name="Google Shape;102;p19"/>
          <p:cNvPicPr preferRelativeResize="0"/>
          <p:nvPr/>
        </p:nvPicPr>
        <p:blipFill>
          <a:blip r:embed="rId3">
            <a:alphaModFix/>
          </a:blip>
          <a:stretch>
            <a:fillRect/>
          </a:stretch>
        </p:blipFill>
        <p:spPr>
          <a:xfrm>
            <a:off x="311699" y="1152474"/>
            <a:ext cx="5356577" cy="341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254025" y="445025"/>
            <a:ext cx="557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Luke Appling got here</a:t>
            </a:r>
            <a:endParaRPr/>
          </a:p>
        </p:txBody>
      </p:sp>
      <p:sp>
        <p:nvSpPr>
          <p:cNvPr id="108" name="Google Shape;108;p20"/>
          <p:cNvSpPr txBox="1"/>
          <p:nvPr>
            <p:ph idx="1" type="body"/>
          </p:nvPr>
        </p:nvSpPr>
        <p:spPr>
          <a:xfrm>
            <a:off x="3090425" y="1152475"/>
            <a:ext cx="5742000" cy="2997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Played for the White Sox 1930-1950</a:t>
            </a:r>
            <a:endParaRPr sz="2000"/>
          </a:p>
          <a:p>
            <a:pPr indent="-355600" lvl="0" marL="457200" rtl="0" algn="l">
              <a:spcBef>
                <a:spcPts val="0"/>
              </a:spcBef>
              <a:spcAft>
                <a:spcPts val="0"/>
              </a:spcAft>
              <a:buSzPts val="2000"/>
              <a:buChar char="●"/>
            </a:pPr>
            <a:r>
              <a:rPr lang="en" sz="2000"/>
              <a:t>Only 6 seasons .500 or better: 1936, 1937, 1939, 1940, 1941, 1943</a:t>
            </a:r>
            <a:endParaRPr sz="2000"/>
          </a:p>
          <a:p>
            <a:pPr indent="-355600" lvl="0" marL="457200" rtl="0" algn="l">
              <a:spcBef>
                <a:spcPts val="0"/>
              </a:spcBef>
              <a:spcAft>
                <a:spcPts val="0"/>
              </a:spcAft>
              <a:buSzPts val="2000"/>
              <a:buChar char="●"/>
            </a:pPr>
            <a:r>
              <a:rPr lang="en" sz="2000"/>
              <a:t>Nearest finish to first: 1940 (4th place, 8.0 games from first place)</a:t>
            </a:r>
            <a:endParaRPr sz="2000"/>
          </a:p>
          <a:p>
            <a:pPr indent="-355600" lvl="0" marL="457200" rtl="0" algn="l">
              <a:spcBef>
                <a:spcPts val="0"/>
              </a:spcBef>
              <a:spcAft>
                <a:spcPts val="0"/>
              </a:spcAft>
              <a:buSzPts val="2000"/>
              <a:buChar char="●"/>
            </a:pPr>
            <a:r>
              <a:rPr lang="en" sz="2000"/>
              <a:t>Two distant third-place finishes, 1937 and 1941.</a:t>
            </a:r>
            <a:endParaRPr sz="2000"/>
          </a:p>
          <a:p>
            <a:pPr indent="-355600" lvl="0" marL="457200" rtl="0" algn="l">
              <a:spcBef>
                <a:spcPts val="0"/>
              </a:spcBef>
              <a:spcAft>
                <a:spcPts val="0"/>
              </a:spcAft>
              <a:buSzPts val="2000"/>
              <a:buChar char="●"/>
            </a:pPr>
            <a:r>
              <a:rPr lang="en" sz="2000"/>
              <a:t>Best record: 1937, 86-68</a:t>
            </a:r>
            <a:endParaRPr sz="2000"/>
          </a:p>
        </p:txBody>
      </p:sp>
      <p:pic>
        <p:nvPicPr>
          <p:cNvPr id="109" name="Google Shape;109;p20"/>
          <p:cNvPicPr preferRelativeResize="0"/>
          <p:nvPr/>
        </p:nvPicPr>
        <p:blipFill>
          <a:blip r:embed="rId3">
            <a:alphaModFix/>
          </a:blip>
          <a:stretch>
            <a:fillRect/>
          </a:stretch>
        </p:blipFill>
        <p:spPr>
          <a:xfrm>
            <a:off x="96051" y="0"/>
            <a:ext cx="2940923"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Luke Appling got here</a:t>
            </a:r>
            <a:endParaRPr/>
          </a:p>
        </p:txBody>
      </p:sp>
      <p:sp>
        <p:nvSpPr>
          <p:cNvPr id="115" name="Google Shape;115;p21"/>
          <p:cNvSpPr txBox="1"/>
          <p:nvPr>
            <p:ph idx="1" type="body"/>
          </p:nvPr>
        </p:nvSpPr>
        <p:spPr>
          <a:xfrm>
            <a:off x="4998900" y="941524"/>
            <a:ext cx="3833400" cy="39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Chicago White Sox mainstay 1930-1950</a:t>
            </a:r>
            <a:endParaRPr sz="1400"/>
          </a:p>
          <a:p>
            <a:pPr indent="0" lvl="0" marL="0" rtl="0" algn="l">
              <a:spcBef>
                <a:spcPts val="1200"/>
              </a:spcBef>
              <a:spcAft>
                <a:spcPts val="0"/>
              </a:spcAft>
              <a:buNone/>
            </a:pPr>
            <a:r>
              <a:rPr lang="en" sz="1400"/>
              <a:t>White Sox career leader:</a:t>
            </a:r>
            <a:endParaRPr sz="1400"/>
          </a:p>
          <a:p>
            <a:pPr indent="-317500" lvl="0" marL="457200" rtl="0" algn="l">
              <a:spcBef>
                <a:spcPts val="1200"/>
              </a:spcBef>
              <a:spcAft>
                <a:spcPts val="0"/>
              </a:spcAft>
              <a:buSzPts val="1400"/>
              <a:buChar char="●"/>
            </a:pPr>
            <a:r>
              <a:rPr lang="en" sz="1400"/>
              <a:t>bWAR for position players: 77.5</a:t>
            </a:r>
            <a:endParaRPr sz="1400"/>
          </a:p>
          <a:p>
            <a:pPr indent="-317500" lvl="1" marL="914400" rtl="0" algn="l">
              <a:spcBef>
                <a:spcPts val="0"/>
              </a:spcBef>
              <a:spcAft>
                <a:spcPts val="0"/>
              </a:spcAft>
              <a:buSzPts val="1400"/>
              <a:buChar char="○"/>
            </a:pPr>
            <a:r>
              <a:rPr lang="en"/>
              <a:t>(45th all-time, 6th among shortstops)</a:t>
            </a:r>
            <a:endParaRPr/>
          </a:p>
          <a:p>
            <a:pPr indent="-317500" lvl="0" marL="457200" rtl="0" algn="l">
              <a:spcBef>
                <a:spcPts val="0"/>
              </a:spcBef>
              <a:spcAft>
                <a:spcPts val="0"/>
              </a:spcAft>
              <a:buSzPts val="1400"/>
              <a:buChar char="●"/>
            </a:pPr>
            <a:r>
              <a:rPr lang="en" sz="1400"/>
              <a:t>Games played: 2,422</a:t>
            </a:r>
            <a:endParaRPr sz="1400"/>
          </a:p>
          <a:p>
            <a:pPr indent="-317500" lvl="0" marL="457200" rtl="0" algn="l">
              <a:spcBef>
                <a:spcPts val="0"/>
              </a:spcBef>
              <a:spcAft>
                <a:spcPts val="0"/>
              </a:spcAft>
              <a:buSzPts val="1400"/>
              <a:buChar char="●"/>
            </a:pPr>
            <a:r>
              <a:rPr lang="en" sz="1400"/>
              <a:t>Hits, 2,749</a:t>
            </a:r>
            <a:endParaRPr sz="1400"/>
          </a:p>
          <a:p>
            <a:pPr indent="-317500" lvl="0" marL="457200" rtl="0" algn="l">
              <a:spcBef>
                <a:spcPts val="0"/>
              </a:spcBef>
              <a:spcAft>
                <a:spcPts val="0"/>
              </a:spcAft>
              <a:buSzPts val="1400"/>
              <a:buChar char="●"/>
            </a:pPr>
            <a:r>
              <a:rPr lang="en" sz="1400"/>
              <a:t>Times on Base: 4,062</a:t>
            </a:r>
            <a:endParaRPr sz="1400"/>
          </a:p>
          <a:p>
            <a:pPr indent="0" lvl="0" marL="0" rtl="0" algn="l">
              <a:spcBef>
                <a:spcPts val="1200"/>
              </a:spcBef>
              <a:spcAft>
                <a:spcPts val="0"/>
              </a:spcAft>
              <a:buNone/>
            </a:pPr>
            <a:r>
              <a:rPr lang="en" sz="1400"/>
              <a:t>Among all Shortstops</a:t>
            </a:r>
            <a:endParaRPr sz="1400"/>
          </a:p>
          <a:p>
            <a:pPr indent="-317500" lvl="0" marL="457200" rtl="0" algn="l">
              <a:spcBef>
                <a:spcPts val="1200"/>
              </a:spcBef>
              <a:spcAft>
                <a:spcPts val="0"/>
              </a:spcAft>
              <a:buSzPts val="1400"/>
              <a:buChar char="●"/>
            </a:pPr>
            <a:r>
              <a:rPr lang="en" sz="1400"/>
              <a:t>Games at Shortstop: 2,218 (8th)</a:t>
            </a:r>
            <a:endParaRPr sz="1400"/>
          </a:p>
          <a:p>
            <a:pPr indent="-317500" lvl="0" marL="457200" rtl="0" algn="l">
              <a:spcBef>
                <a:spcPts val="0"/>
              </a:spcBef>
              <a:spcAft>
                <a:spcPts val="0"/>
              </a:spcAft>
              <a:buSzPts val="1400"/>
              <a:buChar char="●"/>
            </a:pPr>
            <a:r>
              <a:rPr lang="en" sz="1400"/>
              <a:t>Top 10 in putouts, assists, double plays</a:t>
            </a:r>
            <a:endParaRPr sz="1400"/>
          </a:p>
          <a:p>
            <a:pPr indent="0" lvl="0" marL="0" rtl="0" algn="l">
              <a:spcBef>
                <a:spcPts val="1200"/>
              </a:spcBef>
              <a:spcAft>
                <a:spcPts val="1200"/>
              </a:spcAft>
              <a:buNone/>
            </a:pPr>
            <a:r>
              <a:rPr lang="en" sz="1400"/>
              <a:t>Hall of Fame, 1964</a:t>
            </a:r>
            <a:endParaRPr sz="1400"/>
          </a:p>
        </p:txBody>
      </p:sp>
      <p:pic>
        <p:nvPicPr>
          <p:cNvPr id="116" name="Google Shape;116;p21"/>
          <p:cNvPicPr preferRelativeResize="0"/>
          <p:nvPr/>
        </p:nvPicPr>
        <p:blipFill>
          <a:blip r:embed="rId3">
            <a:alphaModFix/>
          </a:blip>
          <a:stretch>
            <a:fillRect/>
          </a:stretch>
        </p:blipFill>
        <p:spPr>
          <a:xfrm>
            <a:off x="506875" y="993938"/>
            <a:ext cx="4065126" cy="38209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