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6" r:id="rId6"/>
    <p:sldId id="278" r:id="rId7"/>
    <p:sldId id="265" r:id="rId8"/>
    <p:sldId id="268" r:id="rId9"/>
    <p:sldId id="273" r:id="rId10"/>
    <p:sldId id="269" r:id="rId11"/>
    <p:sldId id="274" r:id="rId12"/>
    <p:sldId id="270" r:id="rId13"/>
    <p:sldId id="271" r:id="rId14"/>
    <p:sldId id="275" r:id="rId15"/>
    <p:sldId id="277" r:id="rId16"/>
    <p:sldId id="261" r:id="rId17"/>
    <p:sldId id="272" r:id="rId18"/>
    <p:sldId id="260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2" y="6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aseball\SABR\all_positions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solidFill>
            <a:srgbClr val="002060"/>
          </a:solidFill>
        </a:ln>
        <a:effectLst/>
        <a:sp3d>
          <a:contourClr>
            <a:srgbClr val="002060"/>
          </a:contourClr>
        </a:sp3d>
      </c:spPr>
    </c:floor>
    <c:sideWall>
      <c:thickness val="0"/>
      <c:spPr>
        <a:solidFill>
          <a:schemeClr val="bg1">
            <a:lumMod val="95000"/>
          </a:schemeClr>
        </a:solidFill>
        <a:ln w="15875">
          <a:solidFill>
            <a:schemeClr val="tx1"/>
          </a:solidFill>
        </a:ln>
        <a:effectLst/>
        <a:sp3d contourW="15875">
          <a:contourClr>
            <a:schemeClr val="tx1"/>
          </a:contourClr>
        </a:sp3d>
      </c:spPr>
    </c:sideWall>
    <c:backWall>
      <c:thickness val="0"/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'9-position players'!$AQ$2</c:f>
              <c:strCache>
                <c:ptCount val="1"/>
                <c:pt idx="0">
                  <c:v>Deadball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'9-position players'!$AR$1:$AZ$1</c:f>
              <c:strCache>
                <c:ptCount val="9"/>
                <c:pt idx="0">
                  <c:v>P</c:v>
                </c:pt>
                <c:pt idx="1">
                  <c:v>C</c:v>
                </c:pt>
                <c:pt idx="2">
                  <c:v>1B</c:v>
                </c:pt>
                <c:pt idx="3">
                  <c:v>2B</c:v>
                </c:pt>
                <c:pt idx="4">
                  <c:v>3B</c:v>
                </c:pt>
                <c:pt idx="5">
                  <c:v>SS</c:v>
                </c:pt>
                <c:pt idx="6">
                  <c:v>LF</c:v>
                </c:pt>
                <c:pt idx="7">
                  <c:v>CF</c:v>
                </c:pt>
                <c:pt idx="8">
                  <c:v>RF</c:v>
                </c:pt>
              </c:strCache>
            </c:strRef>
          </c:cat>
          <c:val>
            <c:numRef>
              <c:f>'9-position players'!$AR$2:$AZ$2</c:f>
              <c:numCache>
                <c:formatCode>General</c:formatCode>
                <c:ptCount val="9"/>
                <c:pt idx="0">
                  <c:v>46</c:v>
                </c:pt>
                <c:pt idx="1">
                  <c:v>37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'9-position players'!$AQ$3</c:f>
              <c:strCache>
                <c:ptCount val="1"/>
                <c:pt idx="0">
                  <c:v>Lively/Negro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'9-position players'!$AR$1:$AZ$1</c:f>
              <c:strCache>
                <c:ptCount val="9"/>
                <c:pt idx="0">
                  <c:v>P</c:v>
                </c:pt>
                <c:pt idx="1">
                  <c:v>C</c:v>
                </c:pt>
                <c:pt idx="2">
                  <c:v>1B</c:v>
                </c:pt>
                <c:pt idx="3">
                  <c:v>2B</c:v>
                </c:pt>
                <c:pt idx="4">
                  <c:v>3B</c:v>
                </c:pt>
                <c:pt idx="5">
                  <c:v>SS</c:v>
                </c:pt>
                <c:pt idx="6">
                  <c:v>LF</c:v>
                </c:pt>
                <c:pt idx="7">
                  <c:v>CF</c:v>
                </c:pt>
                <c:pt idx="8">
                  <c:v>RF</c:v>
                </c:pt>
              </c:strCache>
            </c:strRef>
          </c:cat>
          <c:val>
            <c:numRef>
              <c:f>'9-position players'!$AR$3:$AZ$3</c:f>
              <c:numCache>
                <c:formatCode>General</c:formatCode>
                <c:ptCount val="9"/>
                <c:pt idx="0">
                  <c:v>17</c:v>
                </c:pt>
                <c:pt idx="1">
                  <c:v>24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'9-position players'!$AQ$4</c:f>
              <c:strCache>
                <c:ptCount val="1"/>
                <c:pt idx="0">
                  <c:v>Expansion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'9-position players'!$AR$1:$AZ$1</c:f>
              <c:strCache>
                <c:ptCount val="9"/>
                <c:pt idx="0">
                  <c:v>P</c:v>
                </c:pt>
                <c:pt idx="1">
                  <c:v>C</c:v>
                </c:pt>
                <c:pt idx="2">
                  <c:v>1B</c:v>
                </c:pt>
                <c:pt idx="3">
                  <c:v>2B</c:v>
                </c:pt>
                <c:pt idx="4">
                  <c:v>3B</c:v>
                </c:pt>
                <c:pt idx="5">
                  <c:v>SS</c:v>
                </c:pt>
                <c:pt idx="6">
                  <c:v>LF</c:v>
                </c:pt>
                <c:pt idx="7">
                  <c:v>CF</c:v>
                </c:pt>
                <c:pt idx="8">
                  <c:v>RF</c:v>
                </c:pt>
              </c:strCache>
            </c:strRef>
          </c:cat>
          <c:val>
            <c:numRef>
              <c:f>'9-position players'!$AR$4:$AZ$4</c:f>
              <c:numCache>
                <c:formatCode>General</c:formatCode>
                <c:ptCount val="9"/>
                <c:pt idx="0">
                  <c:v>16</c:v>
                </c:pt>
                <c:pt idx="1">
                  <c:v>23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2740840"/>
        <c:axId val="332742016"/>
        <c:axId val="0"/>
      </c:bar3DChart>
      <c:catAx>
        <c:axId val="332740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Position Not Played</a:t>
                </a:r>
              </a:p>
            </c:rich>
          </c:tx>
          <c:layout>
            <c:manualLayout>
              <c:xMode val="edge"/>
              <c:yMode val="edge"/>
              <c:x val="0.41384455822931837"/>
              <c:y val="0.91885815764007683"/>
            </c:manualLayout>
          </c:layout>
          <c:overlay val="0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42016"/>
        <c:crosses val="autoZero"/>
        <c:auto val="0"/>
        <c:lblAlgn val="ctr"/>
        <c:lblOffset val="100"/>
        <c:noMultiLvlLbl val="0"/>
      </c:catAx>
      <c:valAx>
        <c:axId val="33274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baseline="0">
                    <a:solidFill>
                      <a:schemeClr val="accent5">
                        <a:lumMod val="75000"/>
                      </a:schemeClr>
                    </a:solidFill>
                  </a:rPr>
                  <a:t>Number of Players</a:t>
                </a:r>
              </a:p>
            </c:rich>
          </c:tx>
          <c:layout>
            <c:manualLayout>
              <c:xMode val="edge"/>
              <c:yMode val="edge"/>
              <c:x val="4.3748823849848954E-2"/>
              <c:y val="0.208024071517373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40840"/>
        <c:crosses val="autoZero"/>
        <c:crossBetween val="between"/>
        <c:majorUnit val="15"/>
      </c:valAx>
      <c:dTable>
        <c:showHorzBorder val="0"/>
        <c:showVertBorder val="1"/>
        <c:showOutline val="1"/>
        <c:showKeys val="1"/>
        <c:spPr>
          <a:noFill/>
          <a:ln w="6350" cap="flat" cmpd="sng" algn="ctr">
            <a:solidFill>
              <a:srgbClr val="00206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D4B3A-491B-48BB-8B3A-CD8F71F1790E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B85A-9B5F-433A-B208-CC07B607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call them “Circuits”.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T-Bones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 is so weird that it might really be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ChatGPT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fantasy.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8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although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Campaneris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the first to do the one-game stunt, he was actually the least “multi” guy in the entire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3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Expansion Era players &gt;1 at every position – </a:t>
            </a:r>
          </a:p>
          <a:p>
            <a:endParaRPr lang="en-US" b="1" dirty="0" smtClean="0"/>
          </a:p>
          <a:p>
            <a:r>
              <a:rPr lang="en-US" b="1" dirty="0" smtClean="0"/>
              <a:t>Steve Lyons</a:t>
            </a:r>
            <a:r>
              <a:rPr lang="en-US" b="0" dirty="0" smtClean="0"/>
              <a:t> (lowest was 2 at P), </a:t>
            </a:r>
          </a:p>
          <a:p>
            <a:r>
              <a:rPr lang="en-US" b="1" dirty="0" smtClean="0"/>
              <a:t>Shane Halter</a:t>
            </a:r>
            <a:r>
              <a:rPr lang="en-US" b="0" dirty="0" smtClean="0"/>
              <a:t> (lowest was 2 at P and C).   Also, Halter had already completed Circuit a couple of months before his stunt.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only player in the entire dataset who pitched more games than Corey is Britt. Not even the other primary P players (Charlie </a:t>
            </a:r>
            <a:r>
              <a:rPr lang="en-US" dirty="0" err="1" smtClean="0"/>
              <a:t>Gettig</a:t>
            </a:r>
            <a:r>
              <a:rPr lang="en-US" dirty="0" smtClean="0"/>
              <a:t> 42, Bobby Reis 69) .</a:t>
            </a:r>
          </a:p>
          <a:p>
            <a:endParaRPr lang="en-US" dirty="0" smtClean="0"/>
          </a:p>
          <a:p>
            <a:r>
              <a:rPr lang="en-US" dirty="0" smtClean="0"/>
              <a:t>Halter played as many games at </a:t>
            </a:r>
            <a:r>
              <a:rPr lang="en-US" dirty="0" err="1" smtClean="0"/>
              <a:t>3B</a:t>
            </a:r>
            <a:r>
              <a:rPr lang="en-US" dirty="0" smtClean="0"/>
              <a:t> as at SS (his Primary) … more innings at SS than </a:t>
            </a:r>
            <a:r>
              <a:rPr lang="en-US" dirty="0" err="1" smtClean="0"/>
              <a:t>3B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0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Deadball</a:t>
            </a:r>
            <a:r>
              <a:rPr lang="en-US" dirty="0" smtClean="0"/>
              <a:t> includes Bob Ferguson (Death to Flying Things, not WA’s Attorney General), who never played</a:t>
            </a:r>
            <a:r>
              <a:rPr lang="en-US" baseline="0" dirty="0" smtClean="0"/>
              <a:t> LF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only a</a:t>
            </a:r>
            <a:r>
              <a:rPr lang="en-US" dirty="0" smtClean="0"/>
              <a:t>ctive player in this group is Kyle Farmer, who has played LF but not CF/RF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Underestimates</a:t>
            </a:r>
            <a:r>
              <a:rPr lang="en-US" baseline="0" dirty="0" smtClean="0"/>
              <a:t> are because we’re possibly overestimating the denominator (Def Games) – if sum(</a:t>
            </a:r>
            <a:r>
              <a:rPr lang="en-US" baseline="0" dirty="0" err="1" smtClean="0"/>
              <a:t>DefA</a:t>
            </a:r>
            <a:r>
              <a:rPr lang="en-US" baseline="0" dirty="0" smtClean="0"/>
              <a:t>) is greater than total G, we always assume that he played in the field for every game he played at all.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OTOH – </a:t>
            </a:r>
          </a:p>
          <a:p>
            <a:r>
              <a:rPr lang="en-US" dirty="0" smtClean="0"/>
              <a:t>Circuit	</a:t>
            </a:r>
            <a:r>
              <a:rPr lang="en-US" dirty="0" err="1" smtClean="0"/>
              <a:t>Campaneris</a:t>
            </a:r>
            <a:r>
              <a:rPr lang="en-US" dirty="0" smtClean="0"/>
              <a:t>  1.009	</a:t>
            </a:r>
          </a:p>
          <a:p>
            <a:r>
              <a:rPr lang="en-US" dirty="0" smtClean="0"/>
              <a:t>	Rojas  1.047		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Oquendo</a:t>
            </a:r>
            <a:r>
              <a:rPr lang="en-US" baseline="0" dirty="0" smtClean="0"/>
              <a:t>  1.061	</a:t>
            </a:r>
          </a:p>
          <a:p>
            <a:r>
              <a:rPr lang="en-US" baseline="0" dirty="0" smtClean="0"/>
              <a:t>	Lyons  1.070</a:t>
            </a:r>
          </a:p>
          <a:p>
            <a:endParaRPr lang="en-US" dirty="0" smtClean="0"/>
          </a:p>
          <a:p>
            <a:r>
              <a:rPr lang="en-US" dirty="0" smtClean="0"/>
              <a:t>Multi-</a:t>
            </a:r>
            <a:r>
              <a:rPr lang="en-US" dirty="0" err="1" smtClean="0"/>
              <a:t>pos</a:t>
            </a:r>
            <a:r>
              <a:rPr lang="en-US" dirty="0" smtClean="0"/>
              <a:t>	C </a:t>
            </a:r>
            <a:r>
              <a:rPr lang="en-US" dirty="0" err="1" smtClean="0"/>
              <a:t>Biggio</a:t>
            </a:r>
            <a:r>
              <a:rPr lang="en-US" dirty="0" smtClean="0"/>
              <a:t>  1.008</a:t>
            </a:r>
          </a:p>
          <a:p>
            <a:r>
              <a:rPr lang="en-US" dirty="0" smtClean="0"/>
              <a:t>	P Rose  1.016		</a:t>
            </a:r>
          </a:p>
          <a:p>
            <a:r>
              <a:rPr lang="en-US" dirty="0" smtClean="0"/>
              <a:t>	R </a:t>
            </a:r>
            <a:r>
              <a:rPr lang="en-US" dirty="0" err="1" smtClean="0"/>
              <a:t>Mulliniks</a:t>
            </a:r>
            <a:r>
              <a:rPr lang="en-US" dirty="0" smtClean="0"/>
              <a:t>  1.020	</a:t>
            </a:r>
          </a:p>
          <a:p>
            <a:r>
              <a:rPr lang="en-US" dirty="0" smtClean="0"/>
              <a:t>	P Polanco  1.030	</a:t>
            </a:r>
          </a:p>
          <a:p>
            <a:r>
              <a:rPr lang="en-US" dirty="0" smtClean="0"/>
              <a:t>	B </a:t>
            </a:r>
            <a:r>
              <a:rPr lang="en-US" dirty="0" err="1" smtClean="0"/>
              <a:t>Surhoff</a:t>
            </a:r>
            <a:r>
              <a:rPr lang="en-US" dirty="0" smtClean="0"/>
              <a:t>  1.043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money’s on </a:t>
            </a:r>
            <a:r>
              <a:rPr lang="en-US" sz="1600" b="1" baseline="0" dirty="0" smtClean="0"/>
              <a:t>IKF</a:t>
            </a:r>
            <a:r>
              <a:rPr lang="en-US" sz="1600" baseline="0" dirty="0" smtClean="0"/>
              <a:t> </a:t>
            </a:r>
            <a:r>
              <a:rPr lang="en-US" baseline="0" dirty="0" smtClean="0"/>
              <a:t>to be the first of them to complete the career Circuit.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the only one…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Changing here from the Big Picture to the Small, from careers to a single game.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1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game of doubleheader, final game for both clubs.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players completed their career circuit in the game (Isbell at C, </a:t>
            </a:r>
            <a:r>
              <a:rPr lang="en-US" baseline="0" dirty="0" err="1" smtClean="0"/>
              <a:t>Mertes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Friel</a:t>
            </a:r>
            <a:r>
              <a:rPr lang="en-US" baseline="0" dirty="0" smtClean="0"/>
              <a:t> at P).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one who pitched was an actual pitcher. It was the only time any of them pitched in 1902. Only mound appearance of career for </a:t>
            </a:r>
            <a:r>
              <a:rPr lang="en-US" baseline="0" dirty="0" err="1" smtClean="0"/>
              <a:t>Mertes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Friel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Heidrick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Sugden</a:t>
            </a:r>
            <a:r>
              <a:rPr lang="en-US" baseline="0" dirty="0" smtClean="0"/>
              <a:t>. Last career pitching for Wallace and Burkett.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</a:t>
            </a:r>
            <a:r>
              <a:rPr lang="en-US" baseline="0" dirty="0" err="1" smtClean="0"/>
              <a:t>boxscore</a:t>
            </a:r>
            <a:r>
              <a:rPr lang="en-US" baseline="0" dirty="0" smtClean="0"/>
              <a:t> ever with someone playing four positions … and </a:t>
            </a:r>
            <a:r>
              <a:rPr lang="en-US" b="1" i="1" baseline="0" dirty="0" smtClean="0"/>
              <a:t>two</a:t>
            </a:r>
            <a:r>
              <a:rPr lang="en-US" baseline="0" dirty="0" smtClean="0"/>
              <a:t> did it. Played the same 4 positions. Except for the Campy/Tovar stunts, no one played 4 positions again for 86 years (Jeff Kunkel 8/31/1988).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Looked for contemporary discussion of the 9/28/1902 game, found stuff in </a:t>
            </a:r>
            <a:r>
              <a:rPr lang="en-US" i="1" baseline="0" dirty="0" smtClean="0"/>
              <a:t>Sporting Life</a:t>
            </a:r>
            <a:r>
              <a:rPr lang="en-US" i="0" baseline="0" dirty="0" smtClean="0"/>
              <a:t>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4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quote was part</a:t>
            </a:r>
            <a:r>
              <a:rPr lang="en-US" baseline="0" dirty="0" smtClean="0"/>
              <a:t> of the “header” for the </a:t>
            </a:r>
            <a:r>
              <a:rPr lang="en-US" baseline="0" dirty="0" err="1" smtClean="0"/>
              <a:t>boxscore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96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McManus turned</a:t>
            </a:r>
            <a:r>
              <a:rPr lang="en-US" baseline="0" dirty="0" smtClean="0"/>
              <a:t> </a:t>
            </a:r>
            <a:r>
              <a:rPr lang="en-US" baseline="0" smtClean="0"/>
              <a:t>15 in 1899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</a:t>
            </a:r>
            <a:r>
              <a:rPr lang="en-US" baseline="0" dirty="0" smtClean="0"/>
              <a:t> years between </a:t>
            </a:r>
            <a:r>
              <a:rPr lang="en-US" i="1" baseline="0" dirty="0" smtClean="0"/>
              <a:t>Sporting Life</a:t>
            </a:r>
            <a:r>
              <a:rPr lang="en-US" i="0" baseline="0" dirty="0" smtClean="0"/>
              <a:t> and this panel of </a:t>
            </a:r>
            <a:r>
              <a:rPr lang="en-US" i="1" baseline="0" dirty="0" smtClean="0"/>
              <a:t>Bringing Up Father</a:t>
            </a:r>
            <a:r>
              <a:rPr lang="en-US" i="0" baseline="0" dirty="0" smtClean="0"/>
              <a:t>. He’s 37, not 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Basically, used all seasons available in B-R. So the National Association, Players League, Union Association, American Association, and Negro Leagues are here in addition to the usual NL, AL, and Federal League.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Appearances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 displays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Defensive Games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NL/AL/FL from 1901 onward, but had to be estimated for all others.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Similarly, could only obtain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positional debuts before 1901 and in the Negro Leagues.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show what I did to generate estimates in a later slide.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Bars are careers, alternating colors only for contrast. Red blocks indicate the year of Circuit completion.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 players, 15 of them Negro Leaguers (green).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Paulette, Bernie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Friberg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Jack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Rothrock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Bobby Reis the only white guys in the middle period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(between 1911 and 1965).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Low!! 4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 that many players in the Hall of Fame!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HOFers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Deacon White, Ewing, Anson, King Kelly, O’Rourke,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Bresnahan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Biz Mackey,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Dihigo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hits – Gehrig, 2721	64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HR – Bench, 389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wins – W Ford, 236	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years between Felton Snow in 1945 and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Campaneris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stunt in 1965.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years between Jimmy Walsh (1911) and Gene Paulette (1918), longest gap in that segment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NL/AL/FL, it was 27 years between Bobby Reis (1938) and Campy.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Huge difference between Negro Leagues (they’re like </a:t>
            </a:r>
            <a:r>
              <a:rPr lang="en-US" dirty="0" err="1" smtClean="0"/>
              <a:t>Deadball</a:t>
            </a:r>
            <a:r>
              <a:rPr lang="en-US" dirty="0" smtClean="0"/>
              <a:t>) and their contemporaries (they’re like Expansion)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Possibly due to roster size(?)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 read Cliff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Blau’s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on operating rules, the 25-man playing roster was first defined in 1910.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 with largest contribution to the significant difference are: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[SS-Expansion – expected value = 1.125] (biggest by a lot)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[C-Lively/Negro – expected value = 2.97]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there can be multiple last-debuts for a player – as many as five: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Campaneris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P/C/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/RF – except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never played those again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Babe Melton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/SS/RF – but that’s in a year, not a day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no significant difference.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still some patterns. I’d expect P and C to be the last ones to debut, but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the most games played in the Negro Leagues by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Cool Papa Bell. Willie Wells (1039) only other over 1000.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 Mackey – 900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Jim Brown – 701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Babe Melton – 114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Quincy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Trouppe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158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 smtClean="0"/>
              <a:t>Estimated </a:t>
            </a:r>
            <a:r>
              <a:rPr lang="en-US" dirty="0" err="1" smtClean="0"/>
              <a:t>DefG</a:t>
            </a:r>
            <a:r>
              <a:rPr lang="en-US" dirty="0" smtClean="0"/>
              <a:t> can be an </a:t>
            </a:r>
            <a:r>
              <a:rPr lang="en-US" i="1" dirty="0" smtClean="0"/>
              <a:t>over</a:t>
            </a:r>
            <a:r>
              <a:rPr lang="en-US" i="0" dirty="0" smtClean="0"/>
              <a:t>estimate:</a:t>
            </a:r>
          </a:p>
          <a:p>
            <a:r>
              <a:rPr lang="en-US" i="0" baseline="0" dirty="0" smtClean="0"/>
              <a:t>If DA&gt;G, assumes he fielded in every game; if DA&lt;G, assumes he played one position per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Reis pinch-ran twice after his stint at C.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18/31 </a:t>
            </a:r>
            <a:r>
              <a:rPr lang="en-US" dirty="0" err="1" smtClean="0"/>
              <a:t>Bioproject</a:t>
            </a:r>
            <a:r>
              <a:rPr lang="en-US" dirty="0" smtClean="0"/>
              <a:t> essays mention the Circuit.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B85A-9B5F-433A-B208-CC07B6071C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1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9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5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3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4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5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5967-F86D-4388-9BD1-FEE7EAA2B4D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8346-E689-4567-94BB-55AFE694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trosheet.org/boxesetc/1902/B09282SLA1902.htm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cj.com/bringing-up-father-and-the-rest-of-the-comic-page/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postcardhistory.net/2023/02/the-american-comic-art-of-george-mcmanu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vedfromthepaperdrive.blogspot.com/2013/05/saturday-morning-comics-jiggs-maggie.html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aseball-almanac.com/recbooks/positions_played_records.shtml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tbonesbaseball.com/the-200-mlb-players-who-have-played-all-nine-positions-on-the-field/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head.com/tiny/ITY9C" TargetMode="External"/><Relationship Id="rId2" Type="http://schemas.openxmlformats.org/officeDocument/2006/relationships/hyperlink" Target="mailto:beisbol@alumni.pit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athead.com/tiny/ITY9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9841" y="1285592"/>
            <a:ext cx="8012317" cy="165305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Jacks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Césars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and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Shanes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and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Martíns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and ...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of All Trades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552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Neal D. Traven</a:t>
            </a:r>
          </a:p>
          <a:p>
            <a:endParaRPr lang="en-US" sz="1500" dirty="0"/>
          </a:p>
          <a:p>
            <a:r>
              <a:rPr lang="en-US" sz="2600" b="1" dirty="0" smtClean="0"/>
              <a:t>SABR 51</a:t>
            </a:r>
          </a:p>
          <a:p>
            <a:r>
              <a:rPr lang="en-US" sz="2600" b="1" dirty="0" smtClean="0"/>
              <a:t>July 7, 2023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91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386036"/>
            <a:ext cx="11506200" cy="57190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Proportion of Career to Complete the Circuit?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838" y="1332458"/>
            <a:ext cx="8833434" cy="461567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Mean</a:t>
            </a:r>
            <a:r>
              <a:rPr lang="en-US" sz="3200" dirty="0" smtClean="0"/>
              <a:t>  =  </a:t>
            </a:r>
            <a:r>
              <a:rPr lang="en-US" sz="3200" b="1" dirty="0" smtClean="0">
                <a:solidFill>
                  <a:srgbClr val="C00000"/>
                </a:solidFill>
              </a:rPr>
              <a:t>54.9% </a:t>
            </a:r>
            <a:r>
              <a:rPr lang="en-US" sz="3200" b="1" dirty="0">
                <a:solidFill>
                  <a:srgbClr val="C00000"/>
                </a:solidFill>
                <a:sym typeface="Symbol" panose="05050102010706020507" pitchFamily="18" charset="2"/>
              </a:rPr>
              <a:t> </a:t>
            </a:r>
            <a:r>
              <a:rPr lang="en-US" sz="32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25.3%</a:t>
            </a:r>
            <a:r>
              <a:rPr lang="en-US" sz="3200" dirty="0" smtClean="0"/>
              <a:t>		</a:t>
            </a:r>
            <a:r>
              <a:rPr lang="en-US" sz="3200" b="1" i="1" dirty="0" smtClean="0"/>
              <a:t>Median</a:t>
            </a:r>
            <a:r>
              <a:rPr lang="en-US" sz="3200" dirty="0" smtClean="0"/>
              <a:t>  =  </a:t>
            </a:r>
            <a:r>
              <a:rPr lang="en-US" sz="3200" b="1" dirty="0" smtClean="0">
                <a:solidFill>
                  <a:srgbClr val="C00000"/>
                </a:solidFill>
              </a:rPr>
              <a:t>52.7%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en-US" sz="1400" dirty="0"/>
          </a:p>
          <a:p>
            <a:r>
              <a:rPr lang="en-US" b="1" i="1" dirty="0" smtClean="0"/>
              <a:t>Smallest</a:t>
            </a:r>
            <a:r>
              <a:rPr lang="en-US" dirty="0" smtClean="0"/>
              <a:t>:  Bert </a:t>
            </a:r>
            <a:r>
              <a:rPr lang="en-US" dirty="0" err="1" smtClean="0"/>
              <a:t>Campaneris</a:t>
            </a:r>
            <a:r>
              <a:rPr lang="en-US" dirty="0" smtClean="0"/>
              <a:t> (1964-1983) – </a:t>
            </a:r>
            <a:r>
              <a:rPr lang="en-US" b="1" dirty="0" smtClean="0"/>
              <a:t>200/2328</a:t>
            </a:r>
            <a:r>
              <a:rPr lang="en-US" dirty="0" smtClean="0"/>
              <a:t> games = </a:t>
            </a:r>
            <a:r>
              <a:rPr lang="en-US" b="1" dirty="0" smtClean="0">
                <a:solidFill>
                  <a:srgbClr val="C00000"/>
                </a:solidFill>
              </a:rPr>
              <a:t>8.6%</a:t>
            </a:r>
            <a:r>
              <a:rPr lang="en-US" dirty="0" smtClean="0"/>
              <a:t>, 9/8/1965</a:t>
            </a:r>
            <a:endParaRPr lang="en-US" sz="900" dirty="0" smtClean="0"/>
          </a:p>
          <a:p>
            <a:pPr lvl="1"/>
            <a:r>
              <a:rPr lang="en-US" dirty="0" smtClean="0"/>
              <a:t>Biz Mackey (1920-1947) – </a:t>
            </a:r>
            <a:r>
              <a:rPr lang="en-US" b="1" dirty="0" smtClean="0"/>
              <a:t>210/900</a:t>
            </a:r>
            <a:r>
              <a:rPr lang="en-US" dirty="0" smtClean="0"/>
              <a:t> games = </a:t>
            </a:r>
            <a:r>
              <a:rPr lang="en-US" b="1" dirty="0" smtClean="0">
                <a:solidFill>
                  <a:srgbClr val="C00000"/>
                </a:solidFill>
              </a:rPr>
              <a:t>23.3%</a:t>
            </a:r>
            <a:r>
              <a:rPr lang="en-US" dirty="0" smtClean="0"/>
              <a:t>, 1922</a:t>
            </a:r>
            <a:endParaRPr lang="en-US" b="1" dirty="0" smtClean="0"/>
          </a:p>
          <a:p>
            <a:endParaRPr lang="en-US" sz="1050" dirty="0" smtClean="0"/>
          </a:p>
          <a:p>
            <a:r>
              <a:rPr lang="en-US" b="1" i="1" dirty="0" smtClean="0"/>
              <a:t>Largest</a:t>
            </a:r>
            <a:r>
              <a:rPr lang="en-US" dirty="0" smtClean="0"/>
              <a:t>:  Dink </a:t>
            </a:r>
            <a:r>
              <a:rPr lang="en-US" dirty="0" err="1"/>
              <a:t>Mothell</a:t>
            </a:r>
            <a:r>
              <a:rPr lang="en-US" dirty="0" smtClean="0"/>
              <a:t> (1920-1932) – </a:t>
            </a:r>
            <a:r>
              <a:rPr lang="en-US" b="1" dirty="0" smtClean="0"/>
              <a:t>542/545</a:t>
            </a:r>
            <a:r>
              <a:rPr lang="en-US" dirty="0" smtClean="0"/>
              <a:t> games = </a:t>
            </a:r>
            <a:r>
              <a:rPr lang="en-US" b="1" dirty="0" smtClean="0">
                <a:solidFill>
                  <a:srgbClr val="C00000"/>
                </a:solidFill>
              </a:rPr>
              <a:t>99.4%</a:t>
            </a:r>
            <a:r>
              <a:rPr lang="en-US" dirty="0" smtClean="0"/>
              <a:t>, 1932   </a:t>
            </a:r>
            <a:r>
              <a:rPr lang="en-US" sz="2400" dirty="0" smtClean="0"/>
              <a:t>     </a:t>
            </a:r>
            <a:r>
              <a:rPr lang="en-US" sz="2000" dirty="0" smtClean="0"/>
              <a:t>[played only 15 games in 1932]</a:t>
            </a:r>
            <a:endParaRPr lang="en-US" sz="900" dirty="0" smtClean="0"/>
          </a:p>
          <a:p>
            <a:pPr lvl="1"/>
            <a:r>
              <a:rPr lang="en-US" i="1" dirty="0" smtClean="0"/>
              <a:t>NL/AL/FL</a:t>
            </a:r>
            <a:r>
              <a:rPr lang="en-US" dirty="0" smtClean="0"/>
              <a:t>:  Bobby Reis (1931-1938) – </a:t>
            </a:r>
            <a:r>
              <a:rPr lang="en-US" b="1" dirty="0" smtClean="0"/>
              <a:t>173/175</a:t>
            </a:r>
            <a:r>
              <a:rPr lang="en-US" dirty="0" smtClean="0"/>
              <a:t> games = </a:t>
            </a:r>
            <a:r>
              <a:rPr lang="en-US" b="1" dirty="0" smtClean="0">
                <a:solidFill>
                  <a:srgbClr val="C00000"/>
                </a:solidFill>
              </a:rPr>
              <a:t>98.9%</a:t>
            </a:r>
            <a:r>
              <a:rPr lang="en-US" dirty="0" smtClean="0"/>
              <a:t>, 9/11/1938</a:t>
            </a:r>
            <a:r>
              <a:rPr lang="en-US" dirty="0" smtClean="0">
                <a:sym typeface="Wingdings 3" panose="05040102010807070707" pitchFamily="18" charset="2"/>
              </a:rPr>
              <a:t>)       </a:t>
            </a:r>
            <a:r>
              <a:rPr lang="en-US" sz="2000" dirty="0" smtClean="0">
                <a:sym typeface="Wingdings 3" panose="05040102010807070707" pitchFamily="18" charset="2"/>
              </a:rPr>
              <a:t>[3 innings at C, last fielding appearance in career]</a:t>
            </a:r>
            <a:endParaRPr lang="en-US" dirty="0"/>
          </a:p>
        </p:txBody>
      </p:sp>
      <p:pic>
        <p:nvPicPr>
          <p:cNvPr id="3074" name="Picture 2" descr="https://img.comc.com/i/Baseball/1965/Topps---Base/266/Bert-Campaneris.jpg?id=68ff5d01-49ce-4361-b5c9-a6823cb34376&amp;size=z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32458"/>
            <a:ext cx="1365640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1.bp.blogspot.com/_O_5R675Upus/TNXcJ0PGGHI/AAAAAAAAACg/oPF1laSdElQ/s1600/Biz_Mac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971" y="1787532"/>
            <a:ext cx="1411371" cy="18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h2j7w4j4.stackpathcdn.com/wp-content/uploads/2021/08/14-Deke_Mothell-NTR-778x1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" y="4234542"/>
            <a:ext cx="1397809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b="15275"/>
          <a:stretch/>
        </p:blipFill>
        <p:spPr>
          <a:xfrm>
            <a:off x="10230643" y="3881283"/>
            <a:ext cx="1444611" cy="20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931" y="1489725"/>
            <a:ext cx="8598583" cy="4587649"/>
          </a:xfrm>
        </p:spPr>
        <p:txBody>
          <a:bodyPr>
            <a:normAutofit/>
          </a:bodyPr>
          <a:lstStyle/>
          <a:p>
            <a:r>
              <a:rPr lang="en-US" sz="3200" b="1" i="1" dirty="0"/>
              <a:t>Mean</a:t>
            </a:r>
            <a:r>
              <a:rPr lang="en-US" sz="3200" dirty="0"/>
              <a:t>  =  </a:t>
            </a:r>
            <a:r>
              <a:rPr lang="en-US" sz="3200" b="1" dirty="0" smtClean="0">
                <a:solidFill>
                  <a:srgbClr val="C00000"/>
                </a:solidFill>
              </a:rPr>
              <a:t>54.5%</a:t>
            </a:r>
            <a:r>
              <a:rPr lang="en-US" sz="3200" b="1" dirty="0">
                <a:solidFill>
                  <a:srgbClr val="C00000"/>
                </a:solidFill>
                <a:sym typeface="Symbol" panose="05050102010706020507" pitchFamily="18" charset="2"/>
              </a:rPr>
              <a:t>  </a:t>
            </a:r>
            <a:r>
              <a:rPr lang="en-US" sz="32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18.0%</a:t>
            </a:r>
            <a:r>
              <a:rPr lang="en-US" sz="3200" dirty="0"/>
              <a:t>		</a:t>
            </a:r>
            <a:r>
              <a:rPr lang="en-US" sz="3200" b="1" i="1" dirty="0"/>
              <a:t>Median</a:t>
            </a:r>
            <a:r>
              <a:rPr lang="en-US" sz="3200" dirty="0"/>
              <a:t>  =  </a:t>
            </a:r>
            <a:r>
              <a:rPr lang="en-US" sz="3200" b="1" dirty="0" smtClean="0">
                <a:solidFill>
                  <a:srgbClr val="C00000"/>
                </a:solidFill>
              </a:rPr>
              <a:t>53.4%</a:t>
            </a:r>
            <a:endParaRPr lang="en-US" sz="3200" dirty="0">
              <a:solidFill>
                <a:srgbClr val="C00000"/>
              </a:solidFill>
            </a:endParaRPr>
          </a:p>
          <a:p>
            <a:endParaRPr lang="en-US" sz="1400" dirty="0" smtClean="0"/>
          </a:p>
          <a:p>
            <a:r>
              <a:rPr lang="en-US" b="1" i="1" dirty="0" smtClean="0"/>
              <a:t>Lowest</a:t>
            </a:r>
            <a:r>
              <a:rPr lang="en-US" dirty="0" smtClean="0"/>
              <a:t>:  Stack Martin (1925-1928), </a:t>
            </a:r>
            <a:r>
              <a:rPr lang="en-US" b="1" dirty="0" smtClean="0"/>
              <a:t>60/227</a:t>
            </a:r>
            <a:r>
              <a:rPr lang="en-US" dirty="0" smtClean="0"/>
              <a:t> defensive games at </a:t>
            </a:r>
            <a:r>
              <a:rPr lang="en-US" b="1" dirty="0" err="1" smtClean="0"/>
              <a:t>1B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26.4%</a:t>
            </a:r>
            <a:r>
              <a:rPr lang="en-US" dirty="0" smtClean="0"/>
              <a:t>, 1926</a:t>
            </a:r>
            <a:endParaRPr lang="en-US" dirty="0"/>
          </a:p>
          <a:p>
            <a:pPr lvl="1"/>
            <a:r>
              <a:rPr lang="en-US" i="1" dirty="0" smtClean="0"/>
              <a:t>NL/AL/FL</a:t>
            </a:r>
            <a:r>
              <a:rPr lang="en-US" dirty="0" smtClean="0"/>
              <a:t>:  Art </a:t>
            </a:r>
            <a:r>
              <a:rPr lang="en-US" dirty="0" err="1" smtClean="0"/>
              <a:t>Hoelskoetter</a:t>
            </a:r>
            <a:r>
              <a:rPr lang="en-US" dirty="0" smtClean="0"/>
              <a:t> (1905-1908), </a:t>
            </a:r>
            <a:r>
              <a:rPr lang="en-US" b="1" dirty="0" smtClean="0"/>
              <a:t>78/281</a:t>
            </a:r>
            <a:r>
              <a:rPr lang="en-US" dirty="0"/>
              <a:t> defensive games </a:t>
            </a:r>
            <a:r>
              <a:rPr lang="en-US" dirty="0" smtClean="0"/>
              <a:t>at </a:t>
            </a:r>
            <a:r>
              <a:rPr lang="en-US" b="1" dirty="0" err="1" smtClean="0"/>
              <a:t>2B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27.8%</a:t>
            </a:r>
            <a:r>
              <a:rPr lang="en-US" dirty="0" smtClean="0"/>
              <a:t>, 5/11/1907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b="1" i="1" dirty="0"/>
              <a:t>Highest</a:t>
            </a:r>
            <a:r>
              <a:rPr lang="en-US" dirty="0" smtClean="0"/>
              <a:t>:  Bert </a:t>
            </a:r>
            <a:r>
              <a:rPr lang="en-US" dirty="0" err="1" smtClean="0"/>
              <a:t>Campaneris</a:t>
            </a:r>
            <a:r>
              <a:rPr lang="en-US" dirty="0" smtClean="0"/>
              <a:t> (1964-1983), </a:t>
            </a:r>
            <a:r>
              <a:rPr lang="en-US" b="1" dirty="0" smtClean="0"/>
              <a:t>2097/2264</a:t>
            </a:r>
            <a:r>
              <a:rPr lang="en-US" dirty="0"/>
              <a:t> defensive </a:t>
            </a:r>
            <a:r>
              <a:rPr lang="en-US" dirty="0" smtClean="0"/>
              <a:t>games at </a:t>
            </a:r>
            <a:r>
              <a:rPr lang="en-US" b="1" dirty="0" smtClean="0"/>
              <a:t>SS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92.6%</a:t>
            </a:r>
            <a:r>
              <a:rPr lang="en-US" dirty="0" smtClean="0"/>
              <a:t>, 9/8/1965</a:t>
            </a:r>
          </a:p>
          <a:p>
            <a:pPr lvl="1"/>
            <a:r>
              <a:rPr lang="en-US" dirty="0" smtClean="0"/>
              <a:t>Henry Williams (1923-1937), </a:t>
            </a:r>
            <a:r>
              <a:rPr lang="en-US" b="1" dirty="0" smtClean="0"/>
              <a:t>248/296</a:t>
            </a:r>
            <a:r>
              <a:rPr lang="en-US" dirty="0"/>
              <a:t> defensive </a:t>
            </a:r>
            <a:r>
              <a:rPr lang="en-US" dirty="0" smtClean="0"/>
              <a:t>games at </a:t>
            </a:r>
            <a:r>
              <a:rPr lang="en-US" b="1" dirty="0" smtClean="0"/>
              <a:t>C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83.8%</a:t>
            </a:r>
            <a:r>
              <a:rPr lang="en-US" dirty="0" smtClean="0"/>
              <a:t>, 1937</a:t>
            </a:r>
            <a:endParaRPr lang="en-US" dirty="0"/>
          </a:p>
          <a:p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Proportion of Career at Primary Position?</a:t>
            </a:r>
            <a:endParaRPr lang="en-US" sz="4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14" y="1752664"/>
            <a:ext cx="1248554" cy="1763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213" y="2110211"/>
            <a:ext cx="1267302" cy="1975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67" y="4190241"/>
            <a:ext cx="1468664" cy="1887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8514" y="4450893"/>
            <a:ext cx="1350030" cy="18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146550"/>
            <a:ext cx="11095008" cy="63848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Positional Minima and Maxima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1509"/>
            <a:ext cx="10515600" cy="5581259"/>
          </a:xfrm>
        </p:spPr>
        <p:txBody>
          <a:bodyPr>
            <a:normAutofit/>
          </a:bodyPr>
          <a:lstStyle/>
          <a:p>
            <a:r>
              <a:rPr lang="en-US" dirty="0" smtClean="0"/>
              <a:t>Player’s minimum </a:t>
            </a:r>
            <a:r>
              <a:rPr lang="en-US" dirty="0"/>
              <a:t>n</a:t>
            </a:r>
            <a:r>
              <a:rPr lang="en-US" dirty="0" smtClean="0"/>
              <a:t>umber of games at a Position</a:t>
            </a:r>
          </a:p>
          <a:p>
            <a:pPr lvl="1"/>
            <a:r>
              <a:rPr lang="en-US" b="1" i="1" dirty="0" smtClean="0"/>
              <a:t>Lowest</a:t>
            </a:r>
            <a:r>
              <a:rPr lang="en-US" dirty="0" smtClean="0"/>
              <a:t>: 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(42 players)      </a:t>
            </a:r>
            <a:r>
              <a:rPr lang="en-US" sz="2000" dirty="0" smtClean="0"/>
              <a:t>[so 22 played ≥ 2 games at every position]</a:t>
            </a:r>
            <a:endParaRPr lang="en-US" dirty="0" smtClean="0"/>
          </a:p>
          <a:p>
            <a:pPr lvl="2"/>
            <a:r>
              <a:rPr lang="en-US" dirty="0" smtClean="0"/>
              <a:t>Most 1-game Positions:  </a:t>
            </a:r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 (Bert </a:t>
            </a:r>
            <a:r>
              <a:rPr lang="en-US" dirty="0" err="1" smtClean="0"/>
              <a:t>Campaneris</a:t>
            </a:r>
            <a:r>
              <a:rPr lang="en-US" dirty="0" smtClean="0"/>
              <a:t> </a:t>
            </a:r>
            <a:r>
              <a:rPr lang="en-US" b="1" dirty="0" smtClean="0"/>
              <a:t>P/C/</a:t>
            </a:r>
            <a:r>
              <a:rPr lang="en-US" b="1" dirty="0" err="1" smtClean="0"/>
              <a:t>1B</a:t>
            </a:r>
            <a:r>
              <a:rPr lang="en-US" b="1" dirty="0" smtClean="0"/>
              <a:t>/RF</a:t>
            </a:r>
            <a:r>
              <a:rPr lang="en-US" dirty="0" smtClean="0"/>
              <a:t>, Eduardo Escobar </a:t>
            </a:r>
            <a:r>
              <a:rPr lang="en-US" b="1" dirty="0" smtClean="0"/>
              <a:t>P/C/CF/RF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smtClean="0"/>
              <a:t>Highest</a:t>
            </a:r>
            <a:r>
              <a:rPr lang="en-US" dirty="0" smtClean="0"/>
              <a:t>:  </a:t>
            </a:r>
            <a:r>
              <a:rPr lang="en-US" b="1" dirty="0" smtClean="0">
                <a:solidFill>
                  <a:srgbClr val="C00000"/>
                </a:solidFill>
              </a:rPr>
              <a:t>9</a:t>
            </a:r>
            <a:r>
              <a:rPr lang="en-US" dirty="0" smtClean="0"/>
              <a:t> (Buck Ewing), 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r>
              <a:rPr lang="en-US" dirty="0" smtClean="0"/>
              <a:t> (Roger </a:t>
            </a:r>
            <a:r>
              <a:rPr lang="en-US" dirty="0" err="1" smtClean="0"/>
              <a:t>Bresnahan</a:t>
            </a:r>
            <a:r>
              <a:rPr lang="en-US" dirty="0" smtClean="0"/>
              <a:t>)</a:t>
            </a:r>
          </a:p>
          <a:p>
            <a:endParaRPr lang="en-US" sz="12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90877"/>
              </p:ext>
            </p:extLst>
          </p:nvPr>
        </p:nvGraphicFramePr>
        <p:xfrm>
          <a:off x="1172963" y="3339794"/>
          <a:ext cx="7335239" cy="3084195"/>
        </p:xfrm>
        <a:graphic>
          <a:graphicData uri="http://schemas.openxmlformats.org/drawingml/2006/table">
            <a:tbl>
              <a:tblPr/>
              <a:tblGrid>
                <a:gridCol w="860948"/>
                <a:gridCol w="1821296"/>
                <a:gridCol w="726000"/>
                <a:gridCol w="1726997"/>
                <a:gridCol w="769999"/>
                <a:gridCol w="1429999"/>
              </a:tblGrid>
              <a:tr h="236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Primary Position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Non-Primary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Games (Non-Primary)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Player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Player</a:t>
                      </a:r>
                      <a:endParaRPr lang="en-US" sz="1600" b="1" i="0" u="none" strike="noStrike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George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Fred Corey (</a:t>
                      </a:r>
                      <a:r>
                        <a:rPr lang="en-US" sz="1600" b="0" i="0" u="none" strike="noStrike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Roger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Bresnahan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King Kelly (RF)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Jim Brown (C)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Cookie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Rojas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Bernie </a:t>
                      </a:r>
                      <a:r>
                        <a:rPr lang="en-US" sz="1600" b="0" i="0" u="none" strike="noStrike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Friberg</a:t>
                      </a:r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600" b="0" i="0" u="none" strike="noStrike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Jerry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Shane Halter (SS)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Bert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Campaneris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José </a:t>
                      </a:r>
                      <a:r>
                        <a:rPr lang="en-US" sz="1600" b="0" i="0" u="none" strike="noStrike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Oquendo</a:t>
                      </a:r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600" b="0" i="0" u="none" strike="noStrike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Jim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O'Rourke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César Tovar (CF)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Paul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Jim O'Rourke (LF)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Chicken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Jim O'Rourke (LF)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3335" y="2794892"/>
            <a:ext cx="673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Most Games by Position (Primary, Non-Primary)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9365" y="3427878"/>
            <a:ext cx="2464435" cy="1546577"/>
          </a:xfrm>
          <a:prstGeom prst="rect">
            <a:avLst/>
          </a:prstGeom>
          <a:solidFill>
            <a:schemeClr val="accent1">
              <a:tint val="2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NL/AL/FL Leader</a:t>
            </a:r>
          </a:p>
          <a:p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†  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Bobby Reis (69)</a:t>
            </a:r>
          </a:p>
          <a:p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‡  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Buck Ewing,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Farmer Vaughn (253)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84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98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Baseball Almanac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Conundrum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448" y="1156099"/>
            <a:ext cx="10123714" cy="4942052"/>
          </a:xfrm>
        </p:spPr>
        <p:txBody>
          <a:bodyPr/>
          <a:lstStyle/>
          <a:p>
            <a:r>
              <a:rPr lang="en-US" dirty="0" smtClean="0"/>
              <a:t>Ignoring some leagues (NA, Negro) may be justifiable</a:t>
            </a:r>
          </a:p>
          <a:p>
            <a:endParaRPr lang="en-US" sz="1000" dirty="0" smtClean="0"/>
          </a:p>
          <a:p>
            <a:r>
              <a:rPr lang="en-US" dirty="0" smtClean="0"/>
              <a:t>Reporting a single “OF” position is </a:t>
            </a:r>
            <a:r>
              <a:rPr lang="en-US" b="1" dirty="0" smtClean="0"/>
              <a:t>not</a:t>
            </a:r>
            <a:r>
              <a:rPr lang="en-US" dirty="0" smtClean="0"/>
              <a:t> justifiable</a:t>
            </a:r>
          </a:p>
          <a:p>
            <a:pPr lvl="1"/>
            <a:r>
              <a:rPr lang="en-US" dirty="0" smtClean="0"/>
              <a:t>Pre-1901 </a:t>
            </a:r>
            <a:r>
              <a:rPr lang="en-US" i="1" dirty="0" smtClean="0"/>
              <a:t>fielding stats</a:t>
            </a:r>
            <a:r>
              <a:rPr lang="en-US" dirty="0" smtClean="0"/>
              <a:t> combine them, but </a:t>
            </a:r>
            <a:r>
              <a:rPr lang="en-US" i="1" dirty="0" smtClean="0"/>
              <a:t>Appearances</a:t>
            </a:r>
            <a:r>
              <a:rPr lang="en-US" dirty="0" smtClean="0"/>
              <a:t> specify positions</a:t>
            </a:r>
          </a:p>
          <a:p>
            <a:pPr lvl="1"/>
            <a:r>
              <a:rPr lang="en-US" dirty="0" smtClean="0"/>
              <a:t>Validity check – (LF+CF+RF) Appearances </a:t>
            </a:r>
            <a:r>
              <a:rPr lang="en-US" u="sng" dirty="0" smtClean="0"/>
              <a:t>never</a:t>
            </a:r>
            <a:r>
              <a:rPr lang="en-US" dirty="0" smtClean="0"/>
              <a:t> less than OF </a:t>
            </a:r>
            <a:r>
              <a:rPr lang="en-US" dirty="0"/>
              <a:t>Appearances </a:t>
            </a:r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Surprisingly, it makes </a:t>
            </a:r>
            <a:r>
              <a:rPr lang="en-US" i="1" dirty="0" smtClean="0"/>
              <a:t>very</a:t>
            </a:r>
            <a:r>
              <a:rPr lang="en-US" dirty="0" smtClean="0"/>
              <a:t> little difference</a:t>
            </a:r>
          </a:p>
          <a:p>
            <a:pPr lvl="1"/>
            <a:r>
              <a:rPr lang="en-US" dirty="0" smtClean="0"/>
              <a:t>A mere </a:t>
            </a:r>
            <a:r>
              <a:rPr lang="en-US" b="1" dirty="0" smtClean="0">
                <a:solidFill>
                  <a:srgbClr val="C00000"/>
                </a:solidFill>
              </a:rPr>
              <a:t>14</a:t>
            </a:r>
            <a:r>
              <a:rPr lang="en-US" dirty="0" smtClean="0"/>
              <a:t> men played P/C/</a:t>
            </a:r>
            <a:r>
              <a:rPr lang="en-US" dirty="0" err="1" smtClean="0"/>
              <a:t>1B</a:t>
            </a:r>
            <a:r>
              <a:rPr lang="en-US" dirty="0" smtClean="0"/>
              <a:t>/</a:t>
            </a:r>
            <a:r>
              <a:rPr lang="en-US" dirty="0" err="1" smtClean="0"/>
              <a:t>2B</a:t>
            </a:r>
            <a:r>
              <a:rPr lang="en-US" dirty="0" smtClean="0"/>
              <a:t>/</a:t>
            </a:r>
            <a:r>
              <a:rPr lang="en-US" dirty="0" err="1" smtClean="0"/>
              <a:t>3B</a:t>
            </a:r>
            <a:r>
              <a:rPr lang="en-US" dirty="0" smtClean="0"/>
              <a:t>/SS and one or two OF positions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8</a:t>
            </a:r>
            <a:r>
              <a:rPr lang="en-US" dirty="0" smtClean="0"/>
              <a:t> </a:t>
            </a:r>
            <a:r>
              <a:rPr lang="en-US" dirty="0" err="1" smtClean="0"/>
              <a:t>Deadball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 Negro Leagues,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 Expansion</a:t>
            </a:r>
          </a:p>
          <a:p>
            <a:pPr lvl="2"/>
            <a:r>
              <a:rPr lang="en-US" dirty="0" smtClean="0"/>
              <a:t>Bob “Death To Flying Things” Ferguson (never played </a:t>
            </a:r>
            <a:r>
              <a:rPr lang="en-US" b="1" dirty="0" smtClean="0"/>
              <a:t>LF</a:t>
            </a:r>
            <a:r>
              <a:rPr lang="en-US" dirty="0" smtClean="0"/>
              <a:t>)</a:t>
            </a:r>
            <a:endParaRPr lang="en-US" b="1" dirty="0" smtClean="0"/>
          </a:p>
          <a:p>
            <a:pPr lvl="2"/>
            <a:r>
              <a:rPr lang="en-US" dirty="0" smtClean="0"/>
              <a:t>Greg Litton (never played </a:t>
            </a:r>
            <a:r>
              <a:rPr lang="en-US" b="1" dirty="0" smtClean="0"/>
              <a:t>CF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Marty </a:t>
            </a:r>
            <a:r>
              <a:rPr lang="en-US" dirty="0" err="1" smtClean="0"/>
              <a:t>Martínez</a:t>
            </a:r>
            <a:r>
              <a:rPr lang="en-US" dirty="0"/>
              <a:t> </a:t>
            </a:r>
            <a:r>
              <a:rPr lang="en-US" dirty="0" smtClean="0"/>
              <a:t>and Kyle Farmer (played neither </a:t>
            </a:r>
            <a:r>
              <a:rPr lang="en-US" b="1" dirty="0" smtClean="0"/>
              <a:t>CF</a:t>
            </a:r>
            <a:r>
              <a:rPr lang="en-US" dirty="0" smtClean="0"/>
              <a:t> nor </a:t>
            </a:r>
            <a:r>
              <a:rPr lang="en-US" b="1" dirty="0" smtClean="0"/>
              <a:t>RF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236" y="211216"/>
            <a:ext cx="10515600" cy="522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Defensive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Appearances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per Defensive Game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0" y="841972"/>
            <a:ext cx="11045228" cy="5703683"/>
          </a:xfrm>
        </p:spPr>
        <p:txBody>
          <a:bodyPr/>
          <a:lstStyle/>
          <a:p>
            <a:r>
              <a:rPr lang="en-US" dirty="0" smtClean="0"/>
              <a:t>Measure of in-game position changes (?)</a:t>
            </a:r>
          </a:p>
          <a:p>
            <a:r>
              <a:rPr lang="en-US" dirty="0" smtClean="0"/>
              <a:t>Likely underestimating </a:t>
            </a:r>
            <a:r>
              <a:rPr lang="en-US" b="1" dirty="0" err="1" smtClean="0"/>
              <a:t>DefA</a:t>
            </a:r>
            <a:r>
              <a:rPr lang="en-US" b="1" dirty="0" smtClean="0"/>
              <a:t>/</a:t>
            </a:r>
            <a:r>
              <a:rPr lang="en-US" b="1" dirty="0" err="1" smtClean="0"/>
              <a:t>DefG</a:t>
            </a:r>
            <a:r>
              <a:rPr lang="en-US" dirty="0" smtClean="0"/>
              <a:t> pre-1901 and Negro Leagues</a:t>
            </a:r>
            <a:endParaRPr lang="en-US" sz="1200" dirty="0"/>
          </a:p>
          <a:p>
            <a:r>
              <a:rPr lang="en-US" dirty="0" smtClean="0"/>
              <a:t>8 players recorded ≥ </a:t>
            </a:r>
            <a:r>
              <a:rPr lang="en-US" b="1" dirty="0" smtClean="0"/>
              <a:t>1.100</a:t>
            </a:r>
            <a:r>
              <a:rPr lang="en-US" dirty="0" smtClean="0"/>
              <a:t> </a:t>
            </a:r>
            <a:r>
              <a:rPr lang="en-US" dirty="0" err="1" smtClean="0"/>
              <a:t>DefA</a:t>
            </a:r>
            <a:r>
              <a:rPr lang="en-US" dirty="0" smtClean="0"/>
              <a:t>/</a:t>
            </a:r>
            <a:r>
              <a:rPr lang="en-US" dirty="0" err="1" smtClean="0"/>
              <a:t>DefG</a:t>
            </a:r>
            <a:endParaRPr lang="en-US" dirty="0" smtClean="0"/>
          </a:p>
          <a:p>
            <a:pPr lvl="1"/>
            <a:r>
              <a:rPr lang="en-US" b="1" i="1" dirty="0" smtClean="0"/>
              <a:t>Highest</a:t>
            </a:r>
            <a:r>
              <a:rPr lang="en-US" dirty="0" smtClean="0"/>
              <a:t>:  César Tovar (1965-1976), </a:t>
            </a:r>
            <a:r>
              <a:rPr lang="en-US" b="1" dirty="0" smtClean="0"/>
              <a:t>1599/1335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1.198</a:t>
            </a:r>
            <a:r>
              <a:rPr lang="en-US" b="1" dirty="0" smtClean="0"/>
              <a:t> </a:t>
            </a:r>
            <a:r>
              <a:rPr lang="en-US" dirty="0" err="1" smtClean="0"/>
              <a:t>DefA</a:t>
            </a:r>
            <a:r>
              <a:rPr lang="en-US" dirty="0" smtClean="0"/>
              <a:t>/</a:t>
            </a:r>
            <a:r>
              <a:rPr lang="en-US" dirty="0" err="1" smtClean="0"/>
              <a:t>DefG</a:t>
            </a:r>
            <a:endParaRPr lang="en-US" dirty="0" smtClean="0"/>
          </a:p>
          <a:p>
            <a:pPr lvl="1"/>
            <a:r>
              <a:rPr lang="en-US" b="1" i="1" dirty="0" smtClean="0"/>
              <a:t>Others</a:t>
            </a:r>
            <a:r>
              <a:rPr lang="en-US" dirty="0" smtClean="0"/>
              <a:t>:  Frank Fleet </a:t>
            </a:r>
            <a:r>
              <a:rPr lang="en-US" dirty="0" smtClean="0">
                <a:solidFill>
                  <a:srgbClr val="C00000"/>
                </a:solidFill>
              </a:rPr>
              <a:t>1.159</a:t>
            </a:r>
            <a:r>
              <a:rPr lang="en-US" dirty="0" smtClean="0"/>
              <a:t>, Bill </a:t>
            </a:r>
            <a:r>
              <a:rPr lang="en-US" dirty="0" err="1" smtClean="0"/>
              <a:t>Pecota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1.149</a:t>
            </a:r>
            <a:r>
              <a:rPr lang="en-US" dirty="0" smtClean="0"/>
              <a:t>, Cal McVey </a:t>
            </a:r>
            <a:r>
              <a:rPr lang="en-US" dirty="0" smtClean="0">
                <a:solidFill>
                  <a:srgbClr val="C00000"/>
                </a:solidFill>
              </a:rPr>
              <a:t>1.143</a:t>
            </a:r>
            <a:r>
              <a:rPr lang="en-US" dirty="0" smtClean="0"/>
              <a:t>, Don Kelly </a:t>
            </a:r>
            <a:r>
              <a:rPr lang="en-US" dirty="0" smtClean="0">
                <a:solidFill>
                  <a:srgbClr val="C00000"/>
                </a:solidFill>
              </a:rPr>
              <a:t>1.113</a:t>
            </a:r>
            <a:r>
              <a:rPr lang="en-US" dirty="0" smtClean="0"/>
              <a:t>, Andrew Romine </a:t>
            </a:r>
            <a:r>
              <a:rPr lang="en-US" dirty="0" smtClean="0">
                <a:solidFill>
                  <a:srgbClr val="C00000"/>
                </a:solidFill>
              </a:rPr>
              <a:t>1.112</a:t>
            </a:r>
            <a:r>
              <a:rPr lang="en-US" dirty="0" smtClean="0"/>
              <a:t>, King Kelly </a:t>
            </a:r>
            <a:r>
              <a:rPr lang="en-US" dirty="0" smtClean="0">
                <a:solidFill>
                  <a:srgbClr val="C00000"/>
                </a:solidFill>
              </a:rPr>
              <a:t>1.109</a:t>
            </a:r>
            <a:r>
              <a:rPr lang="en-US" dirty="0" smtClean="0"/>
              <a:t>, Scott Sheldon </a:t>
            </a:r>
            <a:r>
              <a:rPr lang="en-US" dirty="0" smtClean="0">
                <a:solidFill>
                  <a:srgbClr val="C00000"/>
                </a:solidFill>
              </a:rPr>
              <a:t>1.105</a:t>
            </a:r>
            <a:endParaRPr lang="en-US" dirty="0" smtClean="0"/>
          </a:p>
          <a:p>
            <a:endParaRPr lang="en-US" sz="1100" i="1" dirty="0"/>
          </a:p>
          <a:p>
            <a:r>
              <a:rPr lang="en-US" dirty="0" smtClean="0"/>
              <a:t>How does this compare with other known multi-position players?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32715"/>
              </p:ext>
            </p:extLst>
          </p:nvPr>
        </p:nvGraphicFramePr>
        <p:xfrm>
          <a:off x="1285589" y="4313892"/>
          <a:ext cx="9243590" cy="1854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48718"/>
                <a:gridCol w="1848718"/>
                <a:gridCol w="1848718"/>
                <a:gridCol w="1848718"/>
                <a:gridCol w="18487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Zobrist  1.202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 </a:t>
                      </a:r>
                      <a:r>
                        <a:rPr lang="en-US" sz="1600" dirty="0" err="1" smtClean="0"/>
                        <a:t>Santangelo</a:t>
                      </a:r>
                      <a:r>
                        <a:rPr lang="en-US" sz="1600" dirty="0" smtClean="0"/>
                        <a:t>  1.133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 Youngblood</a:t>
                      </a:r>
                      <a:r>
                        <a:rPr lang="en-US" sz="1600" baseline="0" dirty="0" smtClean="0"/>
                        <a:t>  1.112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 </a:t>
                      </a:r>
                      <a:r>
                        <a:rPr lang="en-US" sz="1600" b="1" dirty="0" err="1" smtClean="0"/>
                        <a:t>Happ</a:t>
                      </a:r>
                      <a:r>
                        <a:rPr lang="en-US" sz="1600" dirty="0" smtClean="0"/>
                        <a:t>  1.221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 Taylor</a:t>
                      </a:r>
                      <a:r>
                        <a:rPr lang="en-US" sz="1600" dirty="0" smtClean="0"/>
                        <a:t>  1.148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 Williams  1.164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 Hinton  1.127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Demeter  1.112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 Donovan</a:t>
                      </a:r>
                      <a:r>
                        <a:rPr lang="en-US" sz="1600" baseline="0" dirty="0" smtClean="0"/>
                        <a:t>  1.193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 </a:t>
                      </a:r>
                      <a:r>
                        <a:rPr lang="en-US" sz="1600" b="1" dirty="0" err="1" smtClean="0"/>
                        <a:t>Muncy</a:t>
                      </a:r>
                      <a:r>
                        <a:rPr lang="en-US" sz="1600" dirty="0" smtClean="0"/>
                        <a:t>  1.133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Phillips  1.153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 </a:t>
                      </a:r>
                      <a:r>
                        <a:rPr lang="en-US" sz="1600" dirty="0" err="1" smtClean="0"/>
                        <a:t>Candaele</a:t>
                      </a:r>
                      <a:r>
                        <a:rPr lang="en-US" sz="1600" dirty="0" smtClean="0"/>
                        <a:t>  1.125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Holt  1.110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 Hernández</a:t>
                      </a:r>
                      <a:r>
                        <a:rPr lang="en-US" sz="1600" dirty="0" smtClean="0"/>
                        <a:t>  1.167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 </a:t>
                      </a:r>
                      <a:r>
                        <a:rPr lang="en-US" sz="1600" b="1" dirty="0" err="1" smtClean="0"/>
                        <a:t>Urías</a:t>
                      </a:r>
                      <a:r>
                        <a:rPr lang="en-US" sz="1600" b="0" dirty="0" smtClean="0"/>
                        <a:t>  1.130</a:t>
                      </a:r>
                      <a:endParaRPr lang="en-US" sz="16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 Gonzalez  1.148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Bailor  1.122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 Salmon  1.103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 Edman</a:t>
                      </a:r>
                      <a:r>
                        <a:rPr lang="en-US" sz="1600" b="0" dirty="0" smtClean="0"/>
                        <a:t>  1.166</a:t>
                      </a:r>
                      <a:endParaRPr 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 </a:t>
                      </a:r>
                      <a:r>
                        <a:rPr lang="en-US" sz="1600" b="1" dirty="0" err="1" smtClean="0"/>
                        <a:t>Urías</a:t>
                      </a:r>
                      <a:r>
                        <a:rPr lang="en-US" sz="1600" b="0" dirty="0" smtClean="0"/>
                        <a:t>  1.115</a:t>
                      </a:r>
                      <a:endParaRPr lang="en-US" sz="1600" b="1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 Rodríguez  1.136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Thomas  1.120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Harris  1.102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J </a:t>
                      </a:r>
                      <a:r>
                        <a:rPr lang="en-US" sz="1600" b="1" dirty="0" err="1" smtClean="0"/>
                        <a:t>Berti</a:t>
                      </a:r>
                      <a:r>
                        <a:rPr lang="en-US" sz="1600" b="0" dirty="0" smtClean="0"/>
                        <a:t>  1.150</a:t>
                      </a:r>
                      <a:endParaRPr lang="en-US" sz="1600" b="1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 Drury</a:t>
                      </a:r>
                      <a:r>
                        <a:rPr lang="en-US" sz="1600" b="0" dirty="0" smtClean="0"/>
                        <a:t>  1.114</a:t>
                      </a:r>
                      <a:endParaRPr lang="en-US" sz="16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018" y="733331"/>
            <a:ext cx="1472985" cy="19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6888"/>
            <a:ext cx="10515600" cy="5380258"/>
          </a:xfrm>
        </p:spPr>
        <p:txBody>
          <a:bodyPr/>
          <a:lstStyle/>
          <a:p>
            <a:r>
              <a:rPr lang="en-US" dirty="0" smtClean="0"/>
              <a:t>193 players appeared at </a:t>
            </a:r>
            <a:r>
              <a:rPr lang="en-US" b="1" dirty="0" smtClean="0"/>
              <a:t>eight</a:t>
            </a:r>
            <a:r>
              <a:rPr lang="en-US" dirty="0" smtClean="0"/>
              <a:t> positions in their careers</a:t>
            </a:r>
          </a:p>
          <a:p>
            <a:r>
              <a:rPr lang="en-US" dirty="0" smtClean="0"/>
              <a:t>No surprise that nearly all missed P or C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9266"/>
            <a:ext cx="10515600" cy="6488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Close, But No Cigar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692761"/>
              </p:ext>
            </p:extLst>
          </p:nvPr>
        </p:nvGraphicFramePr>
        <p:xfrm>
          <a:off x="307818" y="1792586"/>
          <a:ext cx="7641125" cy="488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7600" y="1535135"/>
            <a:ext cx="3594226" cy="4747453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Watch for these potential Circuit-completing appearances!</a:t>
            </a:r>
          </a:p>
          <a:p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SS</a:t>
            </a:r>
            <a:r>
              <a:rPr lang="en-US" dirty="0" smtClean="0"/>
              <a:t> – </a:t>
            </a:r>
            <a:r>
              <a:rPr lang="en-US" dirty="0" err="1" smtClean="0"/>
              <a:t>Willians</a:t>
            </a:r>
            <a:r>
              <a:rPr lang="en-US" dirty="0" smtClean="0"/>
              <a:t> </a:t>
            </a:r>
            <a:r>
              <a:rPr lang="en-US" dirty="0" err="1" smtClean="0"/>
              <a:t>Astudillo</a:t>
            </a:r>
            <a:r>
              <a:rPr lang="en-US" dirty="0" smtClean="0"/>
              <a:t> (Japan)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1B</a:t>
            </a:r>
            <a:r>
              <a:rPr lang="en-US" dirty="0" smtClean="0"/>
              <a:t> – </a:t>
            </a:r>
            <a:r>
              <a:rPr lang="en-US" dirty="0"/>
              <a:t>Isiah </a:t>
            </a:r>
            <a:r>
              <a:rPr lang="en-US" dirty="0" err="1" smtClean="0"/>
              <a:t>Kiner-Falefa</a:t>
            </a:r>
            <a:endParaRPr lang="en-US" dirty="0" smtClean="0"/>
          </a:p>
          <a:p>
            <a:r>
              <a:rPr lang="en-US" dirty="0" smtClean="0"/>
              <a:t>              </a:t>
            </a:r>
            <a:r>
              <a:rPr lang="en-US" dirty="0"/>
              <a:t>Tzu-Wei Lin (Atlantic League)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 </a:t>
            </a:r>
            <a:r>
              <a:rPr lang="en-US" dirty="0" smtClean="0"/>
              <a:t> –  </a:t>
            </a:r>
            <a:r>
              <a:rPr lang="en-US" dirty="0" err="1" smtClean="0"/>
              <a:t>Ehire</a:t>
            </a:r>
            <a:r>
              <a:rPr lang="en-US" dirty="0" smtClean="0"/>
              <a:t> </a:t>
            </a:r>
            <a:r>
              <a:rPr lang="en-US" dirty="0" err="1" smtClean="0"/>
              <a:t>Adrianza</a:t>
            </a:r>
            <a:endParaRPr lang="en-US" dirty="0" smtClean="0"/>
          </a:p>
          <a:p>
            <a:r>
              <a:rPr lang="en-US" dirty="0" smtClean="0"/>
              <a:t>              Harold Castro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Marwin</a:t>
            </a:r>
            <a:r>
              <a:rPr lang="en-US" dirty="0" smtClean="0"/>
              <a:t> Gonzalez (Japan)</a:t>
            </a:r>
          </a:p>
          <a:p>
            <a:r>
              <a:rPr lang="en-US" dirty="0"/>
              <a:t> </a:t>
            </a:r>
            <a:r>
              <a:rPr lang="en-US" dirty="0" smtClean="0"/>
              <a:t>             Josh Harrison</a:t>
            </a:r>
          </a:p>
          <a:p>
            <a:r>
              <a:rPr lang="en-US" dirty="0"/>
              <a:t>              </a:t>
            </a:r>
            <a:r>
              <a:rPr lang="en-US" dirty="0" err="1"/>
              <a:t>Kiké</a:t>
            </a:r>
            <a:r>
              <a:rPr lang="en-US" dirty="0"/>
              <a:t> </a:t>
            </a:r>
            <a:r>
              <a:rPr lang="en-US" dirty="0" smtClean="0"/>
              <a:t>Hernández</a:t>
            </a:r>
          </a:p>
          <a:p>
            <a:r>
              <a:rPr lang="en-US" dirty="0"/>
              <a:t> </a:t>
            </a:r>
            <a:r>
              <a:rPr lang="en-US" dirty="0" smtClean="0"/>
              <a:t>             Dylan Moore</a:t>
            </a:r>
          </a:p>
          <a:p>
            <a:r>
              <a:rPr lang="en-US" dirty="0"/>
              <a:t>              </a:t>
            </a:r>
            <a:r>
              <a:rPr lang="en-US" dirty="0" err="1"/>
              <a:t>Hernán</a:t>
            </a:r>
            <a:r>
              <a:rPr lang="en-US" dirty="0"/>
              <a:t> </a:t>
            </a:r>
            <a:r>
              <a:rPr lang="en-US" dirty="0" smtClean="0"/>
              <a:t>Pérez (AAA)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Jace</a:t>
            </a:r>
            <a:r>
              <a:rPr lang="en-US" dirty="0" smtClean="0"/>
              <a:t> Peterson</a:t>
            </a:r>
          </a:p>
          <a:p>
            <a:r>
              <a:rPr lang="en-US" dirty="0"/>
              <a:t> </a:t>
            </a:r>
            <a:r>
              <a:rPr lang="en-US" dirty="0" smtClean="0"/>
              <a:t>             Chad </a:t>
            </a:r>
            <a:r>
              <a:rPr lang="en-US" dirty="0" err="1" smtClean="0"/>
              <a:t>Pinder</a:t>
            </a:r>
            <a:r>
              <a:rPr lang="en-US" dirty="0" smtClean="0"/>
              <a:t> (AAA)</a:t>
            </a:r>
          </a:p>
          <a:p>
            <a:r>
              <a:rPr lang="en-US" dirty="0"/>
              <a:t> </a:t>
            </a:r>
            <a:r>
              <a:rPr lang="en-US" dirty="0" smtClean="0"/>
              <a:t>             Matt Reynolds</a:t>
            </a:r>
          </a:p>
          <a:p>
            <a:r>
              <a:rPr lang="en-US" dirty="0"/>
              <a:t> </a:t>
            </a:r>
            <a:r>
              <a:rPr lang="en-US" dirty="0" smtClean="0"/>
              <a:t>             Luke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76665" y="164809"/>
            <a:ext cx="86195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Game Played on Sunday, September 28, 1902 (D) at Sportsman's Park II</a:t>
            </a: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/>
            </a:r>
            <a:b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 CHI A    0 2 0 0 4 0 4 0 0 - 10 12 3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     STL A    2 1 0 1 0 0 0 0 0 -  4  9  7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352615" y="1193244"/>
            <a:ext cx="5467350" cy="3684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04" y="4959091"/>
            <a:ext cx="5683995" cy="771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096" y="5013715"/>
            <a:ext cx="5466869" cy="1181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199" y="5933006"/>
            <a:ext cx="3629532" cy="523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04" y="1193244"/>
            <a:ext cx="5664948" cy="363399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5153" y="1909482"/>
            <a:ext cx="1048871" cy="2286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152" y="2269938"/>
            <a:ext cx="1048871" cy="2286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52882" y="2366682"/>
            <a:ext cx="1506871" cy="2569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5152" y="5095531"/>
            <a:ext cx="1330844" cy="54169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86447" y="5095531"/>
            <a:ext cx="1330844" cy="10505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06974" y="1659118"/>
            <a:ext cx="1639822" cy="34624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20133" y="6330862"/>
            <a:ext cx="2732313" cy="305705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From the </a:t>
            </a:r>
            <a:r>
              <a:rPr lang="en-US" sz="1600" u="sng" dirty="0" err="1" smtClean="0">
                <a:solidFill>
                  <a:schemeClr val="tx1"/>
                </a:solidFill>
                <a:hlinkClick r:id="rId8"/>
              </a:rPr>
              <a:t>Retrosheet</a:t>
            </a:r>
            <a:r>
              <a:rPr lang="en-US" sz="1600" u="sng" dirty="0" smtClean="0">
                <a:solidFill>
                  <a:schemeClr val="tx1"/>
                </a:solidFill>
                <a:hlinkClick r:id="rId8"/>
              </a:rPr>
              <a:t> </a:t>
            </a:r>
            <a:r>
              <a:rPr lang="en-US" sz="1600" u="sng" dirty="0" err="1" smtClean="0">
                <a:solidFill>
                  <a:schemeClr val="tx1"/>
                </a:solidFill>
                <a:hlinkClick r:id="rId8"/>
              </a:rPr>
              <a:t>boxscore</a:t>
            </a:r>
            <a:endParaRPr lang="en-US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19" y="434682"/>
            <a:ext cx="4622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Commentaries in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Sporting Life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342282"/>
            <a:ext cx="7077828" cy="620003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49644" y="5744627"/>
            <a:ext cx="970961" cy="461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7771" y="5471843"/>
            <a:ext cx="2449286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October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11,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1902, p.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en-US" dirty="0" smtClean="0"/>
          </a:p>
          <a:p>
            <a:endParaRPr lang="en-US" sz="900" dirty="0"/>
          </a:p>
          <a:p>
            <a:r>
              <a:rPr lang="en-US" dirty="0" smtClean="0"/>
              <a:t>G. McManus, cartoonist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767" y="1402282"/>
            <a:ext cx="3588696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October 4, 1902, p. 9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“</a:t>
            </a:r>
            <a:r>
              <a:rPr lang="en-US" dirty="0"/>
              <a:t>The second game was turned into a burlesque by the local team players exchanging positions at will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287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3" y="242235"/>
            <a:ext cx="4189199" cy="43378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38225" y="4204333"/>
            <a:ext cx="594859" cy="369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19" y="5327133"/>
            <a:ext cx="2287669" cy="1175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787" y="5312754"/>
            <a:ext cx="2135033" cy="1088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619" y="4644936"/>
            <a:ext cx="361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smtClean="0">
                <a:hlinkClick r:id="rId6"/>
              </a:rPr>
              <a:t>Saved From the Paper Drive</a:t>
            </a:r>
            <a:r>
              <a:rPr lang="en-US" sz="1200" dirty="0" smtClean="0"/>
              <a:t>, 5/4/2013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00279" y="1274782"/>
            <a:ext cx="723978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convinced that it’s 18-year-old </a:t>
            </a:r>
            <a:r>
              <a:rPr lang="en-US" dirty="0" smtClean="0">
                <a:hlinkClick r:id="rId7"/>
              </a:rPr>
              <a:t>George McManus</a:t>
            </a:r>
            <a:r>
              <a:rPr lang="en-US" dirty="0" smtClean="0"/>
              <a:t>, more than ten years before he started </a:t>
            </a:r>
            <a:r>
              <a:rPr lang="en-US" i="1" dirty="0" smtClean="0">
                <a:hlinkClick r:id="rId8"/>
              </a:rPr>
              <a:t>Bringing Up Father</a:t>
            </a:r>
            <a:r>
              <a:rPr lang="en-US" dirty="0" smtClean="0"/>
              <a:t> (AKA </a:t>
            </a:r>
            <a:r>
              <a:rPr lang="en-US" i="1" dirty="0" smtClean="0"/>
              <a:t>Maggie and Jiggs)</a:t>
            </a:r>
            <a:r>
              <a:rPr lang="en-US" dirty="0" smtClean="0"/>
              <a:t>, the first nationally- and internationally-syndicated newspaper comic strip.</a:t>
            </a:r>
            <a:endParaRPr lang="en-US" sz="1200" dirty="0" smtClean="0"/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McManus (1884-1954) was born and raised in St. Louis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15, started working in the art department of the </a:t>
            </a:r>
            <a:r>
              <a:rPr lang="en-US" i="1" dirty="0" smtClean="0"/>
              <a:t>St. Louis Republic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Created his first strip, </a:t>
            </a:r>
            <a:r>
              <a:rPr lang="en-US" i="1" dirty="0" smtClean="0"/>
              <a:t>Alma and Oliver</a:t>
            </a:r>
            <a:r>
              <a:rPr lang="en-US" dirty="0" smtClean="0"/>
              <a:t>, at the </a:t>
            </a:r>
            <a:r>
              <a:rPr lang="en-US" i="1" dirty="0" smtClean="0"/>
              <a:t>Republic</a:t>
            </a:r>
            <a:r>
              <a:rPr lang="en-US" dirty="0" smtClean="0"/>
              <a:t> in 1900. He was still only 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58967" y="35820"/>
            <a:ext cx="5387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Sleuthing on the side…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so who was that cartoonist?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104" y="3201660"/>
            <a:ext cx="4711581" cy="344055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804006" y="4573750"/>
            <a:ext cx="658876" cy="88437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73133" y="4051696"/>
            <a:ext cx="116892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</a:t>
            </a:r>
            <a:r>
              <a:rPr lang="en-US" sz="1200" i="1" dirty="0" smtClean="0"/>
              <a:t>Alma and Oliver</a:t>
            </a:r>
            <a:r>
              <a:rPr lang="en-US" sz="1200" dirty="0" smtClean="0"/>
              <a:t> strip ran on 10/12/1902, the day after the cartoon in </a:t>
            </a:r>
            <a:r>
              <a:rPr lang="en-US" sz="1200" i="1" dirty="0" smtClean="0"/>
              <a:t>Sporting Life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79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590" y="1017918"/>
            <a:ext cx="9944819" cy="5322947"/>
          </a:xfrm>
        </p:spPr>
        <p:txBody>
          <a:bodyPr/>
          <a:lstStyle/>
          <a:p>
            <a:r>
              <a:rPr lang="en-US" dirty="0" smtClean="0"/>
              <a:t>The nine-position Circuit has been completed by only 64 players since 1871</a:t>
            </a:r>
          </a:p>
          <a:p>
            <a:endParaRPr lang="en-US" sz="600" dirty="0" smtClean="0"/>
          </a:p>
          <a:p>
            <a:r>
              <a:rPr lang="en-US" dirty="0"/>
              <a:t>Circuits are much more frequent when rosters are small</a:t>
            </a:r>
          </a:p>
          <a:p>
            <a:pPr lvl="1"/>
            <a:r>
              <a:rPr lang="en-US" dirty="0" smtClean="0"/>
              <a:t>A majority of Circuits occurred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and </a:t>
            </a:r>
            <a:r>
              <a:rPr lang="en-US" dirty="0" err="1" smtClean="0"/>
              <a:t>deadball</a:t>
            </a:r>
            <a:r>
              <a:rPr lang="en-US" dirty="0" smtClean="0"/>
              <a:t> era</a:t>
            </a:r>
          </a:p>
          <a:p>
            <a:pPr lvl="1"/>
            <a:r>
              <a:rPr lang="en-US" dirty="0" smtClean="0"/>
              <a:t>Nearly half of all Circuits since </a:t>
            </a:r>
            <a:r>
              <a:rPr lang="en-US" dirty="0" err="1" smtClean="0"/>
              <a:t>19</a:t>
            </a:r>
            <a:r>
              <a:rPr lang="en-US" baseline="30000" dirty="0" err="1" smtClean="0"/>
              <a:t>th</a:t>
            </a:r>
            <a:r>
              <a:rPr lang="en-US" dirty="0" err="1" smtClean="0"/>
              <a:t>C</a:t>
            </a:r>
            <a:r>
              <a:rPr lang="en-US" dirty="0" smtClean="0"/>
              <a:t>/</a:t>
            </a:r>
            <a:r>
              <a:rPr lang="en-US" dirty="0" err="1" smtClean="0"/>
              <a:t>deadball</a:t>
            </a:r>
            <a:r>
              <a:rPr lang="en-US" dirty="0" smtClean="0"/>
              <a:t> were in the Negro Leagues</a:t>
            </a:r>
          </a:p>
          <a:p>
            <a:pPr lvl="1"/>
            <a:endParaRPr lang="en-US" sz="600" dirty="0" smtClean="0"/>
          </a:p>
          <a:p>
            <a:r>
              <a:rPr lang="en-US" dirty="0" smtClean="0"/>
              <a:t>Patterns of primary </a:t>
            </a:r>
            <a:r>
              <a:rPr lang="en-US" dirty="0"/>
              <a:t>p</a:t>
            </a:r>
            <a:r>
              <a:rPr lang="en-US" dirty="0" smtClean="0"/>
              <a:t>osition have changed over time</a:t>
            </a:r>
          </a:p>
          <a:p>
            <a:endParaRPr lang="en-US" sz="600" dirty="0" smtClean="0"/>
          </a:p>
          <a:p>
            <a:r>
              <a:rPr lang="en-US" dirty="0" smtClean="0"/>
              <a:t>Last position debut is at P, C, or </a:t>
            </a:r>
            <a:r>
              <a:rPr lang="en-US" dirty="0" err="1" smtClean="0"/>
              <a:t>1B</a:t>
            </a:r>
            <a:r>
              <a:rPr lang="en-US" dirty="0" smtClean="0"/>
              <a:t> in over half of all Circuits</a:t>
            </a:r>
          </a:p>
          <a:p>
            <a:endParaRPr lang="en-US" dirty="0" smtClean="0"/>
          </a:p>
          <a:p>
            <a:r>
              <a:rPr lang="en-US" dirty="0" smtClean="0"/>
              <a:t>(Defensive Appearances/Defensive Games), a measure of in-game maneuvering, may be worthy of further study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235729"/>
            <a:ext cx="10515600" cy="60965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 summary …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230" y="194615"/>
            <a:ext cx="8471647" cy="124852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Investigating players who played all nine fielding positions in their careers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349" y="1515295"/>
            <a:ext cx="8663232" cy="4882043"/>
          </a:xfrm>
        </p:spPr>
        <p:txBody>
          <a:bodyPr>
            <a:no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positions in a </a:t>
            </a:r>
            <a:r>
              <a:rPr lang="en-US" b="1" dirty="0" smtClean="0"/>
              <a:t>single game</a:t>
            </a:r>
          </a:p>
          <a:p>
            <a:pPr lvl="1"/>
            <a:r>
              <a:rPr lang="en-US" sz="2200" dirty="0" smtClean="0"/>
              <a:t>Bert </a:t>
            </a:r>
            <a:r>
              <a:rPr lang="en-US" sz="2200" dirty="0" err="1" smtClean="0"/>
              <a:t>Campaneris</a:t>
            </a:r>
            <a:r>
              <a:rPr lang="en-US" sz="2200" dirty="0" smtClean="0"/>
              <a:t> (September 8, 1965)</a:t>
            </a:r>
          </a:p>
          <a:p>
            <a:pPr lvl="1"/>
            <a:r>
              <a:rPr lang="en-US" sz="2200" dirty="0" smtClean="0"/>
              <a:t>César Tovar (September 22, 1968)</a:t>
            </a:r>
          </a:p>
          <a:p>
            <a:pPr lvl="1"/>
            <a:r>
              <a:rPr lang="en-US" sz="2200" dirty="0" smtClean="0"/>
              <a:t>Scott Sheldon (September 6, 2000)</a:t>
            </a:r>
          </a:p>
          <a:p>
            <a:pPr lvl="1"/>
            <a:r>
              <a:rPr lang="en-US" sz="2200" dirty="0" smtClean="0"/>
              <a:t>Shane Halter (October 1, 2000)</a:t>
            </a:r>
          </a:p>
          <a:p>
            <a:pPr lvl="1"/>
            <a:r>
              <a:rPr lang="en-US" sz="2200" dirty="0" smtClean="0"/>
              <a:t>Andrew Romine (September 30, 2017)</a:t>
            </a:r>
          </a:p>
          <a:p>
            <a:endParaRPr lang="en-US" sz="1050" dirty="0" smtClean="0"/>
          </a:p>
          <a:p>
            <a:r>
              <a:rPr lang="en-US" dirty="0"/>
              <a:t>A</a:t>
            </a:r>
            <a:r>
              <a:rPr lang="en-US" dirty="0" smtClean="0"/>
              <a:t>ll positions in a </a:t>
            </a:r>
            <a:r>
              <a:rPr lang="en-US" b="1" dirty="0" smtClean="0"/>
              <a:t>career</a:t>
            </a:r>
          </a:p>
          <a:p>
            <a:pPr lvl="1"/>
            <a:r>
              <a:rPr lang="en-US" dirty="0" smtClean="0"/>
              <a:t>Very little research:</a:t>
            </a:r>
          </a:p>
          <a:p>
            <a:pPr lvl="2"/>
            <a:r>
              <a:rPr lang="en-US" dirty="0" smtClean="0">
                <a:hlinkClick r:id="rId3"/>
              </a:rPr>
              <a:t>Baseball Almanac</a:t>
            </a:r>
            <a:r>
              <a:rPr lang="en-US" dirty="0" smtClean="0"/>
              <a:t>’s list is out-of-date, incomplete, combines LF/CF/RF into one “OF” position</a:t>
            </a:r>
          </a:p>
          <a:p>
            <a:pPr lvl="2"/>
            <a:r>
              <a:rPr lang="en-US" dirty="0" smtClean="0"/>
              <a:t>A blog post on </a:t>
            </a:r>
            <a:r>
              <a:rPr lang="en-US" dirty="0" smtClean="0">
                <a:hlinkClick r:id="rId4"/>
              </a:rPr>
              <a:t>T-Bones Baseball</a:t>
            </a:r>
            <a:r>
              <a:rPr lang="en-US" dirty="0" smtClean="0"/>
              <a:t> (December 9, 2022) is hilariously inaccurate and contradictory</a:t>
            </a:r>
            <a:endParaRPr lang="en-US" dirty="0"/>
          </a:p>
        </p:txBody>
      </p:sp>
      <p:pic>
        <p:nvPicPr>
          <p:cNvPr id="1026" name="Picture 2" descr="https://vintagecardprices.com/pics/1818/1678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388375" y="1968529"/>
            <a:ext cx="1645920" cy="230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71KYqQLSZ2L._AC_SL10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7266055" y="1634421"/>
            <a:ext cx="1645920" cy="227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autographwarehouse.com/images/products/detail/ZZZ055.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74" y="1583829"/>
            <a:ext cx="1645920" cy="23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tcdb.com/Images/Collections/7966/1/1486/1486-27992847262606F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9029146" y="1706230"/>
            <a:ext cx="1645920" cy="22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originals/73/7f/4f/737f4f62ac4754da0b0461e6f335c2a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9975552" y="2026868"/>
            <a:ext cx="1645920" cy="23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1560"/>
            <a:ext cx="10515600" cy="74912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Thank you!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2094" y="3063713"/>
            <a:ext cx="11347811" cy="20775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My email (info/questions):	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beisbol@alumni.pitt.edu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Stathead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query output:		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https://stathead.com/tiny/ITY9C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Methodology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6430" y="501121"/>
            <a:ext cx="2260121" cy="5678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65426" y="1148836"/>
            <a:ext cx="8650813" cy="5153491"/>
          </a:xfrm>
        </p:spPr>
        <p:txBody>
          <a:bodyPr/>
          <a:lstStyle/>
          <a:p>
            <a:r>
              <a:rPr lang="en-US" dirty="0" smtClean="0"/>
              <a:t>Database query using Baseball-</a:t>
            </a:r>
            <a:r>
              <a:rPr lang="en-US" dirty="0" err="1"/>
              <a:t>R</a:t>
            </a:r>
            <a:r>
              <a:rPr lang="en-US" dirty="0" err="1" smtClean="0"/>
              <a:t>eference.com’s</a:t>
            </a:r>
            <a:r>
              <a:rPr lang="en-US" dirty="0" smtClean="0"/>
              <a:t> </a:t>
            </a:r>
            <a:r>
              <a:rPr lang="en-US" dirty="0" err="1" smtClean="0">
                <a:hlinkClick r:id="rId4"/>
              </a:rPr>
              <a:t>Stathead</a:t>
            </a:r>
            <a:endParaRPr lang="en-US" dirty="0" smtClean="0"/>
          </a:p>
          <a:p>
            <a:pPr lvl="1"/>
            <a:r>
              <a:rPr lang="en-US" dirty="0" smtClean="0"/>
              <a:t>All major leagues, 1871-2023</a:t>
            </a:r>
          </a:p>
          <a:p>
            <a:pPr lvl="1"/>
            <a:r>
              <a:rPr lang="en-US" dirty="0" smtClean="0"/>
              <a:t>Appeared </a:t>
            </a:r>
            <a:r>
              <a:rPr lang="en-US" dirty="0"/>
              <a:t>at least once </a:t>
            </a:r>
            <a:r>
              <a:rPr lang="en-US" dirty="0" smtClean="0"/>
              <a:t>at every fielding position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For each player identified by the query:</a:t>
            </a:r>
          </a:p>
          <a:p>
            <a:pPr lvl="1"/>
            <a:r>
              <a:rPr lang="en-US" b="1" dirty="0" smtClean="0"/>
              <a:t>Debut</a:t>
            </a:r>
            <a:r>
              <a:rPr lang="en-US" dirty="0" smtClean="0"/>
              <a:t>, </a:t>
            </a:r>
            <a:r>
              <a:rPr lang="en-US" b="1" dirty="0" smtClean="0"/>
              <a:t>Final Game</a:t>
            </a:r>
          </a:p>
          <a:p>
            <a:pPr lvl="1"/>
            <a:r>
              <a:rPr lang="en-US" b="1" dirty="0" smtClean="0"/>
              <a:t>Total Games</a:t>
            </a:r>
            <a:r>
              <a:rPr lang="en-US" dirty="0" smtClean="0"/>
              <a:t>, </a:t>
            </a:r>
            <a:r>
              <a:rPr lang="en-US" b="1" dirty="0" smtClean="0"/>
              <a:t>Defensive Games*</a:t>
            </a:r>
            <a:r>
              <a:rPr lang="en-US" dirty="0" smtClean="0"/>
              <a:t>, </a:t>
            </a:r>
            <a:r>
              <a:rPr lang="en-US" b="1" dirty="0" smtClean="0"/>
              <a:t>Appearances at each Position</a:t>
            </a:r>
            <a:endParaRPr lang="en-US" dirty="0" smtClean="0"/>
          </a:p>
          <a:p>
            <a:pPr lvl="1"/>
            <a:r>
              <a:rPr lang="en-US" b="1" dirty="0" smtClean="0"/>
              <a:t>Date</a:t>
            </a:r>
            <a:r>
              <a:rPr lang="en-US" dirty="0" smtClean="0"/>
              <a:t> of first game at each position</a:t>
            </a:r>
          </a:p>
          <a:p>
            <a:pPr lvl="2"/>
            <a:r>
              <a:rPr lang="en-US" dirty="0" smtClean="0"/>
              <a:t>No Game Logs before 1901 and for Negro Leagues, so collect the </a:t>
            </a:r>
            <a:r>
              <a:rPr lang="en-US" b="1" dirty="0" smtClean="0"/>
              <a:t>Year</a:t>
            </a:r>
            <a:r>
              <a:rPr lang="en-US" dirty="0" smtClean="0"/>
              <a:t> he first played each position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7915" y="5466602"/>
            <a:ext cx="454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cs typeface="Times New Roman" panose="02020603050405020304" pitchFamily="18" charset="0"/>
              </a:rPr>
              <a:t>Estimated before 1901 and for the Negro Leagues</a:t>
            </a:r>
            <a:endParaRPr lang="en-US" sz="16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4" y="574341"/>
            <a:ext cx="11433315" cy="6090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185" y="51121"/>
            <a:ext cx="1002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All Nine-position Players (1871-2023) by Circuit Completion Date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86526" y="594360"/>
            <a:ext cx="0" cy="5902237"/>
          </a:xfrm>
          <a:prstGeom prst="line">
            <a:avLst/>
          </a:prstGeom>
          <a:ln w="38100" cmpd="tri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71596" y="594360"/>
            <a:ext cx="0" cy="5902237"/>
          </a:xfrm>
          <a:prstGeom prst="line">
            <a:avLst/>
          </a:prstGeom>
          <a:ln w="38100" cmpd="tri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6773" y="4159306"/>
            <a:ext cx="1343277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19</a:t>
            </a:r>
            <a:r>
              <a:rPr lang="en-US" sz="1400" b="1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C/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</a:rPr>
              <a:t>Deadball</a:t>
            </a:r>
            <a:endParaRPr lang="en-US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(1871-1916)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 = 33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3204" y="2183500"/>
            <a:ext cx="1270782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Lively ball / Negro </a:t>
            </a:r>
            <a:r>
              <a:rPr lang="en-US" dirty="0" smtClean="0"/>
              <a:t>Leagues</a:t>
            </a:r>
          </a:p>
          <a:p>
            <a:r>
              <a:rPr lang="en-US" dirty="0" smtClean="0"/>
              <a:t>(1917-1960)</a:t>
            </a:r>
            <a:endParaRPr lang="en-US" dirty="0"/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N =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6889" y="3347408"/>
            <a:ext cx="1214138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Expansion Era</a:t>
            </a:r>
          </a:p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(1961-     )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 = 12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516" y="85960"/>
            <a:ext cx="1077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NL/AL/FL Nine-position Players (1871-2023) by Circuit Completion Date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4" y="609180"/>
            <a:ext cx="11507638" cy="59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003047"/>
              </p:ext>
            </p:extLst>
          </p:nvPr>
        </p:nvGraphicFramePr>
        <p:xfrm>
          <a:off x="1037942" y="1800521"/>
          <a:ext cx="10116113" cy="4359610"/>
        </p:xfrm>
        <a:graphic>
          <a:graphicData uri="http://schemas.openxmlformats.org/drawingml/2006/table">
            <a:tbl>
              <a:tblPr firstRow="1" firstCol="1" lastRow="1" bandRow="1">
                <a:tableStyleId>{5940675A-B579-460E-94D1-54222C63F5DA}</a:tableStyleId>
              </a:tblPr>
              <a:tblGrid>
                <a:gridCol w="4185501"/>
                <a:gridCol w="1781666"/>
                <a:gridCol w="1329180"/>
                <a:gridCol w="1150070"/>
                <a:gridCol w="1669696"/>
              </a:tblGrid>
              <a:tr h="82393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Era</a:t>
                      </a:r>
                      <a:endParaRPr lang="en-US" sz="36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Time Period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Field Players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Circuits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%</a:t>
                      </a:r>
                      <a:r>
                        <a:rPr lang="en-US" sz="2400" b="1" baseline="0" dirty="0" smtClean="0"/>
                        <a:t> Players with </a:t>
                      </a:r>
                      <a:r>
                        <a:rPr lang="en-US" sz="2400" b="1" dirty="0" smtClean="0"/>
                        <a:t>Circuit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19</a:t>
                      </a:r>
                      <a:r>
                        <a:rPr lang="en-US" sz="2800" b="1" baseline="30000" dirty="0" smtClean="0"/>
                        <a:t>th</a:t>
                      </a:r>
                      <a:r>
                        <a:rPr lang="en-US" sz="2800" b="1" dirty="0" smtClean="0"/>
                        <a:t> C/</a:t>
                      </a:r>
                      <a:r>
                        <a:rPr lang="en-US" sz="2800" b="1" dirty="0" err="1" smtClean="0"/>
                        <a:t>Deadball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  1871-1916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4520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33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0.73%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Lively ball / Negro Leagues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  1917-1960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7585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0.25%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817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Lively ball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1917-1960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5296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4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0.08%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66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Negro Leagues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1920-1948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2336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0.64%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Expansion Era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  1961-2022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11,562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0.10%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279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21,654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64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0.30%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1524" y="339367"/>
            <a:ext cx="5608947" cy="11783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Prevalence Rate:</a:t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Circuits by Era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31876" y="1800521"/>
            <a:ext cx="0" cy="43596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37942" y="2611225"/>
            <a:ext cx="10116113" cy="94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83356" y="192272"/>
            <a:ext cx="5420413" cy="5587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Primary Position by Era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30747"/>
              </p:ext>
            </p:extLst>
          </p:nvPr>
        </p:nvGraphicFramePr>
        <p:xfrm>
          <a:off x="6315959" y="2215299"/>
          <a:ext cx="659876" cy="365760"/>
        </p:xfrm>
        <a:graphic>
          <a:graphicData uri="http://schemas.openxmlformats.org/drawingml/2006/table">
            <a:tbl>
              <a:tblPr/>
              <a:tblGrid>
                <a:gridCol w="659876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54086"/>
              </p:ext>
            </p:extLst>
          </p:nvPr>
        </p:nvGraphicFramePr>
        <p:xfrm>
          <a:off x="1358019" y="1052848"/>
          <a:ext cx="7934777" cy="5410980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1151441"/>
                <a:gridCol w="769811"/>
                <a:gridCol w="854958"/>
                <a:gridCol w="797321"/>
                <a:gridCol w="907935"/>
                <a:gridCol w="688064"/>
                <a:gridCol w="905346"/>
                <a:gridCol w="928093"/>
                <a:gridCol w="931808"/>
              </a:tblGrid>
              <a:tr h="7974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Primary Position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n-US" sz="20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 /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Deadball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Lively Ball / Negro Leagues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Expansion Era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31.6%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8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07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34" marR="7634" marT="763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709607" y="2398179"/>
            <a:ext cx="2045617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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² (16) = 27.92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 = 0.032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415784" y="1052848"/>
            <a:ext cx="18854" cy="541098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96748" y="1052848"/>
            <a:ext cx="18854" cy="541098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8556" y="233151"/>
            <a:ext cx="6904349" cy="5938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Position of Last Debut by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Era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7016"/>
              </p:ext>
            </p:extLst>
          </p:nvPr>
        </p:nvGraphicFramePr>
        <p:xfrm>
          <a:off x="1131219" y="1102938"/>
          <a:ext cx="8239024" cy="5307290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1297326"/>
                <a:gridCol w="823702"/>
                <a:gridCol w="904974"/>
                <a:gridCol w="763571"/>
                <a:gridCol w="961534"/>
                <a:gridCol w="810705"/>
                <a:gridCol w="904973"/>
                <a:gridCol w="848412"/>
                <a:gridCol w="923827"/>
              </a:tblGrid>
              <a:tr h="7531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Position of Last Debut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n-US" sz="20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 /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Deadball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Lively Ball / Negro Leagues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Expansion Era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23.7%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8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826" marR="7826" marT="78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634194" y="2677212"/>
            <a:ext cx="2007909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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² (16) = 12.88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 = 0.682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598003" y="1102938"/>
            <a:ext cx="18854" cy="530352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414831" y="1102938"/>
            <a:ext cx="18854" cy="530352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31219" y="2554664"/>
            <a:ext cx="8239024" cy="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329" y="838514"/>
            <a:ext cx="9642730" cy="2639325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i="1" dirty="0" smtClean="0"/>
              <a:t>Mean</a:t>
            </a:r>
            <a:r>
              <a:rPr lang="en-US" sz="3500" dirty="0" smtClean="0"/>
              <a:t>  =  </a:t>
            </a:r>
            <a:r>
              <a:rPr lang="en-US" sz="3500" b="1" dirty="0" smtClean="0">
                <a:solidFill>
                  <a:srgbClr val="C00000"/>
                </a:solidFill>
              </a:rPr>
              <a:t>397 </a:t>
            </a:r>
            <a:r>
              <a:rPr lang="en-US" sz="35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 312</a:t>
            </a:r>
            <a:r>
              <a:rPr lang="en-US" sz="3500" dirty="0" smtClean="0">
                <a:solidFill>
                  <a:srgbClr val="C00000"/>
                </a:solidFill>
              </a:rPr>
              <a:t>		</a:t>
            </a:r>
            <a:r>
              <a:rPr lang="en-US" sz="3500" b="1" i="1" dirty="0" smtClean="0"/>
              <a:t>Median</a:t>
            </a:r>
            <a:r>
              <a:rPr lang="en-US" sz="3500" dirty="0" smtClean="0"/>
              <a:t>  =  </a:t>
            </a:r>
            <a:r>
              <a:rPr lang="en-US" sz="3500" b="1" dirty="0" smtClean="0">
                <a:solidFill>
                  <a:srgbClr val="C00000"/>
                </a:solidFill>
              </a:rPr>
              <a:t>275</a:t>
            </a:r>
          </a:p>
          <a:p>
            <a:endParaRPr lang="en-US" sz="1100" dirty="0" smtClean="0"/>
          </a:p>
          <a:p>
            <a:r>
              <a:rPr lang="en-US" sz="3000" b="1" i="1" dirty="0" smtClean="0"/>
              <a:t>Fewest</a:t>
            </a:r>
            <a:r>
              <a:rPr lang="en-US" sz="2600" dirty="0" smtClean="0"/>
              <a:t>:	</a:t>
            </a:r>
            <a:r>
              <a:rPr lang="en-US" sz="3000" dirty="0" smtClean="0"/>
              <a:t>Frank Fleet (1871-1875) – </a:t>
            </a:r>
            <a:r>
              <a:rPr lang="en-US" sz="3000" b="1" dirty="0" smtClean="0">
                <a:solidFill>
                  <a:srgbClr val="C00000"/>
                </a:solidFill>
              </a:rPr>
              <a:t>52</a:t>
            </a:r>
            <a:r>
              <a:rPr lang="en-US" sz="3000" b="1" dirty="0" smtClean="0"/>
              <a:t>/88</a:t>
            </a:r>
            <a:r>
              <a:rPr lang="en-US" sz="3000" dirty="0" smtClean="0"/>
              <a:t> games, 1874</a:t>
            </a:r>
            <a:endParaRPr lang="en-US" sz="2600" dirty="0" smtClean="0"/>
          </a:p>
          <a:p>
            <a:pPr lvl="1"/>
            <a:r>
              <a:rPr lang="en-US" sz="2600" dirty="0" smtClean="0"/>
              <a:t>Babe Melton (1926-1929) – </a:t>
            </a:r>
            <a:r>
              <a:rPr lang="en-US" sz="2600" b="1" dirty="0" smtClean="0">
                <a:solidFill>
                  <a:srgbClr val="C00000"/>
                </a:solidFill>
              </a:rPr>
              <a:t>63</a:t>
            </a:r>
            <a:r>
              <a:rPr lang="en-US" sz="2600" b="1" dirty="0" smtClean="0"/>
              <a:t>/114</a:t>
            </a:r>
            <a:r>
              <a:rPr lang="en-US" sz="2600" dirty="0" smtClean="0"/>
              <a:t> games, 1928</a:t>
            </a:r>
          </a:p>
          <a:p>
            <a:pPr lvl="1"/>
            <a:endParaRPr lang="en-US" sz="1100" b="1" dirty="0" smtClean="0"/>
          </a:p>
          <a:p>
            <a:r>
              <a:rPr lang="en-US" sz="3000" b="1" i="1" dirty="0" smtClean="0"/>
              <a:t>Most</a:t>
            </a:r>
            <a:r>
              <a:rPr lang="en-US" sz="3000" dirty="0" smtClean="0"/>
              <a:t>:	Jim O’Rourke (1872-1904) – </a:t>
            </a:r>
            <a:r>
              <a:rPr lang="en-US" sz="3000" b="1" dirty="0" smtClean="0">
                <a:solidFill>
                  <a:srgbClr val="C00000"/>
                </a:solidFill>
              </a:rPr>
              <a:t>1246</a:t>
            </a:r>
            <a:r>
              <a:rPr lang="en-US" sz="3000" b="1" dirty="0" smtClean="0"/>
              <a:t>/1999</a:t>
            </a:r>
            <a:r>
              <a:rPr lang="en-US" sz="3000" dirty="0" smtClean="0"/>
              <a:t> games, 1887</a:t>
            </a:r>
          </a:p>
          <a:p>
            <a:pPr lvl="1"/>
            <a:r>
              <a:rPr lang="en-US" sz="2600" dirty="0" smtClean="0"/>
              <a:t>Jim Brown (1920-1937) – </a:t>
            </a:r>
            <a:r>
              <a:rPr lang="en-US" sz="2600" b="1" dirty="0" smtClean="0">
                <a:solidFill>
                  <a:srgbClr val="C00000"/>
                </a:solidFill>
              </a:rPr>
              <a:t>656</a:t>
            </a:r>
            <a:r>
              <a:rPr lang="en-US" sz="2600" b="1" dirty="0" smtClean="0"/>
              <a:t>/701</a:t>
            </a:r>
            <a:r>
              <a:rPr lang="en-US" sz="2600" dirty="0" smtClean="0"/>
              <a:t> games, 1930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46842"/>
            <a:ext cx="10515600" cy="64354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How Many Games to Complete the Circuit?</a:t>
            </a:r>
            <a:endParaRPr lang="en-US" sz="4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421" y="3963709"/>
            <a:ext cx="286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Frank Fleet’s Appearances table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2846" y="3647116"/>
            <a:ext cx="579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Estimation procedure, pre-1901 and Negro Leagues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8076" y="4216503"/>
            <a:ext cx="4725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Determine </a:t>
            </a:r>
            <a:r>
              <a:rPr lang="en-US" sz="1600" dirty="0"/>
              <a:t>P</a:t>
            </a:r>
            <a:r>
              <a:rPr lang="en-US" sz="1600" dirty="0" smtClean="0"/>
              <a:t>rimary </a:t>
            </a:r>
            <a:r>
              <a:rPr lang="en-US" sz="1600" dirty="0"/>
              <a:t>P</a:t>
            </a:r>
            <a:r>
              <a:rPr lang="en-US" sz="1600" dirty="0" smtClean="0"/>
              <a:t>osition by season and career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Sum Defensive Appearances across all positions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Estimate </a:t>
            </a:r>
            <a:r>
              <a:rPr lang="en-US" sz="1600" b="1" dirty="0" smtClean="0"/>
              <a:t>Defensive Games</a:t>
            </a:r>
            <a:r>
              <a:rPr lang="en-US" sz="1600" dirty="0" smtClean="0"/>
              <a:t> as </a:t>
            </a:r>
            <a:r>
              <a:rPr lang="en-US" sz="1600" i="1" dirty="0" smtClean="0"/>
              <a:t>minimum</a:t>
            </a:r>
            <a:r>
              <a:rPr lang="en-US" sz="1600" dirty="0" smtClean="0"/>
              <a:t> of </a:t>
            </a:r>
            <a:r>
              <a:rPr lang="en-US" sz="1600" b="1" dirty="0" smtClean="0"/>
              <a:t>Games</a:t>
            </a:r>
            <a:r>
              <a:rPr lang="en-US" sz="1600" dirty="0" smtClean="0"/>
              <a:t> and </a:t>
            </a:r>
            <a:r>
              <a:rPr lang="en-US" sz="1600" b="1" dirty="0" smtClean="0"/>
              <a:t>Defensive Appearances</a:t>
            </a: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Estimate </a:t>
            </a:r>
            <a:r>
              <a:rPr lang="en-US" sz="1600" b="1" dirty="0" smtClean="0"/>
              <a:t>Games to Complete Circuit</a:t>
            </a:r>
            <a:r>
              <a:rPr lang="en-US" sz="1600" dirty="0" smtClean="0"/>
              <a:t> as sum of all previous season games + </a:t>
            </a:r>
            <a:r>
              <a:rPr lang="en-US" sz="1600" i="1" dirty="0" smtClean="0"/>
              <a:t>75%</a:t>
            </a:r>
            <a:r>
              <a:rPr lang="en-US" sz="1600" dirty="0" smtClean="0"/>
              <a:t> of target season</a:t>
            </a: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b="1" dirty="0" smtClean="0"/>
              <a:t>Appearances per Defensive Game</a:t>
            </a:r>
            <a:r>
              <a:rPr lang="en-US" sz="1600" dirty="0" smtClean="0"/>
              <a:t> is defined as </a:t>
            </a:r>
            <a:r>
              <a:rPr lang="en-US" sz="1600" i="1" dirty="0" smtClean="0"/>
              <a:t>(Defensive Appearances / Defensive Games)</a:t>
            </a:r>
            <a:endParaRPr lang="en-US" sz="1600" b="1" i="1" dirty="0" smtClean="0"/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74354" y="5095124"/>
            <a:ext cx="384569" cy="2286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57799"/>
              </p:ext>
            </p:extLst>
          </p:nvPr>
        </p:nvGraphicFramePr>
        <p:xfrm>
          <a:off x="510671" y="4333125"/>
          <a:ext cx="3429001" cy="1552575"/>
        </p:xfrm>
        <a:graphic>
          <a:graphicData uri="http://schemas.openxmlformats.org/drawingml/2006/table">
            <a:tbl>
              <a:tblPr/>
              <a:tblGrid>
                <a:gridCol w="331533"/>
                <a:gridCol w="265227"/>
                <a:gridCol w="255754"/>
                <a:gridCol w="277856"/>
                <a:gridCol w="255754"/>
                <a:gridCol w="252597"/>
                <a:gridCol w="239967"/>
                <a:gridCol w="255754"/>
                <a:gridCol w="255754"/>
                <a:gridCol w="265227"/>
                <a:gridCol w="252597"/>
                <a:gridCol w="255754"/>
                <a:gridCol w="265227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50563"/>
              </p:ext>
            </p:extLst>
          </p:nvPr>
        </p:nvGraphicFramePr>
        <p:xfrm>
          <a:off x="4646488" y="4333125"/>
          <a:ext cx="546100" cy="1552575"/>
        </p:xfrm>
        <a:graphic>
          <a:graphicData uri="http://schemas.openxmlformats.org/drawingml/2006/table">
            <a:tbl>
              <a:tblPr/>
              <a:tblGrid>
                <a:gridCol w="5461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Def App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50114"/>
              </p:ext>
            </p:extLst>
          </p:nvPr>
        </p:nvGraphicFramePr>
        <p:xfrm>
          <a:off x="5253896" y="4333125"/>
          <a:ext cx="444500" cy="1552575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Circuit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47393"/>
              </p:ext>
            </p:extLst>
          </p:nvPr>
        </p:nvGraphicFramePr>
        <p:xfrm>
          <a:off x="5947618" y="4333124"/>
          <a:ext cx="469900" cy="1552575"/>
        </p:xfrm>
        <a:graphic>
          <a:graphicData uri="http://schemas.openxmlformats.org/drawingml/2006/table">
            <a:tbl>
              <a:tblPr/>
              <a:tblGrid>
                <a:gridCol w="4699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DA/DG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1.077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1.091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1.269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76806"/>
              </p:ext>
            </p:extLst>
          </p:nvPr>
        </p:nvGraphicFramePr>
        <p:xfrm>
          <a:off x="1366907" y="4533149"/>
          <a:ext cx="279400" cy="135255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024487" y="3544478"/>
            <a:ext cx="1640264" cy="94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0" y="821247"/>
            <a:ext cx="1007749" cy="1423315"/>
          </a:xfrm>
          <a:prstGeom prst="rect">
            <a:avLst/>
          </a:prstGeom>
        </p:spPr>
      </p:pic>
      <p:pic>
        <p:nvPicPr>
          <p:cNvPr id="2050" name="Picture 2" descr="https://www.seamheads.com/NegroLgs/pics/1/babe_mel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343" y="879708"/>
            <a:ext cx="1019838" cy="15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hdnux.com/photos/13/44/25/3032426/3/920x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8" y="2339551"/>
            <a:ext cx="1064416" cy="15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817" y="2970859"/>
            <a:ext cx="1002119" cy="128239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54804"/>
              </p:ext>
            </p:extLst>
          </p:nvPr>
        </p:nvGraphicFramePr>
        <p:xfrm>
          <a:off x="3998985" y="4333124"/>
          <a:ext cx="584200" cy="1552575"/>
        </p:xfrm>
        <a:graphic>
          <a:graphicData uri="http://schemas.openxmlformats.org/drawingml/2006/table">
            <a:tbl>
              <a:tblPr/>
              <a:tblGrid>
                <a:gridCol w="5842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Prim </a:t>
                      </a:r>
                      <a:r>
                        <a:rPr lang="en-US" sz="11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0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21797</TotalTime>
  <Words>2456</Words>
  <Application>Microsoft Office PowerPoint</Application>
  <PresentationFormat>Widescreen</PresentationFormat>
  <Paragraphs>747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Calisto MT</vt:lpstr>
      <vt:lpstr>Symbol</vt:lpstr>
      <vt:lpstr>Times New Roman</vt:lpstr>
      <vt:lpstr>Wingdings 3</vt:lpstr>
      <vt:lpstr>Office Theme</vt:lpstr>
      <vt:lpstr>Jacks (and Césars, and Shanes, and Martíns, and ...) of All Trades</vt:lpstr>
      <vt:lpstr>Investigating players who played all nine fielding positions in their careers</vt:lpstr>
      <vt:lpstr>Methodology</vt:lpstr>
      <vt:lpstr>PowerPoint Presentation</vt:lpstr>
      <vt:lpstr>PowerPoint Presentation</vt:lpstr>
      <vt:lpstr>Prevalence Rate: Circuits by Era</vt:lpstr>
      <vt:lpstr>Primary Position by Era</vt:lpstr>
      <vt:lpstr>Position of Last Debut by Era</vt:lpstr>
      <vt:lpstr>How Many Games to Complete the Circuit?</vt:lpstr>
      <vt:lpstr>What Proportion of Career to Complete the Circuit?</vt:lpstr>
      <vt:lpstr>What Proportion of Career at Primary Position?</vt:lpstr>
      <vt:lpstr>Positional Minima and Maxima</vt:lpstr>
      <vt:lpstr>The Baseball Almanac Conundrum</vt:lpstr>
      <vt:lpstr>Defensive Appearances per Defensive Game</vt:lpstr>
      <vt:lpstr>Close, But No Cigar</vt:lpstr>
      <vt:lpstr>Game Played on Sunday, September 28, 1902 (D) at Sportsman's Park II       CHI A    0 2 0 0 4 0 4 0 0 - 10 12 3       STL A    2 1 0 1 0 0 0 0 0 -  4  9  7 </vt:lpstr>
      <vt:lpstr>PowerPoint Presentation</vt:lpstr>
      <vt:lpstr>PowerPoint Presentation</vt:lpstr>
      <vt:lpstr>In summary …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 (and Césars, and Shanes, and Martíns, and ...) of All Trades</dc:title>
  <dc:creator>Neal Traven</dc:creator>
  <cp:lastModifiedBy>Neal Traven</cp:lastModifiedBy>
  <cp:revision>251</cp:revision>
  <dcterms:created xsi:type="dcterms:W3CDTF">2023-05-17T22:21:56Z</dcterms:created>
  <dcterms:modified xsi:type="dcterms:W3CDTF">2023-07-04T17:20:55Z</dcterms:modified>
</cp:coreProperties>
</file>