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35"/>
  </p:notesMasterIdLst>
  <p:handoutMasterIdLst>
    <p:handoutMasterId r:id="rId36"/>
  </p:handoutMasterIdLst>
  <p:sldIdLst>
    <p:sldId id="301" r:id="rId2"/>
    <p:sldId id="381" r:id="rId3"/>
    <p:sldId id="409" r:id="rId4"/>
    <p:sldId id="387" r:id="rId5"/>
    <p:sldId id="385" r:id="rId6"/>
    <p:sldId id="388" r:id="rId7"/>
    <p:sldId id="419" r:id="rId8"/>
    <p:sldId id="390" r:id="rId9"/>
    <p:sldId id="389" r:id="rId10"/>
    <p:sldId id="422" r:id="rId11"/>
    <p:sldId id="418" r:id="rId12"/>
    <p:sldId id="393" r:id="rId13"/>
    <p:sldId id="394" r:id="rId14"/>
    <p:sldId id="395" r:id="rId15"/>
    <p:sldId id="396" r:id="rId16"/>
    <p:sldId id="397" r:id="rId17"/>
    <p:sldId id="423" r:id="rId18"/>
    <p:sldId id="417" r:id="rId19"/>
    <p:sldId id="402" r:id="rId20"/>
    <p:sldId id="403" r:id="rId21"/>
    <p:sldId id="401" r:id="rId22"/>
    <p:sldId id="400" r:id="rId23"/>
    <p:sldId id="404" r:id="rId24"/>
    <p:sldId id="416" r:id="rId25"/>
    <p:sldId id="405" r:id="rId26"/>
    <p:sldId id="406" r:id="rId27"/>
    <p:sldId id="410" r:id="rId28"/>
    <p:sldId id="412" r:id="rId29"/>
    <p:sldId id="411" r:id="rId30"/>
    <p:sldId id="414" r:id="rId31"/>
    <p:sldId id="413" r:id="rId32"/>
    <p:sldId id="420" r:id="rId33"/>
    <p:sldId id="421" r:id="rId3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34BA"/>
    <a:srgbClr val="07938C"/>
    <a:srgbClr val="10C6A3"/>
    <a:srgbClr val="AE2239"/>
    <a:srgbClr val="CF0F98"/>
    <a:srgbClr val="06947C"/>
    <a:srgbClr val="DDF7E2"/>
    <a:srgbClr val="DEF6DE"/>
    <a:srgbClr val="E1F6DE"/>
    <a:srgbClr val="E6F5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84" autoAdjust="0"/>
    <p:restoredTop sz="95501" autoAdjust="0"/>
  </p:normalViewPr>
  <p:slideViewPr>
    <p:cSldViewPr>
      <p:cViewPr varScale="1">
        <p:scale>
          <a:sx n="92" d="100"/>
          <a:sy n="92" d="100"/>
        </p:scale>
        <p:origin x="151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9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Change in </a:t>
            </a:r>
            <a:r>
              <a:rPr lang="en-US" dirty="0" smtClean="0"/>
              <a:t>R-square</a:t>
            </a:r>
            <a:endParaRPr lang="en-US" dirty="0"/>
          </a:p>
        </c:rich>
      </c:tx>
      <c:layout/>
      <c:overlay val="0"/>
      <c:spPr>
        <a:noFill/>
        <a:ln>
          <a:noFill/>
        </a:ln>
        <a:effectLst/>
      </c:spPr>
      <c:txPr>
        <a:bodyPr rot="0" spcFirstLastPara="1" vertOverflow="ellipsis" vert="horz" wrap="square" anchor="ctr" anchorCtr="1"/>
        <a:lstStyle/>
        <a:p>
          <a:pPr>
            <a:defRPr sz="288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0.15568224169199685"/>
          <c:y val="0.35860059911042202"/>
          <c:w val="0.81637983549256443"/>
          <c:h val="0.33193270384611645"/>
        </c:manualLayout>
      </c:layout>
      <c:barChart>
        <c:barDir val="col"/>
        <c:grouping val="clustered"/>
        <c:varyColors val="0"/>
        <c:ser>
          <c:idx val="0"/>
          <c:order val="0"/>
          <c:tx>
            <c:strRef>
              <c:f>Sheet1!$B$15</c:f>
              <c:strCache>
                <c:ptCount val="1"/>
                <c:pt idx="0">
                  <c:v>Mega</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invertIfNegative val="0"/>
          <c:dLbls>
            <c:dLbl>
              <c:idx val="0"/>
              <c:layout>
                <c:manualLayout>
                  <c:x val="0"/>
                  <c:y val="1.073613991810941E-2"/>
                </c:manualLayout>
              </c:layout>
              <c:spPr>
                <a:noFill/>
                <a:ln>
                  <a:noFill/>
                </a:ln>
                <a:effectLst/>
              </c:spPr>
              <c:txPr>
                <a:bodyPr rot="0" spcFirstLastPara="1" vertOverflow="ellipsis" vert="horz" wrap="square" lIns="38100" tIns="19050" rIns="38100" bIns="19050" anchor="ctr" anchorCtr="1">
                  <a:spAutoFit/>
                </a:bodyPr>
                <a:lstStyle/>
                <a:p>
                  <a:pPr>
                    <a:defRPr sz="2000" b="1" i="1"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8E76-4991-87D7-7DA0D5FA2801}"/>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1" i="1"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Sheet1!$C$14</c:f>
              <c:strCache>
                <c:ptCount val="1"/>
                <c:pt idx="0">
                  <c:v>Dr2</c:v>
                </c:pt>
              </c:strCache>
            </c:strRef>
          </c:cat>
          <c:val>
            <c:numRef>
              <c:f>Sheet1!$C$15</c:f>
              <c:numCache>
                <c:formatCode>General</c:formatCode>
                <c:ptCount val="1"/>
                <c:pt idx="0">
                  <c:v>-5.5E-2</c:v>
                </c:pt>
              </c:numCache>
            </c:numRef>
          </c:val>
          <c:extLst xmlns:c16r2="http://schemas.microsoft.com/office/drawing/2015/06/chart">
            <c:ext xmlns:c16="http://schemas.microsoft.com/office/drawing/2014/chart" uri="{C3380CC4-5D6E-409C-BE32-E72D297353CC}">
              <c16:uniqueId val="{00000000-0752-4BAE-B19A-C49744024D70}"/>
            </c:ext>
          </c:extLst>
        </c:ser>
        <c:ser>
          <c:idx val="1"/>
          <c:order val="1"/>
          <c:tx>
            <c:strRef>
              <c:f>Sheet1!$B$16</c:f>
              <c:strCache>
                <c:ptCount val="1"/>
                <c:pt idx="0">
                  <c:v>Large</c:v>
                </c:pt>
              </c:strCache>
            </c:strRef>
          </c:tx>
          <c:spPr>
            <a:solidFill>
              <a:srgbClr val="FFFF00"/>
            </a:soli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2000" b="1" i="1"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accent2">
                        <a:lumMod val="50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Sheet1!$C$14</c:f>
              <c:strCache>
                <c:ptCount val="1"/>
                <c:pt idx="0">
                  <c:v>Dr2</c:v>
                </c:pt>
              </c:strCache>
            </c:strRef>
          </c:cat>
          <c:val>
            <c:numRef>
              <c:f>Sheet1!$C$16</c:f>
              <c:numCache>
                <c:formatCode>General</c:formatCode>
                <c:ptCount val="1"/>
                <c:pt idx="0">
                  <c:v>-0.33300000000000002</c:v>
                </c:pt>
              </c:numCache>
            </c:numRef>
          </c:val>
          <c:extLst xmlns:c16r2="http://schemas.microsoft.com/office/drawing/2015/06/chart">
            <c:ext xmlns:c16="http://schemas.microsoft.com/office/drawing/2014/chart" uri="{C3380CC4-5D6E-409C-BE32-E72D297353CC}">
              <c16:uniqueId val="{00000001-0752-4BAE-B19A-C49744024D70}"/>
            </c:ext>
          </c:extLst>
        </c:ser>
        <c:ser>
          <c:idx val="2"/>
          <c:order val="2"/>
          <c:tx>
            <c:strRef>
              <c:f>Sheet1!$B$17</c:f>
              <c:strCache>
                <c:ptCount val="1"/>
                <c:pt idx="0">
                  <c:v>Medium</c:v>
                </c:pt>
              </c:strCache>
            </c:strRef>
          </c:tx>
          <c:spPr>
            <a:solidFill>
              <a:srgbClr val="FF0000"/>
            </a:soli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invertIfNegative val="0"/>
          <c:dPt>
            <c:idx val="0"/>
            <c:invertIfNegative val="0"/>
            <c:bubble3D val="0"/>
            <c:spPr>
              <a:solidFill>
                <a:srgbClr val="FF0000"/>
              </a:soli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extLst xmlns:c16r2="http://schemas.microsoft.com/office/drawing/2015/06/chart">
              <c:ext xmlns:c16="http://schemas.microsoft.com/office/drawing/2014/chart" uri="{C3380CC4-5D6E-409C-BE32-E72D297353CC}">
                <c16:uniqueId val="{00000003-0752-4BAE-B19A-C49744024D70}"/>
              </c:ext>
            </c:extLst>
          </c:dPt>
          <c:dLbls>
            <c:dLbl>
              <c:idx val="0"/>
              <c:spPr>
                <a:noFill/>
                <a:ln>
                  <a:noFill/>
                </a:ln>
                <a:effectLst/>
              </c:spPr>
              <c:txPr>
                <a:bodyPr rot="0" spcFirstLastPara="1" vertOverflow="ellipsis" vert="horz" wrap="square" lIns="38100" tIns="19050" rIns="38100" bIns="19050" anchor="ctr" anchorCtr="1">
                  <a:spAutoFit/>
                </a:bodyPr>
                <a:lstStyle/>
                <a:p>
                  <a:pPr>
                    <a:defRPr sz="2000" b="1" i="1"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accent2">
                        <a:lumMod val="50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Sheet1!$C$14</c:f>
              <c:strCache>
                <c:ptCount val="1"/>
                <c:pt idx="0">
                  <c:v>Dr2</c:v>
                </c:pt>
              </c:strCache>
            </c:strRef>
          </c:cat>
          <c:val>
            <c:numRef>
              <c:f>Sheet1!$C$17</c:f>
              <c:numCache>
                <c:formatCode>General</c:formatCode>
                <c:ptCount val="1"/>
                <c:pt idx="0">
                  <c:v>-0.32800000000000001</c:v>
                </c:pt>
              </c:numCache>
            </c:numRef>
          </c:val>
          <c:extLst xmlns:c16r2="http://schemas.microsoft.com/office/drawing/2015/06/chart">
            <c:ext xmlns:c16="http://schemas.microsoft.com/office/drawing/2014/chart" uri="{C3380CC4-5D6E-409C-BE32-E72D297353CC}">
              <c16:uniqueId val="{00000004-0752-4BAE-B19A-C49744024D70}"/>
            </c:ext>
          </c:extLst>
        </c:ser>
        <c:ser>
          <c:idx val="3"/>
          <c:order val="3"/>
          <c:tx>
            <c:strRef>
              <c:f>Sheet1!$B$18</c:f>
              <c:strCache>
                <c:ptCount val="1"/>
                <c:pt idx="0">
                  <c:v>Small</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glow" dir="tl">
                <a:rot lat="0" lon="0" rev="900000"/>
              </a:lightRig>
            </a:scene3d>
            <a:sp3d prstMaterial="powder">
              <a:bevelT w="25400" h="38100"/>
            </a:sp3d>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2000" b="1" i="1"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accent2">
                        <a:lumMod val="50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Sheet1!$C$14</c:f>
              <c:strCache>
                <c:ptCount val="1"/>
                <c:pt idx="0">
                  <c:v>Dr2</c:v>
                </c:pt>
              </c:strCache>
            </c:strRef>
          </c:cat>
          <c:val>
            <c:numRef>
              <c:f>Sheet1!$C$18</c:f>
              <c:numCache>
                <c:formatCode>General</c:formatCode>
                <c:ptCount val="1"/>
                <c:pt idx="0">
                  <c:v>-0.31900000000000001</c:v>
                </c:pt>
              </c:numCache>
            </c:numRef>
          </c:val>
          <c:extLst xmlns:c16r2="http://schemas.microsoft.com/office/drawing/2015/06/chart">
            <c:ext xmlns:c16="http://schemas.microsoft.com/office/drawing/2014/chart" uri="{C3380CC4-5D6E-409C-BE32-E72D297353CC}">
              <c16:uniqueId val="{00000005-0752-4BAE-B19A-C49744024D70}"/>
            </c:ext>
          </c:extLst>
        </c:ser>
        <c:dLbls>
          <c:showLegendKey val="0"/>
          <c:showVal val="0"/>
          <c:showCatName val="0"/>
          <c:showSerName val="0"/>
          <c:showPercent val="0"/>
          <c:showBubbleSize val="0"/>
        </c:dLbls>
        <c:gapWidth val="100"/>
        <c:overlap val="-24"/>
        <c:axId val="464016456"/>
        <c:axId val="464009400"/>
      </c:barChart>
      <c:catAx>
        <c:axId val="464016456"/>
        <c:scaling>
          <c:orientation val="minMax"/>
        </c:scaling>
        <c:delete val="1"/>
        <c:axPos val="b"/>
        <c:numFmt formatCode="General" sourceLinked="1"/>
        <c:majorTickMark val="none"/>
        <c:minorTickMark val="none"/>
        <c:tickLblPos val="nextTo"/>
        <c:crossAx val="464009400"/>
        <c:crosses val="autoZero"/>
        <c:auto val="1"/>
        <c:lblAlgn val="ctr"/>
        <c:lblOffset val="100"/>
        <c:noMultiLvlLbl val="0"/>
      </c:catAx>
      <c:valAx>
        <c:axId val="464009400"/>
        <c:scaling>
          <c:orientation val="minMax"/>
          <c:min val="-0.4"/>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lt1">
                    <a:lumMod val="85000"/>
                  </a:schemeClr>
                </a:solidFill>
                <a:latin typeface="+mn-lt"/>
                <a:ea typeface="+mn-ea"/>
                <a:cs typeface="+mn-cs"/>
              </a:defRPr>
            </a:pPr>
            <a:endParaRPr lang="en-US"/>
          </a:p>
        </c:txPr>
        <c:crossAx val="464016456"/>
        <c:crosses val="autoZero"/>
        <c:crossBetween val="between"/>
        <c:majorUnit val="0.2"/>
      </c:valAx>
      <c:spPr>
        <a:noFill/>
        <a:ln>
          <a:noFill/>
        </a:ln>
        <a:effectLst/>
      </c:spPr>
    </c:plotArea>
    <c:legend>
      <c:legendPos val="b"/>
      <c:layout>
        <c:manualLayout>
          <c:xMode val="edge"/>
          <c:yMode val="edge"/>
          <c:x val="0.15243913281714172"/>
          <c:y val="0.81970555079567897"/>
          <c:w val="0.79523262445437182"/>
          <c:h val="0.17492637924526627"/>
        </c:manualLayout>
      </c:layout>
      <c:overlay val="0"/>
      <c:spPr>
        <a:solidFill>
          <a:schemeClr val="tx1">
            <a:lumMod val="95000"/>
            <a:lumOff val="5000"/>
          </a:schemeClr>
        </a:solidFill>
        <a:ln>
          <a:solidFill>
            <a:srgbClr val="FF0000"/>
          </a:solidFill>
        </a:ln>
        <a:effectLst/>
      </c:spPr>
      <c:txPr>
        <a:bodyPr rot="0" spcFirstLastPara="1" vertOverflow="ellipsis" vert="horz" wrap="square" anchor="ctr" anchorCtr="1"/>
        <a:lstStyle/>
        <a:p>
          <a:pPr>
            <a:defRPr sz="20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2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R Square Mega</a:t>
            </a:r>
          </a:p>
        </c:rich>
      </c:tx>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Sheet2!$H$2</c:f>
              <c:strCache>
                <c:ptCount val="1"/>
                <c:pt idx="0">
                  <c:v>Mega</c:v>
                </c:pt>
              </c:strCache>
            </c:strRef>
          </c:tx>
          <c:spPr>
            <a:solidFill>
              <a:srgbClr val="7030A0"/>
            </a:soli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Sheet2!$G$3:$G$7</c:f>
              <c:strCache>
                <c:ptCount val="5"/>
                <c:pt idx="0">
                  <c:v>1990-1995</c:v>
                </c:pt>
                <c:pt idx="1">
                  <c:v>1996-2002</c:v>
                </c:pt>
                <c:pt idx="2">
                  <c:v>2003-2006</c:v>
                </c:pt>
                <c:pt idx="3">
                  <c:v>2007-2011</c:v>
                </c:pt>
                <c:pt idx="4">
                  <c:v>2012-2015</c:v>
                </c:pt>
              </c:strCache>
            </c:strRef>
          </c:cat>
          <c:val>
            <c:numRef>
              <c:f>Sheet2!$H$3:$H$7</c:f>
              <c:numCache>
                <c:formatCode>0.0000</c:formatCode>
                <c:ptCount val="5"/>
                <c:pt idx="0">
                  <c:v>0.18</c:v>
                </c:pt>
                <c:pt idx="1">
                  <c:v>0.374</c:v>
                </c:pt>
                <c:pt idx="2">
                  <c:v>0.31900000000000001</c:v>
                </c:pt>
                <c:pt idx="3">
                  <c:v>0.223</c:v>
                </c:pt>
                <c:pt idx="4">
                  <c:v>0.16400000000000001</c:v>
                </c:pt>
              </c:numCache>
            </c:numRef>
          </c:val>
          <c:extLst xmlns:c16r2="http://schemas.microsoft.com/office/drawing/2015/06/chart">
            <c:ext xmlns:c16="http://schemas.microsoft.com/office/drawing/2014/chart" uri="{C3380CC4-5D6E-409C-BE32-E72D297353CC}">
              <c16:uniqueId val="{00000000-B6B4-4F63-8A7B-E25B51D5D28D}"/>
            </c:ext>
          </c:extLst>
        </c:ser>
        <c:ser>
          <c:idx val="1"/>
          <c:order val="1"/>
          <c:tx>
            <c:strRef>
              <c:f>Sheet2!$I$2</c:f>
              <c:strCache>
                <c:ptCount val="1"/>
                <c:pt idx="0">
                  <c:v>Quar 4</c:v>
                </c:pt>
              </c:strCache>
            </c:strRef>
          </c:tx>
          <c:spPr>
            <a:gradFill rotWithShape="1">
              <a:gsLst>
                <a:gs pos="0">
                  <a:schemeClr val="accent2">
                    <a:tint val="98000"/>
                    <a:shade val="25000"/>
                    <a:satMod val="250000"/>
                  </a:schemeClr>
                </a:gs>
                <a:gs pos="68000">
                  <a:schemeClr val="accent2">
                    <a:tint val="86000"/>
                    <a:satMod val="115000"/>
                  </a:schemeClr>
                </a:gs>
                <a:gs pos="100000">
                  <a:schemeClr val="accent2">
                    <a:tint val="50000"/>
                    <a:satMod val="150000"/>
                  </a:schemeClr>
                </a:gs>
              </a:gsLst>
              <a:path path="circle">
                <a:fillToRect l="50000" t="130000" r="50000" b="-30000"/>
              </a:path>
            </a:gra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Sheet2!$G$3:$G$7</c:f>
              <c:strCache>
                <c:ptCount val="5"/>
                <c:pt idx="0">
                  <c:v>1990-1995</c:v>
                </c:pt>
                <c:pt idx="1">
                  <c:v>1996-2002</c:v>
                </c:pt>
                <c:pt idx="2">
                  <c:v>2003-2006</c:v>
                </c:pt>
                <c:pt idx="3">
                  <c:v>2007-2011</c:v>
                </c:pt>
                <c:pt idx="4">
                  <c:v>2012-2015</c:v>
                </c:pt>
              </c:strCache>
            </c:strRef>
          </c:cat>
          <c:val>
            <c:numRef>
              <c:f>Sheet2!$I$3:$I$7</c:f>
              <c:numCache>
                <c:formatCode>0.0000</c:formatCode>
                <c:ptCount val="5"/>
                <c:pt idx="0">
                  <c:v>8.3000000000000004E-2</c:v>
                </c:pt>
                <c:pt idx="1">
                  <c:v>0.157</c:v>
                </c:pt>
                <c:pt idx="2">
                  <c:v>8.6999999999999994E-2</c:v>
                </c:pt>
                <c:pt idx="3">
                  <c:v>0.14199999999999999</c:v>
                </c:pt>
                <c:pt idx="4">
                  <c:v>2.5999999999999999E-2</c:v>
                </c:pt>
              </c:numCache>
            </c:numRef>
          </c:val>
          <c:extLst xmlns:c16r2="http://schemas.microsoft.com/office/drawing/2015/06/chart">
            <c:ext xmlns:c16="http://schemas.microsoft.com/office/drawing/2014/chart" uri="{C3380CC4-5D6E-409C-BE32-E72D297353CC}">
              <c16:uniqueId val="{00000001-B6B4-4F63-8A7B-E25B51D5D28D}"/>
            </c:ext>
          </c:extLst>
        </c:ser>
        <c:dLbls>
          <c:showLegendKey val="0"/>
          <c:showVal val="0"/>
          <c:showCatName val="0"/>
          <c:showSerName val="0"/>
          <c:showPercent val="0"/>
          <c:showBubbleSize val="0"/>
        </c:dLbls>
        <c:gapWidth val="150"/>
        <c:shape val="box"/>
        <c:axId val="464014104"/>
        <c:axId val="464014496"/>
        <c:axId val="0"/>
      </c:bar3DChart>
      <c:catAx>
        <c:axId val="46401410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64014496"/>
        <c:crosses val="autoZero"/>
        <c:auto val="1"/>
        <c:lblAlgn val="ctr"/>
        <c:lblOffset val="100"/>
        <c:noMultiLvlLbl val="0"/>
      </c:catAx>
      <c:valAx>
        <c:axId val="464014496"/>
        <c:scaling>
          <c:orientation val="minMax"/>
        </c:scaling>
        <c:delete val="0"/>
        <c:axPos val="l"/>
        <c:majorGridlines>
          <c:spPr>
            <a:ln w="9525" cap="flat" cmpd="sng" algn="ctr">
              <a:solidFill>
                <a:schemeClr val="dk1">
                  <a:lumMod val="50000"/>
                  <a:lumOff val="50000"/>
                </a:schemeClr>
              </a:solidFill>
              <a:round/>
            </a:ln>
            <a:effectLst/>
          </c:spPr>
        </c:majorGridlines>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640141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R Square - Medium</a:t>
            </a:r>
          </a:p>
        </c:rich>
      </c:tx>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4"/>
          <c:order val="4"/>
          <c:tx>
            <c:strRef>
              <c:f>Sheet2!$L$2</c:f>
              <c:strCache>
                <c:ptCount val="1"/>
                <c:pt idx="0">
                  <c:v>Medium</c:v>
                </c:pt>
              </c:strCache>
            </c:strRef>
          </c:tx>
          <c:spPr>
            <a:solidFill>
              <a:srgbClr val="002060"/>
            </a:soli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val>
            <c:numRef>
              <c:f>Sheet2!$L$3:$L$7</c:f>
              <c:numCache>
                <c:formatCode>0.0000</c:formatCode>
                <c:ptCount val="5"/>
                <c:pt idx="0">
                  <c:v>0.33</c:v>
                </c:pt>
                <c:pt idx="1">
                  <c:v>0.36199999999999999</c:v>
                </c:pt>
                <c:pt idx="2">
                  <c:v>6.0000000000000001E-3</c:v>
                </c:pt>
                <c:pt idx="3">
                  <c:v>1.0999999999999999E-2</c:v>
                </c:pt>
                <c:pt idx="4">
                  <c:v>0.309</c:v>
                </c:pt>
              </c:numCache>
            </c:numRef>
          </c:val>
          <c:extLst xmlns:c16r2="http://schemas.microsoft.com/office/drawing/2015/06/chart">
            <c:ext xmlns:c16="http://schemas.microsoft.com/office/drawing/2014/chart" uri="{C3380CC4-5D6E-409C-BE32-E72D297353CC}">
              <c16:uniqueId val="{00000000-E71F-4AB0-87FC-244B6CC31F72}"/>
            </c:ext>
          </c:extLst>
        </c:ser>
        <c:ser>
          <c:idx val="5"/>
          <c:order val="5"/>
          <c:tx>
            <c:strRef>
              <c:f>Sheet2!$M$2</c:f>
              <c:strCache>
                <c:ptCount val="1"/>
                <c:pt idx="0">
                  <c:v>Quar 2</c:v>
                </c:pt>
              </c:strCache>
            </c:strRef>
          </c:tx>
          <c:spPr>
            <a:gradFill rotWithShape="1">
              <a:gsLst>
                <a:gs pos="0">
                  <a:schemeClr val="accent6">
                    <a:tint val="98000"/>
                    <a:shade val="25000"/>
                    <a:satMod val="250000"/>
                  </a:schemeClr>
                </a:gs>
                <a:gs pos="68000">
                  <a:schemeClr val="accent6">
                    <a:tint val="86000"/>
                    <a:satMod val="115000"/>
                  </a:schemeClr>
                </a:gs>
                <a:gs pos="100000">
                  <a:schemeClr val="accent6">
                    <a:tint val="50000"/>
                    <a:satMod val="150000"/>
                  </a:schemeClr>
                </a:gs>
              </a:gsLst>
              <a:path path="circle">
                <a:fillToRect l="50000" t="130000" r="50000" b="-30000"/>
              </a:path>
            </a:gra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val>
            <c:numRef>
              <c:f>Sheet2!$M$3:$M$7</c:f>
              <c:numCache>
                <c:formatCode>0.0000</c:formatCode>
                <c:ptCount val="5"/>
                <c:pt idx="0">
                  <c:v>0.311</c:v>
                </c:pt>
                <c:pt idx="1">
                  <c:v>0.05</c:v>
                </c:pt>
                <c:pt idx="2">
                  <c:v>0</c:v>
                </c:pt>
                <c:pt idx="3">
                  <c:v>0.126</c:v>
                </c:pt>
                <c:pt idx="4">
                  <c:v>6.3E-2</c:v>
                </c:pt>
              </c:numCache>
            </c:numRef>
          </c:val>
          <c:extLst xmlns:c16r2="http://schemas.microsoft.com/office/drawing/2015/06/chart">
            <c:ext xmlns:c16="http://schemas.microsoft.com/office/drawing/2014/chart" uri="{C3380CC4-5D6E-409C-BE32-E72D297353CC}">
              <c16:uniqueId val="{00000001-E71F-4AB0-87FC-244B6CC31F72}"/>
            </c:ext>
          </c:extLst>
        </c:ser>
        <c:dLbls>
          <c:showLegendKey val="0"/>
          <c:showVal val="1"/>
          <c:showCatName val="0"/>
          <c:showSerName val="0"/>
          <c:showPercent val="0"/>
          <c:showBubbleSize val="0"/>
        </c:dLbls>
        <c:gapWidth val="150"/>
        <c:shape val="box"/>
        <c:axId val="464016848"/>
        <c:axId val="464017632"/>
        <c:axId val="0"/>
        <c:extLst xmlns:c16r2="http://schemas.microsoft.com/office/drawing/2015/06/chart">
          <c:ext xmlns:c15="http://schemas.microsoft.com/office/drawing/2012/chart" uri="{02D57815-91ED-43cb-92C2-25804820EDAC}">
            <c15:filteredBarSeries>
              <c15:ser>
                <c:idx val="0"/>
                <c:order val="0"/>
                <c:tx>
                  <c:strRef>
                    <c:extLst xmlns:c16r2="http://schemas.microsoft.com/office/drawing/2015/06/chart">
                      <c:ext uri="{02D57815-91ED-43cb-92C2-25804820EDAC}">
                        <c15:formulaRef>
                          <c15:sqref>Sheet2!$H$2</c15:sqref>
                        </c15:formulaRef>
                      </c:ext>
                    </c:extLst>
                    <c:strCache>
                      <c:ptCount val="1"/>
                      <c:pt idx="0">
                        <c:v>Mega</c:v>
                      </c:pt>
                    </c:strCache>
                  </c:strRef>
                </c:tx>
                <c:spPr>
                  <a:gradFill rotWithShape="1">
                    <a:gsLst>
                      <a:gs pos="0">
                        <a:schemeClr val="accent1">
                          <a:tint val="98000"/>
                          <a:shade val="25000"/>
                          <a:satMod val="250000"/>
                        </a:schemeClr>
                      </a:gs>
                      <a:gs pos="68000">
                        <a:schemeClr val="accent1">
                          <a:tint val="86000"/>
                          <a:satMod val="115000"/>
                        </a:schemeClr>
                      </a:gs>
                      <a:gs pos="100000">
                        <a:schemeClr val="accent1">
                          <a:tint val="50000"/>
                          <a:satMod val="150000"/>
                        </a:schemeClr>
                      </a:gs>
                    </a:gsLst>
                    <a:path path="circle">
                      <a:fillToRect l="50000" t="130000" r="50000" b="-30000"/>
                    </a:path>
                  </a:gra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uri="{CE6537A1-D6FC-4f65-9D91-7224C49458BB}">
                      <c15:showLeaderLines val="1"/>
                      <c15:leaderLines>
                        <c:spPr>
                          <a:ln w="9525">
                            <a:solidFill>
                              <a:schemeClr val="lt1">
                                <a:lumMod val="95000"/>
                                <a:alpha val="54000"/>
                              </a:schemeClr>
                            </a:solidFill>
                          </a:ln>
                          <a:effectLst/>
                        </c:spPr>
                      </c15:leaderLines>
                    </c:ext>
                  </c:extLst>
                </c:dLbls>
                <c:cat>
                  <c:strRef>
                    <c:extLst xmlns:c16r2="http://schemas.microsoft.com/office/drawing/2015/06/chart">
                      <c:ext uri="{02D57815-91ED-43cb-92C2-25804820EDAC}">
                        <c15:formulaRef>
                          <c15:sqref>Sheet2!$G$3:$G$7</c15:sqref>
                        </c15:formulaRef>
                      </c:ext>
                    </c:extLst>
                    <c:strCache>
                      <c:ptCount val="5"/>
                      <c:pt idx="0">
                        <c:v>1990-1995</c:v>
                      </c:pt>
                      <c:pt idx="1">
                        <c:v>1996-2002</c:v>
                      </c:pt>
                      <c:pt idx="2">
                        <c:v>2003-2006</c:v>
                      </c:pt>
                      <c:pt idx="3">
                        <c:v>2007-2011</c:v>
                      </c:pt>
                      <c:pt idx="4">
                        <c:v>2012-2015</c:v>
                      </c:pt>
                    </c:strCache>
                  </c:strRef>
                </c:cat>
                <c:val>
                  <c:numRef>
                    <c:extLst xmlns:c16r2="http://schemas.microsoft.com/office/drawing/2015/06/chart">
                      <c:ext uri="{02D57815-91ED-43cb-92C2-25804820EDAC}">
                        <c15:formulaRef>
                          <c15:sqref>Sheet2!$H$3:$H$7</c15:sqref>
                        </c15:formulaRef>
                      </c:ext>
                    </c:extLst>
                    <c:numCache>
                      <c:formatCode>0.0000</c:formatCode>
                      <c:ptCount val="5"/>
                      <c:pt idx="0">
                        <c:v>0.18</c:v>
                      </c:pt>
                      <c:pt idx="1">
                        <c:v>0.374</c:v>
                      </c:pt>
                      <c:pt idx="2">
                        <c:v>0.31900000000000001</c:v>
                      </c:pt>
                      <c:pt idx="3">
                        <c:v>0.223</c:v>
                      </c:pt>
                      <c:pt idx="4">
                        <c:v>0.16400000000000001</c:v>
                      </c:pt>
                    </c:numCache>
                  </c:numRef>
                </c:val>
                <c:extLst xmlns:c16r2="http://schemas.microsoft.com/office/drawing/2015/06/chart">
                  <c:ext xmlns:c16="http://schemas.microsoft.com/office/drawing/2014/chart" uri="{C3380CC4-5D6E-409C-BE32-E72D297353CC}">
                    <c16:uniqueId val="{00000002-E71F-4AB0-87FC-244B6CC31F72}"/>
                  </c:ext>
                </c:extLst>
              </c15:ser>
            </c15:filteredBarSeries>
            <c15:filteredBarSeries>
              <c15:ser>
                <c:idx val="1"/>
                <c:order val="1"/>
                <c:tx>
                  <c:strRef>
                    <c:extLst xmlns:c16r2="http://schemas.microsoft.com/office/drawing/2015/06/chart" xmlns:c15="http://schemas.microsoft.com/office/drawing/2012/chart">
                      <c:ext xmlns:c15="http://schemas.microsoft.com/office/drawing/2012/chart" uri="{02D57815-91ED-43cb-92C2-25804820EDAC}">
                        <c15:formulaRef>
                          <c15:sqref>Sheet2!$I$2</c15:sqref>
                        </c15:formulaRef>
                      </c:ext>
                    </c:extLst>
                    <c:strCache>
                      <c:ptCount val="1"/>
                      <c:pt idx="0">
                        <c:v>Quar 4</c:v>
                      </c:pt>
                    </c:strCache>
                  </c:strRef>
                </c:tx>
                <c:spPr>
                  <a:gradFill rotWithShape="1">
                    <a:gsLst>
                      <a:gs pos="0">
                        <a:schemeClr val="accent2">
                          <a:tint val="98000"/>
                          <a:shade val="25000"/>
                          <a:satMod val="250000"/>
                        </a:schemeClr>
                      </a:gs>
                      <a:gs pos="68000">
                        <a:schemeClr val="accent2">
                          <a:tint val="86000"/>
                          <a:satMod val="115000"/>
                        </a:schemeClr>
                      </a:gs>
                      <a:gs pos="100000">
                        <a:schemeClr val="accent2">
                          <a:tint val="50000"/>
                          <a:satMod val="150000"/>
                        </a:schemeClr>
                      </a:gs>
                    </a:gsLst>
                    <a:path path="circle">
                      <a:fillToRect l="50000" t="130000" r="50000" b="-30000"/>
                    </a:path>
                  </a:gra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xmlns:c15="http://schemas.microsoft.com/office/drawing/2012/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extLst xmlns:c16r2="http://schemas.microsoft.com/office/drawing/2015/06/chart" xmlns:c15="http://schemas.microsoft.com/office/drawing/2012/chart">
                      <c:ext xmlns:c15="http://schemas.microsoft.com/office/drawing/2012/chart" uri="{02D57815-91ED-43cb-92C2-25804820EDAC}">
                        <c15:formulaRef>
                          <c15:sqref>Sheet2!$G$3:$G$7</c15:sqref>
                        </c15:formulaRef>
                      </c:ext>
                    </c:extLst>
                    <c:strCache>
                      <c:ptCount val="5"/>
                      <c:pt idx="0">
                        <c:v>1990-1995</c:v>
                      </c:pt>
                      <c:pt idx="1">
                        <c:v>1996-2002</c:v>
                      </c:pt>
                      <c:pt idx="2">
                        <c:v>2003-2006</c:v>
                      </c:pt>
                      <c:pt idx="3">
                        <c:v>2007-2011</c:v>
                      </c:pt>
                      <c:pt idx="4">
                        <c:v>2012-2015</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Sheet2!$I$3:$I$7</c15:sqref>
                        </c15:formulaRef>
                      </c:ext>
                    </c:extLst>
                    <c:numCache>
                      <c:formatCode>0.0000</c:formatCode>
                      <c:ptCount val="5"/>
                      <c:pt idx="0">
                        <c:v>8.3000000000000004E-2</c:v>
                      </c:pt>
                      <c:pt idx="1">
                        <c:v>0.157</c:v>
                      </c:pt>
                      <c:pt idx="2">
                        <c:v>8.6999999999999994E-2</c:v>
                      </c:pt>
                      <c:pt idx="3">
                        <c:v>0.14199999999999999</c:v>
                      </c:pt>
                      <c:pt idx="4">
                        <c:v>2.5999999999999999E-2</c:v>
                      </c:pt>
                    </c:numCache>
                  </c:numRef>
                </c:val>
                <c:extLst xmlns:c16r2="http://schemas.microsoft.com/office/drawing/2015/06/chart" xmlns:c15="http://schemas.microsoft.com/office/drawing/2012/chart">
                  <c:ext xmlns:c16="http://schemas.microsoft.com/office/drawing/2014/chart" uri="{C3380CC4-5D6E-409C-BE32-E72D297353CC}">
                    <c16:uniqueId val="{00000003-E71F-4AB0-87FC-244B6CC31F72}"/>
                  </c:ext>
                </c:extLst>
              </c15:ser>
            </c15:filteredBarSeries>
            <c15:filteredBarSeries>
              <c15:ser>
                <c:idx val="2"/>
                <c:order val="2"/>
                <c:tx>
                  <c:strRef>
                    <c:extLst xmlns:c16r2="http://schemas.microsoft.com/office/drawing/2015/06/chart" xmlns:c15="http://schemas.microsoft.com/office/drawing/2012/chart">
                      <c:ext xmlns:c15="http://schemas.microsoft.com/office/drawing/2012/chart" uri="{02D57815-91ED-43cb-92C2-25804820EDAC}">
                        <c15:formulaRef>
                          <c15:sqref>Sheet2!$J$2</c15:sqref>
                        </c15:formulaRef>
                      </c:ext>
                    </c:extLst>
                    <c:strCache>
                      <c:ptCount val="1"/>
                      <c:pt idx="0">
                        <c:v>Large</c:v>
                      </c:pt>
                    </c:strCache>
                  </c:strRef>
                </c:tx>
                <c:spPr>
                  <a:gradFill rotWithShape="1">
                    <a:gsLst>
                      <a:gs pos="0">
                        <a:schemeClr val="accent3">
                          <a:tint val="98000"/>
                          <a:shade val="25000"/>
                          <a:satMod val="250000"/>
                        </a:schemeClr>
                      </a:gs>
                      <a:gs pos="68000">
                        <a:schemeClr val="accent3">
                          <a:tint val="86000"/>
                          <a:satMod val="115000"/>
                        </a:schemeClr>
                      </a:gs>
                      <a:gs pos="100000">
                        <a:schemeClr val="accent3">
                          <a:tint val="50000"/>
                          <a:satMod val="150000"/>
                        </a:schemeClr>
                      </a:gs>
                    </a:gsLst>
                    <a:path path="circle">
                      <a:fillToRect l="50000" t="130000" r="50000" b="-30000"/>
                    </a:path>
                  </a:gra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xmlns:c15="http://schemas.microsoft.com/office/drawing/2012/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Ref>
                    <c:extLst xmlns:c16r2="http://schemas.microsoft.com/office/drawing/2015/06/chart" xmlns:c15="http://schemas.microsoft.com/office/drawing/2012/chart">
                      <c:ext xmlns:c15="http://schemas.microsoft.com/office/drawing/2012/chart" uri="{02D57815-91ED-43cb-92C2-25804820EDAC}">
                        <c15:formulaRef>
                          <c15:sqref>Sheet2!$J$3:$J$7</c15:sqref>
                        </c15:formulaRef>
                      </c:ext>
                    </c:extLst>
                    <c:numCache>
                      <c:formatCode>0.0000</c:formatCode>
                      <c:ptCount val="5"/>
                      <c:pt idx="0">
                        <c:v>0.378</c:v>
                      </c:pt>
                      <c:pt idx="1">
                        <c:v>8.3000000000000004E-2</c:v>
                      </c:pt>
                      <c:pt idx="2">
                        <c:v>6.7000000000000004E-2</c:v>
                      </c:pt>
                      <c:pt idx="3">
                        <c:v>0.35199999999999998</c:v>
                      </c:pt>
                      <c:pt idx="4">
                        <c:v>6.0000000000000001E-3</c:v>
                      </c:pt>
                    </c:numCache>
                  </c:numRef>
                </c:val>
                <c:extLst xmlns:c16r2="http://schemas.microsoft.com/office/drawing/2015/06/chart" xmlns:c15="http://schemas.microsoft.com/office/drawing/2012/chart">
                  <c:ext xmlns:c16="http://schemas.microsoft.com/office/drawing/2014/chart" uri="{C3380CC4-5D6E-409C-BE32-E72D297353CC}">
                    <c16:uniqueId val="{00000004-E71F-4AB0-87FC-244B6CC31F72}"/>
                  </c:ext>
                </c:extLst>
              </c15:ser>
            </c15:filteredBarSeries>
            <c15:filteredBarSeries>
              <c15:ser>
                <c:idx val="3"/>
                <c:order val="3"/>
                <c:tx>
                  <c:strRef>
                    <c:extLst xmlns:c16r2="http://schemas.microsoft.com/office/drawing/2015/06/chart" xmlns:c15="http://schemas.microsoft.com/office/drawing/2012/chart">
                      <c:ext xmlns:c15="http://schemas.microsoft.com/office/drawing/2012/chart" uri="{02D57815-91ED-43cb-92C2-25804820EDAC}">
                        <c15:formulaRef>
                          <c15:sqref>Sheet2!$K$3:$K$7</c15:sqref>
                        </c15:formulaRef>
                      </c:ext>
                    </c:extLst>
                    <c:strCache>
                      <c:ptCount val="5"/>
                      <c:pt idx="0">
                        <c:v>0.2730</c:v>
                      </c:pt>
                      <c:pt idx="1">
                        <c:v>0.1540</c:v>
                      </c:pt>
                      <c:pt idx="2">
                        <c:v>0.0180</c:v>
                      </c:pt>
                      <c:pt idx="3">
                        <c:v>0.1590</c:v>
                      </c:pt>
                      <c:pt idx="4">
                        <c:v>0.1750</c:v>
                      </c:pt>
                    </c:strCache>
                  </c:strRef>
                </c:tx>
                <c:spPr>
                  <a:gradFill rotWithShape="1">
                    <a:gsLst>
                      <a:gs pos="0">
                        <a:schemeClr val="accent4">
                          <a:tint val="98000"/>
                          <a:shade val="25000"/>
                          <a:satMod val="250000"/>
                        </a:schemeClr>
                      </a:gs>
                      <a:gs pos="68000">
                        <a:schemeClr val="accent4">
                          <a:tint val="86000"/>
                          <a:satMod val="115000"/>
                        </a:schemeClr>
                      </a:gs>
                      <a:gs pos="100000">
                        <a:schemeClr val="accent4">
                          <a:tint val="50000"/>
                          <a:satMod val="150000"/>
                        </a:schemeClr>
                      </a:gs>
                    </a:gsLst>
                    <a:path path="circle">
                      <a:fillToRect l="50000" t="130000" r="50000" b="-30000"/>
                    </a:path>
                  </a:gra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xmlns:c15="http://schemas.microsoft.com/office/drawing/2012/char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val>
                  <c:numLit>
                    <c:formatCode>General</c:formatCode>
                    <c:ptCount val="1"/>
                    <c:pt idx="0">
                      <c:v>1</c:v>
                    </c:pt>
                  </c:numLit>
                </c:val>
                <c:extLst xmlns:c16r2="http://schemas.microsoft.com/office/drawing/2015/06/chart" xmlns:c15="http://schemas.microsoft.com/office/drawing/2012/chart">
                  <c:ext xmlns:c16="http://schemas.microsoft.com/office/drawing/2014/chart" uri="{C3380CC4-5D6E-409C-BE32-E72D297353CC}">
                    <c16:uniqueId val="{00000005-E71F-4AB0-87FC-244B6CC31F72}"/>
                  </c:ext>
                </c:extLst>
              </c15:ser>
            </c15:filteredBarSeries>
          </c:ext>
        </c:extLst>
      </c:bar3DChart>
      <c:catAx>
        <c:axId val="46401684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64017632"/>
        <c:crosses val="autoZero"/>
        <c:auto val="1"/>
        <c:lblAlgn val="ctr"/>
        <c:lblOffset val="100"/>
        <c:noMultiLvlLbl val="0"/>
      </c:catAx>
      <c:valAx>
        <c:axId val="464017632"/>
        <c:scaling>
          <c:orientation val="minMax"/>
        </c:scaling>
        <c:delete val="0"/>
        <c:axPos val="l"/>
        <c:majorGridlines>
          <c:spPr>
            <a:ln w="9525" cap="flat" cmpd="sng" algn="ctr">
              <a:solidFill>
                <a:schemeClr val="dk1">
                  <a:lumMod val="50000"/>
                  <a:lumOff val="50000"/>
                </a:schemeClr>
              </a:solidFill>
              <a:round/>
            </a:ln>
            <a:effectLst/>
          </c:spPr>
        </c:majorGridlines>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640168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R Square - Small</a:t>
            </a:r>
          </a:p>
        </c:rich>
      </c:tx>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6"/>
          <c:order val="6"/>
          <c:tx>
            <c:strRef>
              <c:f>Sheet2!$N$2</c:f>
              <c:strCache>
                <c:ptCount val="1"/>
                <c:pt idx="0">
                  <c:v>Small</c:v>
                </c:pt>
              </c:strCache>
            </c:strRef>
          </c:tx>
          <c:spPr>
            <a:solidFill>
              <a:srgbClr val="FFC000"/>
            </a:soli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val>
            <c:numRef>
              <c:f>Sheet2!$N$3:$N$7</c:f>
              <c:numCache>
                <c:formatCode>0.0000</c:formatCode>
                <c:ptCount val="5"/>
                <c:pt idx="0">
                  <c:v>0.42599999999999999</c:v>
                </c:pt>
                <c:pt idx="1">
                  <c:v>0.20100000000000001</c:v>
                </c:pt>
                <c:pt idx="2">
                  <c:v>0.182</c:v>
                </c:pt>
                <c:pt idx="3">
                  <c:v>0.26200000000000001</c:v>
                </c:pt>
                <c:pt idx="4">
                  <c:v>0.17699999999999999</c:v>
                </c:pt>
              </c:numCache>
            </c:numRef>
          </c:val>
          <c:extLst xmlns:c16r2="http://schemas.microsoft.com/office/drawing/2015/06/chart">
            <c:ext xmlns:c16="http://schemas.microsoft.com/office/drawing/2014/chart" uri="{C3380CC4-5D6E-409C-BE32-E72D297353CC}">
              <c16:uniqueId val="{00000000-F9DB-4691-9893-B345723EFF57}"/>
            </c:ext>
          </c:extLst>
        </c:ser>
        <c:ser>
          <c:idx val="7"/>
          <c:order val="7"/>
          <c:tx>
            <c:strRef>
              <c:f>Sheet2!$O$2</c:f>
              <c:strCache>
                <c:ptCount val="1"/>
                <c:pt idx="0">
                  <c:v>Quar 1</c:v>
                </c:pt>
              </c:strCache>
            </c:strRef>
          </c:tx>
          <c:spPr>
            <a:gradFill rotWithShape="1">
              <a:gsLst>
                <a:gs pos="0">
                  <a:schemeClr val="accent2">
                    <a:lumMod val="60000"/>
                    <a:tint val="98000"/>
                    <a:shade val="25000"/>
                    <a:satMod val="250000"/>
                  </a:schemeClr>
                </a:gs>
                <a:gs pos="68000">
                  <a:schemeClr val="accent2">
                    <a:lumMod val="60000"/>
                    <a:tint val="86000"/>
                    <a:satMod val="115000"/>
                  </a:schemeClr>
                </a:gs>
                <a:gs pos="100000">
                  <a:schemeClr val="accent2">
                    <a:lumMod val="60000"/>
                    <a:tint val="50000"/>
                    <a:satMod val="150000"/>
                  </a:schemeClr>
                </a:gs>
              </a:gsLst>
              <a:path path="circle">
                <a:fillToRect l="50000" t="130000" r="50000" b="-30000"/>
              </a:path>
            </a:gra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val>
            <c:numRef>
              <c:f>Sheet2!$O$3:$O$7</c:f>
              <c:numCache>
                <c:formatCode>0.0000</c:formatCode>
                <c:ptCount val="5"/>
                <c:pt idx="0">
                  <c:v>0.52100000000000002</c:v>
                </c:pt>
                <c:pt idx="1">
                  <c:v>1.7000000000000001E-2</c:v>
                </c:pt>
                <c:pt idx="2">
                  <c:v>0.18099999999999999</c:v>
                </c:pt>
                <c:pt idx="3">
                  <c:v>7.3999999999999996E-2</c:v>
                </c:pt>
                <c:pt idx="4">
                  <c:v>5.1999999999999998E-2</c:v>
                </c:pt>
              </c:numCache>
            </c:numRef>
          </c:val>
          <c:extLst xmlns:c16r2="http://schemas.microsoft.com/office/drawing/2015/06/chart">
            <c:ext xmlns:c16="http://schemas.microsoft.com/office/drawing/2014/chart" uri="{C3380CC4-5D6E-409C-BE32-E72D297353CC}">
              <c16:uniqueId val="{00000001-F9DB-4691-9893-B345723EFF57}"/>
            </c:ext>
          </c:extLst>
        </c:ser>
        <c:dLbls>
          <c:showLegendKey val="0"/>
          <c:showVal val="0"/>
          <c:showCatName val="0"/>
          <c:showSerName val="0"/>
          <c:showPercent val="0"/>
          <c:showBubbleSize val="0"/>
        </c:dLbls>
        <c:gapWidth val="150"/>
        <c:shape val="box"/>
        <c:axId val="464011752"/>
        <c:axId val="464019200"/>
        <c:axId val="0"/>
        <c:extLst xmlns:c16r2="http://schemas.microsoft.com/office/drawing/2015/06/chart">
          <c:ext xmlns:c15="http://schemas.microsoft.com/office/drawing/2012/chart" uri="{02D57815-91ED-43cb-92C2-25804820EDAC}">
            <c15:filteredBarSeries>
              <c15:ser>
                <c:idx val="0"/>
                <c:order val="0"/>
                <c:tx>
                  <c:strRef>
                    <c:extLst xmlns:c16r2="http://schemas.microsoft.com/office/drawing/2015/06/chart">
                      <c:ext uri="{02D57815-91ED-43cb-92C2-25804820EDAC}">
                        <c15:formulaRef>
                          <c15:sqref>Sheet2!$H$2</c15:sqref>
                        </c15:formulaRef>
                      </c:ext>
                    </c:extLst>
                    <c:strCache>
                      <c:ptCount val="1"/>
                      <c:pt idx="0">
                        <c:v>Mega</c:v>
                      </c:pt>
                    </c:strCache>
                  </c:strRef>
                </c:tx>
                <c:spPr>
                  <a:gradFill rotWithShape="1">
                    <a:gsLst>
                      <a:gs pos="0">
                        <a:schemeClr val="accent1">
                          <a:tint val="98000"/>
                          <a:shade val="25000"/>
                          <a:satMod val="250000"/>
                        </a:schemeClr>
                      </a:gs>
                      <a:gs pos="68000">
                        <a:schemeClr val="accent1">
                          <a:tint val="86000"/>
                          <a:satMod val="115000"/>
                        </a:schemeClr>
                      </a:gs>
                      <a:gs pos="100000">
                        <a:schemeClr val="accent1">
                          <a:tint val="50000"/>
                          <a:satMod val="150000"/>
                        </a:schemeClr>
                      </a:gs>
                    </a:gsLst>
                    <a:path path="circle">
                      <a:fillToRect l="50000" t="130000" r="50000" b="-30000"/>
                    </a:path>
                  </a:gra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cat>
                  <c:strRef>
                    <c:extLst xmlns:c16r2="http://schemas.microsoft.com/office/drawing/2015/06/chart">
                      <c:ext uri="{02D57815-91ED-43cb-92C2-25804820EDAC}">
                        <c15:formulaRef>
                          <c15:sqref>Sheet2!$G$3:$G$7</c15:sqref>
                        </c15:formulaRef>
                      </c:ext>
                    </c:extLst>
                    <c:strCache>
                      <c:ptCount val="5"/>
                      <c:pt idx="0">
                        <c:v>1990-1995</c:v>
                      </c:pt>
                      <c:pt idx="1">
                        <c:v>1996-2002</c:v>
                      </c:pt>
                      <c:pt idx="2">
                        <c:v>2003-2006</c:v>
                      </c:pt>
                      <c:pt idx="3">
                        <c:v>2007-2011</c:v>
                      </c:pt>
                      <c:pt idx="4">
                        <c:v>2012-2015</c:v>
                      </c:pt>
                    </c:strCache>
                  </c:strRef>
                </c:cat>
                <c:val>
                  <c:numRef>
                    <c:extLst xmlns:c16r2="http://schemas.microsoft.com/office/drawing/2015/06/chart">
                      <c:ext uri="{02D57815-91ED-43cb-92C2-25804820EDAC}">
                        <c15:formulaRef>
                          <c15:sqref>Sheet2!$H$3:$H$7</c15:sqref>
                        </c15:formulaRef>
                      </c:ext>
                    </c:extLst>
                    <c:numCache>
                      <c:formatCode>0.0000</c:formatCode>
                      <c:ptCount val="5"/>
                      <c:pt idx="0">
                        <c:v>0.18</c:v>
                      </c:pt>
                      <c:pt idx="1">
                        <c:v>0.374</c:v>
                      </c:pt>
                      <c:pt idx="2">
                        <c:v>0.31900000000000001</c:v>
                      </c:pt>
                      <c:pt idx="3">
                        <c:v>0.223</c:v>
                      </c:pt>
                      <c:pt idx="4">
                        <c:v>0.16400000000000001</c:v>
                      </c:pt>
                    </c:numCache>
                  </c:numRef>
                </c:val>
                <c:extLst xmlns:c16r2="http://schemas.microsoft.com/office/drawing/2015/06/chart">
                  <c:ext xmlns:c16="http://schemas.microsoft.com/office/drawing/2014/chart" uri="{C3380CC4-5D6E-409C-BE32-E72D297353CC}">
                    <c16:uniqueId val="{00000002-F9DB-4691-9893-B345723EFF57}"/>
                  </c:ext>
                </c:extLst>
              </c15:ser>
            </c15:filteredBarSeries>
            <c15:filteredBarSeries>
              <c15:ser>
                <c:idx val="1"/>
                <c:order val="1"/>
                <c:tx>
                  <c:strRef>
                    <c:extLst xmlns:c16r2="http://schemas.microsoft.com/office/drawing/2015/06/chart" xmlns:c15="http://schemas.microsoft.com/office/drawing/2012/chart">
                      <c:ext xmlns:c15="http://schemas.microsoft.com/office/drawing/2012/chart" uri="{02D57815-91ED-43cb-92C2-25804820EDAC}">
                        <c15:formulaRef>
                          <c15:sqref>Sheet2!$I$2</c15:sqref>
                        </c15:formulaRef>
                      </c:ext>
                    </c:extLst>
                    <c:strCache>
                      <c:ptCount val="1"/>
                      <c:pt idx="0">
                        <c:v>Quar 4</c:v>
                      </c:pt>
                    </c:strCache>
                  </c:strRef>
                </c:tx>
                <c:spPr>
                  <a:gradFill rotWithShape="1">
                    <a:gsLst>
                      <a:gs pos="0">
                        <a:schemeClr val="accent2">
                          <a:tint val="98000"/>
                          <a:shade val="25000"/>
                          <a:satMod val="250000"/>
                        </a:schemeClr>
                      </a:gs>
                      <a:gs pos="68000">
                        <a:schemeClr val="accent2">
                          <a:tint val="86000"/>
                          <a:satMod val="115000"/>
                        </a:schemeClr>
                      </a:gs>
                      <a:gs pos="100000">
                        <a:schemeClr val="accent2">
                          <a:tint val="50000"/>
                          <a:satMod val="150000"/>
                        </a:schemeClr>
                      </a:gs>
                    </a:gsLst>
                    <a:path path="circle">
                      <a:fillToRect l="50000" t="130000" r="50000" b="-30000"/>
                    </a:path>
                  </a:gra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cat>
                  <c:strRef>
                    <c:extLst xmlns:c16r2="http://schemas.microsoft.com/office/drawing/2015/06/chart" xmlns:c15="http://schemas.microsoft.com/office/drawing/2012/chart">
                      <c:ext xmlns:c15="http://schemas.microsoft.com/office/drawing/2012/chart" uri="{02D57815-91ED-43cb-92C2-25804820EDAC}">
                        <c15:formulaRef>
                          <c15:sqref>Sheet2!$G$3:$G$7</c15:sqref>
                        </c15:formulaRef>
                      </c:ext>
                    </c:extLst>
                    <c:strCache>
                      <c:ptCount val="5"/>
                      <c:pt idx="0">
                        <c:v>1990-1995</c:v>
                      </c:pt>
                      <c:pt idx="1">
                        <c:v>1996-2002</c:v>
                      </c:pt>
                      <c:pt idx="2">
                        <c:v>2003-2006</c:v>
                      </c:pt>
                      <c:pt idx="3">
                        <c:v>2007-2011</c:v>
                      </c:pt>
                      <c:pt idx="4">
                        <c:v>2012-2015</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Sheet2!$I$3:$I$7</c15:sqref>
                        </c15:formulaRef>
                      </c:ext>
                    </c:extLst>
                    <c:numCache>
                      <c:formatCode>0.0000</c:formatCode>
                      <c:ptCount val="5"/>
                      <c:pt idx="0">
                        <c:v>8.3000000000000004E-2</c:v>
                      </c:pt>
                      <c:pt idx="1">
                        <c:v>0.157</c:v>
                      </c:pt>
                      <c:pt idx="2">
                        <c:v>8.6999999999999994E-2</c:v>
                      </c:pt>
                      <c:pt idx="3">
                        <c:v>0.14199999999999999</c:v>
                      </c:pt>
                      <c:pt idx="4">
                        <c:v>2.5999999999999999E-2</c:v>
                      </c:pt>
                    </c:numCache>
                  </c:numRef>
                </c:val>
                <c:extLst xmlns:c16r2="http://schemas.microsoft.com/office/drawing/2015/06/chart" xmlns:c15="http://schemas.microsoft.com/office/drawing/2012/chart">
                  <c:ext xmlns:c16="http://schemas.microsoft.com/office/drawing/2014/chart" uri="{C3380CC4-5D6E-409C-BE32-E72D297353CC}">
                    <c16:uniqueId val="{00000003-F9DB-4691-9893-B345723EFF57}"/>
                  </c:ext>
                </c:extLst>
              </c15:ser>
            </c15:filteredBarSeries>
            <c15:filteredBarSeries>
              <c15:ser>
                <c:idx val="2"/>
                <c:order val="2"/>
                <c:tx>
                  <c:strRef>
                    <c:extLst xmlns:c16r2="http://schemas.microsoft.com/office/drawing/2015/06/chart" xmlns:c15="http://schemas.microsoft.com/office/drawing/2012/chart">
                      <c:ext xmlns:c15="http://schemas.microsoft.com/office/drawing/2012/chart" uri="{02D57815-91ED-43cb-92C2-25804820EDAC}">
                        <c15:formulaRef>
                          <c15:sqref>Sheet2!$J$2</c15:sqref>
                        </c15:formulaRef>
                      </c:ext>
                    </c:extLst>
                    <c:strCache>
                      <c:ptCount val="1"/>
                      <c:pt idx="0">
                        <c:v>Large</c:v>
                      </c:pt>
                    </c:strCache>
                  </c:strRef>
                </c:tx>
                <c:spPr>
                  <a:gradFill rotWithShape="1">
                    <a:gsLst>
                      <a:gs pos="0">
                        <a:schemeClr val="accent3">
                          <a:tint val="98000"/>
                          <a:shade val="25000"/>
                          <a:satMod val="250000"/>
                        </a:schemeClr>
                      </a:gs>
                      <a:gs pos="68000">
                        <a:schemeClr val="accent3">
                          <a:tint val="86000"/>
                          <a:satMod val="115000"/>
                        </a:schemeClr>
                      </a:gs>
                      <a:gs pos="100000">
                        <a:schemeClr val="accent3">
                          <a:tint val="50000"/>
                          <a:satMod val="150000"/>
                        </a:schemeClr>
                      </a:gs>
                    </a:gsLst>
                    <a:path path="circle">
                      <a:fillToRect l="50000" t="130000" r="50000" b="-30000"/>
                    </a:path>
                  </a:gra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val>
                  <c:numRef>
                    <c:extLst xmlns:c16r2="http://schemas.microsoft.com/office/drawing/2015/06/chart" xmlns:c15="http://schemas.microsoft.com/office/drawing/2012/chart">
                      <c:ext xmlns:c15="http://schemas.microsoft.com/office/drawing/2012/chart" uri="{02D57815-91ED-43cb-92C2-25804820EDAC}">
                        <c15:formulaRef>
                          <c15:sqref>Sheet2!$J$3:$J$7</c15:sqref>
                        </c15:formulaRef>
                      </c:ext>
                    </c:extLst>
                    <c:numCache>
                      <c:formatCode>0.0000</c:formatCode>
                      <c:ptCount val="5"/>
                      <c:pt idx="0">
                        <c:v>0.378</c:v>
                      </c:pt>
                      <c:pt idx="1">
                        <c:v>8.3000000000000004E-2</c:v>
                      </c:pt>
                      <c:pt idx="2">
                        <c:v>6.7000000000000004E-2</c:v>
                      </c:pt>
                      <c:pt idx="3">
                        <c:v>0.35199999999999998</c:v>
                      </c:pt>
                      <c:pt idx="4">
                        <c:v>6.0000000000000001E-3</c:v>
                      </c:pt>
                    </c:numCache>
                  </c:numRef>
                </c:val>
                <c:extLst xmlns:c16r2="http://schemas.microsoft.com/office/drawing/2015/06/chart" xmlns:c15="http://schemas.microsoft.com/office/drawing/2012/chart">
                  <c:ext xmlns:c16="http://schemas.microsoft.com/office/drawing/2014/chart" uri="{C3380CC4-5D6E-409C-BE32-E72D297353CC}">
                    <c16:uniqueId val="{00000004-F9DB-4691-9893-B345723EFF57}"/>
                  </c:ext>
                </c:extLst>
              </c15:ser>
            </c15:filteredBarSeries>
            <c15:filteredBarSeries>
              <c15:ser>
                <c:idx val="3"/>
                <c:order val="3"/>
                <c:tx>
                  <c:strRef>
                    <c:extLst xmlns:c16r2="http://schemas.microsoft.com/office/drawing/2015/06/chart" xmlns:c15="http://schemas.microsoft.com/office/drawing/2012/chart">
                      <c:ext xmlns:c15="http://schemas.microsoft.com/office/drawing/2012/chart" uri="{02D57815-91ED-43cb-92C2-25804820EDAC}">
                        <c15:formulaRef>
                          <c15:sqref>Sheet2!$K$3:$K$7</c15:sqref>
                        </c15:formulaRef>
                      </c:ext>
                    </c:extLst>
                    <c:strCache>
                      <c:ptCount val="5"/>
                      <c:pt idx="0">
                        <c:v>0.2730</c:v>
                      </c:pt>
                      <c:pt idx="1">
                        <c:v>0.1540</c:v>
                      </c:pt>
                      <c:pt idx="2">
                        <c:v>0.0180</c:v>
                      </c:pt>
                      <c:pt idx="3">
                        <c:v>0.1590</c:v>
                      </c:pt>
                      <c:pt idx="4">
                        <c:v>0.1750</c:v>
                      </c:pt>
                    </c:strCache>
                  </c:strRef>
                </c:tx>
                <c:spPr>
                  <a:gradFill rotWithShape="1">
                    <a:gsLst>
                      <a:gs pos="0">
                        <a:schemeClr val="accent4">
                          <a:tint val="98000"/>
                          <a:shade val="25000"/>
                          <a:satMod val="250000"/>
                        </a:schemeClr>
                      </a:gs>
                      <a:gs pos="68000">
                        <a:schemeClr val="accent4">
                          <a:tint val="86000"/>
                          <a:satMod val="115000"/>
                        </a:schemeClr>
                      </a:gs>
                      <a:gs pos="100000">
                        <a:schemeClr val="accent4">
                          <a:tint val="50000"/>
                          <a:satMod val="150000"/>
                        </a:schemeClr>
                      </a:gs>
                    </a:gsLst>
                    <a:path path="circle">
                      <a:fillToRect l="50000" t="130000" r="50000" b="-30000"/>
                    </a:path>
                  </a:gra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val>
                  <c:numLit>
                    <c:formatCode>General</c:formatCode>
                    <c:ptCount val="1"/>
                    <c:pt idx="0">
                      <c:v>1</c:v>
                    </c:pt>
                  </c:numLit>
                </c:val>
                <c:extLst xmlns:c16r2="http://schemas.microsoft.com/office/drawing/2015/06/chart" xmlns:c15="http://schemas.microsoft.com/office/drawing/2012/chart">
                  <c:ext xmlns:c16="http://schemas.microsoft.com/office/drawing/2014/chart" uri="{C3380CC4-5D6E-409C-BE32-E72D297353CC}">
                    <c16:uniqueId val="{00000005-F9DB-4691-9893-B345723EFF57}"/>
                  </c:ext>
                </c:extLst>
              </c15:ser>
            </c15:filteredBarSeries>
            <c15:filteredBarSeries>
              <c15:ser>
                <c:idx val="4"/>
                <c:order val="4"/>
                <c:tx>
                  <c:strRef>
                    <c:extLst xmlns:c16r2="http://schemas.microsoft.com/office/drawing/2015/06/chart" xmlns:c15="http://schemas.microsoft.com/office/drawing/2012/chart">
                      <c:ext xmlns:c15="http://schemas.microsoft.com/office/drawing/2012/chart" uri="{02D57815-91ED-43cb-92C2-25804820EDAC}">
                        <c15:formulaRef>
                          <c15:sqref>Sheet2!$L$2</c15:sqref>
                        </c15:formulaRef>
                      </c:ext>
                    </c:extLst>
                    <c:strCache>
                      <c:ptCount val="1"/>
                      <c:pt idx="0">
                        <c:v>Medium</c:v>
                      </c:pt>
                    </c:strCache>
                  </c:strRef>
                </c:tx>
                <c:spPr>
                  <a:gradFill rotWithShape="1">
                    <a:gsLst>
                      <a:gs pos="0">
                        <a:schemeClr val="accent5">
                          <a:tint val="98000"/>
                          <a:shade val="25000"/>
                          <a:satMod val="250000"/>
                        </a:schemeClr>
                      </a:gs>
                      <a:gs pos="68000">
                        <a:schemeClr val="accent5">
                          <a:tint val="86000"/>
                          <a:satMod val="115000"/>
                        </a:schemeClr>
                      </a:gs>
                      <a:gs pos="100000">
                        <a:schemeClr val="accent5">
                          <a:tint val="50000"/>
                          <a:satMod val="150000"/>
                        </a:schemeClr>
                      </a:gs>
                    </a:gsLst>
                    <a:path path="circle">
                      <a:fillToRect l="50000" t="130000" r="50000" b="-30000"/>
                    </a:path>
                  </a:gra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val>
                  <c:numRef>
                    <c:extLst xmlns:c16r2="http://schemas.microsoft.com/office/drawing/2015/06/chart" xmlns:c15="http://schemas.microsoft.com/office/drawing/2012/chart">
                      <c:ext xmlns:c15="http://schemas.microsoft.com/office/drawing/2012/chart" uri="{02D57815-91ED-43cb-92C2-25804820EDAC}">
                        <c15:formulaRef>
                          <c15:sqref>Sheet2!$L$3:$L$7</c15:sqref>
                        </c15:formulaRef>
                      </c:ext>
                    </c:extLst>
                    <c:numCache>
                      <c:formatCode>0.0000</c:formatCode>
                      <c:ptCount val="5"/>
                      <c:pt idx="0">
                        <c:v>0.33</c:v>
                      </c:pt>
                      <c:pt idx="1">
                        <c:v>0.36199999999999999</c:v>
                      </c:pt>
                      <c:pt idx="2">
                        <c:v>6.0000000000000001E-3</c:v>
                      </c:pt>
                      <c:pt idx="3">
                        <c:v>1.0999999999999999E-2</c:v>
                      </c:pt>
                      <c:pt idx="4">
                        <c:v>0.309</c:v>
                      </c:pt>
                    </c:numCache>
                  </c:numRef>
                </c:val>
                <c:extLst xmlns:c16r2="http://schemas.microsoft.com/office/drawing/2015/06/chart" xmlns:c15="http://schemas.microsoft.com/office/drawing/2012/chart">
                  <c:ext xmlns:c16="http://schemas.microsoft.com/office/drawing/2014/chart" uri="{C3380CC4-5D6E-409C-BE32-E72D297353CC}">
                    <c16:uniqueId val="{00000006-F9DB-4691-9893-B345723EFF57}"/>
                  </c:ext>
                </c:extLst>
              </c15:ser>
            </c15:filteredBarSeries>
            <c15:filteredBarSeries>
              <c15:ser>
                <c:idx val="5"/>
                <c:order val="5"/>
                <c:tx>
                  <c:strRef>
                    <c:extLst xmlns:c16r2="http://schemas.microsoft.com/office/drawing/2015/06/chart" xmlns:c15="http://schemas.microsoft.com/office/drawing/2012/chart">
                      <c:ext xmlns:c15="http://schemas.microsoft.com/office/drawing/2012/chart" uri="{02D57815-91ED-43cb-92C2-25804820EDAC}">
                        <c15:formulaRef>
                          <c15:sqref>Sheet2!$M$2</c15:sqref>
                        </c15:formulaRef>
                      </c:ext>
                    </c:extLst>
                    <c:strCache>
                      <c:ptCount val="1"/>
                      <c:pt idx="0">
                        <c:v>Quar 2</c:v>
                      </c:pt>
                    </c:strCache>
                  </c:strRef>
                </c:tx>
                <c:spPr>
                  <a:gradFill rotWithShape="1">
                    <a:gsLst>
                      <a:gs pos="0">
                        <a:schemeClr val="accent6">
                          <a:tint val="98000"/>
                          <a:shade val="25000"/>
                          <a:satMod val="250000"/>
                        </a:schemeClr>
                      </a:gs>
                      <a:gs pos="68000">
                        <a:schemeClr val="accent6">
                          <a:tint val="86000"/>
                          <a:satMod val="115000"/>
                        </a:schemeClr>
                      </a:gs>
                      <a:gs pos="100000">
                        <a:schemeClr val="accent6">
                          <a:tint val="50000"/>
                          <a:satMod val="150000"/>
                        </a:schemeClr>
                      </a:gs>
                    </a:gsLst>
                    <a:path path="circle">
                      <a:fillToRect l="50000" t="130000" r="50000" b="-30000"/>
                    </a:path>
                  </a:gra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val>
                  <c:numRef>
                    <c:extLst xmlns:c16r2="http://schemas.microsoft.com/office/drawing/2015/06/chart" xmlns:c15="http://schemas.microsoft.com/office/drawing/2012/chart">
                      <c:ext xmlns:c15="http://schemas.microsoft.com/office/drawing/2012/chart" uri="{02D57815-91ED-43cb-92C2-25804820EDAC}">
                        <c15:formulaRef>
                          <c15:sqref>Sheet2!$M$3:$M$7</c15:sqref>
                        </c15:formulaRef>
                      </c:ext>
                    </c:extLst>
                    <c:numCache>
                      <c:formatCode>0.0000</c:formatCode>
                      <c:ptCount val="5"/>
                      <c:pt idx="0">
                        <c:v>0.311</c:v>
                      </c:pt>
                      <c:pt idx="1">
                        <c:v>0.05</c:v>
                      </c:pt>
                      <c:pt idx="2">
                        <c:v>0</c:v>
                      </c:pt>
                      <c:pt idx="3">
                        <c:v>0.126</c:v>
                      </c:pt>
                      <c:pt idx="4">
                        <c:v>6.3E-2</c:v>
                      </c:pt>
                    </c:numCache>
                  </c:numRef>
                </c:val>
                <c:extLst xmlns:c16r2="http://schemas.microsoft.com/office/drawing/2015/06/chart" xmlns:c15="http://schemas.microsoft.com/office/drawing/2012/chart">
                  <c:ext xmlns:c16="http://schemas.microsoft.com/office/drawing/2014/chart" uri="{C3380CC4-5D6E-409C-BE32-E72D297353CC}">
                    <c16:uniqueId val="{00000007-F9DB-4691-9893-B345723EFF57}"/>
                  </c:ext>
                </c:extLst>
              </c15:ser>
            </c15:filteredBarSeries>
          </c:ext>
        </c:extLst>
      </c:bar3DChart>
      <c:catAx>
        <c:axId val="4640117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64019200"/>
        <c:crosses val="autoZero"/>
        <c:auto val="1"/>
        <c:lblAlgn val="ctr"/>
        <c:lblOffset val="100"/>
        <c:noMultiLvlLbl val="0"/>
      </c:catAx>
      <c:valAx>
        <c:axId val="464019200"/>
        <c:scaling>
          <c:orientation val="minMax"/>
        </c:scaling>
        <c:delete val="0"/>
        <c:axPos val="l"/>
        <c:majorGridlines>
          <c:spPr>
            <a:ln w="9525" cap="flat" cmpd="sng" algn="ctr">
              <a:solidFill>
                <a:schemeClr val="dk1">
                  <a:lumMod val="50000"/>
                  <a:lumOff val="50000"/>
                </a:schemeClr>
              </a:solidFill>
              <a:round/>
            </a:ln>
            <a:effectLst/>
          </c:spPr>
        </c:majorGridlines>
        <c:numFmt formatCode="0.0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640117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R Square - Large</a:t>
            </a:r>
          </a:p>
        </c:rich>
      </c:tx>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2"/>
          <c:order val="2"/>
          <c:tx>
            <c:strRef>
              <c:f>Sheet2!$J$2</c:f>
              <c:strCache>
                <c:ptCount val="1"/>
                <c:pt idx="0">
                  <c:v>Large</c:v>
                </c:pt>
              </c:strCache>
            </c:strRef>
          </c:tx>
          <c:spPr>
            <a:solidFill>
              <a:srgbClr val="FF0000"/>
            </a:soli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val>
            <c:numRef>
              <c:f>Sheet2!$J$3:$J$7</c:f>
              <c:numCache>
                <c:formatCode>0.0000</c:formatCode>
                <c:ptCount val="5"/>
                <c:pt idx="0">
                  <c:v>0.378</c:v>
                </c:pt>
                <c:pt idx="1">
                  <c:v>8.3000000000000004E-2</c:v>
                </c:pt>
                <c:pt idx="2">
                  <c:v>6.7000000000000004E-2</c:v>
                </c:pt>
                <c:pt idx="3">
                  <c:v>0.35199999999999998</c:v>
                </c:pt>
                <c:pt idx="4">
                  <c:v>6.0000000000000001E-3</c:v>
                </c:pt>
              </c:numCache>
            </c:numRef>
          </c:val>
          <c:extLst xmlns:c16r2="http://schemas.microsoft.com/office/drawing/2015/06/chart">
            <c:ext xmlns:c16="http://schemas.microsoft.com/office/drawing/2014/chart" uri="{C3380CC4-5D6E-409C-BE32-E72D297353CC}">
              <c16:uniqueId val="{00000000-24C6-4D27-8E16-4853629B4736}"/>
            </c:ext>
          </c:extLst>
        </c:ser>
        <c:ser>
          <c:idx val="3"/>
          <c:order val="3"/>
          <c:tx>
            <c:strRef>
              <c:f>Sheet2!$K$2</c:f>
              <c:strCache>
                <c:ptCount val="1"/>
                <c:pt idx="0">
                  <c:v>Quar 3</c:v>
                </c:pt>
              </c:strCache>
            </c:strRef>
          </c:tx>
          <c:spPr>
            <a:gradFill rotWithShape="1">
              <a:gsLst>
                <a:gs pos="0">
                  <a:schemeClr val="accent4">
                    <a:tint val="98000"/>
                    <a:shade val="25000"/>
                    <a:satMod val="250000"/>
                  </a:schemeClr>
                </a:gs>
                <a:gs pos="68000">
                  <a:schemeClr val="accent4">
                    <a:tint val="86000"/>
                    <a:satMod val="115000"/>
                  </a:schemeClr>
                </a:gs>
                <a:gs pos="100000">
                  <a:schemeClr val="accent4">
                    <a:tint val="50000"/>
                    <a:satMod val="150000"/>
                  </a:schemeClr>
                </a:gs>
              </a:gsLst>
              <a:path path="circle">
                <a:fillToRect l="50000" t="130000" r="50000" b="-30000"/>
              </a:path>
            </a:gra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val>
            <c:numRef>
              <c:f>Sheet2!$K$3:$K$7</c:f>
              <c:numCache>
                <c:formatCode>0.0000</c:formatCode>
                <c:ptCount val="5"/>
                <c:pt idx="0">
                  <c:v>0.27300000000000002</c:v>
                </c:pt>
                <c:pt idx="1">
                  <c:v>0.154</c:v>
                </c:pt>
                <c:pt idx="2">
                  <c:v>1.7999999999999999E-2</c:v>
                </c:pt>
                <c:pt idx="3">
                  <c:v>0.159</c:v>
                </c:pt>
                <c:pt idx="4">
                  <c:v>0.17499999999999999</c:v>
                </c:pt>
              </c:numCache>
            </c:numRef>
          </c:val>
          <c:extLst xmlns:c16r2="http://schemas.microsoft.com/office/drawing/2015/06/chart">
            <c:ext xmlns:c16="http://schemas.microsoft.com/office/drawing/2014/chart" uri="{C3380CC4-5D6E-409C-BE32-E72D297353CC}">
              <c16:uniqueId val="{00000001-24C6-4D27-8E16-4853629B4736}"/>
            </c:ext>
          </c:extLst>
        </c:ser>
        <c:dLbls>
          <c:showLegendKey val="0"/>
          <c:showVal val="0"/>
          <c:showCatName val="0"/>
          <c:showSerName val="0"/>
          <c:showPercent val="0"/>
          <c:showBubbleSize val="0"/>
        </c:dLbls>
        <c:gapWidth val="150"/>
        <c:shape val="box"/>
        <c:axId val="464008616"/>
        <c:axId val="464015280"/>
        <c:axId val="0"/>
        <c:extLst xmlns:c16r2="http://schemas.microsoft.com/office/drawing/2015/06/chart">
          <c:ext xmlns:c15="http://schemas.microsoft.com/office/drawing/2012/chart" uri="{02D57815-91ED-43cb-92C2-25804820EDAC}">
            <c15:filteredBarSeries>
              <c15:ser>
                <c:idx val="0"/>
                <c:order val="0"/>
                <c:tx>
                  <c:strRef>
                    <c:extLst xmlns:c16r2="http://schemas.microsoft.com/office/drawing/2015/06/chart">
                      <c:ext uri="{02D57815-91ED-43cb-92C2-25804820EDAC}">
                        <c15:formulaRef>
                          <c15:sqref>Sheet2!$H$2</c15:sqref>
                        </c15:formulaRef>
                      </c:ext>
                    </c:extLst>
                    <c:strCache>
                      <c:ptCount val="1"/>
                      <c:pt idx="0">
                        <c:v>Mega</c:v>
                      </c:pt>
                    </c:strCache>
                  </c:strRef>
                </c:tx>
                <c:spPr>
                  <a:gradFill rotWithShape="1">
                    <a:gsLst>
                      <a:gs pos="0">
                        <a:schemeClr val="accent1">
                          <a:tint val="98000"/>
                          <a:shade val="25000"/>
                          <a:satMod val="250000"/>
                        </a:schemeClr>
                      </a:gs>
                      <a:gs pos="68000">
                        <a:schemeClr val="accent1">
                          <a:tint val="86000"/>
                          <a:satMod val="115000"/>
                        </a:schemeClr>
                      </a:gs>
                      <a:gs pos="100000">
                        <a:schemeClr val="accent1">
                          <a:tint val="50000"/>
                          <a:satMod val="150000"/>
                        </a:schemeClr>
                      </a:gs>
                    </a:gsLst>
                    <a:path path="circle">
                      <a:fillToRect l="50000" t="130000" r="50000" b="-30000"/>
                    </a:path>
                  </a:gra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cat>
                  <c:strRef>
                    <c:extLst xmlns:c16r2="http://schemas.microsoft.com/office/drawing/2015/06/chart">
                      <c:ext uri="{02D57815-91ED-43cb-92C2-25804820EDAC}">
                        <c15:formulaRef>
                          <c15:sqref>Sheet2!$G$3:$G$7</c15:sqref>
                        </c15:formulaRef>
                      </c:ext>
                    </c:extLst>
                    <c:strCache>
                      <c:ptCount val="5"/>
                      <c:pt idx="0">
                        <c:v>1990-1995</c:v>
                      </c:pt>
                      <c:pt idx="1">
                        <c:v>1996-2002</c:v>
                      </c:pt>
                      <c:pt idx="2">
                        <c:v>2003-2006</c:v>
                      </c:pt>
                      <c:pt idx="3">
                        <c:v>2007-2011</c:v>
                      </c:pt>
                      <c:pt idx="4">
                        <c:v>2012-2015</c:v>
                      </c:pt>
                    </c:strCache>
                  </c:strRef>
                </c:cat>
                <c:val>
                  <c:numRef>
                    <c:extLst xmlns:c16r2="http://schemas.microsoft.com/office/drawing/2015/06/chart">
                      <c:ext uri="{02D57815-91ED-43cb-92C2-25804820EDAC}">
                        <c15:formulaRef>
                          <c15:sqref>Sheet2!$H$3:$H$7</c15:sqref>
                        </c15:formulaRef>
                      </c:ext>
                    </c:extLst>
                    <c:numCache>
                      <c:formatCode>0.0000</c:formatCode>
                      <c:ptCount val="5"/>
                      <c:pt idx="0">
                        <c:v>0.18</c:v>
                      </c:pt>
                      <c:pt idx="1">
                        <c:v>0.374</c:v>
                      </c:pt>
                      <c:pt idx="2">
                        <c:v>0.31900000000000001</c:v>
                      </c:pt>
                      <c:pt idx="3">
                        <c:v>0.223</c:v>
                      </c:pt>
                      <c:pt idx="4">
                        <c:v>0.16400000000000001</c:v>
                      </c:pt>
                    </c:numCache>
                  </c:numRef>
                </c:val>
                <c:extLst xmlns:c16r2="http://schemas.microsoft.com/office/drawing/2015/06/chart">
                  <c:ext xmlns:c16="http://schemas.microsoft.com/office/drawing/2014/chart" uri="{C3380CC4-5D6E-409C-BE32-E72D297353CC}">
                    <c16:uniqueId val="{00000002-24C6-4D27-8E16-4853629B4736}"/>
                  </c:ext>
                </c:extLst>
              </c15:ser>
            </c15:filteredBarSeries>
            <c15:filteredBarSeries>
              <c15:ser>
                <c:idx val="1"/>
                <c:order val="1"/>
                <c:tx>
                  <c:strRef>
                    <c:extLst xmlns:c16r2="http://schemas.microsoft.com/office/drawing/2015/06/chart" xmlns:c15="http://schemas.microsoft.com/office/drawing/2012/chart">
                      <c:ext xmlns:c15="http://schemas.microsoft.com/office/drawing/2012/chart" uri="{02D57815-91ED-43cb-92C2-25804820EDAC}">
                        <c15:formulaRef>
                          <c15:sqref>Sheet2!$I$2</c15:sqref>
                        </c15:formulaRef>
                      </c:ext>
                    </c:extLst>
                    <c:strCache>
                      <c:ptCount val="1"/>
                      <c:pt idx="0">
                        <c:v>Quar 4</c:v>
                      </c:pt>
                    </c:strCache>
                  </c:strRef>
                </c:tx>
                <c:spPr>
                  <a:gradFill rotWithShape="1">
                    <a:gsLst>
                      <a:gs pos="0">
                        <a:schemeClr val="accent2">
                          <a:tint val="98000"/>
                          <a:shade val="25000"/>
                          <a:satMod val="250000"/>
                        </a:schemeClr>
                      </a:gs>
                      <a:gs pos="68000">
                        <a:schemeClr val="accent2">
                          <a:tint val="86000"/>
                          <a:satMod val="115000"/>
                        </a:schemeClr>
                      </a:gs>
                      <a:gs pos="100000">
                        <a:schemeClr val="accent2">
                          <a:tint val="50000"/>
                          <a:satMod val="150000"/>
                        </a:schemeClr>
                      </a:gs>
                    </a:gsLst>
                    <a:path path="circle">
                      <a:fillToRect l="50000" t="130000" r="50000" b="-30000"/>
                    </a:path>
                  </a:gradFill>
                  <a:ln>
                    <a:noFill/>
                  </a:ln>
                  <a:effectLst>
                    <a:outerShdw blurRad="57150" dist="38100" dir="5400000" algn="ctr" rotWithShape="0">
                      <a:scrgbClr r="0" g="0" b="0">
                        <a:shade val="9000"/>
                        <a:alpha val="48000"/>
                        <a:satMod val="105000"/>
                      </a:scrgbClr>
                    </a:outerShdw>
                  </a:effectLst>
                  <a:scene3d>
                    <a:camera prst="orthographicFront">
                      <a:rot lat="0" lon="0" rev="0"/>
                    </a:camera>
                    <a:lightRig rig="glow" dir="tl">
                      <a:rot lat="0" lon="0" rev="900000"/>
                    </a:lightRig>
                  </a:scene3d>
                  <a:sp3d prstMaterial="powder">
                    <a:bevelT w="25400" h="38100"/>
                  </a:sp3d>
                </c:spPr>
                <c:invertIfNegative val="0"/>
                <c:cat>
                  <c:strRef>
                    <c:extLst xmlns:c16r2="http://schemas.microsoft.com/office/drawing/2015/06/chart" xmlns:c15="http://schemas.microsoft.com/office/drawing/2012/chart">
                      <c:ext xmlns:c15="http://schemas.microsoft.com/office/drawing/2012/chart" uri="{02D57815-91ED-43cb-92C2-25804820EDAC}">
                        <c15:formulaRef>
                          <c15:sqref>Sheet2!$G$3:$G$7</c15:sqref>
                        </c15:formulaRef>
                      </c:ext>
                    </c:extLst>
                    <c:strCache>
                      <c:ptCount val="5"/>
                      <c:pt idx="0">
                        <c:v>1990-1995</c:v>
                      </c:pt>
                      <c:pt idx="1">
                        <c:v>1996-2002</c:v>
                      </c:pt>
                      <c:pt idx="2">
                        <c:v>2003-2006</c:v>
                      </c:pt>
                      <c:pt idx="3">
                        <c:v>2007-2011</c:v>
                      </c:pt>
                      <c:pt idx="4">
                        <c:v>2012-2015</c:v>
                      </c:pt>
                    </c:strCache>
                  </c:strRef>
                </c:cat>
                <c:val>
                  <c:numRef>
                    <c:extLst xmlns:c16r2="http://schemas.microsoft.com/office/drawing/2015/06/chart" xmlns:c15="http://schemas.microsoft.com/office/drawing/2012/chart">
                      <c:ext xmlns:c15="http://schemas.microsoft.com/office/drawing/2012/chart" uri="{02D57815-91ED-43cb-92C2-25804820EDAC}">
                        <c15:formulaRef>
                          <c15:sqref>Sheet2!$I$3:$I$7</c15:sqref>
                        </c15:formulaRef>
                      </c:ext>
                    </c:extLst>
                    <c:numCache>
                      <c:formatCode>0.0000</c:formatCode>
                      <c:ptCount val="5"/>
                      <c:pt idx="0">
                        <c:v>8.3000000000000004E-2</c:v>
                      </c:pt>
                      <c:pt idx="1">
                        <c:v>0.157</c:v>
                      </c:pt>
                      <c:pt idx="2">
                        <c:v>8.6999999999999994E-2</c:v>
                      </c:pt>
                      <c:pt idx="3">
                        <c:v>0.14199999999999999</c:v>
                      </c:pt>
                      <c:pt idx="4">
                        <c:v>2.5999999999999999E-2</c:v>
                      </c:pt>
                    </c:numCache>
                  </c:numRef>
                </c:val>
                <c:extLst xmlns:c16r2="http://schemas.microsoft.com/office/drawing/2015/06/chart" xmlns:c15="http://schemas.microsoft.com/office/drawing/2012/chart">
                  <c:ext xmlns:c16="http://schemas.microsoft.com/office/drawing/2014/chart" uri="{C3380CC4-5D6E-409C-BE32-E72D297353CC}">
                    <c16:uniqueId val="{00000003-24C6-4D27-8E16-4853629B4736}"/>
                  </c:ext>
                </c:extLst>
              </c15:ser>
            </c15:filteredBarSeries>
          </c:ext>
        </c:extLst>
      </c:bar3DChart>
      <c:catAx>
        <c:axId val="4640086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64015280"/>
        <c:crosses val="autoZero"/>
        <c:auto val="1"/>
        <c:lblAlgn val="ctr"/>
        <c:lblOffset val="100"/>
        <c:noMultiLvlLbl val="0"/>
      </c:catAx>
      <c:valAx>
        <c:axId val="464015280"/>
        <c:scaling>
          <c:orientation val="minMax"/>
        </c:scaling>
        <c:delete val="0"/>
        <c:axPos val="l"/>
        <c:majorGridlines>
          <c:spPr>
            <a:ln w="9525" cap="flat" cmpd="sng" algn="ctr">
              <a:solidFill>
                <a:schemeClr val="dk1">
                  <a:lumMod val="50000"/>
                  <a:lumOff val="50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4640086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EBF8CE79-4E47-4722-A2C0-3FBEFB4348B8}" type="datetimeFigureOut">
              <a:rPr lang="en-US" smtClean="0"/>
              <a:t>6/20/2017</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7182653A-8091-4224-99F1-9776BF4ECB90}" type="slidenum">
              <a:rPr lang="en-US" smtClean="0"/>
              <a:t>‹#›</a:t>
            </a:fld>
            <a:endParaRPr lang="en-US"/>
          </a:p>
        </p:txBody>
      </p:sp>
    </p:spTree>
    <p:extLst>
      <p:ext uri="{BB962C8B-B14F-4D97-AF65-F5344CB8AC3E}">
        <p14:creationId xmlns:p14="http://schemas.microsoft.com/office/powerpoint/2010/main" val="4150160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415ECCF9-73D2-4218-BB9E-D1F454B6D362}" type="datetimeFigureOut">
              <a:rPr lang="en-US" smtClean="0"/>
              <a:pPr/>
              <a:t>6/20/2017</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F85D82EE-EE27-4268-BA6D-DEDD03B59EF6}" type="slidenum">
              <a:rPr lang="en-US" smtClean="0"/>
              <a:pPr/>
              <a:t>‹#›</a:t>
            </a:fld>
            <a:endParaRPr lang="en-US"/>
          </a:p>
        </p:txBody>
      </p:sp>
    </p:spTree>
    <p:extLst>
      <p:ext uri="{BB962C8B-B14F-4D97-AF65-F5344CB8AC3E}">
        <p14:creationId xmlns:p14="http://schemas.microsoft.com/office/powerpoint/2010/main" val="2654399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itchFamily="34" charset="0"/>
              <a:buChar char="•"/>
            </a:pPr>
            <a:endParaRPr lang="en-US" i="0" u="none" dirty="0" smtClean="0"/>
          </a:p>
        </p:txBody>
      </p:sp>
      <p:sp>
        <p:nvSpPr>
          <p:cNvPr id="4" name="Slide Number Placeholder 3"/>
          <p:cNvSpPr>
            <a:spLocks noGrp="1"/>
          </p:cNvSpPr>
          <p:nvPr>
            <p:ph type="sldNum" sz="quarter" idx="10"/>
          </p:nvPr>
        </p:nvSpPr>
        <p:spPr/>
        <p:txBody>
          <a:bodyPr/>
          <a:lstStyle/>
          <a:p>
            <a:fld id="{24CC5A67-F750-4638-973F-DC165D109599}" type="slidenum">
              <a:rPr lang="en-US" smtClean="0"/>
              <a:pPr/>
              <a:t>1</a:t>
            </a:fld>
            <a:endParaRPr lang="en-US"/>
          </a:p>
        </p:txBody>
      </p:sp>
    </p:spTree>
    <p:extLst>
      <p:ext uri="{BB962C8B-B14F-4D97-AF65-F5344CB8AC3E}">
        <p14:creationId xmlns:p14="http://schemas.microsoft.com/office/powerpoint/2010/main" val="1341377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1" baseline="0" dirty="0" smtClean="0">
              <a:solidFill>
                <a:srgbClr val="C00000"/>
              </a:solidFill>
            </a:endParaRPr>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10</a:t>
            </a:fld>
            <a:endParaRPr lang="en-US" dirty="0"/>
          </a:p>
        </p:txBody>
      </p:sp>
    </p:spTree>
    <p:extLst>
      <p:ext uri="{BB962C8B-B14F-4D97-AF65-F5344CB8AC3E}">
        <p14:creationId xmlns:p14="http://schemas.microsoft.com/office/powerpoint/2010/main" val="2862058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11</a:t>
            </a:fld>
            <a:endParaRPr lang="en-US" dirty="0"/>
          </a:p>
        </p:txBody>
      </p:sp>
    </p:spTree>
    <p:extLst>
      <p:ext uri="{BB962C8B-B14F-4D97-AF65-F5344CB8AC3E}">
        <p14:creationId xmlns:p14="http://schemas.microsoft.com/office/powerpoint/2010/main" val="4087774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1"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12</a:t>
            </a:fld>
            <a:endParaRPr lang="en-US" dirty="0"/>
          </a:p>
        </p:txBody>
      </p:sp>
    </p:spTree>
    <p:extLst>
      <p:ext uri="{BB962C8B-B14F-4D97-AF65-F5344CB8AC3E}">
        <p14:creationId xmlns:p14="http://schemas.microsoft.com/office/powerpoint/2010/main" val="996717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13</a:t>
            </a:fld>
            <a:endParaRPr lang="en-US" dirty="0"/>
          </a:p>
        </p:txBody>
      </p:sp>
    </p:spTree>
    <p:extLst>
      <p:ext uri="{BB962C8B-B14F-4D97-AF65-F5344CB8AC3E}">
        <p14:creationId xmlns:p14="http://schemas.microsoft.com/office/powerpoint/2010/main" val="669695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1"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14</a:t>
            </a:fld>
            <a:endParaRPr lang="en-US" dirty="0"/>
          </a:p>
        </p:txBody>
      </p:sp>
    </p:spTree>
    <p:extLst>
      <p:ext uri="{BB962C8B-B14F-4D97-AF65-F5344CB8AC3E}">
        <p14:creationId xmlns:p14="http://schemas.microsoft.com/office/powerpoint/2010/main" val="14421848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2" indent="0">
              <a:buFont typeface="Arial" pitchFamily="34" charset="0"/>
              <a:buNone/>
            </a:pPr>
            <a:endParaRPr lang="en-US" baseline="0" dirty="0" smtClean="0"/>
          </a:p>
          <a:p>
            <a:pPr marL="628650" lvl="1"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15</a:t>
            </a:fld>
            <a:endParaRPr lang="en-US" dirty="0"/>
          </a:p>
        </p:txBody>
      </p:sp>
    </p:spTree>
    <p:extLst>
      <p:ext uri="{BB962C8B-B14F-4D97-AF65-F5344CB8AC3E}">
        <p14:creationId xmlns:p14="http://schemas.microsoft.com/office/powerpoint/2010/main" val="1998749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16</a:t>
            </a:fld>
            <a:endParaRPr lang="en-US" dirty="0"/>
          </a:p>
        </p:txBody>
      </p:sp>
    </p:spTree>
    <p:extLst>
      <p:ext uri="{BB962C8B-B14F-4D97-AF65-F5344CB8AC3E}">
        <p14:creationId xmlns:p14="http://schemas.microsoft.com/office/powerpoint/2010/main" val="31050921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1" baseline="0" dirty="0" smtClean="0">
              <a:solidFill>
                <a:srgbClr val="C00000"/>
              </a:solidFill>
            </a:endParaRPr>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17</a:t>
            </a:fld>
            <a:endParaRPr lang="en-US" dirty="0"/>
          </a:p>
        </p:txBody>
      </p:sp>
    </p:spTree>
    <p:extLst>
      <p:ext uri="{BB962C8B-B14F-4D97-AF65-F5344CB8AC3E}">
        <p14:creationId xmlns:p14="http://schemas.microsoft.com/office/powerpoint/2010/main" val="11807898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18</a:t>
            </a:fld>
            <a:endParaRPr lang="en-US" dirty="0"/>
          </a:p>
        </p:txBody>
      </p:sp>
    </p:spTree>
    <p:extLst>
      <p:ext uri="{BB962C8B-B14F-4D97-AF65-F5344CB8AC3E}">
        <p14:creationId xmlns:p14="http://schemas.microsoft.com/office/powerpoint/2010/main" val="22100244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19</a:t>
            </a:fld>
            <a:endParaRPr lang="en-US" dirty="0"/>
          </a:p>
        </p:txBody>
      </p:sp>
    </p:spTree>
    <p:extLst>
      <p:ext uri="{BB962C8B-B14F-4D97-AF65-F5344CB8AC3E}">
        <p14:creationId xmlns:p14="http://schemas.microsoft.com/office/powerpoint/2010/main" val="3817229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2</a:t>
            </a:fld>
            <a:endParaRPr lang="en-US" dirty="0"/>
          </a:p>
        </p:txBody>
      </p:sp>
    </p:spTree>
    <p:extLst>
      <p:ext uri="{BB962C8B-B14F-4D97-AF65-F5344CB8AC3E}">
        <p14:creationId xmlns:p14="http://schemas.microsoft.com/office/powerpoint/2010/main" val="23989987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20</a:t>
            </a:fld>
            <a:endParaRPr lang="en-US" dirty="0"/>
          </a:p>
        </p:txBody>
      </p:sp>
    </p:spTree>
    <p:extLst>
      <p:ext uri="{BB962C8B-B14F-4D97-AF65-F5344CB8AC3E}">
        <p14:creationId xmlns:p14="http://schemas.microsoft.com/office/powerpoint/2010/main" val="11702978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2" indent="0">
              <a:buFont typeface="Arial" pitchFamily="34" charset="0"/>
              <a:buNone/>
            </a:pPr>
            <a:endParaRPr lang="en-US" baseline="0" dirty="0" smtClean="0"/>
          </a:p>
          <a:p>
            <a:pPr marL="628650" lvl="1"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21</a:t>
            </a:fld>
            <a:endParaRPr lang="en-US" dirty="0"/>
          </a:p>
        </p:txBody>
      </p:sp>
    </p:spTree>
    <p:extLst>
      <p:ext uri="{BB962C8B-B14F-4D97-AF65-F5344CB8AC3E}">
        <p14:creationId xmlns:p14="http://schemas.microsoft.com/office/powerpoint/2010/main" val="12162312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1"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22</a:t>
            </a:fld>
            <a:endParaRPr lang="en-US" dirty="0"/>
          </a:p>
        </p:txBody>
      </p:sp>
    </p:spTree>
    <p:extLst>
      <p:ext uri="{BB962C8B-B14F-4D97-AF65-F5344CB8AC3E}">
        <p14:creationId xmlns:p14="http://schemas.microsoft.com/office/powerpoint/2010/main" val="27501908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2" indent="0">
              <a:buFont typeface="Arial" pitchFamily="34" charset="0"/>
              <a:buNone/>
            </a:pPr>
            <a:endParaRPr lang="en-US" baseline="0" dirty="0" smtClean="0"/>
          </a:p>
          <a:p>
            <a:pPr marL="628650" lvl="1"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23</a:t>
            </a:fld>
            <a:endParaRPr lang="en-US" dirty="0"/>
          </a:p>
        </p:txBody>
      </p:sp>
    </p:spTree>
    <p:extLst>
      <p:ext uri="{BB962C8B-B14F-4D97-AF65-F5344CB8AC3E}">
        <p14:creationId xmlns:p14="http://schemas.microsoft.com/office/powerpoint/2010/main" val="18417933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F85D82EE-EE27-4268-BA6D-DEDD03B59EF6}" type="slidenum">
              <a:rPr lang="en-US" smtClean="0"/>
              <a:pPr/>
              <a:t>24</a:t>
            </a:fld>
            <a:endParaRPr lang="en-US"/>
          </a:p>
        </p:txBody>
      </p:sp>
    </p:spTree>
    <p:extLst>
      <p:ext uri="{BB962C8B-B14F-4D97-AF65-F5344CB8AC3E}">
        <p14:creationId xmlns:p14="http://schemas.microsoft.com/office/powerpoint/2010/main" val="9845997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628650" lvl="1" indent="-171450">
              <a:buFont typeface="Arial" pitchFamily="34" charset="0"/>
              <a:buChar char="•"/>
            </a:pPr>
            <a:endParaRPr lang="en-US" baseline="0" dirty="0" smtClean="0"/>
          </a:p>
          <a:p>
            <a:pPr marL="628650" lvl="1"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25</a:t>
            </a:fld>
            <a:endParaRPr lang="en-US" dirty="0"/>
          </a:p>
        </p:txBody>
      </p:sp>
    </p:spTree>
    <p:extLst>
      <p:ext uri="{BB962C8B-B14F-4D97-AF65-F5344CB8AC3E}">
        <p14:creationId xmlns:p14="http://schemas.microsoft.com/office/powerpoint/2010/main" val="30692324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628650" lvl="1" indent="-171450">
              <a:buFont typeface="Arial" pitchFamily="34" charset="0"/>
              <a:buChar char="•"/>
            </a:pPr>
            <a:endParaRPr lang="en-US" baseline="0" dirty="0" smtClean="0"/>
          </a:p>
          <a:p>
            <a:pPr marL="628650" lvl="1"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26</a:t>
            </a:fld>
            <a:endParaRPr lang="en-US" dirty="0"/>
          </a:p>
        </p:txBody>
      </p:sp>
    </p:spTree>
    <p:extLst>
      <p:ext uri="{BB962C8B-B14F-4D97-AF65-F5344CB8AC3E}">
        <p14:creationId xmlns:p14="http://schemas.microsoft.com/office/powerpoint/2010/main" val="2211310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628650" lvl="1" indent="-171450">
              <a:buFont typeface="Arial" pitchFamily="34" charset="0"/>
              <a:buChar char="•"/>
            </a:pPr>
            <a:endParaRPr lang="en-US" baseline="0" dirty="0" smtClean="0"/>
          </a:p>
          <a:p>
            <a:pPr marL="628650" lvl="1"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27</a:t>
            </a:fld>
            <a:endParaRPr lang="en-US" dirty="0"/>
          </a:p>
        </p:txBody>
      </p:sp>
    </p:spTree>
    <p:extLst>
      <p:ext uri="{BB962C8B-B14F-4D97-AF65-F5344CB8AC3E}">
        <p14:creationId xmlns:p14="http://schemas.microsoft.com/office/powerpoint/2010/main" val="39469426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2"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28</a:t>
            </a:fld>
            <a:endParaRPr lang="en-US" dirty="0"/>
          </a:p>
        </p:txBody>
      </p:sp>
    </p:spTree>
    <p:extLst>
      <p:ext uri="{BB962C8B-B14F-4D97-AF65-F5344CB8AC3E}">
        <p14:creationId xmlns:p14="http://schemas.microsoft.com/office/powerpoint/2010/main" val="41241247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29</a:t>
            </a:fld>
            <a:endParaRPr lang="en-US" dirty="0"/>
          </a:p>
        </p:txBody>
      </p:sp>
    </p:spTree>
    <p:extLst>
      <p:ext uri="{BB962C8B-B14F-4D97-AF65-F5344CB8AC3E}">
        <p14:creationId xmlns:p14="http://schemas.microsoft.com/office/powerpoint/2010/main" val="113338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aseline="0" dirty="0" smtClean="0"/>
          </a:p>
          <a:p>
            <a:pPr marL="628650" lvl="1"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3</a:t>
            </a:fld>
            <a:endParaRPr lang="en-US" dirty="0"/>
          </a:p>
        </p:txBody>
      </p:sp>
    </p:spTree>
    <p:extLst>
      <p:ext uri="{BB962C8B-B14F-4D97-AF65-F5344CB8AC3E}">
        <p14:creationId xmlns:p14="http://schemas.microsoft.com/office/powerpoint/2010/main" val="33633533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2"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30</a:t>
            </a:fld>
            <a:endParaRPr lang="en-US" dirty="0"/>
          </a:p>
        </p:txBody>
      </p:sp>
    </p:spTree>
    <p:extLst>
      <p:ext uri="{BB962C8B-B14F-4D97-AF65-F5344CB8AC3E}">
        <p14:creationId xmlns:p14="http://schemas.microsoft.com/office/powerpoint/2010/main" val="12941905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2" indent="0">
              <a:buFont typeface="Arial" pitchFamily="34" charset="0"/>
              <a:buNone/>
            </a:pPr>
            <a:endParaRPr lang="en-US" b="1" i="1" u="sng"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31</a:t>
            </a:fld>
            <a:endParaRPr lang="en-US" dirty="0"/>
          </a:p>
        </p:txBody>
      </p:sp>
    </p:spTree>
    <p:extLst>
      <p:ext uri="{BB962C8B-B14F-4D97-AF65-F5344CB8AC3E}">
        <p14:creationId xmlns:p14="http://schemas.microsoft.com/office/powerpoint/2010/main" val="33686042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085850" lvl="2"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32</a:t>
            </a:fld>
            <a:endParaRPr lang="en-US" dirty="0"/>
          </a:p>
        </p:txBody>
      </p:sp>
    </p:spTree>
    <p:extLst>
      <p:ext uri="{BB962C8B-B14F-4D97-AF65-F5344CB8AC3E}">
        <p14:creationId xmlns:p14="http://schemas.microsoft.com/office/powerpoint/2010/main" val="15973047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085850" lvl="2"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33</a:t>
            </a:fld>
            <a:endParaRPr lang="en-US" dirty="0"/>
          </a:p>
        </p:txBody>
      </p:sp>
    </p:spTree>
    <p:extLst>
      <p:ext uri="{BB962C8B-B14F-4D97-AF65-F5344CB8AC3E}">
        <p14:creationId xmlns:p14="http://schemas.microsoft.com/office/powerpoint/2010/main" val="3374420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4</a:t>
            </a:fld>
            <a:endParaRPr lang="en-US" dirty="0"/>
          </a:p>
        </p:txBody>
      </p:sp>
    </p:spTree>
    <p:extLst>
      <p:ext uri="{BB962C8B-B14F-4D97-AF65-F5344CB8AC3E}">
        <p14:creationId xmlns:p14="http://schemas.microsoft.com/office/powerpoint/2010/main" val="936335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5</a:t>
            </a:fld>
            <a:endParaRPr lang="en-US" dirty="0"/>
          </a:p>
        </p:txBody>
      </p:sp>
    </p:spTree>
    <p:extLst>
      <p:ext uri="{BB962C8B-B14F-4D97-AF65-F5344CB8AC3E}">
        <p14:creationId xmlns:p14="http://schemas.microsoft.com/office/powerpoint/2010/main" val="2344541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aseline="0" dirty="0" smtClean="0"/>
          </a:p>
          <a:p>
            <a:pPr marL="628650" lvl="1"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6</a:t>
            </a:fld>
            <a:endParaRPr lang="en-US" dirty="0"/>
          </a:p>
        </p:txBody>
      </p:sp>
    </p:spTree>
    <p:extLst>
      <p:ext uri="{BB962C8B-B14F-4D97-AF65-F5344CB8AC3E}">
        <p14:creationId xmlns:p14="http://schemas.microsoft.com/office/powerpoint/2010/main" val="437781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7</a:t>
            </a:fld>
            <a:endParaRPr lang="en-US" dirty="0"/>
          </a:p>
        </p:txBody>
      </p:sp>
    </p:spTree>
    <p:extLst>
      <p:ext uri="{BB962C8B-B14F-4D97-AF65-F5344CB8AC3E}">
        <p14:creationId xmlns:p14="http://schemas.microsoft.com/office/powerpoint/2010/main" val="1978828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8</a:t>
            </a:fld>
            <a:endParaRPr lang="en-US" dirty="0"/>
          </a:p>
        </p:txBody>
      </p:sp>
    </p:spTree>
    <p:extLst>
      <p:ext uri="{BB962C8B-B14F-4D97-AF65-F5344CB8AC3E}">
        <p14:creationId xmlns:p14="http://schemas.microsoft.com/office/powerpoint/2010/main" val="4942604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lvl="1"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pPr>
              <a:defRPr/>
            </a:pPr>
            <a:fld id="{14F74AB2-2E5B-4BB9-802D-3758A3D1C9D7}" type="slidenum">
              <a:rPr lang="en-US" smtClean="0"/>
              <a:pPr>
                <a:defRPr/>
              </a:pPr>
              <a:t>9</a:t>
            </a:fld>
            <a:endParaRPr lang="en-US" dirty="0"/>
          </a:p>
        </p:txBody>
      </p:sp>
    </p:spTree>
    <p:extLst>
      <p:ext uri="{BB962C8B-B14F-4D97-AF65-F5344CB8AC3E}">
        <p14:creationId xmlns:p14="http://schemas.microsoft.com/office/powerpoint/2010/main" val="964489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EC18F9A-4C49-4E66-A171-757993E4D18E}" type="datetime1">
              <a:rPr lang="en-US" smtClean="0"/>
              <a:t>6/20/2017</a:t>
            </a:fld>
            <a:endParaRPr lang="en-US"/>
          </a:p>
        </p:txBody>
      </p:sp>
      <p:sp>
        <p:nvSpPr>
          <p:cNvPr id="19" name="Footer Placeholder 18"/>
          <p:cNvSpPr>
            <a:spLocks noGrp="1"/>
          </p:cNvSpPr>
          <p:nvPr>
            <p:ph type="ftr" sz="quarter" idx="11"/>
          </p:nvPr>
        </p:nvSpPr>
        <p:spPr/>
        <p:txBody>
          <a:bodyPr/>
          <a:lstStyle/>
          <a:p>
            <a:r>
              <a:rPr lang="en-US" smtClean="0"/>
              <a:t>Copyright: Canisius College, 2016</a:t>
            </a:r>
            <a:endParaRPr lang="en-US"/>
          </a:p>
        </p:txBody>
      </p:sp>
      <p:sp>
        <p:nvSpPr>
          <p:cNvPr id="27" name="Slide Number Placeholder 26"/>
          <p:cNvSpPr>
            <a:spLocks noGrp="1"/>
          </p:cNvSpPr>
          <p:nvPr>
            <p:ph type="sldNum" sz="quarter" idx="12"/>
          </p:nvPr>
        </p:nvSpPr>
        <p:spPr/>
        <p:txBody>
          <a:bodyPr/>
          <a:lstStyle/>
          <a:p>
            <a:fld id="{2546DF0B-1145-4C27-8BF1-8E1CEB852B6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5F56DE-F259-4B56-A0FA-9110FD9419DF}" type="datetime1">
              <a:rPr lang="en-US" smtClean="0"/>
              <a:t>6/20/2017</a:t>
            </a:fld>
            <a:endParaRPr lang="en-US"/>
          </a:p>
        </p:txBody>
      </p:sp>
      <p:sp>
        <p:nvSpPr>
          <p:cNvPr id="5" name="Footer Placeholder 4"/>
          <p:cNvSpPr>
            <a:spLocks noGrp="1"/>
          </p:cNvSpPr>
          <p:nvPr>
            <p:ph type="ftr" sz="quarter" idx="11"/>
          </p:nvPr>
        </p:nvSpPr>
        <p:spPr/>
        <p:txBody>
          <a:bodyPr/>
          <a:lstStyle/>
          <a:p>
            <a:r>
              <a:rPr lang="en-US" smtClean="0"/>
              <a:t>Copyright: Canisius College, 2016</a:t>
            </a:r>
            <a:endParaRPr lang="en-US"/>
          </a:p>
        </p:txBody>
      </p:sp>
      <p:sp>
        <p:nvSpPr>
          <p:cNvPr id="6" name="Slide Number Placeholder 5"/>
          <p:cNvSpPr>
            <a:spLocks noGrp="1"/>
          </p:cNvSpPr>
          <p:nvPr>
            <p:ph type="sldNum" sz="quarter" idx="12"/>
          </p:nvPr>
        </p:nvSpPr>
        <p:spPr/>
        <p:txBody>
          <a:bodyPr/>
          <a:lstStyle/>
          <a:p>
            <a:fld id="{2546DF0B-1145-4C27-8BF1-8E1CEB852B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D9670F-29D2-4712-B96C-6E90202B56EE}" type="datetime1">
              <a:rPr lang="en-US" smtClean="0"/>
              <a:t>6/20/2017</a:t>
            </a:fld>
            <a:endParaRPr lang="en-US"/>
          </a:p>
        </p:txBody>
      </p:sp>
      <p:sp>
        <p:nvSpPr>
          <p:cNvPr id="5" name="Footer Placeholder 4"/>
          <p:cNvSpPr>
            <a:spLocks noGrp="1"/>
          </p:cNvSpPr>
          <p:nvPr>
            <p:ph type="ftr" sz="quarter" idx="11"/>
          </p:nvPr>
        </p:nvSpPr>
        <p:spPr/>
        <p:txBody>
          <a:bodyPr/>
          <a:lstStyle/>
          <a:p>
            <a:r>
              <a:rPr lang="en-US" smtClean="0"/>
              <a:t>Copyright: Canisius College, 2016</a:t>
            </a:r>
            <a:endParaRPr lang="en-US"/>
          </a:p>
        </p:txBody>
      </p:sp>
      <p:sp>
        <p:nvSpPr>
          <p:cNvPr id="6" name="Slide Number Placeholder 5"/>
          <p:cNvSpPr>
            <a:spLocks noGrp="1"/>
          </p:cNvSpPr>
          <p:nvPr>
            <p:ph type="sldNum" sz="quarter" idx="12"/>
          </p:nvPr>
        </p:nvSpPr>
        <p:spPr/>
        <p:txBody>
          <a:bodyPr/>
          <a:lstStyle/>
          <a:p>
            <a:fld id="{2546DF0B-1145-4C27-8BF1-8E1CEB852B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4F80F6-A3F0-4642-B166-361499383F74}" type="datetime1">
              <a:rPr lang="en-US" smtClean="0"/>
              <a:t>6/20/2017</a:t>
            </a:fld>
            <a:endParaRPr lang="en-US"/>
          </a:p>
        </p:txBody>
      </p:sp>
      <p:sp>
        <p:nvSpPr>
          <p:cNvPr id="5" name="Footer Placeholder 4"/>
          <p:cNvSpPr>
            <a:spLocks noGrp="1"/>
          </p:cNvSpPr>
          <p:nvPr>
            <p:ph type="ftr" sz="quarter" idx="11"/>
          </p:nvPr>
        </p:nvSpPr>
        <p:spPr/>
        <p:txBody>
          <a:bodyPr/>
          <a:lstStyle/>
          <a:p>
            <a:r>
              <a:rPr lang="en-US" smtClean="0"/>
              <a:t>Copyright: Canisius College, 2016</a:t>
            </a:r>
            <a:endParaRPr lang="en-US"/>
          </a:p>
        </p:txBody>
      </p:sp>
      <p:sp>
        <p:nvSpPr>
          <p:cNvPr id="6" name="Slide Number Placeholder 5"/>
          <p:cNvSpPr>
            <a:spLocks noGrp="1"/>
          </p:cNvSpPr>
          <p:nvPr>
            <p:ph type="sldNum" sz="quarter" idx="12"/>
          </p:nvPr>
        </p:nvSpPr>
        <p:spPr/>
        <p:txBody>
          <a:bodyPr/>
          <a:lstStyle/>
          <a:p>
            <a:fld id="{2546DF0B-1145-4C27-8BF1-8E1CEB852B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08B1AA-CFAF-48D7-BA85-D71921BFE12D}" type="datetime1">
              <a:rPr lang="en-US" smtClean="0"/>
              <a:t>6/20/2017</a:t>
            </a:fld>
            <a:endParaRPr lang="en-US"/>
          </a:p>
        </p:txBody>
      </p:sp>
      <p:sp>
        <p:nvSpPr>
          <p:cNvPr id="5" name="Footer Placeholder 4"/>
          <p:cNvSpPr>
            <a:spLocks noGrp="1"/>
          </p:cNvSpPr>
          <p:nvPr>
            <p:ph type="ftr" sz="quarter" idx="11"/>
          </p:nvPr>
        </p:nvSpPr>
        <p:spPr/>
        <p:txBody>
          <a:bodyPr/>
          <a:lstStyle/>
          <a:p>
            <a:r>
              <a:rPr lang="en-US" smtClean="0"/>
              <a:t>Copyright: Canisius College, 2016</a:t>
            </a:r>
            <a:endParaRPr lang="en-US"/>
          </a:p>
        </p:txBody>
      </p:sp>
      <p:sp>
        <p:nvSpPr>
          <p:cNvPr id="6" name="Slide Number Placeholder 5"/>
          <p:cNvSpPr>
            <a:spLocks noGrp="1"/>
          </p:cNvSpPr>
          <p:nvPr>
            <p:ph type="sldNum" sz="quarter" idx="12"/>
          </p:nvPr>
        </p:nvSpPr>
        <p:spPr/>
        <p:txBody>
          <a:bodyPr/>
          <a:lstStyle/>
          <a:p>
            <a:fld id="{2546DF0B-1145-4C27-8BF1-8E1CEB852B6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D2A7A1-0779-436D-BBF7-16642656AA98}" type="datetime1">
              <a:rPr lang="en-US" smtClean="0"/>
              <a:t>6/20/2017</a:t>
            </a:fld>
            <a:endParaRPr lang="en-US"/>
          </a:p>
        </p:txBody>
      </p:sp>
      <p:sp>
        <p:nvSpPr>
          <p:cNvPr id="6" name="Footer Placeholder 5"/>
          <p:cNvSpPr>
            <a:spLocks noGrp="1"/>
          </p:cNvSpPr>
          <p:nvPr>
            <p:ph type="ftr" sz="quarter" idx="11"/>
          </p:nvPr>
        </p:nvSpPr>
        <p:spPr/>
        <p:txBody>
          <a:bodyPr/>
          <a:lstStyle/>
          <a:p>
            <a:r>
              <a:rPr lang="en-US" smtClean="0"/>
              <a:t>Copyright: Canisius College, 2016</a:t>
            </a:r>
            <a:endParaRPr lang="en-US"/>
          </a:p>
        </p:txBody>
      </p:sp>
      <p:sp>
        <p:nvSpPr>
          <p:cNvPr id="7" name="Slide Number Placeholder 6"/>
          <p:cNvSpPr>
            <a:spLocks noGrp="1"/>
          </p:cNvSpPr>
          <p:nvPr>
            <p:ph type="sldNum" sz="quarter" idx="12"/>
          </p:nvPr>
        </p:nvSpPr>
        <p:spPr/>
        <p:txBody>
          <a:bodyPr/>
          <a:lstStyle/>
          <a:p>
            <a:fld id="{2546DF0B-1145-4C27-8BF1-8E1CEB852B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2B3345-BCBC-4307-A9A9-3BF7C5E67963}" type="datetime1">
              <a:rPr lang="en-US" smtClean="0"/>
              <a:t>6/20/2017</a:t>
            </a:fld>
            <a:endParaRPr lang="en-US"/>
          </a:p>
        </p:txBody>
      </p:sp>
      <p:sp>
        <p:nvSpPr>
          <p:cNvPr id="8" name="Footer Placeholder 7"/>
          <p:cNvSpPr>
            <a:spLocks noGrp="1"/>
          </p:cNvSpPr>
          <p:nvPr>
            <p:ph type="ftr" sz="quarter" idx="11"/>
          </p:nvPr>
        </p:nvSpPr>
        <p:spPr/>
        <p:txBody>
          <a:bodyPr/>
          <a:lstStyle/>
          <a:p>
            <a:r>
              <a:rPr lang="en-US" smtClean="0"/>
              <a:t>Copyright: Canisius College, 2016</a:t>
            </a:r>
            <a:endParaRPr lang="en-US"/>
          </a:p>
        </p:txBody>
      </p:sp>
      <p:sp>
        <p:nvSpPr>
          <p:cNvPr id="9" name="Slide Number Placeholder 8"/>
          <p:cNvSpPr>
            <a:spLocks noGrp="1"/>
          </p:cNvSpPr>
          <p:nvPr>
            <p:ph type="sldNum" sz="quarter" idx="12"/>
          </p:nvPr>
        </p:nvSpPr>
        <p:spPr/>
        <p:txBody>
          <a:bodyPr/>
          <a:lstStyle/>
          <a:p>
            <a:fld id="{2546DF0B-1145-4C27-8BF1-8E1CEB852B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8F4A64-3753-4555-B6EE-3E664F4A7108}" type="datetime1">
              <a:rPr lang="en-US" smtClean="0"/>
              <a:t>6/20/2017</a:t>
            </a:fld>
            <a:endParaRPr lang="en-US"/>
          </a:p>
        </p:txBody>
      </p:sp>
      <p:sp>
        <p:nvSpPr>
          <p:cNvPr id="4" name="Footer Placeholder 3"/>
          <p:cNvSpPr>
            <a:spLocks noGrp="1"/>
          </p:cNvSpPr>
          <p:nvPr>
            <p:ph type="ftr" sz="quarter" idx="11"/>
          </p:nvPr>
        </p:nvSpPr>
        <p:spPr/>
        <p:txBody>
          <a:bodyPr/>
          <a:lstStyle/>
          <a:p>
            <a:r>
              <a:rPr lang="en-US" smtClean="0"/>
              <a:t>Copyright: Canisius College, 2016</a:t>
            </a:r>
            <a:endParaRPr lang="en-US"/>
          </a:p>
        </p:txBody>
      </p:sp>
      <p:sp>
        <p:nvSpPr>
          <p:cNvPr id="5" name="Slide Number Placeholder 4"/>
          <p:cNvSpPr>
            <a:spLocks noGrp="1"/>
          </p:cNvSpPr>
          <p:nvPr>
            <p:ph type="sldNum" sz="quarter" idx="12"/>
          </p:nvPr>
        </p:nvSpPr>
        <p:spPr/>
        <p:txBody>
          <a:bodyPr/>
          <a:lstStyle/>
          <a:p>
            <a:fld id="{2546DF0B-1145-4C27-8BF1-8E1CEB852B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C0863-0429-49BE-9438-4413EF506F8E}" type="datetime1">
              <a:rPr lang="en-US" smtClean="0"/>
              <a:t>6/20/2017</a:t>
            </a:fld>
            <a:endParaRPr lang="en-US"/>
          </a:p>
        </p:txBody>
      </p:sp>
      <p:sp>
        <p:nvSpPr>
          <p:cNvPr id="3" name="Footer Placeholder 2"/>
          <p:cNvSpPr>
            <a:spLocks noGrp="1"/>
          </p:cNvSpPr>
          <p:nvPr>
            <p:ph type="ftr" sz="quarter" idx="11"/>
          </p:nvPr>
        </p:nvSpPr>
        <p:spPr/>
        <p:txBody>
          <a:bodyPr/>
          <a:lstStyle/>
          <a:p>
            <a:r>
              <a:rPr lang="en-US" smtClean="0"/>
              <a:t>Copyright: Canisius College, 2016</a:t>
            </a:r>
            <a:endParaRPr lang="en-US"/>
          </a:p>
        </p:txBody>
      </p:sp>
      <p:sp>
        <p:nvSpPr>
          <p:cNvPr id="4" name="Slide Number Placeholder 3"/>
          <p:cNvSpPr>
            <a:spLocks noGrp="1"/>
          </p:cNvSpPr>
          <p:nvPr>
            <p:ph type="sldNum" sz="quarter" idx="12"/>
          </p:nvPr>
        </p:nvSpPr>
        <p:spPr/>
        <p:txBody>
          <a:bodyPr/>
          <a:lstStyle/>
          <a:p>
            <a:fld id="{2546DF0B-1145-4C27-8BF1-8E1CEB852B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359FC3-BA17-4363-9BE7-6AAEAF564DDE}" type="datetime1">
              <a:rPr lang="en-US" smtClean="0"/>
              <a:t>6/20/2017</a:t>
            </a:fld>
            <a:endParaRPr lang="en-US"/>
          </a:p>
        </p:txBody>
      </p:sp>
      <p:sp>
        <p:nvSpPr>
          <p:cNvPr id="6" name="Footer Placeholder 5"/>
          <p:cNvSpPr>
            <a:spLocks noGrp="1"/>
          </p:cNvSpPr>
          <p:nvPr>
            <p:ph type="ftr" sz="quarter" idx="11"/>
          </p:nvPr>
        </p:nvSpPr>
        <p:spPr/>
        <p:txBody>
          <a:bodyPr/>
          <a:lstStyle/>
          <a:p>
            <a:r>
              <a:rPr lang="en-US" smtClean="0"/>
              <a:t>Copyright: Canisius College, 2016</a:t>
            </a:r>
            <a:endParaRPr lang="en-US"/>
          </a:p>
        </p:txBody>
      </p:sp>
      <p:sp>
        <p:nvSpPr>
          <p:cNvPr id="7" name="Slide Number Placeholder 6"/>
          <p:cNvSpPr>
            <a:spLocks noGrp="1"/>
          </p:cNvSpPr>
          <p:nvPr>
            <p:ph type="sldNum" sz="quarter" idx="12"/>
          </p:nvPr>
        </p:nvSpPr>
        <p:spPr/>
        <p:txBody>
          <a:bodyPr/>
          <a:lstStyle/>
          <a:p>
            <a:fld id="{2546DF0B-1145-4C27-8BF1-8E1CEB852B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1F08D0B-70C4-43C9-8FAF-AD612BB25DD4}" type="datetime1">
              <a:rPr lang="en-US" smtClean="0"/>
              <a:t>6/20/2017</a:t>
            </a:fld>
            <a:endParaRPr lang="en-US"/>
          </a:p>
        </p:txBody>
      </p:sp>
      <p:sp>
        <p:nvSpPr>
          <p:cNvPr id="6" name="Footer Placeholder 5"/>
          <p:cNvSpPr>
            <a:spLocks noGrp="1"/>
          </p:cNvSpPr>
          <p:nvPr>
            <p:ph type="ftr" sz="quarter" idx="11"/>
          </p:nvPr>
        </p:nvSpPr>
        <p:spPr/>
        <p:txBody>
          <a:bodyPr/>
          <a:lstStyle/>
          <a:p>
            <a:r>
              <a:rPr lang="en-US" smtClean="0"/>
              <a:t>Copyright: Canisius College, 2016</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546DF0B-1145-4C27-8BF1-8E1CEB852B6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3B23F41-9570-46AD-BF0D-7BB633B2167B}" type="datetime1">
              <a:rPr lang="en-US" smtClean="0"/>
              <a:t>6/20/2017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Copyright: Canisius College, 2016</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546DF0B-1145-4C27-8BF1-8E1CEB852B6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1470025"/>
          </a:xfrm>
        </p:spPr>
        <p:txBody>
          <a:bodyPr>
            <a:normAutofit fontScale="90000"/>
          </a:bodyPr>
          <a:lstStyle/>
          <a:p>
            <a:pPr algn="ctr"/>
            <a:r>
              <a:rPr lang="en-US" sz="4900" b="1" dirty="0" smtClean="0">
                <a:solidFill>
                  <a:srgbClr val="2828A2"/>
                </a:solidFill>
              </a:rPr>
              <a:t/>
            </a:r>
            <a:br>
              <a:rPr lang="en-US" sz="4900" b="1" dirty="0" smtClean="0">
                <a:solidFill>
                  <a:srgbClr val="2828A2"/>
                </a:solidFill>
              </a:rPr>
            </a:br>
            <a:r>
              <a:rPr lang="en-US" sz="4900" b="1" dirty="0" smtClean="0">
                <a:solidFill>
                  <a:srgbClr val="2828A2"/>
                </a:solidFill>
              </a:rPr>
              <a:t/>
            </a:r>
            <a:br>
              <a:rPr lang="en-US" sz="4900" b="1" dirty="0" smtClean="0">
                <a:solidFill>
                  <a:srgbClr val="2828A2"/>
                </a:solidFill>
              </a:rPr>
            </a:br>
            <a:r>
              <a:rPr lang="en-US" sz="4000" dirty="0" smtClean="0">
                <a:solidFill>
                  <a:schemeClr val="tx1"/>
                </a:solidFill>
              </a:rPr>
              <a:t>Getting to the Money in </a:t>
            </a:r>
            <a:r>
              <a:rPr lang="en-US" sz="4000" dirty="0" err="1" smtClean="0">
                <a:solidFill>
                  <a:schemeClr val="tx1"/>
                </a:solidFill>
              </a:rPr>
              <a:t>Moneyball</a:t>
            </a:r>
            <a:r>
              <a:rPr lang="en-US" sz="4000" dirty="0" smtClean="0">
                <a:solidFill>
                  <a:schemeClr val="tx1"/>
                </a:solidFill>
              </a:rPr>
              <a:t>: Better Understanding Revenue per Win Across Different Baseball Markets</a:t>
            </a:r>
            <a:r>
              <a:rPr lang="en-US" sz="2700" dirty="0" smtClean="0">
                <a:solidFill>
                  <a:schemeClr val="tx1"/>
                </a:solidFill>
              </a:rPr>
              <a:t/>
            </a:r>
            <a:br>
              <a:rPr lang="en-US" sz="2700" dirty="0" smtClean="0">
                <a:solidFill>
                  <a:schemeClr val="tx1"/>
                </a:solidFill>
              </a:rPr>
            </a:br>
            <a:r>
              <a:rPr lang="en-US" sz="2700" dirty="0">
                <a:solidFill>
                  <a:schemeClr val="tx1"/>
                </a:solidFill>
              </a:rPr>
              <a:t/>
            </a:r>
            <a:br>
              <a:rPr lang="en-US" sz="2700" dirty="0">
                <a:solidFill>
                  <a:schemeClr val="tx1"/>
                </a:solidFill>
              </a:rPr>
            </a:br>
            <a:r>
              <a:rPr lang="en-US" sz="2700" dirty="0" smtClean="0">
                <a:solidFill>
                  <a:schemeClr val="tx1"/>
                </a:solidFill>
              </a:rPr>
              <a:t>Presented at the 47</a:t>
            </a:r>
            <a:r>
              <a:rPr lang="en-US" sz="2700" baseline="30000" dirty="0" smtClean="0">
                <a:solidFill>
                  <a:schemeClr val="tx1"/>
                </a:solidFill>
              </a:rPr>
              <a:t>th</a:t>
            </a:r>
            <a:r>
              <a:rPr lang="en-US" sz="2700" dirty="0" smtClean="0">
                <a:solidFill>
                  <a:schemeClr val="tx1"/>
                </a:solidFill>
              </a:rPr>
              <a:t> Annual SABR Conference</a:t>
            </a:r>
            <a:br>
              <a:rPr lang="en-US" sz="2700" dirty="0" smtClean="0">
                <a:solidFill>
                  <a:schemeClr val="tx1"/>
                </a:solidFill>
              </a:rPr>
            </a:br>
            <a:r>
              <a:rPr lang="en-US" sz="2700" dirty="0" smtClean="0">
                <a:solidFill>
                  <a:schemeClr val="tx1"/>
                </a:solidFill>
              </a:rPr>
              <a:t>New York, NY</a:t>
            </a:r>
            <a:br>
              <a:rPr lang="en-US" sz="2700" dirty="0" smtClean="0">
                <a:solidFill>
                  <a:schemeClr val="tx1"/>
                </a:solidFill>
              </a:rPr>
            </a:br>
            <a:r>
              <a:rPr lang="en-US" sz="2700" dirty="0" smtClean="0">
                <a:solidFill>
                  <a:schemeClr val="tx1"/>
                </a:solidFill>
              </a:rPr>
              <a:t>July 1</a:t>
            </a:r>
            <a:r>
              <a:rPr lang="en-US" sz="2700" baseline="30000" dirty="0" smtClean="0">
                <a:solidFill>
                  <a:schemeClr val="tx1"/>
                </a:solidFill>
              </a:rPr>
              <a:t>st</a:t>
            </a:r>
            <a:r>
              <a:rPr lang="en-US" sz="2700" dirty="0" smtClean="0">
                <a:solidFill>
                  <a:schemeClr val="tx1"/>
                </a:solidFill>
              </a:rPr>
              <a:t>, 2017</a:t>
            </a:r>
            <a:endParaRPr lang="en-US" sz="3100" b="1" dirty="0">
              <a:solidFill>
                <a:schemeClr val="tx1"/>
              </a:solidFill>
            </a:endParaRPr>
          </a:p>
        </p:txBody>
      </p:sp>
      <p:sp>
        <p:nvSpPr>
          <p:cNvPr id="3" name="Subtitle 2"/>
          <p:cNvSpPr>
            <a:spLocks noGrp="1"/>
          </p:cNvSpPr>
          <p:nvPr>
            <p:ph type="subTitle" idx="1"/>
          </p:nvPr>
        </p:nvSpPr>
        <p:spPr>
          <a:xfrm>
            <a:off x="1375611" y="3787775"/>
            <a:ext cx="6400800" cy="1752600"/>
          </a:xfrm>
        </p:spPr>
        <p:txBody>
          <a:bodyPr>
            <a:normAutofit/>
          </a:bodyPr>
          <a:lstStyle/>
          <a:p>
            <a:pPr algn="ctr"/>
            <a:r>
              <a:rPr lang="en-US" sz="1600" b="1" dirty="0" smtClean="0">
                <a:solidFill>
                  <a:schemeClr val="tx1"/>
                </a:solidFill>
              </a:rPr>
              <a:t>James Goldstein, Ph.D.</a:t>
            </a:r>
          </a:p>
          <a:p>
            <a:pPr algn="ctr"/>
            <a:r>
              <a:rPr lang="en-US" sz="1600" b="1" dirty="0" smtClean="0">
                <a:solidFill>
                  <a:schemeClr val="tx1"/>
                </a:solidFill>
              </a:rPr>
              <a:t>Associate Professor of Accounting</a:t>
            </a:r>
          </a:p>
        </p:txBody>
      </p:sp>
      <p:sp>
        <p:nvSpPr>
          <p:cNvPr id="4" name="Subtitle 2"/>
          <p:cNvSpPr txBox="1">
            <a:spLocks/>
          </p:cNvSpPr>
          <p:nvPr/>
        </p:nvSpPr>
        <p:spPr>
          <a:xfrm>
            <a:off x="1371600" y="4664075"/>
            <a:ext cx="6400800" cy="175260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r>
              <a:rPr lang="en-US" sz="1600" b="1" dirty="0" smtClean="0"/>
              <a:t>Paul Sauer, Ph.D.</a:t>
            </a:r>
          </a:p>
          <a:p>
            <a:pPr algn="ctr"/>
            <a:r>
              <a:rPr lang="en-US" sz="1600" b="1" dirty="0" smtClean="0"/>
              <a:t>Professor  of Marketing</a:t>
            </a:r>
          </a:p>
          <a:p>
            <a:pPr algn="ctr"/>
            <a:endParaRPr lang="en-US" sz="1600" b="1" dirty="0"/>
          </a:p>
          <a:p>
            <a:pPr algn="ctr"/>
            <a:r>
              <a:rPr lang="en-US" sz="1600" b="1" dirty="0" err="1" smtClean="0"/>
              <a:t>Canisius</a:t>
            </a:r>
            <a:r>
              <a:rPr lang="en-US" sz="1600" b="1" dirty="0" smtClean="0"/>
              <a:t> College – Buffalo, NY</a:t>
            </a:r>
          </a:p>
          <a:p>
            <a:pPr algn="ctr"/>
            <a:endParaRPr lang="en-US" sz="2000" b="1" dirty="0" smtClean="0"/>
          </a:p>
        </p:txBody>
      </p:sp>
      <p:pic>
        <p:nvPicPr>
          <p:cNvPr id="1026" name="Picture 2" descr="http://sabr.org/sites/default/files/SABR-47-final-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133" y="5477711"/>
            <a:ext cx="2299573" cy="128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8098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267148" y="753761"/>
            <a:ext cx="8839200" cy="714977"/>
          </a:xfrm>
        </p:spPr>
        <p:txBody>
          <a:bodyPr>
            <a:noAutofit/>
          </a:bodyPr>
          <a:lstStyle/>
          <a:p>
            <a:pPr algn="ctr"/>
            <a:r>
              <a:rPr lang="en-US" sz="4300" b="1" dirty="0" smtClean="0">
                <a:solidFill>
                  <a:srgbClr val="0033CC"/>
                </a:solidFill>
              </a:rPr>
              <a:t>Results: Pre and Post Revenue Sharing</a:t>
            </a:r>
          </a:p>
        </p:txBody>
      </p:sp>
      <p:sp>
        <p:nvSpPr>
          <p:cNvPr id="3" name="Slide Number Placeholder 2"/>
          <p:cNvSpPr>
            <a:spLocks noGrp="1"/>
          </p:cNvSpPr>
          <p:nvPr>
            <p:ph type="sldNum" sz="quarter" idx="12"/>
          </p:nvPr>
        </p:nvSpPr>
        <p:spPr/>
        <p:txBody>
          <a:bodyPr/>
          <a:lstStyle/>
          <a:p>
            <a:fld id="{2546DF0B-1145-4C27-8BF1-8E1CEB852B68}" type="slidenum">
              <a:rPr lang="en-US" smtClean="0"/>
              <a:pPr/>
              <a:t>10</a:t>
            </a:fld>
            <a:endParaRPr lang="en-US"/>
          </a:p>
        </p:txBody>
      </p:sp>
      <p:sp>
        <p:nvSpPr>
          <p:cNvPr id="14" name="TextBox 13"/>
          <p:cNvSpPr txBox="1"/>
          <p:nvPr/>
        </p:nvSpPr>
        <p:spPr>
          <a:xfrm>
            <a:off x="533400" y="6544277"/>
            <a:ext cx="4922630" cy="307777"/>
          </a:xfrm>
          <a:prstGeom prst="rect">
            <a:avLst/>
          </a:prstGeom>
          <a:noFill/>
        </p:spPr>
        <p:txBody>
          <a:bodyPr wrap="none" rtlCol="0">
            <a:spAutoFit/>
          </a:bodyPr>
          <a:lstStyle/>
          <a:p>
            <a:r>
              <a:rPr lang="en-US" sz="1400" dirty="0" smtClean="0"/>
              <a:t>Note</a:t>
            </a:r>
            <a:r>
              <a:rPr lang="en-US" sz="1400" dirty="0" smtClean="0">
                <a:solidFill>
                  <a:srgbClr val="C00000"/>
                </a:solidFill>
              </a:rPr>
              <a:t>: Red font </a:t>
            </a:r>
            <a:r>
              <a:rPr lang="en-US" sz="1400" dirty="0" smtClean="0"/>
              <a:t>indicates not significant at the 5% or 10% level</a:t>
            </a:r>
            <a:endParaRPr lang="en-US" sz="1400" dirty="0"/>
          </a:p>
        </p:txBody>
      </p:sp>
      <p:graphicFrame>
        <p:nvGraphicFramePr>
          <p:cNvPr id="4" name="Table 3"/>
          <p:cNvGraphicFramePr>
            <a:graphicFrameLocks noGrp="1"/>
          </p:cNvGraphicFramePr>
          <p:nvPr>
            <p:extLst>
              <p:ext uri="{D42A27DB-BD31-4B8C-83A1-F6EECF244321}">
                <p14:modId xmlns:p14="http://schemas.microsoft.com/office/powerpoint/2010/main" val="3501377210"/>
              </p:ext>
            </p:extLst>
          </p:nvPr>
        </p:nvGraphicFramePr>
        <p:xfrm>
          <a:off x="1638748" y="1905000"/>
          <a:ext cx="6096000" cy="18948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1104762060"/>
                    </a:ext>
                  </a:extLst>
                </a:gridCol>
                <a:gridCol w="2032000">
                  <a:extLst>
                    <a:ext uri="{9D8B030D-6E8A-4147-A177-3AD203B41FA5}">
                      <a16:colId xmlns:a16="http://schemas.microsoft.com/office/drawing/2014/main" xmlns="" val="3168942232"/>
                    </a:ext>
                  </a:extLst>
                </a:gridCol>
                <a:gridCol w="2032000">
                  <a:extLst>
                    <a:ext uri="{9D8B030D-6E8A-4147-A177-3AD203B41FA5}">
                      <a16:colId xmlns:a16="http://schemas.microsoft.com/office/drawing/2014/main" xmlns="" val="3914720768"/>
                    </a:ext>
                  </a:extLst>
                </a:gridCol>
              </a:tblGrid>
              <a:tr h="370840">
                <a:tc>
                  <a:txBody>
                    <a:bodyPr/>
                    <a:lstStyle/>
                    <a:p>
                      <a:r>
                        <a:rPr lang="en-US" dirty="0" smtClean="0"/>
                        <a:t>Pre Rev</a:t>
                      </a:r>
                      <a:r>
                        <a:rPr lang="en-US" baseline="0" dirty="0" smtClean="0"/>
                        <a:t> Share</a:t>
                      </a:r>
                      <a:endParaRPr lang="en-US" dirty="0"/>
                    </a:p>
                  </a:txBody>
                  <a:tcPr/>
                </a:tc>
                <a:tc>
                  <a:txBody>
                    <a:bodyPr/>
                    <a:lstStyle/>
                    <a:p>
                      <a:r>
                        <a:rPr lang="en-US" dirty="0" smtClean="0"/>
                        <a:t>Constant</a:t>
                      </a:r>
                      <a:endParaRPr lang="en-US" dirty="0"/>
                    </a:p>
                  </a:txBody>
                  <a:tcPr/>
                </a:tc>
                <a:tc>
                  <a:txBody>
                    <a:bodyPr/>
                    <a:lstStyle/>
                    <a:p>
                      <a:r>
                        <a:rPr lang="en-US" dirty="0" smtClean="0"/>
                        <a:t>B (Slope)</a:t>
                      </a:r>
                      <a:endParaRPr lang="en-US" dirty="0"/>
                    </a:p>
                  </a:txBody>
                  <a:tcPr/>
                </a:tc>
                <a:extLst>
                  <a:ext uri="{0D108BD9-81ED-4DB2-BD59-A6C34878D82A}">
                    <a16:rowId xmlns:a16="http://schemas.microsoft.com/office/drawing/2014/main" xmlns="" val="1086214122"/>
                  </a:ext>
                </a:extLst>
              </a:tr>
              <a:tr h="370840">
                <a:tc>
                  <a:txBody>
                    <a:bodyPr/>
                    <a:lstStyle/>
                    <a:p>
                      <a:r>
                        <a:rPr lang="en-US" dirty="0" smtClean="0"/>
                        <a:t>Mega</a:t>
                      </a:r>
                      <a:endParaRPr lang="en-US" dirty="0"/>
                    </a:p>
                  </a:txBody>
                  <a:tcPr/>
                </a:tc>
                <a:tc>
                  <a:txBody>
                    <a:bodyPr/>
                    <a:lstStyle/>
                    <a:p>
                      <a:r>
                        <a:rPr lang="en-US" dirty="0" smtClean="0"/>
                        <a:t>10.836</a:t>
                      </a:r>
                      <a:endParaRPr lang="en-US" dirty="0"/>
                    </a:p>
                  </a:txBody>
                  <a:tcPr/>
                </a:tc>
                <a:tc>
                  <a:txBody>
                    <a:bodyPr/>
                    <a:lstStyle/>
                    <a:p>
                      <a:r>
                        <a:rPr lang="en-US" dirty="0" smtClean="0"/>
                        <a:t>0.752</a:t>
                      </a:r>
                      <a:endParaRPr lang="en-US" dirty="0"/>
                    </a:p>
                  </a:txBody>
                  <a:tcPr/>
                </a:tc>
                <a:extLst>
                  <a:ext uri="{0D108BD9-81ED-4DB2-BD59-A6C34878D82A}">
                    <a16:rowId xmlns:a16="http://schemas.microsoft.com/office/drawing/2014/main" xmlns="" val="4095300910"/>
                  </a:ext>
                </a:extLst>
              </a:tr>
              <a:tr h="370840">
                <a:tc>
                  <a:txBody>
                    <a:bodyPr/>
                    <a:lstStyle/>
                    <a:p>
                      <a:r>
                        <a:rPr lang="en-US" dirty="0" smtClean="0"/>
                        <a:t>Large</a:t>
                      </a:r>
                      <a:endParaRPr lang="en-US" dirty="0"/>
                    </a:p>
                  </a:txBody>
                  <a:tcPr/>
                </a:tc>
                <a:tc>
                  <a:txBody>
                    <a:bodyPr/>
                    <a:lstStyle/>
                    <a:p>
                      <a:r>
                        <a:rPr lang="en-US" dirty="0" smtClean="0"/>
                        <a:t>7.308</a:t>
                      </a:r>
                      <a:endParaRPr lang="en-US" dirty="0"/>
                    </a:p>
                  </a:txBody>
                  <a:tcPr/>
                </a:tc>
                <a:tc>
                  <a:txBody>
                    <a:bodyPr/>
                    <a:lstStyle/>
                    <a:p>
                      <a:r>
                        <a:rPr lang="en-US" dirty="0" smtClean="0"/>
                        <a:t>0.610</a:t>
                      </a:r>
                      <a:endParaRPr lang="en-US" dirty="0"/>
                    </a:p>
                  </a:txBody>
                  <a:tcPr/>
                </a:tc>
                <a:extLst>
                  <a:ext uri="{0D108BD9-81ED-4DB2-BD59-A6C34878D82A}">
                    <a16:rowId xmlns:a16="http://schemas.microsoft.com/office/drawing/2014/main" xmlns="" val="4153572781"/>
                  </a:ext>
                </a:extLst>
              </a:tr>
              <a:tr h="411480">
                <a:tc>
                  <a:txBody>
                    <a:bodyPr/>
                    <a:lstStyle/>
                    <a:p>
                      <a:r>
                        <a:rPr lang="en-US" dirty="0" smtClean="0"/>
                        <a:t>Medium</a:t>
                      </a:r>
                      <a:endParaRPr lang="en-US" dirty="0"/>
                    </a:p>
                  </a:txBody>
                  <a:tcPr/>
                </a:tc>
                <a:tc>
                  <a:txBody>
                    <a:bodyPr/>
                    <a:lstStyle/>
                    <a:p>
                      <a:r>
                        <a:rPr lang="en-US" dirty="0" smtClean="0">
                          <a:solidFill>
                            <a:srgbClr val="FF0000"/>
                          </a:solidFill>
                        </a:rPr>
                        <a:t>-2.832</a:t>
                      </a:r>
                      <a:endParaRPr lang="en-US" dirty="0">
                        <a:solidFill>
                          <a:srgbClr val="FF0000"/>
                        </a:solidFill>
                      </a:endParaRPr>
                    </a:p>
                  </a:txBody>
                  <a:tcPr/>
                </a:tc>
                <a:tc>
                  <a:txBody>
                    <a:bodyPr/>
                    <a:lstStyle/>
                    <a:p>
                      <a:r>
                        <a:rPr lang="en-US" dirty="0" smtClean="0"/>
                        <a:t>0.669</a:t>
                      </a:r>
                      <a:endParaRPr lang="en-US" dirty="0"/>
                    </a:p>
                  </a:txBody>
                  <a:tcPr/>
                </a:tc>
                <a:extLst>
                  <a:ext uri="{0D108BD9-81ED-4DB2-BD59-A6C34878D82A}">
                    <a16:rowId xmlns:a16="http://schemas.microsoft.com/office/drawing/2014/main" xmlns="" val="254571110"/>
                  </a:ext>
                </a:extLst>
              </a:tr>
              <a:tr h="370840">
                <a:tc>
                  <a:txBody>
                    <a:bodyPr/>
                    <a:lstStyle/>
                    <a:p>
                      <a:r>
                        <a:rPr lang="en-US" dirty="0" smtClean="0"/>
                        <a:t>Small</a:t>
                      </a:r>
                      <a:endParaRPr lang="en-US" dirty="0"/>
                    </a:p>
                  </a:txBody>
                  <a:tcPr/>
                </a:tc>
                <a:tc>
                  <a:txBody>
                    <a:bodyPr/>
                    <a:lstStyle/>
                    <a:p>
                      <a:r>
                        <a:rPr lang="en-US" dirty="0" smtClean="0"/>
                        <a:t>4.503</a:t>
                      </a:r>
                      <a:endParaRPr lang="en-US" dirty="0"/>
                    </a:p>
                  </a:txBody>
                  <a:tcPr/>
                </a:tc>
                <a:tc>
                  <a:txBody>
                    <a:bodyPr/>
                    <a:lstStyle/>
                    <a:p>
                      <a:r>
                        <a:rPr lang="en-US" dirty="0" smtClean="0"/>
                        <a:t>0.089</a:t>
                      </a:r>
                      <a:endParaRPr lang="en-US" dirty="0"/>
                    </a:p>
                  </a:txBody>
                  <a:tcPr/>
                </a:tc>
                <a:extLst>
                  <a:ext uri="{0D108BD9-81ED-4DB2-BD59-A6C34878D82A}">
                    <a16:rowId xmlns:a16="http://schemas.microsoft.com/office/drawing/2014/main" xmlns="" val="164262486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831451790"/>
              </p:ext>
            </p:extLst>
          </p:nvPr>
        </p:nvGraphicFramePr>
        <p:xfrm>
          <a:off x="1673917" y="4267200"/>
          <a:ext cx="6096000" cy="18897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1104762060"/>
                    </a:ext>
                  </a:extLst>
                </a:gridCol>
                <a:gridCol w="2032000">
                  <a:extLst>
                    <a:ext uri="{9D8B030D-6E8A-4147-A177-3AD203B41FA5}">
                      <a16:colId xmlns:a16="http://schemas.microsoft.com/office/drawing/2014/main" xmlns="" val="3168942232"/>
                    </a:ext>
                  </a:extLst>
                </a:gridCol>
                <a:gridCol w="2032000">
                  <a:extLst>
                    <a:ext uri="{9D8B030D-6E8A-4147-A177-3AD203B41FA5}">
                      <a16:colId xmlns:a16="http://schemas.microsoft.com/office/drawing/2014/main" xmlns="" val="3914720768"/>
                    </a:ext>
                  </a:extLst>
                </a:gridCol>
              </a:tblGrid>
              <a:tr h="240615">
                <a:tc>
                  <a:txBody>
                    <a:bodyPr/>
                    <a:lstStyle/>
                    <a:p>
                      <a:r>
                        <a:rPr lang="en-US" dirty="0" smtClean="0"/>
                        <a:t>Post Rev</a:t>
                      </a:r>
                      <a:r>
                        <a:rPr lang="en-US" baseline="0" dirty="0" smtClean="0"/>
                        <a:t> Share</a:t>
                      </a:r>
                      <a:endParaRPr lang="en-US" dirty="0"/>
                    </a:p>
                  </a:txBody>
                  <a:tcPr/>
                </a:tc>
                <a:tc>
                  <a:txBody>
                    <a:bodyPr/>
                    <a:lstStyle/>
                    <a:p>
                      <a:r>
                        <a:rPr lang="en-US" dirty="0" smtClean="0"/>
                        <a:t>Constant</a:t>
                      </a:r>
                      <a:endParaRPr lang="en-US" dirty="0"/>
                    </a:p>
                  </a:txBody>
                  <a:tcPr/>
                </a:tc>
                <a:tc>
                  <a:txBody>
                    <a:bodyPr/>
                    <a:lstStyle/>
                    <a:p>
                      <a:r>
                        <a:rPr lang="en-US" dirty="0" smtClean="0"/>
                        <a:t>B (Slope)</a:t>
                      </a:r>
                      <a:endParaRPr lang="en-US" dirty="0"/>
                    </a:p>
                  </a:txBody>
                  <a:tcPr/>
                </a:tc>
                <a:extLst>
                  <a:ext uri="{0D108BD9-81ED-4DB2-BD59-A6C34878D82A}">
                    <a16:rowId xmlns:a16="http://schemas.microsoft.com/office/drawing/2014/main" xmlns="" val="1086214122"/>
                  </a:ext>
                </a:extLst>
              </a:tr>
              <a:tr h="370840">
                <a:tc>
                  <a:txBody>
                    <a:bodyPr/>
                    <a:lstStyle/>
                    <a:p>
                      <a:r>
                        <a:rPr lang="en-US" dirty="0" smtClean="0"/>
                        <a:t>Mega</a:t>
                      </a:r>
                      <a:endParaRPr lang="en-US" dirty="0"/>
                    </a:p>
                  </a:txBody>
                  <a:tcPr/>
                </a:tc>
                <a:tc>
                  <a:txBody>
                    <a:bodyPr/>
                    <a:lstStyle/>
                    <a:p>
                      <a:r>
                        <a:rPr lang="en-US" dirty="0" smtClean="0">
                          <a:solidFill>
                            <a:srgbClr val="FF0000"/>
                          </a:solidFill>
                        </a:rPr>
                        <a:t>-40.224</a:t>
                      </a:r>
                      <a:endParaRPr lang="en-US" dirty="0">
                        <a:solidFill>
                          <a:srgbClr val="FF0000"/>
                        </a:solidFill>
                      </a:endParaRPr>
                    </a:p>
                  </a:txBody>
                  <a:tcPr/>
                </a:tc>
                <a:tc>
                  <a:txBody>
                    <a:bodyPr/>
                    <a:lstStyle/>
                    <a:p>
                      <a:r>
                        <a:rPr lang="en-US" dirty="0" smtClean="0"/>
                        <a:t>2.078</a:t>
                      </a:r>
                      <a:endParaRPr lang="en-US" dirty="0"/>
                    </a:p>
                  </a:txBody>
                  <a:tcPr/>
                </a:tc>
                <a:extLst>
                  <a:ext uri="{0D108BD9-81ED-4DB2-BD59-A6C34878D82A}">
                    <a16:rowId xmlns:a16="http://schemas.microsoft.com/office/drawing/2014/main" xmlns="" val="4095300910"/>
                  </a:ext>
                </a:extLst>
              </a:tr>
              <a:tr h="370840">
                <a:tc>
                  <a:txBody>
                    <a:bodyPr/>
                    <a:lstStyle/>
                    <a:p>
                      <a:r>
                        <a:rPr lang="en-US" dirty="0" smtClean="0"/>
                        <a:t>Large</a:t>
                      </a:r>
                      <a:endParaRPr lang="en-US" dirty="0"/>
                    </a:p>
                  </a:txBody>
                  <a:tcPr/>
                </a:tc>
                <a:tc>
                  <a:txBody>
                    <a:bodyPr/>
                    <a:lstStyle/>
                    <a:p>
                      <a:r>
                        <a:rPr lang="en-US" dirty="0" smtClean="0"/>
                        <a:t>51.716</a:t>
                      </a:r>
                      <a:endParaRPr lang="en-US" dirty="0"/>
                    </a:p>
                  </a:txBody>
                  <a:tcPr/>
                </a:tc>
                <a:tc>
                  <a:txBody>
                    <a:bodyPr/>
                    <a:lstStyle/>
                    <a:p>
                      <a:r>
                        <a:rPr lang="en-US" dirty="0" smtClean="0"/>
                        <a:t>0.706</a:t>
                      </a:r>
                      <a:endParaRPr lang="en-US" dirty="0"/>
                    </a:p>
                  </a:txBody>
                  <a:tcPr/>
                </a:tc>
                <a:extLst>
                  <a:ext uri="{0D108BD9-81ED-4DB2-BD59-A6C34878D82A}">
                    <a16:rowId xmlns:a16="http://schemas.microsoft.com/office/drawing/2014/main" xmlns="" val="4153572781"/>
                  </a:ext>
                </a:extLst>
              </a:tr>
              <a:tr h="411480">
                <a:tc>
                  <a:txBody>
                    <a:bodyPr/>
                    <a:lstStyle/>
                    <a:p>
                      <a:r>
                        <a:rPr lang="en-US" dirty="0" smtClean="0"/>
                        <a:t>Medium</a:t>
                      </a:r>
                      <a:endParaRPr lang="en-US" dirty="0"/>
                    </a:p>
                  </a:txBody>
                  <a:tcPr/>
                </a:tc>
                <a:tc>
                  <a:txBody>
                    <a:bodyPr/>
                    <a:lstStyle/>
                    <a:p>
                      <a:r>
                        <a:rPr lang="en-US" dirty="0" smtClean="0"/>
                        <a:t>100.454</a:t>
                      </a:r>
                      <a:endParaRPr lang="en-US" dirty="0"/>
                    </a:p>
                  </a:txBody>
                  <a:tcPr/>
                </a:tc>
                <a:tc>
                  <a:txBody>
                    <a:bodyPr/>
                    <a:lstStyle/>
                    <a:p>
                      <a:r>
                        <a:rPr lang="en-US" dirty="0" smtClean="0">
                          <a:solidFill>
                            <a:srgbClr val="FF0000"/>
                          </a:solidFill>
                        </a:rPr>
                        <a:t>-0.073</a:t>
                      </a:r>
                      <a:endParaRPr lang="en-US" dirty="0">
                        <a:solidFill>
                          <a:srgbClr val="FF0000"/>
                        </a:solidFill>
                      </a:endParaRPr>
                    </a:p>
                  </a:txBody>
                  <a:tcPr/>
                </a:tc>
                <a:extLst>
                  <a:ext uri="{0D108BD9-81ED-4DB2-BD59-A6C34878D82A}">
                    <a16:rowId xmlns:a16="http://schemas.microsoft.com/office/drawing/2014/main" xmlns="" val="254571110"/>
                  </a:ext>
                </a:extLst>
              </a:tr>
              <a:tr h="370840">
                <a:tc>
                  <a:txBody>
                    <a:bodyPr/>
                    <a:lstStyle/>
                    <a:p>
                      <a:r>
                        <a:rPr lang="en-US" dirty="0" smtClean="0"/>
                        <a:t>Small</a:t>
                      </a:r>
                      <a:endParaRPr lang="en-US" dirty="0"/>
                    </a:p>
                  </a:txBody>
                  <a:tcPr/>
                </a:tc>
                <a:tc>
                  <a:txBody>
                    <a:bodyPr/>
                    <a:lstStyle/>
                    <a:p>
                      <a:r>
                        <a:rPr lang="en-US" dirty="0" smtClean="0"/>
                        <a:t>22.067</a:t>
                      </a:r>
                      <a:endParaRPr lang="en-US" dirty="0"/>
                    </a:p>
                  </a:txBody>
                  <a:tcPr/>
                </a:tc>
                <a:tc>
                  <a:txBody>
                    <a:bodyPr/>
                    <a:lstStyle/>
                    <a:p>
                      <a:r>
                        <a:rPr lang="en-US" dirty="0" smtClean="0"/>
                        <a:t>0.214</a:t>
                      </a:r>
                      <a:endParaRPr lang="en-US" dirty="0"/>
                    </a:p>
                  </a:txBody>
                  <a:tcPr/>
                </a:tc>
                <a:extLst>
                  <a:ext uri="{0D108BD9-81ED-4DB2-BD59-A6C34878D82A}">
                    <a16:rowId xmlns:a16="http://schemas.microsoft.com/office/drawing/2014/main" xmlns="" val="1642624866"/>
                  </a:ext>
                </a:extLst>
              </a:tr>
            </a:tbl>
          </a:graphicData>
        </a:graphic>
      </p:graphicFrame>
    </p:spTree>
    <p:extLst>
      <p:ext uri="{BB962C8B-B14F-4D97-AF65-F5344CB8AC3E}">
        <p14:creationId xmlns:p14="http://schemas.microsoft.com/office/powerpoint/2010/main" val="4270646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52400" y="76200"/>
            <a:ext cx="8839200" cy="1143000"/>
          </a:xfrm>
        </p:spPr>
        <p:txBody>
          <a:bodyPr>
            <a:noAutofit/>
          </a:bodyPr>
          <a:lstStyle/>
          <a:p>
            <a:pPr algn="ctr"/>
            <a:r>
              <a:rPr lang="en-US" sz="4300" b="1" dirty="0" smtClean="0">
                <a:solidFill>
                  <a:srgbClr val="0033CC"/>
                </a:solidFill>
              </a:rPr>
              <a:t>Results: CBA Time Periods</a:t>
            </a:r>
            <a:endParaRPr lang="en-US" sz="2800" b="1" i="1" dirty="0" smtClean="0">
              <a:solidFill>
                <a:srgbClr val="0033CC"/>
              </a:solidFill>
            </a:endParaRPr>
          </a:p>
        </p:txBody>
      </p:sp>
      <p:sp>
        <p:nvSpPr>
          <p:cNvPr id="3" name="Slide Number Placeholder 2"/>
          <p:cNvSpPr>
            <a:spLocks noGrp="1"/>
          </p:cNvSpPr>
          <p:nvPr>
            <p:ph type="sldNum" sz="quarter" idx="12"/>
          </p:nvPr>
        </p:nvSpPr>
        <p:spPr/>
        <p:txBody>
          <a:bodyPr/>
          <a:lstStyle/>
          <a:p>
            <a:fld id="{2546DF0B-1145-4C27-8BF1-8E1CEB852B68}" type="slidenum">
              <a:rPr lang="en-US" smtClean="0"/>
              <a:pPr/>
              <a:t>11</a:t>
            </a:fld>
            <a:endParaRPr lang="en-US"/>
          </a:p>
        </p:txBody>
      </p:sp>
      <p:sp>
        <p:nvSpPr>
          <p:cNvPr id="6" name="TextBox 5"/>
          <p:cNvSpPr txBox="1"/>
          <p:nvPr/>
        </p:nvSpPr>
        <p:spPr>
          <a:xfrm>
            <a:off x="533400" y="6202461"/>
            <a:ext cx="7321171" cy="307777"/>
          </a:xfrm>
          <a:prstGeom prst="rect">
            <a:avLst/>
          </a:prstGeom>
          <a:noFill/>
        </p:spPr>
        <p:txBody>
          <a:bodyPr wrap="none" rtlCol="0">
            <a:spAutoFit/>
          </a:bodyPr>
          <a:lstStyle/>
          <a:p>
            <a:r>
              <a:rPr lang="en-US" sz="1400" dirty="0" smtClean="0"/>
              <a:t>Note: </a:t>
            </a:r>
            <a:r>
              <a:rPr lang="en-US" sz="1400" dirty="0" smtClean="0">
                <a:solidFill>
                  <a:srgbClr val="C00000"/>
                </a:solidFill>
              </a:rPr>
              <a:t>Red font </a:t>
            </a:r>
            <a:r>
              <a:rPr lang="en-US" sz="1400" dirty="0" smtClean="0"/>
              <a:t>indicates not statistically significant change in R-square at the 5% or 10% level</a:t>
            </a:r>
            <a:endParaRPr lang="en-US" sz="1400" dirty="0"/>
          </a:p>
        </p:txBody>
      </p:sp>
      <p:pic>
        <p:nvPicPr>
          <p:cNvPr id="4" name="Picture 3"/>
          <p:cNvPicPr>
            <a:picLocks noChangeAspect="1"/>
          </p:cNvPicPr>
          <p:nvPr/>
        </p:nvPicPr>
        <p:blipFill>
          <a:blip r:embed="rId3"/>
          <a:stretch>
            <a:fillRect/>
          </a:stretch>
        </p:blipFill>
        <p:spPr>
          <a:xfrm>
            <a:off x="914400" y="1697170"/>
            <a:ext cx="6797836" cy="4103520"/>
          </a:xfrm>
          <a:prstGeom prst="rect">
            <a:avLst/>
          </a:prstGeom>
        </p:spPr>
      </p:pic>
      <p:sp>
        <p:nvSpPr>
          <p:cNvPr id="7" name="TextBox 6"/>
          <p:cNvSpPr txBox="1"/>
          <p:nvPr/>
        </p:nvSpPr>
        <p:spPr>
          <a:xfrm>
            <a:off x="1078292" y="1323980"/>
            <a:ext cx="6231386" cy="338554"/>
          </a:xfrm>
          <a:prstGeom prst="rect">
            <a:avLst/>
          </a:prstGeom>
          <a:noFill/>
        </p:spPr>
        <p:txBody>
          <a:bodyPr wrap="none" rtlCol="0">
            <a:spAutoFit/>
          </a:bodyPr>
          <a:lstStyle/>
          <a:p>
            <a:pPr algn="ctr"/>
            <a:r>
              <a:rPr lang="en-US" sz="1600" b="1" dirty="0" smtClean="0"/>
              <a:t>Criterion Variable: Real Revenue  	Predictor Variable: Wins</a:t>
            </a:r>
            <a:endParaRPr lang="en-US" sz="1600" b="1" dirty="0"/>
          </a:p>
        </p:txBody>
      </p:sp>
    </p:spTree>
    <p:extLst>
      <p:ext uri="{BB962C8B-B14F-4D97-AF65-F5344CB8AC3E}">
        <p14:creationId xmlns:p14="http://schemas.microsoft.com/office/powerpoint/2010/main" val="321766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131041"/>
            <a:ext cx="8534400" cy="1143000"/>
          </a:xfrm>
        </p:spPr>
        <p:txBody>
          <a:bodyPr>
            <a:normAutofit/>
          </a:bodyPr>
          <a:lstStyle/>
          <a:p>
            <a:pPr algn="ctr"/>
            <a:r>
              <a:rPr lang="en-US" b="1" dirty="0" smtClean="0">
                <a:solidFill>
                  <a:srgbClr val="0033CC"/>
                </a:solidFill>
              </a:rPr>
              <a:t>What is a “Market”?</a:t>
            </a:r>
          </a:p>
        </p:txBody>
      </p:sp>
      <p:sp>
        <p:nvSpPr>
          <p:cNvPr id="7172" name="Rectangle 3"/>
          <p:cNvSpPr>
            <a:spLocks noGrp="1" noChangeArrowheads="1"/>
          </p:cNvSpPr>
          <p:nvPr>
            <p:ph idx="1"/>
          </p:nvPr>
        </p:nvSpPr>
        <p:spPr>
          <a:xfrm>
            <a:off x="533400" y="1371600"/>
            <a:ext cx="8077200" cy="4984750"/>
          </a:xfrm>
        </p:spPr>
        <p:txBody>
          <a:bodyPr>
            <a:normAutofit/>
          </a:bodyPr>
          <a:lstStyle/>
          <a:p>
            <a:r>
              <a:rPr lang="en-US" dirty="0" smtClean="0"/>
              <a:t>Recently, there have been challenges to the criteria that have been used to define baseball markets</a:t>
            </a:r>
          </a:p>
          <a:p>
            <a:endParaRPr lang="en-US" dirty="0"/>
          </a:p>
          <a:p>
            <a:r>
              <a:rPr lang="en-US" dirty="0" smtClean="0"/>
              <a:t>For example:</a:t>
            </a:r>
          </a:p>
          <a:p>
            <a:pPr lvl="1"/>
            <a:r>
              <a:rPr lang="en-US" dirty="0" smtClean="0"/>
              <a:t>Blog Posting (12/13/16) – “There’s no such thing as a small-market team”, Henry </a:t>
            </a:r>
            <a:r>
              <a:rPr lang="en-US" dirty="0" err="1" smtClean="0"/>
              <a:t>Druschel</a:t>
            </a:r>
            <a:endParaRPr lang="en-US" dirty="0" smtClean="0"/>
          </a:p>
          <a:p>
            <a:pPr lvl="2"/>
            <a:r>
              <a:rPr lang="en-US" dirty="0" smtClean="0"/>
              <a:t>“Being a small-market team is not a badge of inferiority that certain teams have to carry throughout life like a scarlet letter; it’s the product of choices, usually made by the owner, to scrimp and save, to not sign free agents, and not to try as hard as possible to win.  That’s what makes a small-market team, not where they happen to play.” </a:t>
            </a:r>
          </a:p>
        </p:txBody>
      </p:sp>
      <p:sp>
        <p:nvSpPr>
          <p:cNvPr id="3" name="Slide Number Placeholder 2"/>
          <p:cNvSpPr>
            <a:spLocks noGrp="1"/>
          </p:cNvSpPr>
          <p:nvPr>
            <p:ph type="sldNum" sz="quarter" idx="12"/>
          </p:nvPr>
        </p:nvSpPr>
        <p:spPr/>
        <p:txBody>
          <a:bodyPr/>
          <a:lstStyle/>
          <a:p>
            <a:fld id="{2546DF0B-1145-4C27-8BF1-8E1CEB852B68}" type="slidenum">
              <a:rPr lang="en-US" smtClean="0"/>
              <a:pPr/>
              <a:t>12</a:t>
            </a:fld>
            <a:endParaRPr lang="en-US"/>
          </a:p>
        </p:txBody>
      </p:sp>
    </p:spTree>
    <p:extLst>
      <p:ext uri="{BB962C8B-B14F-4D97-AF65-F5344CB8AC3E}">
        <p14:creationId xmlns:p14="http://schemas.microsoft.com/office/powerpoint/2010/main" val="1709055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131041"/>
            <a:ext cx="8534400" cy="1143000"/>
          </a:xfrm>
        </p:spPr>
        <p:txBody>
          <a:bodyPr>
            <a:normAutofit/>
          </a:bodyPr>
          <a:lstStyle/>
          <a:p>
            <a:pPr algn="ctr"/>
            <a:r>
              <a:rPr lang="en-US" b="1" dirty="0" smtClean="0">
                <a:solidFill>
                  <a:srgbClr val="0033CC"/>
                </a:solidFill>
              </a:rPr>
              <a:t>Team Payroll and Market</a:t>
            </a:r>
          </a:p>
        </p:txBody>
      </p:sp>
      <p:sp>
        <p:nvSpPr>
          <p:cNvPr id="7172" name="Rectangle 3"/>
          <p:cNvSpPr>
            <a:spLocks noGrp="1" noChangeArrowheads="1"/>
          </p:cNvSpPr>
          <p:nvPr>
            <p:ph idx="1"/>
          </p:nvPr>
        </p:nvSpPr>
        <p:spPr>
          <a:xfrm>
            <a:off x="533400" y="1371600"/>
            <a:ext cx="8077200" cy="1524000"/>
          </a:xfrm>
        </p:spPr>
        <p:txBody>
          <a:bodyPr>
            <a:normAutofit/>
          </a:bodyPr>
          <a:lstStyle/>
          <a:p>
            <a:r>
              <a:rPr lang="en-US" dirty="0" smtClean="0"/>
              <a:t>Team’s average payroll rank since 2005 vs. market size ranking under previous CBA</a:t>
            </a:r>
            <a:endParaRPr lang="en-US" dirty="0"/>
          </a:p>
        </p:txBody>
      </p:sp>
      <p:sp>
        <p:nvSpPr>
          <p:cNvPr id="3" name="Slide Number Placeholder 2"/>
          <p:cNvSpPr>
            <a:spLocks noGrp="1"/>
          </p:cNvSpPr>
          <p:nvPr>
            <p:ph type="sldNum" sz="quarter" idx="12"/>
          </p:nvPr>
        </p:nvSpPr>
        <p:spPr/>
        <p:txBody>
          <a:bodyPr/>
          <a:lstStyle/>
          <a:p>
            <a:fld id="{2546DF0B-1145-4C27-8BF1-8E1CEB852B68}" type="slidenum">
              <a:rPr lang="en-US" smtClean="0"/>
              <a:pPr/>
              <a:t>13</a:t>
            </a:fld>
            <a:endParaRPr lang="en-US"/>
          </a:p>
        </p:txBody>
      </p:sp>
      <p:pic>
        <p:nvPicPr>
          <p:cNvPr id="3074" name="Picture 2" descr="https://cdn.vox-cdn.com/thumbor/kAvINm_uGx58O90oAAg8PvkMIzI=/800x0/filters:no_upscale()/cdn.vox-cdn.com/uploads/chorus_asset/file/7628089/Untitl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438400"/>
            <a:ext cx="5452241" cy="344172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 y="6217851"/>
            <a:ext cx="8686800" cy="461665"/>
          </a:xfrm>
          <a:prstGeom prst="rect">
            <a:avLst/>
          </a:prstGeom>
          <a:noFill/>
        </p:spPr>
        <p:txBody>
          <a:bodyPr wrap="square" rtlCol="0">
            <a:spAutoFit/>
          </a:bodyPr>
          <a:lstStyle/>
          <a:p>
            <a:r>
              <a:rPr lang="en-US" sz="1200" dirty="0"/>
              <a:t>Source: http://www.beyondtheboxscore.com/2016/12/13/13904532/small-market-teams-mlb-athletics-economics-the-long-cons-of-lew-wolff-and-many-many-others</a:t>
            </a:r>
          </a:p>
        </p:txBody>
      </p:sp>
    </p:spTree>
    <p:extLst>
      <p:ext uri="{BB962C8B-B14F-4D97-AF65-F5344CB8AC3E}">
        <p14:creationId xmlns:p14="http://schemas.microsoft.com/office/powerpoint/2010/main" val="1620560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131041"/>
            <a:ext cx="8534400" cy="1143000"/>
          </a:xfrm>
        </p:spPr>
        <p:txBody>
          <a:bodyPr>
            <a:normAutofit fontScale="90000"/>
          </a:bodyPr>
          <a:lstStyle/>
          <a:p>
            <a:pPr algn="ctr"/>
            <a:r>
              <a:rPr lang="en-US" b="1" dirty="0" smtClean="0">
                <a:solidFill>
                  <a:srgbClr val="0033CC"/>
                </a:solidFill>
              </a:rPr>
              <a:t>Team by Average Payroll Quartile</a:t>
            </a:r>
            <a:br>
              <a:rPr lang="en-US" b="1" dirty="0" smtClean="0">
                <a:solidFill>
                  <a:srgbClr val="0033CC"/>
                </a:solidFill>
              </a:rPr>
            </a:br>
            <a:endParaRPr lang="en-US" b="1" dirty="0" smtClean="0">
              <a:solidFill>
                <a:srgbClr val="0033CC"/>
              </a:solidFill>
            </a:endParaRPr>
          </a:p>
        </p:txBody>
      </p:sp>
      <p:sp>
        <p:nvSpPr>
          <p:cNvPr id="3" name="Slide Number Placeholder 2"/>
          <p:cNvSpPr>
            <a:spLocks noGrp="1"/>
          </p:cNvSpPr>
          <p:nvPr>
            <p:ph type="sldNum" sz="quarter" idx="12"/>
          </p:nvPr>
        </p:nvSpPr>
        <p:spPr/>
        <p:txBody>
          <a:bodyPr/>
          <a:lstStyle/>
          <a:p>
            <a:fld id="{2546DF0B-1145-4C27-8BF1-8E1CEB852B68}" type="slidenum">
              <a:rPr lang="en-US" smtClean="0"/>
              <a:pPr/>
              <a:t>14</a:t>
            </a:fld>
            <a:endParaRPr lang="en-US"/>
          </a:p>
        </p:txBody>
      </p:sp>
      <p:pic>
        <p:nvPicPr>
          <p:cNvPr id="5" name="Picture 4"/>
          <p:cNvPicPr>
            <a:picLocks noChangeAspect="1"/>
          </p:cNvPicPr>
          <p:nvPr/>
        </p:nvPicPr>
        <p:blipFill>
          <a:blip r:embed="rId3"/>
          <a:stretch>
            <a:fillRect/>
          </a:stretch>
        </p:blipFill>
        <p:spPr>
          <a:xfrm>
            <a:off x="533400" y="593833"/>
            <a:ext cx="4939591" cy="6159018"/>
          </a:xfrm>
          <a:prstGeom prst="rect">
            <a:avLst/>
          </a:prstGeom>
        </p:spPr>
      </p:pic>
      <p:grpSp>
        <p:nvGrpSpPr>
          <p:cNvPr id="7" name="Group 6"/>
          <p:cNvGrpSpPr/>
          <p:nvPr/>
        </p:nvGrpSpPr>
        <p:grpSpPr>
          <a:xfrm>
            <a:off x="5472991" y="2476566"/>
            <a:ext cx="3186915" cy="4138546"/>
            <a:chOff x="5472991" y="2476566"/>
            <a:chExt cx="3186915" cy="4138546"/>
          </a:xfrm>
        </p:grpSpPr>
        <p:sp>
          <p:nvSpPr>
            <p:cNvPr id="2" name="TextBox 1"/>
            <p:cNvSpPr txBox="1"/>
            <p:nvPr/>
          </p:nvSpPr>
          <p:spPr>
            <a:xfrm>
              <a:off x="6646642" y="4648200"/>
              <a:ext cx="2013264" cy="1077218"/>
            </a:xfrm>
            <a:prstGeom prst="rect">
              <a:avLst/>
            </a:prstGeom>
            <a:noFill/>
          </p:spPr>
          <p:txBody>
            <a:bodyPr wrap="square" rtlCol="0">
              <a:spAutoFit/>
            </a:bodyPr>
            <a:lstStyle/>
            <a:p>
              <a:r>
                <a:rPr lang="en-US" sz="3200" dirty="0" smtClean="0"/>
                <a:t>Some are consistent</a:t>
              </a:r>
              <a:endParaRPr lang="en-US" sz="3200" dirty="0"/>
            </a:p>
          </p:txBody>
        </p:sp>
        <p:cxnSp>
          <p:nvCxnSpPr>
            <p:cNvPr id="6" name="Straight Arrow Connector 5"/>
            <p:cNvCxnSpPr/>
            <p:nvPr/>
          </p:nvCxnSpPr>
          <p:spPr>
            <a:xfrm flipH="1">
              <a:off x="5472991" y="4953000"/>
              <a:ext cx="1004009" cy="76200"/>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H="1">
              <a:off x="5557813" y="5725418"/>
              <a:ext cx="1088829" cy="889694"/>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H="1" flipV="1">
              <a:off x="5472991" y="2476566"/>
              <a:ext cx="1138691" cy="2171635"/>
            </a:xfrm>
            <a:prstGeom prst="straightConnector1">
              <a:avLst/>
            </a:prstGeom>
            <a:ln w="57150">
              <a:solidFill>
                <a:srgbClr val="FF0000"/>
              </a:solidFill>
              <a:tailEnd type="triangle"/>
            </a:ln>
          </p:spPr>
          <p:style>
            <a:lnRef idx="2">
              <a:schemeClr val="accent1"/>
            </a:lnRef>
            <a:fillRef idx="0">
              <a:schemeClr val="accent1"/>
            </a:fillRef>
            <a:effectRef idx="1">
              <a:schemeClr val="accent1"/>
            </a:effectRef>
            <a:fontRef idx="minor">
              <a:schemeClr val="tx1"/>
            </a:fontRef>
          </p:style>
        </p:cxnSp>
      </p:grpSp>
      <p:grpSp>
        <p:nvGrpSpPr>
          <p:cNvPr id="4" name="Group 3"/>
          <p:cNvGrpSpPr/>
          <p:nvPr/>
        </p:nvGrpSpPr>
        <p:grpSpPr>
          <a:xfrm>
            <a:off x="5472991" y="1460705"/>
            <a:ext cx="3102979" cy="2546745"/>
            <a:chOff x="5472991" y="1460705"/>
            <a:chExt cx="3102979" cy="2546745"/>
          </a:xfrm>
        </p:grpSpPr>
        <p:sp>
          <p:nvSpPr>
            <p:cNvPr id="12" name="TextBox 11"/>
            <p:cNvSpPr txBox="1"/>
            <p:nvPr/>
          </p:nvSpPr>
          <p:spPr>
            <a:xfrm>
              <a:off x="7074382" y="1460705"/>
              <a:ext cx="1501588" cy="2062103"/>
            </a:xfrm>
            <a:prstGeom prst="rect">
              <a:avLst/>
            </a:prstGeom>
            <a:noFill/>
          </p:spPr>
          <p:txBody>
            <a:bodyPr wrap="square" rtlCol="0">
              <a:spAutoFit/>
            </a:bodyPr>
            <a:lstStyle/>
            <a:p>
              <a:pPr algn="ctr"/>
              <a:r>
                <a:rPr lang="en-US" sz="3200" dirty="0" smtClean="0"/>
                <a:t>Some  change a great </a:t>
              </a:r>
            </a:p>
            <a:p>
              <a:pPr algn="ctr"/>
              <a:r>
                <a:rPr lang="en-US" sz="3200" dirty="0" smtClean="0"/>
                <a:t>deal</a:t>
              </a:r>
              <a:endParaRPr lang="en-US" sz="3200" dirty="0"/>
            </a:p>
          </p:txBody>
        </p:sp>
        <p:cxnSp>
          <p:nvCxnSpPr>
            <p:cNvPr id="13" name="Straight Arrow Connector 12"/>
            <p:cNvCxnSpPr/>
            <p:nvPr/>
          </p:nvCxnSpPr>
          <p:spPr>
            <a:xfrm flipH="1" flipV="1">
              <a:off x="5472992" y="1883765"/>
              <a:ext cx="1461207" cy="170874"/>
            </a:xfrm>
            <a:prstGeom prst="straightConnector1">
              <a:avLst/>
            </a:prstGeom>
            <a:ln w="57150">
              <a:solidFill>
                <a:srgbClr val="0070C0"/>
              </a:solidFill>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H="1" flipV="1">
              <a:off x="5472991" y="2306824"/>
              <a:ext cx="1461209" cy="17342"/>
            </a:xfrm>
            <a:prstGeom prst="straightConnector1">
              <a:avLst/>
            </a:prstGeom>
            <a:ln w="57150">
              <a:solidFill>
                <a:srgbClr val="0070C0"/>
              </a:solidFill>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H="1">
              <a:off x="5472991" y="2476566"/>
              <a:ext cx="1613609" cy="1530884"/>
            </a:xfrm>
            <a:prstGeom prst="straightConnector1">
              <a:avLst/>
            </a:prstGeom>
            <a:ln w="57150">
              <a:solidFill>
                <a:srgbClr val="0070C0"/>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77243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286407" y="152400"/>
            <a:ext cx="8839200" cy="1143000"/>
          </a:xfrm>
        </p:spPr>
        <p:txBody>
          <a:bodyPr>
            <a:noAutofit/>
          </a:bodyPr>
          <a:lstStyle/>
          <a:p>
            <a:pPr algn="ctr"/>
            <a:r>
              <a:rPr lang="en-US" sz="4300" b="1" dirty="0" smtClean="0">
                <a:solidFill>
                  <a:srgbClr val="0033CC"/>
                </a:solidFill>
              </a:rPr>
              <a:t>Results: Pre and Post Revenue Sharing</a:t>
            </a:r>
            <a:br>
              <a:rPr lang="en-US" sz="4300" b="1" dirty="0" smtClean="0">
                <a:solidFill>
                  <a:srgbClr val="0033CC"/>
                </a:solidFill>
              </a:rPr>
            </a:br>
            <a:r>
              <a:rPr lang="en-US" sz="4300" b="1" dirty="0" smtClean="0">
                <a:solidFill>
                  <a:srgbClr val="0033CC"/>
                </a:solidFill>
              </a:rPr>
              <a:t>by Payroll Quartile</a:t>
            </a:r>
          </a:p>
        </p:txBody>
      </p:sp>
      <p:sp>
        <p:nvSpPr>
          <p:cNvPr id="3" name="Slide Number Placeholder 2"/>
          <p:cNvSpPr>
            <a:spLocks noGrp="1"/>
          </p:cNvSpPr>
          <p:nvPr>
            <p:ph type="sldNum" sz="quarter" idx="12"/>
          </p:nvPr>
        </p:nvSpPr>
        <p:spPr/>
        <p:txBody>
          <a:bodyPr/>
          <a:lstStyle/>
          <a:p>
            <a:fld id="{2546DF0B-1145-4C27-8BF1-8E1CEB852B68}" type="slidenum">
              <a:rPr lang="en-US" smtClean="0"/>
              <a:pPr/>
              <a:t>15</a:t>
            </a:fld>
            <a:endParaRPr lang="en-US"/>
          </a:p>
        </p:txBody>
      </p:sp>
      <p:sp>
        <p:nvSpPr>
          <p:cNvPr id="14" name="TextBox 13"/>
          <p:cNvSpPr txBox="1"/>
          <p:nvPr/>
        </p:nvSpPr>
        <p:spPr>
          <a:xfrm>
            <a:off x="286407" y="5867400"/>
            <a:ext cx="4922630" cy="307777"/>
          </a:xfrm>
          <a:prstGeom prst="rect">
            <a:avLst/>
          </a:prstGeom>
          <a:noFill/>
        </p:spPr>
        <p:txBody>
          <a:bodyPr wrap="none" rtlCol="0">
            <a:spAutoFit/>
          </a:bodyPr>
          <a:lstStyle/>
          <a:p>
            <a:r>
              <a:rPr lang="en-US" sz="1400" dirty="0" smtClean="0"/>
              <a:t>Note: Red font indicates not significant at the 5% or 10% level</a:t>
            </a:r>
            <a:endParaRPr lang="en-US" sz="1400" dirty="0"/>
          </a:p>
        </p:txBody>
      </p:sp>
      <p:sp>
        <p:nvSpPr>
          <p:cNvPr id="6" name="TextBox 5"/>
          <p:cNvSpPr txBox="1"/>
          <p:nvPr/>
        </p:nvSpPr>
        <p:spPr>
          <a:xfrm>
            <a:off x="765199" y="1479931"/>
            <a:ext cx="7696200" cy="338554"/>
          </a:xfrm>
          <a:prstGeom prst="rect">
            <a:avLst/>
          </a:prstGeom>
          <a:noFill/>
        </p:spPr>
        <p:txBody>
          <a:bodyPr wrap="square" rtlCol="0">
            <a:spAutoFit/>
          </a:bodyPr>
          <a:lstStyle/>
          <a:p>
            <a:r>
              <a:rPr lang="en-US" sz="1600" b="1" u="sng" dirty="0" smtClean="0"/>
              <a:t>OLS Regression:</a:t>
            </a:r>
            <a:r>
              <a:rPr lang="en-US" sz="1600" b="1" dirty="0" smtClean="0"/>
              <a:t> Criterion Variable=Real Revenue, Predictor Variable= WINS</a:t>
            </a:r>
            <a:endParaRPr lang="en-US" sz="1600" b="1" dirty="0"/>
          </a:p>
        </p:txBody>
      </p:sp>
      <p:pic>
        <p:nvPicPr>
          <p:cNvPr id="2" name="Picture 1"/>
          <p:cNvPicPr>
            <a:picLocks noChangeAspect="1"/>
          </p:cNvPicPr>
          <p:nvPr/>
        </p:nvPicPr>
        <p:blipFill>
          <a:blip r:embed="rId3"/>
          <a:stretch>
            <a:fillRect/>
          </a:stretch>
        </p:blipFill>
        <p:spPr>
          <a:xfrm>
            <a:off x="536607" y="2003017"/>
            <a:ext cx="8153385" cy="2742639"/>
          </a:xfrm>
          <a:prstGeom prst="rect">
            <a:avLst/>
          </a:prstGeom>
        </p:spPr>
      </p:pic>
    </p:spTree>
    <p:extLst>
      <p:ext uri="{BB962C8B-B14F-4D97-AF65-F5344CB8AC3E}">
        <p14:creationId xmlns:p14="http://schemas.microsoft.com/office/powerpoint/2010/main" val="1058798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52399" y="214647"/>
            <a:ext cx="8839200" cy="1143000"/>
          </a:xfrm>
        </p:spPr>
        <p:txBody>
          <a:bodyPr>
            <a:noAutofit/>
          </a:bodyPr>
          <a:lstStyle/>
          <a:p>
            <a:pPr algn="ctr"/>
            <a:r>
              <a:rPr lang="en-US" sz="4300" b="1" dirty="0" smtClean="0">
                <a:solidFill>
                  <a:srgbClr val="0033CC"/>
                </a:solidFill>
              </a:rPr>
              <a:t>Results: CBA Time Periods</a:t>
            </a:r>
            <a:br>
              <a:rPr lang="en-US" sz="4300" b="1" dirty="0" smtClean="0">
                <a:solidFill>
                  <a:srgbClr val="0033CC"/>
                </a:solidFill>
              </a:rPr>
            </a:br>
            <a:r>
              <a:rPr lang="en-US" sz="4300" b="1" dirty="0" smtClean="0">
                <a:solidFill>
                  <a:srgbClr val="0033CC"/>
                </a:solidFill>
              </a:rPr>
              <a:t>by Payroll Quartile</a:t>
            </a:r>
          </a:p>
        </p:txBody>
      </p:sp>
      <p:sp>
        <p:nvSpPr>
          <p:cNvPr id="3" name="Slide Number Placeholder 2"/>
          <p:cNvSpPr>
            <a:spLocks noGrp="1"/>
          </p:cNvSpPr>
          <p:nvPr>
            <p:ph type="sldNum" sz="quarter" idx="12"/>
          </p:nvPr>
        </p:nvSpPr>
        <p:spPr/>
        <p:txBody>
          <a:bodyPr/>
          <a:lstStyle/>
          <a:p>
            <a:fld id="{2546DF0B-1145-4C27-8BF1-8E1CEB852B68}" type="slidenum">
              <a:rPr lang="en-US" smtClean="0"/>
              <a:pPr/>
              <a:t>16</a:t>
            </a:fld>
            <a:endParaRPr lang="en-US"/>
          </a:p>
        </p:txBody>
      </p:sp>
      <p:sp>
        <p:nvSpPr>
          <p:cNvPr id="6" name="TextBox 5"/>
          <p:cNvSpPr txBox="1"/>
          <p:nvPr/>
        </p:nvSpPr>
        <p:spPr>
          <a:xfrm>
            <a:off x="533400" y="6544277"/>
            <a:ext cx="3393301" cy="307777"/>
          </a:xfrm>
          <a:prstGeom prst="rect">
            <a:avLst/>
          </a:prstGeom>
          <a:noFill/>
        </p:spPr>
        <p:txBody>
          <a:bodyPr wrap="none" rtlCol="0">
            <a:spAutoFit/>
          </a:bodyPr>
          <a:lstStyle/>
          <a:p>
            <a:r>
              <a:rPr lang="en-US" sz="1400" dirty="0" smtClean="0"/>
              <a:t>Note: Red font indicates non-significance</a:t>
            </a:r>
            <a:endParaRPr lang="en-US" sz="1400" dirty="0"/>
          </a:p>
        </p:txBody>
      </p:sp>
      <p:pic>
        <p:nvPicPr>
          <p:cNvPr id="2" name="Picture 1"/>
          <p:cNvPicPr>
            <a:picLocks noChangeAspect="1"/>
          </p:cNvPicPr>
          <p:nvPr/>
        </p:nvPicPr>
        <p:blipFill>
          <a:blip r:embed="rId3"/>
          <a:stretch>
            <a:fillRect/>
          </a:stretch>
        </p:blipFill>
        <p:spPr>
          <a:xfrm>
            <a:off x="893991" y="2098792"/>
            <a:ext cx="7356016" cy="4193160"/>
          </a:xfrm>
          <a:prstGeom prst="rect">
            <a:avLst/>
          </a:prstGeom>
        </p:spPr>
      </p:pic>
      <p:sp>
        <p:nvSpPr>
          <p:cNvPr id="7" name="TextBox 6"/>
          <p:cNvSpPr txBox="1"/>
          <p:nvPr/>
        </p:nvSpPr>
        <p:spPr>
          <a:xfrm>
            <a:off x="1295400" y="1760238"/>
            <a:ext cx="6231386" cy="338554"/>
          </a:xfrm>
          <a:prstGeom prst="rect">
            <a:avLst/>
          </a:prstGeom>
          <a:noFill/>
        </p:spPr>
        <p:txBody>
          <a:bodyPr wrap="none" rtlCol="0">
            <a:spAutoFit/>
          </a:bodyPr>
          <a:lstStyle/>
          <a:p>
            <a:pPr algn="ctr"/>
            <a:r>
              <a:rPr lang="en-US" sz="1600" b="1" dirty="0" smtClean="0"/>
              <a:t>Criterion Variable: Real Revenue  	Predictor Variable: Wins</a:t>
            </a:r>
            <a:endParaRPr lang="en-US" sz="1600" b="1" dirty="0"/>
          </a:p>
        </p:txBody>
      </p:sp>
    </p:spTree>
    <p:extLst>
      <p:ext uri="{BB962C8B-B14F-4D97-AF65-F5344CB8AC3E}">
        <p14:creationId xmlns:p14="http://schemas.microsoft.com/office/powerpoint/2010/main" val="1933701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267148" y="753761"/>
            <a:ext cx="8839200" cy="714977"/>
          </a:xfrm>
        </p:spPr>
        <p:txBody>
          <a:bodyPr>
            <a:noAutofit/>
          </a:bodyPr>
          <a:lstStyle/>
          <a:p>
            <a:pPr algn="ctr"/>
            <a:r>
              <a:rPr lang="en-US" sz="4300" b="1" dirty="0" smtClean="0">
                <a:solidFill>
                  <a:srgbClr val="0033CC"/>
                </a:solidFill>
              </a:rPr>
              <a:t>Results: Pre and Post Revenue Sharing</a:t>
            </a:r>
          </a:p>
        </p:txBody>
      </p:sp>
      <p:sp>
        <p:nvSpPr>
          <p:cNvPr id="3" name="Slide Number Placeholder 2"/>
          <p:cNvSpPr>
            <a:spLocks noGrp="1"/>
          </p:cNvSpPr>
          <p:nvPr>
            <p:ph type="sldNum" sz="quarter" idx="12"/>
          </p:nvPr>
        </p:nvSpPr>
        <p:spPr/>
        <p:txBody>
          <a:bodyPr/>
          <a:lstStyle/>
          <a:p>
            <a:fld id="{2546DF0B-1145-4C27-8BF1-8E1CEB852B68}" type="slidenum">
              <a:rPr lang="en-US" smtClean="0"/>
              <a:pPr/>
              <a:t>17</a:t>
            </a:fld>
            <a:endParaRPr lang="en-US"/>
          </a:p>
        </p:txBody>
      </p:sp>
      <p:sp>
        <p:nvSpPr>
          <p:cNvPr id="14" name="TextBox 13"/>
          <p:cNvSpPr txBox="1"/>
          <p:nvPr/>
        </p:nvSpPr>
        <p:spPr>
          <a:xfrm>
            <a:off x="533400" y="6544277"/>
            <a:ext cx="4922630" cy="307777"/>
          </a:xfrm>
          <a:prstGeom prst="rect">
            <a:avLst/>
          </a:prstGeom>
          <a:noFill/>
        </p:spPr>
        <p:txBody>
          <a:bodyPr wrap="none" rtlCol="0">
            <a:spAutoFit/>
          </a:bodyPr>
          <a:lstStyle/>
          <a:p>
            <a:r>
              <a:rPr lang="en-US" sz="1400" dirty="0" smtClean="0"/>
              <a:t>Note</a:t>
            </a:r>
            <a:r>
              <a:rPr lang="en-US" sz="1400" dirty="0" smtClean="0">
                <a:solidFill>
                  <a:srgbClr val="C00000"/>
                </a:solidFill>
              </a:rPr>
              <a:t>: Red font </a:t>
            </a:r>
            <a:r>
              <a:rPr lang="en-US" sz="1400" dirty="0" smtClean="0"/>
              <a:t>indicates not significant at the 5% or 10% level</a:t>
            </a:r>
            <a:endParaRPr lang="en-US" sz="1400" dirty="0"/>
          </a:p>
        </p:txBody>
      </p:sp>
      <p:graphicFrame>
        <p:nvGraphicFramePr>
          <p:cNvPr id="4" name="Table 3"/>
          <p:cNvGraphicFramePr>
            <a:graphicFrameLocks noGrp="1"/>
          </p:cNvGraphicFramePr>
          <p:nvPr>
            <p:extLst>
              <p:ext uri="{D42A27DB-BD31-4B8C-83A1-F6EECF244321}">
                <p14:modId xmlns:p14="http://schemas.microsoft.com/office/powerpoint/2010/main" val="1370536017"/>
              </p:ext>
            </p:extLst>
          </p:nvPr>
        </p:nvGraphicFramePr>
        <p:xfrm>
          <a:off x="1638748" y="1905000"/>
          <a:ext cx="6096000" cy="18948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1104762060"/>
                    </a:ext>
                  </a:extLst>
                </a:gridCol>
                <a:gridCol w="2032000">
                  <a:extLst>
                    <a:ext uri="{9D8B030D-6E8A-4147-A177-3AD203B41FA5}">
                      <a16:colId xmlns:a16="http://schemas.microsoft.com/office/drawing/2014/main" xmlns="" val="3168942232"/>
                    </a:ext>
                  </a:extLst>
                </a:gridCol>
                <a:gridCol w="2032000">
                  <a:extLst>
                    <a:ext uri="{9D8B030D-6E8A-4147-A177-3AD203B41FA5}">
                      <a16:colId xmlns:a16="http://schemas.microsoft.com/office/drawing/2014/main" xmlns="" val="3914720768"/>
                    </a:ext>
                  </a:extLst>
                </a:gridCol>
              </a:tblGrid>
              <a:tr h="370840">
                <a:tc>
                  <a:txBody>
                    <a:bodyPr/>
                    <a:lstStyle/>
                    <a:p>
                      <a:r>
                        <a:rPr lang="en-US" dirty="0" smtClean="0"/>
                        <a:t>Pre Rev</a:t>
                      </a:r>
                      <a:r>
                        <a:rPr lang="en-US" baseline="0" dirty="0" smtClean="0"/>
                        <a:t> Share</a:t>
                      </a:r>
                      <a:endParaRPr lang="en-US" dirty="0"/>
                    </a:p>
                  </a:txBody>
                  <a:tcPr/>
                </a:tc>
                <a:tc>
                  <a:txBody>
                    <a:bodyPr/>
                    <a:lstStyle/>
                    <a:p>
                      <a:r>
                        <a:rPr lang="en-US" dirty="0" smtClean="0"/>
                        <a:t>Constant</a:t>
                      </a:r>
                      <a:endParaRPr lang="en-US" dirty="0"/>
                    </a:p>
                  </a:txBody>
                  <a:tcPr/>
                </a:tc>
                <a:tc>
                  <a:txBody>
                    <a:bodyPr/>
                    <a:lstStyle/>
                    <a:p>
                      <a:r>
                        <a:rPr lang="en-US" dirty="0" smtClean="0"/>
                        <a:t>B (Slope)</a:t>
                      </a:r>
                      <a:endParaRPr lang="en-US" dirty="0"/>
                    </a:p>
                  </a:txBody>
                  <a:tcPr/>
                </a:tc>
                <a:extLst>
                  <a:ext uri="{0D108BD9-81ED-4DB2-BD59-A6C34878D82A}">
                    <a16:rowId xmlns:a16="http://schemas.microsoft.com/office/drawing/2014/main" xmlns="" val="1086214122"/>
                  </a:ext>
                </a:extLst>
              </a:tr>
              <a:tr h="370840">
                <a:tc>
                  <a:txBody>
                    <a:bodyPr/>
                    <a:lstStyle/>
                    <a:p>
                      <a:r>
                        <a:rPr lang="en-US" dirty="0" smtClean="0"/>
                        <a:t>Quartile 4</a:t>
                      </a:r>
                      <a:endParaRPr lang="en-US" dirty="0"/>
                    </a:p>
                  </a:txBody>
                  <a:tcPr/>
                </a:tc>
                <a:tc>
                  <a:txBody>
                    <a:bodyPr/>
                    <a:lstStyle/>
                    <a:p>
                      <a:r>
                        <a:rPr lang="en-US" dirty="0" smtClean="0"/>
                        <a:t>31.341</a:t>
                      </a:r>
                      <a:endParaRPr lang="en-US" dirty="0"/>
                    </a:p>
                  </a:txBody>
                  <a:tcPr/>
                </a:tc>
                <a:tc>
                  <a:txBody>
                    <a:bodyPr/>
                    <a:lstStyle/>
                    <a:p>
                      <a:r>
                        <a:rPr lang="en-US" dirty="0" smtClean="0"/>
                        <a:t>0.383</a:t>
                      </a:r>
                      <a:endParaRPr lang="en-US" dirty="0"/>
                    </a:p>
                  </a:txBody>
                  <a:tcPr/>
                </a:tc>
                <a:extLst>
                  <a:ext uri="{0D108BD9-81ED-4DB2-BD59-A6C34878D82A}">
                    <a16:rowId xmlns:a16="http://schemas.microsoft.com/office/drawing/2014/main" xmlns="" val="4095300910"/>
                  </a:ext>
                </a:extLst>
              </a:tr>
              <a:tr h="370840">
                <a:tc>
                  <a:txBody>
                    <a:bodyPr/>
                    <a:lstStyle/>
                    <a:p>
                      <a:r>
                        <a:rPr lang="en-US" dirty="0" smtClean="0"/>
                        <a:t>Quartile</a:t>
                      </a:r>
                      <a:r>
                        <a:rPr lang="en-US" baseline="0" dirty="0" smtClean="0"/>
                        <a:t> 3</a:t>
                      </a:r>
                      <a:endParaRPr lang="en-US" dirty="0"/>
                    </a:p>
                  </a:txBody>
                  <a:tcPr/>
                </a:tc>
                <a:tc>
                  <a:txBody>
                    <a:bodyPr/>
                    <a:lstStyle/>
                    <a:p>
                      <a:r>
                        <a:rPr lang="en-US" dirty="0" smtClean="0"/>
                        <a:t>1.472</a:t>
                      </a:r>
                      <a:endParaRPr lang="en-US" dirty="0"/>
                    </a:p>
                  </a:txBody>
                  <a:tcPr/>
                </a:tc>
                <a:tc>
                  <a:txBody>
                    <a:bodyPr/>
                    <a:lstStyle/>
                    <a:p>
                      <a:r>
                        <a:rPr lang="en-US" dirty="0" smtClean="0"/>
                        <a:t>0.657</a:t>
                      </a:r>
                      <a:endParaRPr lang="en-US" dirty="0"/>
                    </a:p>
                  </a:txBody>
                  <a:tcPr/>
                </a:tc>
                <a:extLst>
                  <a:ext uri="{0D108BD9-81ED-4DB2-BD59-A6C34878D82A}">
                    <a16:rowId xmlns:a16="http://schemas.microsoft.com/office/drawing/2014/main" xmlns="" val="4153572781"/>
                  </a:ext>
                </a:extLst>
              </a:tr>
              <a:tr h="411480">
                <a:tc>
                  <a:txBody>
                    <a:bodyPr/>
                    <a:lstStyle/>
                    <a:p>
                      <a:r>
                        <a:rPr lang="en-US" dirty="0" smtClean="0"/>
                        <a:t>Quartile</a:t>
                      </a:r>
                      <a:r>
                        <a:rPr lang="en-US" baseline="0" dirty="0" smtClean="0"/>
                        <a:t> 2</a:t>
                      </a:r>
                      <a:endParaRPr lang="en-US" dirty="0"/>
                    </a:p>
                  </a:txBody>
                  <a:tcPr/>
                </a:tc>
                <a:tc>
                  <a:txBody>
                    <a:bodyPr/>
                    <a:lstStyle/>
                    <a:p>
                      <a:r>
                        <a:rPr lang="en-US" dirty="0" smtClean="0">
                          <a:solidFill>
                            <a:schemeClr val="tx1"/>
                          </a:solidFill>
                        </a:rPr>
                        <a:t>5.560</a:t>
                      </a:r>
                      <a:endParaRPr lang="en-US" dirty="0">
                        <a:solidFill>
                          <a:schemeClr val="tx1"/>
                        </a:solidFill>
                      </a:endParaRPr>
                    </a:p>
                  </a:txBody>
                  <a:tcPr/>
                </a:tc>
                <a:tc>
                  <a:txBody>
                    <a:bodyPr/>
                    <a:lstStyle/>
                    <a:p>
                      <a:r>
                        <a:rPr lang="en-US" dirty="0" smtClean="0"/>
                        <a:t>0.573</a:t>
                      </a:r>
                      <a:endParaRPr lang="en-US" dirty="0"/>
                    </a:p>
                  </a:txBody>
                  <a:tcPr/>
                </a:tc>
                <a:extLst>
                  <a:ext uri="{0D108BD9-81ED-4DB2-BD59-A6C34878D82A}">
                    <a16:rowId xmlns:a16="http://schemas.microsoft.com/office/drawing/2014/main" xmlns="" val="254571110"/>
                  </a:ext>
                </a:extLst>
              </a:tr>
              <a:tr h="370840">
                <a:tc>
                  <a:txBody>
                    <a:bodyPr/>
                    <a:lstStyle/>
                    <a:p>
                      <a:r>
                        <a:rPr lang="en-US" dirty="0" smtClean="0"/>
                        <a:t>Quartile</a:t>
                      </a:r>
                      <a:r>
                        <a:rPr lang="en-US" baseline="0" dirty="0" smtClean="0"/>
                        <a:t> 1</a:t>
                      </a:r>
                      <a:endParaRPr lang="en-US" dirty="0"/>
                    </a:p>
                  </a:txBody>
                  <a:tcPr/>
                </a:tc>
                <a:tc>
                  <a:txBody>
                    <a:bodyPr/>
                    <a:lstStyle/>
                    <a:p>
                      <a:r>
                        <a:rPr lang="en-US" dirty="0" smtClean="0"/>
                        <a:t>5.091</a:t>
                      </a:r>
                      <a:endParaRPr lang="en-US" dirty="0"/>
                    </a:p>
                  </a:txBody>
                  <a:tcPr/>
                </a:tc>
                <a:tc>
                  <a:txBody>
                    <a:bodyPr/>
                    <a:lstStyle/>
                    <a:p>
                      <a:r>
                        <a:rPr lang="en-US" dirty="0" smtClean="0"/>
                        <a:t>0.446</a:t>
                      </a:r>
                      <a:endParaRPr lang="en-US" dirty="0"/>
                    </a:p>
                  </a:txBody>
                  <a:tcPr/>
                </a:tc>
                <a:extLst>
                  <a:ext uri="{0D108BD9-81ED-4DB2-BD59-A6C34878D82A}">
                    <a16:rowId xmlns:a16="http://schemas.microsoft.com/office/drawing/2014/main" xmlns="" val="164262486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594226287"/>
              </p:ext>
            </p:extLst>
          </p:nvPr>
        </p:nvGraphicFramePr>
        <p:xfrm>
          <a:off x="1673917" y="4267200"/>
          <a:ext cx="6096000" cy="19151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xmlns="" val="1104762060"/>
                    </a:ext>
                  </a:extLst>
                </a:gridCol>
                <a:gridCol w="2032000">
                  <a:extLst>
                    <a:ext uri="{9D8B030D-6E8A-4147-A177-3AD203B41FA5}">
                      <a16:colId xmlns:a16="http://schemas.microsoft.com/office/drawing/2014/main" xmlns="" val="3168942232"/>
                    </a:ext>
                  </a:extLst>
                </a:gridCol>
                <a:gridCol w="2032000">
                  <a:extLst>
                    <a:ext uri="{9D8B030D-6E8A-4147-A177-3AD203B41FA5}">
                      <a16:colId xmlns:a16="http://schemas.microsoft.com/office/drawing/2014/main" xmlns="" val="3914720768"/>
                    </a:ext>
                  </a:extLst>
                </a:gridCol>
              </a:tblGrid>
              <a:tr h="240615">
                <a:tc>
                  <a:txBody>
                    <a:bodyPr/>
                    <a:lstStyle/>
                    <a:p>
                      <a:r>
                        <a:rPr lang="en-US" dirty="0" smtClean="0"/>
                        <a:t>Post Rev</a:t>
                      </a:r>
                      <a:r>
                        <a:rPr lang="en-US" baseline="0" dirty="0" smtClean="0"/>
                        <a:t> Share</a:t>
                      </a:r>
                      <a:endParaRPr lang="en-US" dirty="0"/>
                    </a:p>
                  </a:txBody>
                  <a:tcPr/>
                </a:tc>
                <a:tc>
                  <a:txBody>
                    <a:bodyPr/>
                    <a:lstStyle/>
                    <a:p>
                      <a:r>
                        <a:rPr lang="en-US" dirty="0" smtClean="0"/>
                        <a:t>Constant</a:t>
                      </a:r>
                      <a:endParaRPr lang="en-US" dirty="0"/>
                    </a:p>
                  </a:txBody>
                  <a:tcPr/>
                </a:tc>
                <a:tc>
                  <a:txBody>
                    <a:bodyPr/>
                    <a:lstStyle/>
                    <a:p>
                      <a:r>
                        <a:rPr lang="en-US" dirty="0" smtClean="0"/>
                        <a:t>B (Slope)</a:t>
                      </a:r>
                      <a:endParaRPr lang="en-US" dirty="0"/>
                    </a:p>
                  </a:txBody>
                  <a:tcPr/>
                </a:tc>
                <a:extLst>
                  <a:ext uri="{0D108BD9-81ED-4DB2-BD59-A6C34878D82A}">
                    <a16:rowId xmlns:a16="http://schemas.microsoft.com/office/drawing/2014/main" xmlns="" val="1086214122"/>
                  </a:ext>
                </a:extLst>
              </a:tr>
              <a:tr h="396240">
                <a:tc>
                  <a:txBody>
                    <a:bodyPr/>
                    <a:lstStyle/>
                    <a:p>
                      <a:r>
                        <a:rPr lang="en-US" dirty="0" smtClean="0"/>
                        <a:t>Quartile 4</a:t>
                      </a:r>
                      <a:endParaRPr lang="en-US" dirty="0"/>
                    </a:p>
                  </a:txBody>
                  <a:tcPr/>
                </a:tc>
                <a:tc>
                  <a:txBody>
                    <a:bodyPr/>
                    <a:lstStyle/>
                    <a:p>
                      <a:r>
                        <a:rPr lang="en-US" dirty="0" smtClean="0">
                          <a:solidFill>
                            <a:schemeClr val="tx1"/>
                          </a:solidFill>
                        </a:rPr>
                        <a:t>89.333</a:t>
                      </a:r>
                      <a:endParaRPr lang="en-US" dirty="0">
                        <a:solidFill>
                          <a:schemeClr val="tx1"/>
                        </a:solidFill>
                      </a:endParaRPr>
                    </a:p>
                  </a:txBody>
                  <a:tcPr/>
                </a:tc>
                <a:tc>
                  <a:txBody>
                    <a:bodyPr/>
                    <a:lstStyle/>
                    <a:p>
                      <a:r>
                        <a:rPr lang="en-US" dirty="0" smtClean="0">
                          <a:solidFill>
                            <a:srgbClr val="FF0000"/>
                          </a:solidFill>
                        </a:rPr>
                        <a:t>0.552</a:t>
                      </a:r>
                      <a:endParaRPr lang="en-US" dirty="0">
                        <a:solidFill>
                          <a:srgbClr val="FF0000"/>
                        </a:solidFill>
                      </a:endParaRPr>
                    </a:p>
                  </a:txBody>
                  <a:tcPr/>
                </a:tc>
                <a:extLst>
                  <a:ext uri="{0D108BD9-81ED-4DB2-BD59-A6C34878D82A}">
                    <a16:rowId xmlns:a16="http://schemas.microsoft.com/office/drawing/2014/main" xmlns="" val="4095300910"/>
                  </a:ext>
                </a:extLst>
              </a:tr>
              <a:tr h="370840">
                <a:tc>
                  <a:txBody>
                    <a:bodyPr/>
                    <a:lstStyle/>
                    <a:p>
                      <a:r>
                        <a:rPr lang="en-US" dirty="0" smtClean="0"/>
                        <a:t>Quartile</a:t>
                      </a:r>
                      <a:r>
                        <a:rPr lang="en-US" baseline="0" dirty="0" smtClean="0"/>
                        <a:t> 3</a:t>
                      </a:r>
                      <a:endParaRPr lang="en-US" dirty="0"/>
                    </a:p>
                  </a:txBody>
                  <a:tcPr/>
                </a:tc>
                <a:tc>
                  <a:txBody>
                    <a:bodyPr/>
                    <a:lstStyle/>
                    <a:p>
                      <a:r>
                        <a:rPr lang="en-US" dirty="0" smtClean="0"/>
                        <a:t>77.085</a:t>
                      </a:r>
                      <a:endParaRPr lang="en-US" dirty="0"/>
                    </a:p>
                  </a:txBody>
                  <a:tcPr/>
                </a:tc>
                <a:tc>
                  <a:txBody>
                    <a:bodyPr/>
                    <a:lstStyle/>
                    <a:p>
                      <a:r>
                        <a:rPr lang="en-US" dirty="0" smtClean="0">
                          <a:solidFill>
                            <a:srgbClr val="FF0000"/>
                          </a:solidFill>
                        </a:rPr>
                        <a:t>0.350</a:t>
                      </a:r>
                      <a:endParaRPr lang="en-US" dirty="0">
                        <a:solidFill>
                          <a:srgbClr val="FF0000"/>
                        </a:solidFill>
                      </a:endParaRPr>
                    </a:p>
                  </a:txBody>
                  <a:tcPr/>
                </a:tc>
                <a:extLst>
                  <a:ext uri="{0D108BD9-81ED-4DB2-BD59-A6C34878D82A}">
                    <a16:rowId xmlns:a16="http://schemas.microsoft.com/office/drawing/2014/main" xmlns="" val="4153572781"/>
                  </a:ext>
                </a:extLst>
              </a:tr>
              <a:tr h="411480">
                <a:tc>
                  <a:txBody>
                    <a:bodyPr/>
                    <a:lstStyle/>
                    <a:p>
                      <a:r>
                        <a:rPr lang="en-US" dirty="0" smtClean="0"/>
                        <a:t>Quartile</a:t>
                      </a:r>
                      <a:r>
                        <a:rPr lang="en-US" baseline="0" dirty="0" smtClean="0"/>
                        <a:t> 2</a:t>
                      </a:r>
                      <a:endParaRPr lang="en-US" dirty="0"/>
                    </a:p>
                  </a:txBody>
                  <a:tcPr/>
                </a:tc>
                <a:tc>
                  <a:txBody>
                    <a:bodyPr/>
                    <a:lstStyle/>
                    <a:p>
                      <a:r>
                        <a:rPr lang="en-US" dirty="0" smtClean="0"/>
                        <a:t>91.165</a:t>
                      </a:r>
                      <a:endParaRPr lang="en-US" dirty="0"/>
                    </a:p>
                  </a:txBody>
                  <a:tcPr/>
                </a:tc>
                <a:tc>
                  <a:txBody>
                    <a:bodyPr/>
                    <a:lstStyle/>
                    <a:p>
                      <a:r>
                        <a:rPr lang="en-US" dirty="0" smtClean="0">
                          <a:solidFill>
                            <a:srgbClr val="FF0000"/>
                          </a:solidFill>
                        </a:rPr>
                        <a:t>0.038</a:t>
                      </a:r>
                      <a:endParaRPr lang="en-US" dirty="0">
                        <a:solidFill>
                          <a:srgbClr val="FF0000"/>
                        </a:solidFill>
                      </a:endParaRPr>
                    </a:p>
                  </a:txBody>
                  <a:tcPr/>
                </a:tc>
                <a:extLst>
                  <a:ext uri="{0D108BD9-81ED-4DB2-BD59-A6C34878D82A}">
                    <a16:rowId xmlns:a16="http://schemas.microsoft.com/office/drawing/2014/main" xmlns="" val="254571110"/>
                  </a:ext>
                </a:extLst>
              </a:tr>
              <a:tr h="370840">
                <a:tc>
                  <a:txBody>
                    <a:bodyPr/>
                    <a:lstStyle/>
                    <a:p>
                      <a:r>
                        <a:rPr lang="en-US" dirty="0" smtClean="0"/>
                        <a:t>Quartile</a:t>
                      </a:r>
                      <a:r>
                        <a:rPr lang="en-US" baseline="0" dirty="0" smtClean="0"/>
                        <a:t> 1</a:t>
                      </a:r>
                      <a:endParaRPr lang="en-US" dirty="0"/>
                    </a:p>
                  </a:txBody>
                  <a:tcPr/>
                </a:tc>
                <a:tc>
                  <a:txBody>
                    <a:bodyPr/>
                    <a:lstStyle/>
                    <a:p>
                      <a:r>
                        <a:rPr lang="en-US" dirty="0" smtClean="0"/>
                        <a:t>39.453</a:t>
                      </a:r>
                      <a:endParaRPr lang="en-US" dirty="0"/>
                    </a:p>
                  </a:txBody>
                  <a:tcPr/>
                </a:tc>
                <a:tc>
                  <a:txBody>
                    <a:bodyPr/>
                    <a:lstStyle/>
                    <a:p>
                      <a:r>
                        <a:rPr lang="en-US" dirty="0" smtClean="0"/>
                        <a:t>0.556</a:t>
                      </a:r>
                      <a:endParaRPr lang="en-US" dirty="0"/>
                    </a:p>
                  </a:txBody>
                  <a:tcPr/>
                </a:tc>
                <a:extLst>
                  <a:ext uri="{0D108BD9-81ED-4DB2-BD59-A6C34878D82A}">
                    <a16:rowId xmlns:a16="http://schemas.microsoft.com/office/drawing/2014/main" xmlns="" val="1642624866"/>
                  </a:ext>
                </a:extLst>
              </a:tr>
            </a:tbl>
          </a:graphicData>
        </a:graphic>
      </p:graphicFrame>
    </p:spTree>
    <p:extLst>
      <p:ext uri="{BB962C8B-B14F-4D97-AF65-F5344CB8AC3E}">
        <p14:creationId xmlns:p14="http://schemas.microsoft.com/office/powerpoint/2010/main" val="1411390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52399" y="34468"/>
            <a:ext cx="8839200" cy="1143000"/>
          </a:xfrm>
        </p:spPr>
        <p:txBody>
          <a:bodyPr>
            <a:noAutofit/>
          </a:bodyPr>
          <a:lstStyle/>
          <a:p>
            <a:pPr algn="ctr"/>
            <a:r>
              <a:rPr lang="en-US" sz="4300" b="1" dirty="0" smtClean="0">
                <a:solidFill>
                  <a:srgbClr val="0033CC"/>
                </a:solidFill>
              </a:rPr>
              <a:t>Results: CBA Time Periods</a:t>
            </a:r>
            <a:br>
              <a:rPr lang="en-US" sz="4300" b="1" dirty="0" smtClean="0">
                <a:solidFill>
                  <a:srgbClr val="0033CC"/>
                </a:solidFill>
              </a:rPr>
            </a:br>
            <a:r>
              <a:rPr lang="en-US" sz="2800" b="1" i="1" dirty="0" smtClean="0">
                <a:solidFill>
                  <a:srgbClr val="0033CC"/>
                </a:solidFill>
              </a:rPr>
              <a:t>Population vs. Payroll Quartiles</a:t>
            </a:r>
          </a:p>
        </p:txBody>
      </p:sp>
      <p:sp>
        <p:nvSpPr>
          <p:cNvPr id="3" name="Slide Number Placeholder 2"/>
          <p:cNvSpPr>
            <a:spLocks noGrp="1"/>
          </p:cNvSpPr>
          <p:nvPr>
            <p:ph type="sldNum" sz="quarter" idx="12"/>
          </p:nvPr>
        </p:nvSpPr>
        <p:spPr/>
        <p:txBody>
          <a:bodyPr/>
          <a:lstStyle/>
          <a:p>
            <a:fld id="{2546DF0B-1145-4C27-8BF1-8E1CEB852B68}" type="slidenum">
              <a:rPr lang="en-US" smtClean="0"/>
              <a:pPr/>
              <a:t>18</a:t>
            </a:fld>
            <a:endParaRPr lang="en-US"/>
          </a:p>
        </p:txBody>
      </p:sp>
      <p:graphicFrame>
        <p:nvGraphicFramePr>
          <p:cNvPr id="8" name="Chart 7"/>
          <p:cNvGraphicFramePr>
            <a:graphicFrameLocks/>
          </p:cNvGraphicFramePr>
          <p:nvPr>
            <p:extLst>
              <p:ext uri="{D42A27DB-BD31-4B8C-83A1-F6EECF244321}">
                <p14:modId xmlns:p14="http://schemas.microsoft.com/office/powerpoint/2010/main" val="1676393422"/>
              </p:ext>
            </p:extLst>
          </p:nvPr>
        </p:nvGraphicFramePr>
        <p:xfrm>
          <a:off x="533399" y="1447800"/>
          <a:ext cx="3393301" cy="2362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3868307718"/>
              </p:ext>
            </p:extLst>
          </p:nvPr>
        </p:nvGraphicFramePr>
        <p:xfrm>
          <a:off x="495299" y="4262951"/>
          <a:ext cx="3469500" cy="24486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a:graphicFrameLocks/>
          </p:cNvGraphicFramePr>
          <p:nvPr>
            <p:extLst>
              <p:ext uri="{D42A27DB-BD31-4B8C-83A1-F6EECF244321}">
                <p14:modId xmlns:p14="http://schemas.microsoft.com/office/powerpoint/2010/main" val="908955961"/>
              </p:ext>
            </p:extLst>
          </p:nvPr>
        </p:nvGraphicFramePr>
        <p:xfrm>
          <a:off x="4953000" y="4262952"/>
          <a:ext cx="3599250" cy="245852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p:cNvGraphicFramePr>
            <a:graphicFrameLocks/>
          </p:cNvGraphicFramePr>
          <p:nvPr>
            <p:extLst>
              <p:ext uri="{D42A27DB-BD31-4B8C-83A1-F6EECF244321}">
                <p14:modId xmlns:p14="http://schemas.microsoft.com/office/powerpoint/2010/main" val="905434587"/>
              </p:ext>
            </p:extLst>
          </p:nvPr>
        </p:nvGraphicFramePr>
        <p:xfrm>
          <a:off x="5029200" y="1447800"/>
          <a:ext cx="3523050" cy="2362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069982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idx="1"/>
          </p:nvPr>
        </p:nvSpPr>
        <p:spPr>
          <a:xfrm>
            <a:off x="533400" y="1508125"/>
            <a:ext cx="8077200" cy="5349875"/>
          </a:xfrm>
        </p:spPr>
        <p:txBody>
          <a:bodyPr>
            <a:normAutofit fontScale="85000" lnSpcReduction="20000"/>
          </a:bodyPr>
          <a:lstStyle/>
          <a:p>
            <a:r>
              <a:rPr lang="en-US" dirty="0" smtClean="0"/>
              <a:t>Prior to revenue sharing, the largest market teams were dependent on wins to generate revenue. 	</a:t>
            </a:r>
          </a:p>
          <a:p>
            <a:pPr lvl="1"/>
            <a:r>
              <a:rPr lang="en-US" dirty="0" smtClean="0"/>
              <a:t>However, largest market teams were less dependent than the three other markets</a:t>
            </a:r>
          </a:p>
          <a:p>
            <a:pPr lvl="1"/>
            <a:endParaRPr lang="en-US" dirty="0"/>
          </a:p>
          <a:p>
            <a:r>
              <a:rPr lang="en-US" dirty="0" smtClean="0"/>
              <a:t>All markets were less dependent on wins to generate revenue once revenue sharing was introduced.</a:t>
            </a:r>
          </a:p>
          <a:p>
            <a:pPr lvl="1"/>
            <a:r>
              <a:rPr lang="en-US" dirty="0" smtClean="0"/>
              <a:t>Regardless of our market classification method, the smallest market teams still show a significant relationship (albeit smaller) between wins and revenue</a:t>
            </a:r>
          </a:p>
          <a:p>
            <a:pPr lvl="1"/>
            <a:endParaRPr lang="en-US" dirty="0" smtClean="0"/>
          </a:p>
          <a:p>
            <a:r>
              <a:rPr lang="en-US" dirty="0"/>
              <a:t>For markets based on demographics, the largest and smallest markets had the greatest relationship between wins and revenue after revenue sharing</a:t>
            </a:r>
          </a:p>
          <a:p>
            <a:endParaRPr lang="en-US" dirty="0"/>
          </a:p>
          <a:p>
            <a:r>
              <a:rPr lang="en-US" dirty="0"/>
              <a:t>For markets based on payroll, only the smallest market showed a significant relationship between wins and revenue</a:t>
            </a:r>
          </a:p>
          <a:p>
            <a:pPr lvl="1"/>
            <a:endParaRPr lang="en-US" dirty="0"/>
          </a:p>
          <a:p>
            <a:pPr lvl="1"/>
            <a:endParaRPr lang="en-US" dirty="0" smtClean="0"/>
          </a:p>
          <a:p>
            <a:pPr lvl="2"/>
            <a:endParaRPr lang="en-US" dirty="0" smtClean="0"/>
          </a:p>
          <a:p>
            <a:endParaRPr lang="en-US" dirty="0" smtClean="0"/>
          </a:p>
        </p:txBody>
      </p:sp>
      <p:sp>
        <p:nvSpPr>
          <p:cNvPr id="3" name="Slide Number Placeholder 2"/>
          <p:cNvSpPr>
            <a:spLocks noGrp="1"/>
          </p:cNvSpPr>
          <p:nvPr>
            <p:ph type="sldNum" sz="quarter" idx="12"/>
          </p:nvPr>
        </p:nvSpPr>
        <p:spPr/>
        <p:txBody>
          <a:bodyPr/>
          <a:lstStyle/>
          <a:p>
            <a:fld id="{2546DF0B-1145-4C27-8BF1-8E1CEB852B68}" type="slidenum">
              <a:rPr lang="en-US" smtClean="0"/>
              <a:pPr/>
              <a:t>19</a:t>
            </a:fld>
            <a:endParaRPr lang="en-US"/>
          </a:p>
        </p:txBody>
      </p:sp>
      <p:sp>
        <p:nvSpPr>
          <p:cNvPr id="7" name="Rectangle 2"/>
          <p:cNvSpPr>
            <a:spLocks noGrp="1" noChangeArrowheads="1"/>
          </p:cNvSpPr>
          <p:nvPr>
            <p:ph type="title"/>
          </p:nvPr>
        </p:nvSpPr>
        <p:spPr>
          <a:xfrm>
            <a:off x="304800" y="228600"/>
            <a:ext cx="8534400" cy="1143000"/>
          </a:xfrm>
        </p:spPr>
        <p:txBody>
          <a:bodyPr>
            <a:normAutofit fontScale="90000"/>
          </a:bodyPr>
          <a:lstStyle/>
          <a:p>
            <a:pPr algn="ctr"/>
            <a:r>
              <a:rPr lang="en-US" b="1" dirty="0" smtClean="0">
                <a:solidFill>
                  <a:srgbClr val="0033CC"/>
                </a:solidFill>
              </a:rPr>
              <a:t>Summary of Findings:</a:t>
            </a:r>
            <a:br>
              <a:rPr lang="en-US" b="1" dirty="0" smtClean="0">
                <a:solidFill>
                  <a:srgbClr val="0033CC"/>
                </a:solidFill>
              </a:rPr>
            </a:br>
            <a:r>
              <a:rPr lang="en-US" b="1" dirty="0" smtClean="0">
                <a:solidFill>
                  <a:srgbClr val="0033CC"/>
                </a:solidFill>
              </a:rPr>
              <a:t>Pre and Post Revenue Sharing</a:t>
            </a:r>
          </a:p>
        </p:txBody>
      </p:sp>
    </p:spTree>
    <p:extLst>
      <p:ext uri="{BB962C8B-B14F-4D97-AF65-F5344CB8AC3E}">
        <p14:creationId xmlns:p14="http://schemas.microsoft.com/office/powerpoint/2010/main" val="2215796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131041"/>
            <a:ext cx="8534400" cy="1143000"/>
          </a:xfrm>
        </p:spPr>
        <p:txBody>
          <a:bodyPr>
            <a:normAutofit/>
          </a:bodyPr>
          <a:lstStyle/>
          <a:p>
            <a:pPr algn="ctr"/>
            <a:r>
              <a:rPr lang="en-US" b="1" dirty="0" smtClean="0">
                <a:solidFill>
                  <a:srgbClr val="0033CC"/>
                </a:solidFill>
              </a:rPr>
              <a:t>Introduction</a:t>
            </a:r>
          </a:p>
        </p:txBody>
      </p:sp>
      <p:sp>
        <p:nvSpPr>
          <p:cNvPr id="7172" name="Rectangle 3"/>
          <p:cNvSpPr>
            <a:spLocks noGrp="1" noChangeArrowheads="1"/>
          </p:cNvSpPr>
          <p:nvPr>
            <p:ph idx="1"/>
          </p:nvPr>
        </p:nvSpPr>
        <p:spPr>
          <a:xfrm>
            <a:off x="533400" y="1371600"/>
            <a:ext cx="8077200" cy="4984750"/>
          </a:xfrm>
        </p:spPr>
        <p:txBody>
          <a:bodyPr>
            <a:normAutofit fontScale="92500" lnSpcReduction="10000"/>
          </a:bodyPr>
          <a:lstStyle/>
          <a:p>
            <a:r>
              <a:rPr lang="en-US" dirty="0" smtClean="0"/>
              <a:t>The prime inspiration for this work is </a:t>
            </a:r>
            <a:r>
              <a:rPr lang="en-US" dirty="0" err="1" smtClean="0"/>
              <a:t>Gennaro’s</a:t>
            </a:r>
            <a:r>
              <a:rPr lang="en-US" dirty="0" smtClean="0"/>
              <a:t> excellent “Diamond Dollars” (2007), in which he examines the relationship between the number of games a team wins and revenue earned</a:t>
            </a:r>
          </a:p>
          <a:p>
            <a:endParaRPr lang="en-US" dirty="0"/>
          </a:p>
          <a:p>
            <a:r>
              <a:rPr lang="en-US" dirty="0" smtClean="0"/>
              <a:t>Some of </a:t>
            </a:r>
            <a:r>
              <a:rPr lang="en-US" dirty="0" err="1" smtClean="0"/>
              <a:t>Gennaro’s</a:t>
            </a:r>
            <a:r>
              <a:rPr lang="en-US" dirty="0" smtClean="0"/>
              <a:t> (2007) main findings:</a:t>
            </a:r>
          </a:p>
          <a:p>
            <a:pPr lvl="1"/>
            <a:r>
              <a:rPr lang="en-US" dirty="0" smtClean="0"/>
              <a:t>All teams show a significant relationship between number of wins and revenue earned</a:t>
            </a:r>
          </a:p>
          <a:p>
            <a:pPr lvl="1"/>
            <a:r>
              <a:rPr lang="en-US" dirty="0" smtClean="0"/>
              <a:t>Post-season appearances have significant effect on the amount of revenue earned</a:t>
            </a:r>
          </a:p>
          <a:p>
            <a:pPr lvl="1"/>
            <a:r>
              <a:rPr lang="en-US" dirty="0" smtClean="0"/>
              <a:t>Revenue sharing weakens the relationship between the number of wins and revenue earned</a:t>
            </a:r>
          </a:p>
          <a:p>
            <a:pPr lvl="1"/>
            <a:r>
              <a:rPr lang="en-US" dirty="0" smtClean="0"/>
              <a:t>The above relationships vary by team</a:t>
            </a:r>
            <a:endParaRPr lang="en-US" dirty="0"/>
          </a:p>
          <a:p>
            <a:pPr marL="393192" lvl="1" indent="0">
              <a:buNone/>
            </a:pPr>
            <a:endParaRPr lang="en-US" dirty="0"/>
          </a:p>
        </p:txBody>
      </p:sp>
      <p:sp>
        <p:nvSpPr>
          <p:cNvPr id="3" name="Slide Number Placeholder 2"/>
          <p:cNvSpPr>
            <a:spLocks noGrp="1"/>
          </p:cNvSpPr>
          <p:nvPr>
            <p:ph type="sldNum" sz="quarter" idx="12"/>
          </p:nvPr>
        </p:nvSpPr>
        <p:spPr/>
        <p:txBody>
          <a:bodyPr/>
          <a:lstStyle/>
          <a:p>
            <a:fld id="{2546DF0B-1145-4C27-8BF1-8E1CEB852B68}" type="slidenum">
              <a:rPr lang="en-US" smtClean="0"/>
              <a:pPr/>
              <a:t>2</a:t>
            </a:fld>
            <a:endParaRPr lang="en-US"/>
          </a:p>
        </p:txBody>
      </p:sp>
    </p:spTree>
    <p:extLst>
      <p:ext uri="{BB962C8B-B14F-4D97-AF65-F5344CB8AC3E}">
        <p14:creationId xmlns:p14="http://schemas.microsoft.com/office/powerpoint/2010/main" val="3619541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idx="1"/>
          </p:nvPr>
        </p:nvSpPr>
        <p:spPr>
          <a:xfrm>
            <a:off x="533400" y="1371599"/>
            <a:ext cx="8077200" cy="5349875"/>
          </a:xfrm>
        </p:spPr>
        <p:txBody>
          <a:bodyPr>
            <a:normAutofit fontScale="92500" lnSpcReduction="10000"/>
          </a:bodyPr>
          <a:lstStyle/>
          <a:p>
            <a:r>
              <a:rPr lang="en-US" dirty="0" smtClean="0"/>
              <a:t>The largest market teams actually became more dependent on wins to generate revenue until the 2012-2015 CBA</a:t>
            </a:r>
          </a:p>
          <a:p>
            <a:endParaRPr lang="en-US" dirty="0"/>
          </a:p>
          <a:p>
            <a:r>
              <a:rPr lang="en-US" dirty="0" smtClean="0"/>
              <a:t>Under all CBAs, the three smaller markets became less dependent on wins to generate revenue</a:t>
            </a:r>
          </a:p>
          <a:p>
            <a:endParaRPr lang="en-US" dirty="0"/>
          </a:p>
          <a:p>
            <a:r>
              <a:rPr lang="en-US" dirty="0" smtClean="0"/>
              <a:t>Under the 2012-2015 CBA, all markets are less dependent on wins to generate revenue</a:t>
            </a:r>
          </a:p>
          <a:p>
            <a:endParaRPr lang="en-US" dirty="0"/>
          </a:p>
          <a:p>
            <a:r>
              <a:rPr lang="en-US" dirty="0"/>
              <a:t>After revenue sharing, there were fewer time periods where significant relationships between wins and revenue were noted for the payroll classification than the demographic classification</a:t>
            </a:r>
          </a:p>
          <a:p>
            <a:endParaRPr lang="en-US" dirty="0" smtClean="0"/>
          </a:p>
          <a:p>
            <a:endParaRPr lang="en-US" dirty="0" smtClean="0"/>
          </a:p>
        </p:txBody>
      </p:sp>
      <p:sp>
        <p:nvSpPr>
          <p:cNvPr id="3" name="Slide Number Placeholder 2"/>
          <p:cNvSpPr>
            <a:spLocks noGrp="1"/>
          </p:cNvSpPr>
          <p:nvPr>
            <p:ph type="sldNum" sz="quarter" idx="12"/>
          </p:nvPr>
        </p:nvSpPr>
        <p:spPr/>
        <p:txBody>
          <a:bodyPr/>
          <a:lstStyle/>
          <a:p>
            <a:fld id="{2546DF0B-1145-4C27-8BF1-8E1CEB852B68}" type="slidenum">
              <a:rPr lang="en-US" smtClean="0"/>
              <a:pPr/>
              <a:t>20</a:t>
            </a:fld>
            <a:endParaRPr lang="en-US"/>
          </a:p>
        </p:txBody>
      </p:sp>
      <p:sp>
        <p:nvSpPr>
          <p:cNvPr id="6" name="Rectangle 2"/>
          <p:cNvSpPr>
            <a:spLocks noGrp="1" noChangeArrowheads="1"/>
          </p:cNvSpPr>
          <p:nvPr>
            <p:ph type="title"/>
          </p:nvPr>
        </p:nvSpPr>
        <p:spPr>
          <a:xfrm>
            <a:off x="304800" y="131041"/>
            <a:ext cx="8534400" cy="1143000"/>
          </a:xfrm>
        </p:spPr>
        <p:txBody>
          <a:bodyPr>
            <a:normAutofit fontScale="90000"/>
          </a:bodyPr>
          <a:lstStyle/>
          <a:p>
            <a:pPr algn="ctr"/>
            <a:r>
              <a:rPr lang="en-US" b="1" dirty="0" smtClean="0">
                <a:solidFill>
                  <a:srgbClr val="0033CC"/>
                </a:solidFill>
              </a:rPr>
              <a:t>Summary of Findings:</a:t>
            </a:r>
            <a:br>
              <a:rPr lang="en-US" b="1" dirty="0" smtClean="0">
                <a:solidFill>
                  <a:srgbClr val="0033CC"/>
                </a:solidFill>
              </a:rPr>
            </a:br>
            <a:r>
              <a:rPr lang="en-US" b="1" dirty="0" smtClean="0">
                <a:solidFill>
                  <a:srgbClr val="0033CC"/>
                </a:solidFill>
              </a:rPr>
              <a:t>CBA Time Periods</a:t>
            </a:r>
          </a:p>
        </p:txBody>
      </p:sp>
    </p:spTree>
    <p:extLst>
      <p:ext uri="{BB962C8B-B14F-4D97-AF65-F5344CB8AC3E}">
        <p14:creationId xmlns:p14="http://schemas.microsoft.com/office/powerpoint/2010/main" val="1168369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131041"/>
            <a:ext cx="8534400" cy="1143000"/>
          </a:xfrm>
        </p:spPr>
        <p:txBody>
          <a:bodyPr>
            <a:normAutofit/>
          </a:bodyPr>
          <a:lstStyle/>
          <a:p>
            <a:pPr algn="ctr"/>
            <a:r>
              <a:rPr lang="en-US" b="1" dirty="0" smtClean="0">
                <a:solidFill>
                  <a:srgbClr val="0033CC"/>
                </a:solidFill>
              </a:rPr>
              <a:t>Resulting Research Question</a:t>
            </a:r>
          </a:p>
        </p:txBody>
      </p:sp>
      <p:sp>
        <p:nvSpPr>
          <p:cNvPr id="7172" name="Rectangle 3"/>
          <p:cNvSpPr>
            <a:spLocks noGrp="1" noChangeArrowheads="1"/>
          </p:cNvSpPr>
          <p:nvPr>
            <p:ph idx="1"/>
          </p:nvPr>
        </p:nvSpPr>
        <p:spPr>
          <a:xfrm>
            <a:off x="533400" y="1371599"/>
            <a:ext cx="8077200" cy="5349875"/>
          </a:xfrm>
        </p:spPr>
        <p:txBody>
          <a:bodyPr>
            <a:normAutofit/>
          </a:bodyPr>
          <a:lstStyle/>
          <a:p>
            <a:r>
              <a:rPr lang="en-US" dirty="0"/>
              <a:t>What other factors could explain the remaining variance in revenue earned?  Do these factors have a different effect across markets</a:t>
            </a:r>
            <a:r>
              <a:rPr lang="en-US" dirty="0" smtClean="0"/>
              <a:t>?</a:t>
            </a:r>
          </a:p>
          <a:p>
            <a:endParaRPr lang="en-US" dirty="0"/>
          </a:p>
          <a:p>
            <a:r>
              <a:rPr lang="en-US" dirty="0" smtClean="0"/>
              <a:t>Factors tested:</a:t>
            </a:r>
          </a:p>
          <a:p>
            <a:pPr lvl="1"/>
            <a:r>
              <a:rPr lang="en-US" dirty="0" smtClean="0"/>
              <a:t>Post-season appearances</a:t>
            </a:r>
          </a:p>
          <a:p>
            <a:pPr lvl="1"/>
            <a:r>
              <a:rPr lang="en-US" dirty="0" smtClean="0"/>
              <a:t>World series wins</a:t>
            </a:r>
          </a:p>
          <a:p>
            <a:pPr lvl="1"/>
            <a:r>
              <a:rPr lang="en-US" dirty="0" smtClean="0"/>
              <a:t>Chronic win streaks</a:t>
            </a:r>
          </a:p>
          <a:p>
            <a:pPr lvl="1"/>
            <a:r>
              <a:rPr lang="en-US" dirty="0" smtClean="0"/>
              <a:t>Chronic loss streaks</a:t>
            </a:r>
          </a:p>
          <a:p>
            <a:pPr lvl="1"/>
            <a:r>
              <a:rPr lang="en-US" dirty="0" smtClean="0"/>
              <a:t>Total payroll</a:t>
            </a:r>
            <a:endParaRPr lang="en-US" dirty="0"/>
          </a:p>
          <a:p>
            <a:endParaRPr lang="en-US" dirty="0" smtClean="0"/>
          </a:p>
          <a:p>
            <a:pPr lvl="2"/>
            <a:endParaRPr lang="en-US" dirty="0" smtClean="0"/>
          </a:p>
          <a:p>
            <a:endParaRPr lang="en-US" dirty="0" smtClean="0"/>
          </a:p>
        </p:txBody>
      </p:sp>
      <p:sp>
        <p:nvSpPr>
          <p:cNvPr id="3" name="Slide Number Placeholder 2"/>
          <p:cNvSpPr>
            <a:spLocks noGrp="1"/>
          </p:cNvSpPr>
          <p:nvPr>
            <p:ph type="sldNum" sz="quarter" idx="12"/>
          </p:nvPr>
        </p:nvSpPr>
        <p:spPr/>
        <p:txBody>
          <a:bodyPr/>
          <a:lstStyle/>
          <a:p>
            <a:fld id="{2546DF0B-1145-4C27-8BF1-8E1CEB852B68}" type="slidenum">
              <a:rPr lang="en-US" smtClean="0"/>
              <a:pPr/>
              <a:t>21</a:t>
            </a:fld>
            <a:endParaRPr lang="en-US"/>
          </a:p>
        </p:txBody>
      </p:sp>
    </p:spTree>
    <p:extLst>
      <p:ext uri="{BB962C8B-B14F-4D97-AF65-F5344CB8AC3E}">
        <p14:creationId xmlns:p14="http://schemas.microsoft.com/office/powerpoint/2010/main" val="2876777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0"/>
            <a:ext cx="8534400" cy="1143000"/>
          </a:xfrm>
        </p:spPr>
        <p:txBody>
          <a:bodyPr>
            <a:normAutofit/>
          </a:bodyPr>
          <a:lstStyle/>
          <a:p>
            <a:pPr algn="ctr"/>
            <a:r>
              <a:rPr lang="en-US" b="1" dirty="0" smtClean="0">
                <a:solidFill>
                  <a:srgbClr val="0033CC"/>
                </a:solidFill>
              </a:rPr>
              <a:t>Analysis with Additional Factors</a:t>
            </a:r>
          </a:p>
        </p:txBody>
      </p:sp>
      <p:sp>
        <p:nvSpPr>
          <p:cNvPr id="3" name="Slide Number Placeholder 2"/>
          <p:cNvSpPr>
            <a:spLocks noGrp="1"/>
          </p:cNvSpPr>
          <p:nvPr>
            <p:ph type="sldNum" sz="quarter" idx="12"/>
          </p:nvPr>
        </p:nvSpPr>
        <p:spPr/>
        <p:txBody>
          <a:bodyPr/>
          <a:lstStyle/>
          <a:p>
            <a:fld id="{2546DF0B-1145-4C27-8BF1-8E1CEB852B68}" type="slidenum">
              <a:rPr lang="en-US" smtClean="0"/>
              <a:pPr/>
              <a:t>22</a:t>
            </a:fld>
            <a:endParaRPr lang="en-US"/>
          </a:p>
        </p:txBody>
      </p:sp>
      <p:pic>
        <p:nvPicPr>
          <p:cNvPr id="6" name="Picture 5"/>
          <p:cNvPicPr>
            <a:picLocks noChangeAspect="1"/>
          </p:cNvPicPr>
          <p:nvPr/>
        </p:nvPicPr>
        <p:blipFill>
          <a:blip r:embed="rId3"/>
          <a:stretch>
            <a:fillRect/>
          </a:stretch>
        </p:blipFill>
        <p:spPr>
          <a:xfrm>
            <a:off x="2286000" y="1143000"/>
            <a:ext cx="4286026" cy="5736961"/>
          </a:xfrm>
          <a:prstGeom prst="rect">
            <a:avLst/>
          </a:prstGeom>
        </p:spPr>
      </p:pic>
    </p:spTree>
    <p:extLst>
      <p:ext uri="{BB962C8B-B14F-4D97-AF65-F5344CB8AC3E}">
        <p14:creationId xmlns:p14="http://schemas.microsoft.com/office/powerpoint/2010/main" val="3133275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131041"/>
            <a:ext cx="8534400" cy="1143000"/>
          </a:xfrm>
        </p:spPr>
        <p:txBody>
          <a:bodyPr>
            <a:normAutofit/>
          </a:bodyPr>
          <a:lstStyle/>
          <a:p>
            <a:pPr algn="ctr"/>
            <a:r>
              <a:rPr lang="en-US" b="1" dirty="0" smtClean="0">
                <a:solidFill>
                  <a:srgbClr val="0033CC"/>
                </a:solidFill>
              </a:rPr>
              <a:t>Next Steps</a:t>
            </a:r>
          </a:p>
        </p:txBody>
      </p:sp>
      <p:sp>
        <p:nvSpPr>
          <p:cNvPr id="7172" name="Rectangle 3"/>
          <p:cNvSpPr>
            <a:spLocks noGrp="1" noChangeArrowheads="1"/>
          </p:cNvSpPr>
          <p:nvPr>
            <p:ph idx="1"/>
          </p:nvPr>
        </p:nvSpPr>
        <p:spPr>
          <a:xfrm>
            <a:off x="533400" y="1371599"/>
            <a:ext cx="8077200" cy="5349875"/>
          </a:xfrm>
        </p:spPr>
        <p:txBody>
          <a:bodyPr>
            <a:normAutofit/>
          </a:bodyPr>
          <a:lstStyle/>
          <a:p>
            <a:r>
              <a:rPr lang="en-US" dirty="0" smtClean="0"/>
              <a:t>Expand the existing analysis:</a:t>
            </a:r>
          </a:p>
          <a:p>
            <a:pPr lvl="1"/>
            <a:r>
              <a:rPr lang="en-US" dirty="0"/>
              <a:t>I</a:t>
            </a:r>
            <a:r>
              <a:rPr lang="en-US" dirty="0" smtClean="0"/>
              <a:t>nclude 2016 data and six teams that had incomplete records</a:t>
            </a:r>
          </a:p>
          <a:p>
            <a:pPr lvl="1"/>
            <a:r>
              <a:rPr lang="en-US" dirty="0" smtClean="0"/>
              <a:t>Further explore the concept and operational definition of “market” through techniques such as cluster analysis</a:t>
            </a:r>
          </a:p>
          <a:p>
            <a:endParaRPr lang="en-US" dirty="0"/>
          </a:p>
          <a:p>
            <a:r>
              <a:rPr lang="en-US" dirty="0" smtClean="0"/>
              <a:t>Build economic baseball model</a:t>
            </a:r>
          </a:p>
          <a:p>
            <a:pPr lvl="1"/>
            <a:r>
              <a:rPr lang="en-US" dirty="0" smtClean="0"/>
              <a:t>Incorporate factors that could influence team revenue</a:t>
            </a:r>
          </a:p>
          <a:p>
            <a:endParaRPr lang="en-US" dirty="0"/>
          </a:p>
          <a:p>
            <a:pPr lvl="2"/>
            <a:endParaRPr lang="en-US" dirty="0" smtClean="0"/>
          </a:p>
          <a:p>
            <a:endParaRPr lang="en-US" dirty="0" smtClean="0"/>
          </a:p>
        </p:txBody>
      </p:sp>
      <p:sp>
        <p:nvSpPr>
          <p:cNvPr id="3" name="Slide Number Placeholder 2"/>
          <p:cNvSpPr>
            <a:spLocks noGrp="1"/>
          </p:cNvSpPr>
          <p:nvPr>
            <p:ph type="sldNum" sz="quarter" idx="12"/>
          </p:nvPr>
        </p:nvSpPr>
        <p:spPr/>
        <p:txBody>
          <a:bodyPr/>
          <a:lstStyle/>
          <a:p>
            <a:fld id="{2546DF0B-1145-4C27-8BF1-8E1CEB852B68}" type="slidenum">
              <a:rPr lang="en-US" smtClean="0"/>
              <a:pPr/>
              <a:t>23</a:t>
            </a:fld>
            <a:endParaRPr lang="en-US"/>
          </a:p>
        </p:txBody>
      </p:sp>
    </p:spTree>
    <p:extLst>
      <p:ext uri="{BB962C8B-B14F-4D97-AF65-F5344CB8AC3E}">
        <p14:creationId xmlns:p14="http://schemas.microsoft.com/office/powerpoint/2010/main" val="3688498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2152"/>
            <a:ext cx="8229600" cy="667512"/>
          </a:xfrm>
        </p:spPr>
        <p:txBody>
          <a:bodyPr>
            <a:noAutofit/>
          </a:bodyPr>
          <a:lstStyle/>
          <a:p>
            <a:pPr algn="ctr"/>
            <a:r>
              <a:rPr lang="en-US" sz="4000" b="1" dirty="0">
                <a:solidFill>
                  <a:srgbClr val="0033CC"/>
                </a:solidFill>
              </a:rPr>
              <a:t>Defining, Measuring, and Comparing  Market Potential (MPI) of each Market</a:t>
            </a:r>
          </a:p>
        </p:txBody>
      </p:sp>
      <p:graphicFrame>
        <p:nvGraphicFramePr>
          <p:cNvPr id="6" name="Content Placeholder 5"/>
          <p:cNvGraphicFramePr>
            <a:graphicFrameLocks noGrp="1"/>
          </p:cNvGraphicFramePr>
          <p:nvPr>
            <p:ph idx="1"/>
          </p:nvPr>
        </p:nvGraphicFramePr>
        <p:xfrm>
          <a:off x="304800" y="2349114"/>
          <a:ext cx="8534399" cy="3385438"/>
        </p:xfrm>
        <a:graphic>
          <a:graphicData uri="http://schemas.openxmlformats.org/drawingml/2006/table">
            <a:tbl>
              <a:tblPr>
                <a:tableStyleId>{5C22544A-7EE6-4342-B048-85BDC9FD1C3A}</a:tableStyleId>
              </a:tblPr>
              <a:tblGrid>
                <a:gridCol w="3657600">
                  <a:extLst>
                    <a:ext uri="{9D8B030D-6E8A-4147-A177-3AD203B41FA5}">
                      <a16:colId xmlns:a16="http://schemas.microsoft.com/office/drawing/2014/main" xmlns="" val="228665362"/>
                    </a:ext>
                  </a:extLst>
                </a:gridCol>
                <a:gridCol w="1371600">
                  <a:extLst>
                    <a:ext uri="{9D8B030D-6E8A-4147-A177-3AD203B41FA5}">
                      <a16:colId xmlns:a16="http://schemas.microsoft.com/office/drawing/2014/main" xmlns="" val="1178161378"/>
                    </a:ext>
                  </a:extLst>
                </a:gridCol>
                <a:gridCol w="3505199">
                  <a:extLst>
                    <a:ext uri="{9D8B030D-6E8A-4147-A177-3AD203B41FA5}">
                      <a16:colId xmlns:a16="http://schemas.microsoft.com/office/drawing/2014/main" xmlns="" val="1638661772"/>
                    </a:ext>
                  </a:extLst>
                </a:gridCol>
              </a:tblGrid>
              <a:tr h="747772">
                <a:tc>
                  <a:txBody>
                    <a:bodyPr/>
                    <a:lstStyle/>
                    <a:p>
                      <a:pPr algn="l" fontAlgn="ctr"/>
                      <a:r>
                        <a:rPr lang="en-US" sz="2400" b="1" u="sng" strike="noStrike" dirty="0" smtClean="0">
                          <a:solidFill>
                            <a:schemeClr val="bg1"/>
                          </a:solidFill>
                          <a:effectLst/>
                          <a:latin typeface="Bell MT" panose="02020503060305020303" pitchFamily="18" charset="0"/>
                        </a:rPr>
                        <a:t>MPI Dimension</a:t>
                      </a:r>
                      <a:endParaRPr lang="en-US" sz="2400" b="1" i="0" u="sng" strike="noStrike" dirty="0">
                        <a:solidFill>
                          <a:schemeClr val="bg1"/>
                        </a:solidFill>
                        <a:effectLst/>
                        <a:latin typeface="Bell MT" panose="02020503060305020303" pitchFamily="18" charset="0"/>
                      </a:endParaRPr>
                    </a:p>
                  </a:txBody>
                  <a:tcPr marL="9525" marR="9525" marT="9525" marB="0" anchor="ctr">
                    <a:solidFill>
                      <a:schemeClr val="accent4">
                        <a:lumMod val="50000"/>
                      </a:schemeClr>
                    </a:solidFill>
                  </a:tcPr>
                </a:tc>
                <a:tc>
                  <a:txBody>
                    <a:bodyPr/>
                    <a:lstStyle/>
                    <a:p>
                      <a:pPr algn="ctr" fontAlgn="ctr"/>
                      <a:r>
                        <a:rPr lang="en-US" sz="2400" b="1" u="sng" strike="noStrike" dirty="0">
                          <a:solidFill>
                            <a:schemeClr val="bg1"/>
                          </a:solidFill>
                          <a:effectLst/>
                          <a:latin typeface="Bell MT" panose="02020503060305020303" pitchFamily="18" charset="0"/>
                        </a:rPr>
                        <a:t>Weight</a:t>
                      </a:r>
                      <a:endParaRPr lang="en-US" sz="2400" b="1" i="0" u="sng" strike="noStrike" dirty="0">
                        <a:solidFill>
                          <a:schemeClr val="bg1"/>
                        </a:solidFill>
                        <a:effectLst/>
                        <a:latin typeface="Bell MT" panose="02020503060305020303" pitchFamily="18" charset="0"/>
                      </a:endParaRPr>
                    </a:p>
                  </a:txBody>
                  <a:tcPr marL="9525" marR="9525" marT="9525" marB="0" anchor="ctr">
                    <a:solidFill>
                      <a:schemeClr val="accent4">
                        <a:lumMod val="50000"/>
                      </a:schemeClr>
                    </a:solidFill>
                  </a:tcPr>
                </a:tc>
                <a:tc>
                  <a:txBody>
                    <a:bodyPr/>
                    <a:lstStyle/>
                    <a:p>
                      <a:pPr algn="ctr" fontAlgn="ctr"/>
                      <a:r>
                        <a:rPr lang="en-US" sz="2400" b="1" i="0" u="sng" strike="noStrike" dirty="0" smtClean="0">
                          <a:solidFill>
                            <a:schemeClr val="bg1"/>
                          </a:solidFill>
                          <a:effectLst/>
                          <a:latin typeface="Bell MT" panose="02020503060305020303" pitchFamily="18" charset="0"/>
                        </a:rPr>
                        <a:t>Possible Measure</a:t>
                      </a:r>
                      <a:endParaRPr lang="en-US" sz="2400" b="1" i="0" u="sng" strike="noStrike" dirty="0">
                        <a:solidFill>
                          <a:schemeClr val="bg1"/>
                        </a:solidFill>
                        <a:effectLst/>
                        <a:latin typeface="Bell MT" panose="02020503060305020303" pitchFamily="18" charset="0"/>
                      </a:endParaRPr>
                    </a:p>
                  </a:txBody>
                  <a:tcPr marL="9525" marR="9525" marT="9525" marB="0" anchor="ctr">
                    <a:solidFill>
                      <a:schemeClr val="accent4">
                        <a:lumMod val="50000"/>
                      </a:schemeClr>
                    </a:solidFill>
                  </a:tcPr>
                </a:tc>
                <a:extLst>
                  <a:ext uri="{0D108BD9-81ED-4DB2-BD59-A6C34878D82A}">
                    <a16:rowId xmlns:a16="http://schemas.microsoft.com/office/drawing/2014/main" xmlns="" val="382595150"/>
                  </a:ext>
                </a:extLst>
              </a:tr>
              <a:tr h="632207">
                <a:tc>
                  <a:txBody>
                    <a:bodyPr/>
                    <a:lstStyle/>
                    <a:p>
                      <a:pPr algn="l" fontAlgn="ctr"/>
                      <a:r>
                        <a:rPr lang="en-US" sz="2400" u="none" strike="noStrike" dirty="0">
                          <a:solidFill>
                            <a:schemeClr val="bg1"/>
                          </a:solidFill>
                          <a:effectLst/>
                          <a:latin typeface="Bell MT" panose="02020503060305020303" pitchFamily="18" charset="0"/>
                        </a:rPr>
                        <a:t>Market Size</a:t>
                      </a:r>
                      <a:endParaRPr lang="en-US" sz="2400" b="0" i="0" u="none" strike="noStrike" dirty="0">
                        <a:solidFill>
                          <a:schemeClr val="bg1"/>
                        </a:solidFill>
                        <a:effectLst/>
                        <a:latin typeface="Bell MT" panose="02020503060305020303" pitchFamily="18" charset="0"/>
                      </a:endParaRPr>
                    </a:p>
                  </a:txBody>
                  <a:tcPr marL="9525" marR="9525" marT="9525" marB="0" anchor="ctr">
                    <a:solidFill>
                      <a:schemeClr val="accent4">
                        <a:lumMod val="50000"/>
                      </a:schemeClr>
                    </a:solidFill>
                  </a:tcPr>
                </a:tc>
                <a:tc>
                  <a:txBody>
                    <a:bodyPr/>
                    <a:lstStyle/>
                    <a:p>
                      <a:pPr algn="ctr" fontAlgn="ctr"/>
                      <a:r>
                        <a:rPr lang="en-US" sz="2400" u="none" strike="noStrike" dirty="0" smtClean="0">
                          <a:solidFill>
                            <a:schemeClr val="bg1"/>
                          </a:solidFill>
                          <a:effectLst/>
                          <a:latin typeface="Bell MT" panose="02020503060305020303" pitchFamily="18" charset="0"/>
                        </a:rPr>
                        <a:t>35%</a:t>
                      </a:r>
                      <a:endParaRPr lang="en-US" sz="2400" b="0" i="0" u="none" strike="noStrike" dirty="0">
                        <a:solidFill>
                          <a:schemeClr val="bg1"/>
                        </a:solidFill>
                        <a:effectLst/>
                        <a:latin typeface="Bell MT" panose="02020503060305020303" pitchFamily="18" charset="0"/>
                      </a:endParaRPr>
                    </a:p>
                  </a:txBody>
                  <a:tcPr marL="9525" marR="9525" marT="9525" marB="0" anchor="ctr">
                    <a:solidFill>
                      <a:schemeClr val="accent4">
                        <a:lumMod val="50000"/>
                      </a:schemeClr>
                    </a:solidFill>
                  </a:tcPr>
                </a:tc>
                <a:tc>
                  <a:txBody>
                    <a:bodyPr/>
                    <a:lstStyle/>
                    <a:p>
                      <a:pPr algn="l" fontAlgn="ctr"/>
                      <a:r>
                        <a:rPr lang="en-US" sz="2400" b="0" i="0" u="none" strike="noStrike" dirty="0" smtClean="0">
                          <a:solidFill>
                            <a:schemeClr val="bg1"/>
                          </a:solidFill>
                          <a:effectLst/>
                          <a:latin typeface="Bell MT" panose="02020503060305020303" pitchFamily="18" charset="0"/>
                        </a:rPr>
                        <a:t>Population</a:t>
                      </a:r>
                      <a:endParaRPr lang="en-US" sz="2400" b="0" i="0" u="none" strike="noStrike" dirty="0">
                        <a:solidFill>
                          <a:schemeClr val="bg1"/>
                        </a:solidFill>
                        <a:effectLst/>
                        <a:latin typeface="Bell MT" panose="02020503060305020303" pitchFamily="18" charset="0"/>
                      </a:endParaRPr>
                    </a:p>
                  </a:txBody>
                  <a:tcPr marL="9525" marR="9525" marT="9525" marB="0" anchor="ctr">
                    <a:solidFill>
                      <a:schemeClr val="accent4">
                        <a:lumMod val="50000"/>
                      </a:schemeClr>
                    </a:solidFill>
                  </a:tcPr>
                </a:tc>
                <a:extLst>
                  <a:ext uri="{0D108BD9-81ED-4DB2-BD59-A6C34878D82A}">
                    <a16:rowId xmlns:a16="http://schemas.microsoft.com/office/drawing/2014/main" xmlns="" val="2348417143"/>
                  </a:ext>
                </a:extLst>
              </a:tr>
              <a:tr h="632207">
                <a:tc>
                  <a:txBody>
                    <a:bodyPr/>
                    <a:lstStyle/>
                    <a:p>
                      <a:pPr algn="l" fontAlgn="ctr"/>
                      <a:r>
                        <a:rPr lang="en-US" sz="2400" u="none" strike="noStrike" dirty="0">
                          <a:solidFill>
                            <a:schemeClr val="bg1"/>
                          </a:solidFill>
                          <a:effectLst/>
                          <a:latin typeface="Bell MT" panose="02020503060305020303" pitchFamily="18" charset="0"/>
                        </a:rPr>
                        <a:t>Market Intensity</a:t>
                      </a:r>
                      <a:endParaRPr lang="en-US" sz="2400" b="0" i="0" u="none" strike="noStrike" dirty="0">
                        <a:solidFill>
                          <a:schemeClr val="bg1"/>
                        </a:solidFill>
                        <a:effectLst/>
                        <a:latin typeface="Bell MT" panose="02020503060305020303" pitchFamily="18" charset="0"/>
                      </a:endParaRPr>
                    </a:p>
                  </a:txBody>
                  <a:tcPr marL="9525" marR="9525" marT="9525" marB="0" anchor="ctr">
                    <a:solidFill>
                      <a:schemeClr val="accent4">
                        <a:lumMod val="50000"/>
                      </a:schemeClr>
                    </a:solidFill>
                  </a:tcPr>
                </a:tc>
                <a:tc>
                  <a:txBody>
                    <a:bodyPr/>
                    <a:lstStyle/>
                    <a:p>
                      <a:pPr algn="ctr" fontAlgn="ctr"/>
                      <a:r>
                        <a:rPr lang="en-US" sz="2400" b="0" i="0" u="none" strike="noStrike" dirty="0" smtClean="0">
                          <a:solidFill>
                            <a:schemeClr val="bg1"/>
                          </a:solidFill>
                          <a:effectLst/>
                          <a:latin typeface="Bell MT" panose="02020503060305020303" pitchFamily="18" charset="0"/>
                        </a:rPr>
                        <a:t>20%</a:t>
                      </a:r>
                      <a:endParaRPr lang="en-US" sz="2400" b="0" i="0" u="none" strike="noStrike" dirty="0">
                        <a:solidFill>
                          <a:schemeClr val="bg1"/>
                        </a:solidFill>
                        <a:effectLst/>
                        <a:latin typeface="Bell MT" panose="02020503060305020303" pitchFamily="18" charset="0"/>
                      </a:endParaRPr>
                    </a:p>
                  </a:txBody>
                  <a:tcPr marL="9525" marR="9525" marT="9525" marB="0" anchor="ctr">
                    <a:solidFill>
                      <a:schemeClr val="accent4">
                        <a:lumMod val="50000"/>
                      </a:schemeClr>
                    </a:solidFill>
                  </a:tcPr>
                </a:tc>
                <a:tc>
                  <a:txBody>
                    <a:bodyPr/>
                    <a:lstStyle/>
                    <a:p>
                      <a:pPr algn="l" fontAlgn="ctr"/>
                      <a:r>
                        <a:rPr lang="en-US" sz="2400" b="0" i="0" u="none" strike="noStrike" dirty="0" smtClean="0">
                          <a:solidFill>
                            <a:schemeClr val="bg1"/>
                          </a:solidFill>
                          <a:effectLst/>
                          <a:latin typeface="Bell MT" panose="02020503060305020303" pitchFamily="18" charset="0"/>
                        </a:rPr>
                        <a:t>Entertainment Options</a:t>
                      </a:r>
                      <a:endParaRPr lang="en-US" sz="2400" b="0" i="0" u="none" strike="noStrike" dirty="0">
                        <a:solidFill>
                          <a:schemeClr val="bg1"/>
                        </a:solidFill>
                        <a:effectLst/>
                        <a:latin typeface="Bell MT" panose="02020503060305020303" pitchFamily="18" charset="0"/>
                      </a:endParaRPr>
                    </a:p>
                  </a:txBody>
                  <a:tcPr marL="9525" marR="9525" marT="9525" marB="0" anchor="ctr">
                    <a:solidFill>
                      <a:schemeClr val="accent4">
                        <a:lumMod val="50000"/>
                      </a:schemeClr>
                    </a:solidFill>
                  </a:tcPr>
                </a:tc>
                <a:extLst>
                  <a:ext uri="{0D108BD9-81ED-4DB2-BD59-A6C34878D82A}">
                    <a16:rowId xmlns:a16="http://schemas.microsoft.com/office/drawing/2014/main" xmlns="" val="416603786"/>
                  </a:ext>
                </a:extLst>
              </a:tr>
              <a:tr h="632207">
                <a:tc>
                  <a:txBody>
                    <a:bodyPr/>
                    <a:lstStyle/>
                    <a:p>
                      <a:pPr algn="l" fontAlgn="ctr"/>
                      <a:r>
                        <a:rPr lang="en-US" sz="2400" u="none" strike="noStrike" dirty="0">
                          <a:solidFill>
                            <a:schemeClr val="bg1"/>
                          </a:solidFill>
                          <a:effectLst/>
                          <a:latin typeface="Bell MT" panose="02020503060305020303" pitchFamily="18" charset="0"/>
                        </a:rPr>
                        <a:t>Market Growth Rate</a:t>
                      </a:r>
                      <a:endParaRPr lang="en-US" sz="2400" b="0" i="0" u="none" strike="noStrike" dirty="0">
                        <a:solidFill>
                          <a:schemeClr val="bg1"/>
                        </a:solidFill>
                        <a:effectLst/>
                        <a:latin typeface="Bell MT" panose="02020503060305020303" pitchFamily="18" charset="0"/>
                      </a:endParaRPr>
                    </a:p>
                  </a:txBody>
                  <a:tcPr marL="9525" marR="9525" marT="9525" marB="0" anchor="ctr">
                    <a:solidFill>
                      <a:schemeClr val="accent4">
                        <a:lumMod val="50000"/>
                      </a:schemeClr>
                    </a:solidFill>
                  </a:tcPr>
                </a:tc>
                <a:tc>
                  <a:txBody>
                    <a:bodyPr/>
                    <a:lstStyle/>
                    <a:p>
                      <a:pPr algn="ctr" fontAlgn="ctr"/>
                      <a:r>
                        <a:rPr lang="en-US" sz="2400" b="0" i="0" u="none" strike="noStrike" dirty="0" smtClean="0">
                          <a:solidFill>
                            <a:schemeClr val="bg1"/>
                          </a:solidFill>
                          <a:effectLst/>
                          <a:latin typeface="Bell MT" panose="02020503060305020303" pitchFamily="18" charset="0"/>
                        </a:rPr>
                        <a:t>25%</a:t>
                      </a:r>
                      <a:endParaRPr lang="en-US" sz="2400" b="0" i="0" u="none" strike="noStrike" dirty="0">
                        <a:solidFill>
                          <a:schemeClr val="bg1"/>
                        </a:solidFill>
                        <a:effectLst/>
                        <a:latin typeface="Bell MT" panose="02020503060305020303" pitchFamily="18" charset="0"/>
                      </a:endParaRPr>
                    </a:p>
                  </a:txBody>
                  <a:tcPr marL="9525" marR="9525" marT="9525" marB="0" anchor="ctr">
                    <a:solidFill>
                      <a:schemeClr val="accent4">
                        <a:lumMod val="50000"/>
                      </a:schemeClr>
                    </a:solidFill>
                  </a:tcPr>
                </a:tc>
                <a:tc>
                  <a:txBody>
                    <a:bodyPr/>
                    <a:lstStyle/>
                    <a:p>
                      <a:pPr algn="l" fontAlgn="ctr"/>
                      <a:r>
                        <a:rPr lang="en-US" sz="2400" b="0" i="0" u="none" strike="noStrike" dirty="0" smtClean="0">
                          <a:solidFill>
                            <a:schemeClr val="bg1"/>
                          </a:solidFill>
                          <a:effectLst/>
                          <a:latin typeface="Bell MT" panose="02020503060305020303" pitchFamily="18" charset="0"/>
                        </a:rPr>
                        <a:t>Entertainment $$ Spent</a:t>
                      </a:r>
                      <a:endParaRPr lang="en-US" sz="2400" b="0" i="0" u="none" strike="noStrike" dirty="0">
                        <a:solidFill>
                          <a:schemeClr val="bg1"/>
                        </a:solidFill>
                        <a:effectLst/>
                        <a:latin typeface="Bell MT" panose="02020503060305020303" pitchFamily="18" charset="0"/>
                      </a:endParaRPr>
                    </a:p>
                  </a:txBody>
                  <a:tcPr marL="9525" marR="9525" marT="9525" marB="0" anchor="ctr">
                    <a:solidFill>
                      <a:schemeClr val="accent4">
                        <a:lumMod val="50000"/>
                      </a:schemeClr>
                    </a:solidFill>
                  </a:tcPr>
                </a:tc>
                <a:extLst>
                  <a:ext uri="{0D108BD9-81ED-4DB2-BD59-A6C34878D82A}">
                    <a16:rowId xmlns:a16="http://schemas.microsoft.com/office/drawing/2014/main" xmlns="" val="4114390421"/>
                  </a:ext>
                </a:extLst>
              </a:tr>
              <a:tr h="632207">
                <a:tc>
                  <a:txBody>
                    <a:bodyPr/>
                    <a:lstStyle/>
                    <a:p>
                      <a:pPr algn="l" fontAlgn="ctr"/>
                      <a:r>
                        <a:rPr lang="en-US" sz="2400" u="none" strike="noStrike" dirty="0">
                          <a:solidFill>
                            <a:schemeClr val="bg1"/>
                          </a:solidFill>
                          <a:effectLst/>
                          <a:latin typeface="Bell MT" panose="02020503060305020303" pitchFamily="18" charset="0"/>
                        </a:rPr>
                        <a:t>Market Consumption Capacity</a:t>
                      </a:r>
                      <a:endParaRPr lang="en-US" sz="2400" b="0" i="0" u="none" strike="noStrike" dirty="0">
                        <a:solidFill>
                          <a:schemeClr val="bg1"/>
                        </a:solidFill>
                        <a:effectLst/>
                        <a:latin typeface="Bell MT" panose="02020503060305020303" pitchFamily="18" charset="0"/>
                      </a:endParaRPr>
                    </a:p>
                  </a:txBody>
                  <a:tcPr marL="9525" marR="9525" marT="9525" marB="0" anchor="ctr">
                    <a:solidFill>
                      <a:schemeClr val="accent4">
                        <a:lumMod val="50000"/>
                      </a:schemeClr>
                    </a:solidFill>
                  </a:tcPr>
                </a:tc>
                <a:tc>
                  <a:txBody>
                    <a:bodyPr/>
                    <a:lstStyle/>
                    <a:p>
                      <a:pPr algn="ctr" fontAlgn="ctr"/>
                      <a:r>
                        <a:rPr lang="en-US" sz="2400" u="none" strike="noStrike" dirty="0" smtClean="0">
                          <a:solidFill>
                            <a:schemeClr val="bg1"/>
                          </a:solidFill>
                          <a:effectLst/>
                          <a:latin typeface="Bell MT" panose="02020503060305020303" pitchFamily="18" charset="0"/>
                        </a:rPr>
                        <a:t>20%</a:t>
                      </a:r>
                      <a:endParaRPr lang="en-US" sz="2400" b="0" i="0" u="none" strike="noStrike" dirty="0">
                        <a:solidFill>
                          <a:schemeClr val="bg1"/>
                        </a:solidFill>
                        <a:effectLst/>
                        <a:latin typeface="Bell MT" panose="02020503060305020303" pitchFamily="18" charset="0"/>
                      </a:endParaRPr>
                    </a:p>
                  </a:txBody>
                  <a:tcPr marL="9525" marR="9525" marT="9525" marB="0" anchor="ctr">
                    <a:solidFill>
                      <a:schemeClr val="accent4">
                        <a:lumMod val="50000"/>
                      </a:schemeClr>
                    </a:solidFill>
                  </a:tcPr>
                </a:tc>
                <a:tc>
                  <a:txBody>
                    <a:bodyPr/>
                    <a:lstStyle/>
                    <a:p>
                      <a:pPr algn="l" fontAlgn="ctr"/>
                      <a:r>
                        <a:rPr lang="en-US" sz="2400" b="0" i="0" u="none" strike="noStrike" dirty="0" smtClean="0">
                          <a:solidFill>
                            <a:schemeClr val="bg1"/>
                          </a:solidFill>
                          <a:effectLst/>
                          <a:latin typeface="Bell MT" panose="02020503060305020303" pitchFamily="18" charset="0"/>
                        </a:rPr>
                        <a:t>Disposable Personal Income</a:t>
                      </a:r>
                      <a:endParaRPr lang="en-US" sz="2400" b="0" i="0" u="none" strike="noStrike" dirty="0">
                        <a:solidFill>
                          <a:schemeClr val="bg1"/>
                        </a:solidFill>
                        <a:effectLst/>
                        <a:latin typeface="Bell MT" panose="02020503060305020303" pitchFamily="18" charset="0"/>
                      </a:endParaRPr>
                    </a:p>
                  </a:txBody>
                  <a:tcPr marL="9525" marR="9525" marT="9525" marB="0" anchor="ctr">
                    <a:solidFill>
                      <a:schemeClr val="accent4">
                        <a:lumMod val="50000"/>
                      </a:schemeClr>
                    </a:solidFill>
                  </a:tcPr>
                </a:tc>
                <a:extLst>
                  <a:ext uri="{0D108BD9-81ED-4DB2-BD59-A6C34878D82A}">
                    <a16:rowId xmlns:a16="http://schemas.microsoft.com/office/drawing/2014/main" xmlns="" val="2989359806"/>
                  </a:ext>
                </a:extLst>
              </a:tr>
            </a:tbl>
          </a:graphicData>
        </a:graphic>
      </p:graphicFrame>
      <p:sp>
        <p:nvSpPr>
          <p:cNvPr id="5" name="Slide Number Placeholder 4"/>
          <p:cNvSpPr>
            <a:spLocks noGrp="1"/>
          </p:cNvSpPr>
          <p:nvPr>
            <p:ph type="sldNum" sz="quarter" idx="12"/>
          </p:nvPr>
        </p:nvSpPr>
        <p:spPr/>
        <p:txBody>
          <a:bodyPr/>
          <a:lstStyle/>
          <a:p>
            <a:fld id="{2546DF0B-1145-4C27-8BF1-8E1CEB852B68}" type="slidenum">
              <a:rPr lang="en-US" smtClean="0"/>
              <a:pPr/>
              <a:t>24</a:t>
            </a:fld>
            <a:endParaRPr lang="en-US"/>
          </a:p>
        </p:txBody>
      </p:sp>
    </p:spTree>
    <p:extLst>
      <p:ext uri="{BB962C8B-B14F-4D97-AF65-F5344CB8AC3E}">
        <p14:creationId xmlns:p14="http://schemas.microsoft.com/office/powerpoint/2010/main" val="19061744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52400" y="762000"/>
            <a:ext cx="8534400" cy="1143000"/>
          </a:xfrm>
        </p:spPr>
        <p:txBody>
          <a:bodyPr>
            <a:normAutofit/>
          </a:bodyPr>
          <a:lstStyle/>
          <a:p>
            <a:pPr algn="ctr"/>
            <a:r>
              <a:rPr lang="en-US" b="1" dirty="0" smtClean="0">
                <a:solidFill>
                  <a:srgbClr val="0033CC"/>
                </a:solidFill>
              </a:rPr>
              <a:t>Questions/Comments?</a:t>
            </a:r>
          </a:p>
        </p:txBody>
      </p:sp>
      <p:sp>
        <p:nvSpPr>
          <p:cNvPr id="3" name="Slide Number Placeholder 2"/>
          <p:cNvSpPr>
            <a:spLocks noGrp="1"/>
          </p:cNvSpPr>
          <p:nvPr>
            <p:ph type="sldNum" sz="quarter" idx="12"/>
          </p:nvPr>
        </p:nvSpPr>
        <p:spPr/>
        <p:txBody>
          <a:bodyPr/>
          <a:lstStyle/>
          <a:p>
            <a:fld id="{2546DF0B-1145-4C27-8BF1-8E1CEB852B68}" type="slidenum">
              <a:rPr lang="en-US" smtClean="0"/>
              <a:pPr/>
              <a:t>25</a:t>
            </a:fld>
            <a:endParaRPr lang="en-US"/>
          </a:p>
        </p:txBody>
      </p:sp>
      <p:pic>
        <p:nvPicPr>
          <p:cNvPr id="1026" name="Picture 2" descr="Image result for umpire instant repl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6455" y="2286000"/>
            <a:ext cx="460629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4405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52400" y="762000"/>
            <a:ext cx="8534400" cy="1143000"/>
          </a:xfrm>
        </p:spPr>
        <p:txBody>
          <a:bodyPr>
            <a:normAutofit/>
          </a:bodyPr>
          <a:lstStyle/>
          <a:p>
            <a:pPr algn="ctr"/>
            <a:r>
              <a:rPr lang="en-US" b="1" dirty="0" smtClean="0">
                <a:solidFill>
                  <a:srgbClr val="0033CC"/>
                </a:solidFill>
              </a:rPr>
              <a:t>Thank You!</a:t>
            </a:r>
          </a:p>
        </p:txBody>
      </p:sp>
      <p:sp>
        <p:nvSpPr>
          <p:cNvPr id="3" name="Slide Number Placeholder 2"/>
          <p:cNvSpPr>
            <a:spLocks noGrp="1"/>
          </p:cNvSpPr>
          <p:nvPr>
            <p:ph type="sldNum" sz="quarter" idx="12"/>
          </p:nvPr>
        </p:nvSpPr>
        <p:spPr/>
        <p:txBody>
          <a:bodyPr/>
          <a:lstStyle/>
          <a:p>
            <a:fld id="{2546DF0B-1145-4C27-8BF1-8E1CEB852B68}" type="slidenum">
              <a:rPr lang="en-US" smtClean="0"/>
              <a:pPr/>
              <a:t>26</a:t>
            </a:fld>
            <a:endParaRPr lang="en-US"/>
          </a:p>
        </p:txBody>
      </p:sp>
      <p:pic>
        <p:nvPicPr>
          <p:cNvPr id="2052" name="Picture 4" descr="Image result for mariano rivera tipping ha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83148" y="2470149"/>
            <a:ext cx="2872904" cy="3886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448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546DF0B-1145-4C27-8BF1-8E1CEB852B68}" type="slidenum">
              <a:rPr lang="en-US" smtClean="0"/>
              <a:pPr/>
              <a:t>27</a:t>
            </a:fld>
            <a:endParaRPr lang="en-US"/>
          </a:p>
        </p:txBody>
      </p:sp>
      <p:pic>
        <p:nvPicPr>
          <p:cNvPr id="1028" name="Picture 4" descr="Image result for extra innings scoreboa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514600"/>
            <a:ext cx="4229100" cy="28194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2"/>
          <p:cNvSpPr>
            <a:spLocks noGrp="1" noChangeArrowheads="1"/>
          </p:cNvSpPr>
          <p:nvPr>
            <p:ph type="title"/>
          </p:nvPr>
        </p:nvSpPr>
        <p:spPr>
          <a:xfrm>
            <a:off x="152400" y="762000"/>
            <a:ext cx="8534400" cy="1143000"/>
          </a:xfrm>
        </p:spPr>
        <p:txBody>
          <a:bodyPr>
            <a:normAutofit/>
          </a:bodyPr>
          <a:lstStyle/>
          <a:p>
            <a:pPr algn="ctr"/>
            <a:r>
              <a:rPr lang="en-US" b="1" dirty="0" smtClean="0">
                <a:solidFill>
                  <a:srgbClr val="0033CC"/>
                </a:solidFill>
              </a:rPr>
              <a:t>Extra Innings</a:t>
            </a:r>
          </a:p>
        </p:txBody>
      </p:sp>
    </p:spTree>
    <p:extLst>
      <p:ext uri="{BB962C8B-B14F-4D97-AF65-F5344CB8AC3E}">
        <p14:creationId xmlns:p14="http://schemas.microsoft.com/office/powerpoint/2010/main" val="2145835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131041"/>
            <a:ext cx="8534400" cy="1143000"/>
          </a:xfrm>
        </p:spPr>
        <p:txBody>
          <a:bodyPr>
            <a:normAutofit/>
          </a:bodyPr>
          <a:lstStyle/>
          <a:p>
            <a:pPr algn="ctr"/>
            <a:r>
              <a:rPr lang="en-US" b="1" dirty="0" smtClean="0">
                <a:solidFill>
                  <a:srgbClr val="0033CC"/>
                </a:solidFill>
              </a:rPr>
              <a:t>Pre and Post: All Teams</a:t>
            </a:r>
          </a:p>
        </p:txBody>
      </p:sp>
      <p:sp>
        <p:nvSpPr>
          <p:cNvPr id="3" name="Slide Number Placeholder 2"/>
          <p:cNvSpPr>
            <a:spLocks noGrp="1"/>
          </p:cNvSpPr>
          <p:nvPr>
            <p:ph type="sldNum" sz="quarter" idx="12"/>
          </p:nvPr>
        </p:nvSpPr>
        <p:spPr/>
        <p:txBody>
          <a:bodyPr/>
          <a:lstStyle/>
          <a:p>
            <a:fld id="{2546DF0B-1145-4C27-8BF1-8E1CEB852B68}" type="slidenum">
              <a:rPr lang="en-US" smtClean="0"/>
              <a:pPr/>
              <a:t>28</a:t>
            </a:fld>
            <a:endParaRPr lang="en-US"/>
          </a:p>
        </p:txBody>
      </p:sp>
      <p:pic>
        <p:nvPicPr>
          <p:cNvPr id="4" name="Picture 3"/>
          <p:cNvPicPr>
            <a:picLocks noChangeAspect="1"/>
          </p:cNvPicPr>
          <p:nvPr/>
        </p:nvPicPr>
        <p:blipFill>
          <a:blip r:embed="rId3"/>
          <a:stretch>
            <a:fillRect/>
          </a:stretch>
        </p:blipFill>
        <p:spPr>
          <a:xfrm>
            <a:off x="685800" y="1752600"/>
            <a:ext cx="7462835" cy="4054015"/>
          </a:xfrm>
          <a:prstGeom prst="rect">
            <a:avLst/>
          </a:prstGeom>
        </p:spPr>
      </p:pic>
      <p:sp>
        <p:nvSpPr>
          <p:cNvPr id="7" name="TextBox 6"/>
          <p:cNvSpPr txBox="1"/>
          <p:nvPr/>
        </p:nvSpPr>
        <p:spPr>
          <a:xfrm>
            <a:off x="4953000" y="1828692"/>
            <a:ext cx="3538533" cy="830997"/>
          </a:xfrm>
          <a:prstGeom prst="rect">
            <a:avLst/>
          </a:prstGeom>
          <a:noFill/>
        </p:spPr>
        <p:txBody>
          <a:bodyPr wrap="none" rtlCol="0">
            <a:spAutoFit/>
          </a:bodyPr>
          <a:lstStyle/>
          <a:p>
            <a:r>
              <a:rPr lang="en-US" sz="1600" b="1" dirty="0" smtClean="0"/>
              <a:t>Dependent Variable: Real Revenue</a:t>
            </a:r>
          </a:p>
          <a:p>
            <a:endParaRPr lang="en-US" sz="1600" b="1" dirty="0" smtClean="0"/>
          </a:p>
          <a:p>
            <a:r>
              <a:rPr lang="en-US" sz="1600" b="1" dirty="0" smtClean="0"/>
              <a:t>Independent Variable: Wins</a:t>
            </a:r>
            <a:endParaRPr lang="en-US" sz="1600" b="1" dirty="0"/>
          </a:p>
        </p:txBody>
      </p:sp>
    </p:spTree>
    <p:extLst>
      <p:ext uri="{BB962C8B-B14F-4D97-AF65-F5344CB8AC3E}">
        <p14:creationId xmlns:p14="http://schemas.microsoft.com/office/powerpoint/2010/main" val="4113585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131041"/>
            <a:ext cx="8534400" cy="1143000"/>
          </a:xfrm>
        </p:spPr>
        <p:txBody>
          <a:bodyPr>
            <a:normAutofit/>
          </a:bodyPr>
          <a:lstStyle/>
          <a:p>
            <a:pPr algn="ctr"/>
            <a:r>
              <a:rPr lang="en-US" b="1" dirty="0" smtClean="0">
                <a:solidFill>
                  <a:srgbClr val="0033CC"/>
                </a:solidFill>
              </a:rPr>
              <a:t>CBA Time Periods: All Teams</a:t>
            </a:r>
          </a:p>
        </p:txBody>
      </p:sp>
      <p:sp>
        <p:nvSpPr>
          <p:cNvPr id="3" name="Slide Number Placeholder 2"/>
          <p:cNvSpPr>
            <a:spLocks noGrp="1"/>
          </p:cNvSpPr>
          <p:nvPr>
            <p:ph type="sldNum" sz="quarter" idx="12"/>
          </p:nvPr>
        </p:nvSpPr>
        <p:spPr/>
        <p:txBody>
          <a:bodyPr/>
          <a:lstStyle/>
          <a:p>
            <a:fld id="{2546DF0B-1145-4C27-8BF1-8E1CEB852B68}" type="slidenum">
              <a:rPr lang="en-US" smtClean="0"/>
              <a:pPr/>
              <a:t>29</a:t>
            </a:fld>
            <a:endParaRPr lang="en-US"/>
          </a:p>
        </p:txBody>
      </p:sp>
      <p:pic>
        <p:nvPicPr>
          <p:cNvPr id="6" name="Picture 5"/>
          <p:cNvPicPr>
            <a:picLocks noChangeAspect="1"/>
          </p:cNvPicPr>
          <p:nvPr/>
        </p:nvPicPr>
        <p:blipFill>
          <a:blip r:embed="rId3"/>
          <a:stretch>
            <a:fillRect/>
          </a:stretch>
        </p:blipFill>
        <p:spPr>
          <a:xfrm>
            <a:off x="1066800" y="1371600"/>
            <a:ext cx="6309406" cy="5094248"/>
          </a:xfrm>
          <a:prstGeom prst="rect">
            <a:avLst/>
          </a:prstGeom>
        </p:spPr>
      </p:pic>
      <p:sp>
        <p:nvSpPr>
          <p:cNvPr id="9" name="TextBox 8"/>
          <p:cNvSpPr txBox="1"/>
          <p:nvPr/>
        </p:nvSpPr>
        <p:spPr>
          <a:xfrm>
            <a:off x="5148267" y="1752600"/>
            <a:ext cx="3538533" cy="830997"/>
          </a:xfrm>
          <a:prstGeom prst="rect">
            <a:avLst/>
          </a:prstGeom>
          <a:noFill/>
        </p:spPr>
        <p:txBody>
          <a:bodyPr wrap="none" rtlCol="0">
            <a:spAutoFit/>
          </a:bodyPr>
          <a:lstStyle/>
          <a:p>
            <a:r>
              <a:rPr lang="en-US" sz="1600" b="1" dirty="0" smtClean="0"/>
              <a:t>Dependent Variable: Real Revenue</a:t>
            </a:r>
          </a:p>
          <a:p>
            <a:endParaRPr lang="en-US" sz="1600" b="1" dirty="0" smtClean="0"/>
          </a:p>
          <a:p>
            <a:r>
              <a:rPr lang="en-US" sz="1600" b="1" dirty="0" smtClean="0"/>
              <a:t>Independent Variable: Wins</a:t>
            </a:r>
            <a:endParaRPr lang="en-US" sz="1600" b="1" dirty="0"/>
          </a:p>
        </p:txBody>
      </p:sp>
    </p:spTree>
    <p:extLst>
      <p:ext uri="{BB962C8B-B14F-4D97-AF65-F5344CB8AC3E}">
        <p14:creationId xmlns:p14="http://schemas.microsoft.com/office/powerpoint/2010/main" val="659571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90500" y="34413"/>
            <a:ext cx="8763000" cy="1143000"/>
          </a:xfrm>
        </p:spPr>
        <p:txBody>
          <a:bodyPr>
            <a:normAutofit fontScale="90000"/>
          </a:bodyPr>
          <a:lstStyle/>
          <a:p>
            <a:pPr algn="ctr"/>
            <a:r>
              <a:rPr lang="en-US" b="1" dirty="0" smtClean="0">
                <a:solidFill>
                  <a:srgbClr val="0033CC"/>
                </a:solidFill>
              </a:rPr>
              <a:t>Previous Studies – Baseball Revenue</a:t>
            </a:r>
          </a:p>
        </p:txBody>
      </p:sp>
      <p:sp>
        <p:nvSpPr>
          <p:cNvPr id="7172" name="Rectangle 3"/>
          <p:cNvSpPr>
            <a:spLocks noGrp="1" noChangeArrowheads="1"/>
          </p:cNvSpPr>
          <p:nvPr>
            <p:ph idx="1"/>
          </p:nvPr>
        </p:nvSpPr>
        <p:spPr>
          <a:xfrm>
            <a:off x="533400" y="1371600"/>
            <a:ext cx="8077200" cy="4984750"/>
          </a:xfrm>
        </p:spPr>
        <p:txBody>
          <a:bodyPr>
            <a:normAutofit/>
          </a:bodyPr>
          <a:lstStyle/>
          <a:p>
            <a:r>
              <a:rPr lang="en-US" dirty="0" smtClean="0"/>
              <a:t>Examples:</a:t>
            </a:r>
          </a:p>
          <a:p>
            <a:pPr lvl="1"/>
            <a:r>
              <a:rPr lang="en-US" dirty="0" err="1" smtClean="0"/>
              <a:t>Ahn</a:t>
            </a:r>
            <a:r>
              <a:rPr lang="en-US" dirty="0" smtClean="0"/>
              <a:t> and Lee (2014) – Factors of MLB attendance</a:t>
            </a:r>
          </a:p>
          <a:p>
            <a:pPr lvl="1"/>
            <a:r>
              <a:rPr lang="en-US" dirty="0" err="1" smtClean="0"/>
              <a:t>Cebula</a:t>
            </a:r>
            <a:r>
              <a:rPr lang="en-US" dirty="0" smtClean="0"/>
              <a:t> et al. (2013) – Factors of Minor League revenue</a:t>
            </a:r>
          </a:p>
          <a:p>
            <a:pPr lvl="1"/>
            <a:r>
              <a:rPr lang="en-US" dirty="0" err="1" smtClean="0"/>
              <a:t>Denaux</a:t>
            </a:r>
            <a:r>
              <a:rPr lang="en-US" dirty="0" smtClean="0"/>
              <a:t> et al. (2011) – Factors of MLB attendance</a:t>
            </a:r>
          </a:p>
          <a:p>
            <a:pPr lvl="1"/>
            <a:r>
              <a:rPr lang="en-US" dirty="0" smtClean="0"/>
              <a:t>Beck (2009) – External factors of MLB attendance</a:t>
            </a:r>
          </a:p>
          <a:p>
            <a:pPr lvl="1"/>
            <a:r>
              <a:rPr lang="en-US" dirty="0" smtClean="0"/>
              <a:t>Davis (2008) – Attendance and winning percentage</a:t>
            </a:r>
          </a:p>
          <a:p>
            <a:pPr lvl="1"/>
            <a:r>
              <a:rPr lang="en-US" dirty="0" smtClean="0"/>
              <a:t>Horowitz (2007) – Attendance and winning percentage</a:t>
            </a:r>
          </a:p>
          <a:p>
            <a:pPr lvl="1"/>
            <a:r>
              <a:rPr lang="en-US" dirty="0" smtClean="0"/>
              <a:t>Alexander (2001) – Ticket price setting</a:t>
            </a:r>
          </a:p>
          <a:p>
            <a:pPr lvl="1"/>
            <a:endParaRPr lang="en-US" dirty="0"/>
          </a:p>
          <a:p>
            <a:r>
              <a:rPr lang="en-US" dirty="0"/>
              <a:t>Majority of previous studies have focused on the determinants of attendance</a:t>
            </a:r>
          </a:p>
          <a:p>
            <a:endParaRPr lang="en-US" dirty="0"/>
          </a:p>
          <a:p>
            <a:pPr lvl="1"/>
            <a:endParaRPr lang="en-US" dirty="0"/>
          </a:p>
        </p:txBody>
      </p:sp>
      <p:sp>
        <p:nvSpPr>
          <p:cNvPr id="3" name="Slide Number Placeholder 2"/>
          <p:cNvSpPr>
            <a:spLocks noGrp="1"/>
          </p:cNvSpPr>
          <p:nvPr>
            <p:ph type="sldNum" sz="quarter" idx="12"/>
          </p:nvPr>
        </p:nvSpPr>
        <p:spPr/>
        <p:txBody>
          <a:bodyPr/>
          <a:lstStyle/>
          <a:p>
            <a:fld id="{2546DF0B-1145-4C27-8BF1-8E1CEB852B68}" type="slidenum">
              <a:rPr lang="en-US" smtClean="0"/>
              <a:pPr/>
              <a:t>3</a:t>
            </a:fld>
            <a:endParaRPr lang="en-US"/>
          </a:p>
        </p:txBody>
      </p:sp>
    </p:spTree>
    <p:extLst>
      <p:ext uri="{BB962C8B-B14F-4D97-AF65-F5344CB8AC3E}">
        <p14:creationId xmlns:p14="http://schemas.microsoft.com/office/powerpoint/2010/main" val="1791439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239090" y="28976"/>
            <a:ext cx="8534400" cy="1143000"/>
          </a:xfrm>
        </p:spPr>
        <p:txBody>
          <a:bodyPr>
            <a:normAutofit/>
          </a:bodyPr>
          <a:lstStyle/>
          <a:p>
            <a:pPr algn="ctr"/>
            <a:r>
              <a:rPr lang="en-US" b="1" dirty="0" smtClean="0">
                <a:solidFill>
                  <a:srgbClr val="0033CC"/>
                </a:solidFill>
              </a:rPr>
              <a:t>Pre and Post: Payroll and Wins</a:t>
            </a:r>
          </a:p>
        </p:txBody>
      </p:sp>
      <p:sp>
        <p:nvSpPr>
          <p:cNvPr id="3" name="Slide Number Placeholder 2"/>
          <p:cNvSpPr>
            <a:spLocks noGrp="1"/>
          </p:cNvSpPr>
          <p:nvPr>
            <p:ph type="sldNum" sz="quarter" idx="12"/>
          </p:nvPr>
        </p:nvSpPr>
        <p:spPr/>
        <p:txBody>
          <a:bodyPr/>
          <a:lstStyle/>
          <a:p>
            <a:fld id="{2546DF0B-1145-4C27-8BF1-8E1CEB852B68}" type="slidenum">
              <a:rPr lang="en-US" smtClean="0"/>
              <a:pPr/>
              <a:t>30</a:t>
            </a:fld>
            <a:endParaRPr lang="en-US"/>
          </a:p>
        </p:txBody>
      </p:sp>
      <p:sp>
        <p:nvSpPr>
          <p:cNvPr id="8" name="TextBox 7"/>
          <p:cNvSpPr txBox="1"/>
          <p:nvPr/>
        </p:nvSpPr>
        <p:spPr>
          <a:xfrm>
            <a:off x="533400" y="6544277"/>
            <a:ext cx="3393301" cy="307777"/>
          </a:xfrm>
          <a:prstGeom prst="rect">
            <a:avLst/>
          </a:prstGeom>
          <a:noFill/>
        </p:spPr>
        <p:txBody>
          <a:bodyPr wrap="none" rtlCol="0">
            <a:spAutoFit/>
          </a:bodyPr>
          <a:lstStyle/>
          <a:p>
            <a:r>
              <a:rPr lang="en-US" sz="1400" dirty="0" smtClean="0"/>
              <a:t>Note: Red font indicates non-significance</a:t>
            </a:r>
            <a:endParaRPr lang="en-US" sz="1400" dirty="0"/>
          </a:p>
        </p:txBody>
      </p:sp>
      <p:pic>
        <p:nvPicPr>
          <p:cNvPr id="5" name="Picture 4"/>
          <p:cNvPicPr>
            <a:picLocks noChangeAspect="1"/>
          </p:cNvPicPr>
          <p:nvPr/>
        </p:nvPicPr>
        <p:blipFill>
          <a:blip r:embed="rId3"/>
          <a:stretch>
            <a:fillRect/>
          </a:stretch>
        </p:blipFill>
        <p:spPr>
          <a:xfrm>
            <a:off x="521110" y="1171976"/>
            <a:ext cx="5144158" cy="5430121"/>
          </a:xfrm>
          <a:prstGeom prst="rect">
            <a:avLst/>
          </a:prstGeom>
        </p:spPr>
      </p:pic>
      <p:sp>
        <p:nvSpPr>
          <p:cNvPr id="7" name="TextBox 6"/>
          <p:cNvSpPr txBox="1"/>
          <p:nvPr/>
        </p:nvSpPr>
        <p:spPr>
          <a:xfrm>
            <a:off x="5148267" y="1752600"/>
            <a:ext cx="3625223" cy="830997"/>
          </a:xfrm>
          <a:prstGeom prst="rect">
            <a:avLst/>
          </a:prstGeom>
          <a:noFill/>
        </p:spPr>
        <p:txBody>
          <a:bodyPr wrap="none" rtlCol="0">
            <a:spAutoFit/>
          </a:bodyPr>
          <a:lstStyle/>
          <a:p>
            <a:r>
              <a:rPr lang="en-US" sz="1600" b="1" dirty="0" smtClean="0"/>
              <a:t>Dependent Variable: Wins</a:t>
            </a:r>
          </a:p>
          <a:p>
            <a:endParaRPr lang="en-US" sz="1600" b="1" dirty="0" smtClean="0"/>
          </a:p>
          <a:p>
            <a:r>
              <a:rPr lang="en-US" sz="1600" b="1" dirty="0" smtClean="0"/>
              <a:t>Independent Variable: Total Payroll</a:t>
            </a:r>
            <a:endParaRPr lang="en-US" sz="1600" b="1" dirty="0"/>
          </a:p>
        </p:txBody>
      </p:sp>
    </p:spTree>
    <p:extLst>
      <p:ext uri="{BB962C8B-B14F-4D97-AF65-F5344CB8AC3E}">
        <p14:creationId xmlns:p14="http://schemas.microsoft.com/office/powerpoint/2010/main" val="478426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131041"/>
            <a:ext cx="8534400" cy="1143000"/>
          </a:xfrm>
        </p:spPr>
        <p:txBody>
          <a:bodyPr>
            <a:normAutofit fontScale="90000"/>
          </a:bodyPr>
          <a:lstStyle/>
          <a:p>
            <a:pPr algn="ctr"/>
            <a:r>
              <a:rPr lang="en-US" b="1" dirty="0" smtClean="0">
                <a:solidFill>
                  <a:srgbClr val="0033CC"/>
                </a:solidFill>
              </a:rPr>
              <a:t>CBA Time Periods: Payroll and Wins</a:t>
            </a:r>
          </a:p>
        </p:txBody>
      </p:sp>
      <p:sp>
        <p:nvSpPr>
          <p:cNvPr id="3" name="Slide Number Placeholder 2"/>
          <p:cNvSpPr>
            <a:spLocks noGrp="1"/>
          </p:cNvSpPr>
          <p:nvPr>
            <p:ph type="sldNum" sz="quarter" idx="12"/>
          </p:nvPr>
        </p:nvSpPr>
        <p:spPr/>
        <p:txBody>
          <a:bodyPr/>
          <a:lstStyle/>
          <a:p>
            <a:fld id="{2546DF0B-1145-4C27-8BF1-8E1CEB852B68}" type="slidenum">
              <a:rPr lang="en-US" smtClean="0"/>
              <a:pPr/>
              <a:t>31</a:t>
            </a:fld>
            <a:endParaRPr lang="en-US"/>
          </a:p>
        </p:txBody>
      </p:sp>
      <p:pic>
        <p:nvPicPr>
          <p:cNvPr id="2" name="Picture 1"/>
          <p:cNvPicPr>
            <a:picLocks noChangeAspect="1"/>
          </p:cNvPicPr>
          <p:nvPr/>
        </p:nvPicPr>
        <p:blipFill>
          <a:blip r:embed="rId3"/>
          <a:stretch>
            <a:fillRect/>
          </a:stretch>
        </p:blipFill>
        <p:spPr>
          <a:xfrm>
            <a:off x="1752600" y="1269125"/>
            <a:ext cx="2911002" cy="5082309"/>
          </a:xfrm>
          <a:prstGeom prst="rect">
            <a:avLst/>
          </a:prstGeom>
        </p:spPr>
      </p:pic>
      <p:sp>
        <p:nvSpPr>
          <p:cNvPr id="7" name="TextBox 6"/>
          <p:cNvSpPr txBox="1"/>
          <p:nvPr/>
        </p:nvSpPr>
        <p:spPr>
          <a:xfrm>
            <a:off x="5148267" y="1752600"/>
            <a:ext cx="3625223" cy="830997"/>
          </a:xfrm>
          <a:prstGeom prst="rect">
            <a:avLst/>
          </a:prstGeom>
          <a:noFill/>
        </p:spPr>
        <p:txBody>
          <a:bodyPr wrap="none" rtlCol="0">
            <a:spAutoFit/>
          </a:bodyPr>
          <a:lstStyle/>
          <a:p>
            <a:r>
              <a:rPr lang="en-US" sz="1600" b="1" dirty="0" smtClean="0"/>
              <a:t>Dependent Variable: Wins</a:t>
            </a:r>
          </a:p>
          <a:p>
            <a:endParaRPr lang="en-US" sz="1600" b="1" dirty="0" smtClean="0"/>
          </a:p>
          <a:p>
            <a:r>
              <a:rPr lang="en-US" sz="1600" b="1" dirty="0" smtClean="0"/>
              <a:t>Independent Variable: Total Payroll</a:t>
            </a:r>
            <a:endParaRPr lang="en-US" sz="1600" b="1" dirty="0"/>
          </a:p>
        </p:txBody>
      </p:sp>
      <p:sp>
        <p:nvSpPr>
          <p:cNvPr id="8" name="TextBox 7"/>
          <p:cNvSpPr txBox="1"/>
          <p:nvPr/>
        </p:nvSpPr>
        <p:spPr>
          <a:xfrm>
            <a:off x="533400" y="6544277"/>
            <a:ext cx="3393301" cy="307777"/>
          </a:xfrm>
          <a:prstGeom prst="rect">
            <a:avLst/>
          </a:prstGeom>
          <a:noFill/>
        </p:spPr>
        <p:txBody>
          <a:bodyPr wrap="none" rtlCol="0">
            <a:spAutoFit/>
          </a:bodyPr>
          <a:lstStyle/>
          <a:p>
            <a:r>
              <a:rPr lang="en-US" sz="1400" dirty="0" smtClean="0"/>
              <a:t>Note: Red font indicates non-significance</a:t>
            </a:r>
            <a:endParaRPr lang="en-US" sz="1400" dirty="0"/>
          </a:p>
        </p:txBody>
      </p:sp>
    </p:spTree>
    <p:extLst>
      <p:ext uri="{BB962C8B-B14F-4D97-AF65-F5344CB8AC3E}">
        <p14:creationId xmlns:p14="http://schemas.microsoft.com/office/powerpoint/2010/main" val="1107754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131041"/>
            <a:ext cx="8534400" cy="1143000"/>
          </a:xfrm>
        </p:spPr>
        <p:txBody>
          <a:bodyPr>
            <a:normAutofit fontScale="90000"/>
          </a:bodyPr>
          <a:lstStyle/>
          <a:p>
            <a:pPr algn="ctr"/>
            <a:r>
              <a:rPr lang="en-US" b="1" dirty="0" smtClean="0">
                <a:solidFill>
                  <a:srgbClr val="0033CC"/>
                </a:solidFill>
              </a:rPr>
              <a:t>Example – Wins vs. Revenue</a:t>
            </a:r>
            <a:br>
              <a:rPr lang="en-US" b="1" dirty="0" smtClean="0">
                <a:solidFill>
                  <a:srgbClr val="0033CC"/>
                </a:solidFill>
              </a:rPr>
            </a:br>
            <a:r>
              <a:rPr lang="en-US" b="1" dirty="0" smtClean="0">
                <a:solidFill>
                  <a:srgbClr val="0033CC"/>
                </a:solidFill>
              </a:rPr>
              <a:t> Mega-Market Team</a:t>
            </a:r>
          </a:p>
        </p:txBody>
      </p:sp>
      <p:sp>
        <p:nvSpPr>
          <p:cNvPr id="3" name="Slide Number Placeholder 2"/>
          <p:cNvSpPr>
            <a:spLocks noGrp="1"/>
          </p:cNvSpPr>
          <p:nvPr>
            <p:ph type="sldNum" sz="quarter" idx="12"/>
          </p:nvPr>
        </p:nvSpPr>
        <p:spPr/>
        <p:txBody>
          <a:bodyPr/>
          <a:lstStyle/>
          <a:p>
            <a:fld id="{2546DF0B-1145-4C27-8BF1-8E1CEB852B68}" type="slidenum">
              <a:rPr lang="en-US" smtClean="0"/>
              <a:pPr/>
              <a:t>32</a:t>
            </a:fld>
            <a:endParaRPr lang="en-US"/>
          </a:p>
        </p:txBody>
      </p:sp>
      <p:pic>
        <p:nvPicPr>
          <p:cNvPr id="9" name="Picture 8"/>
          <p:cNvPicPr>
            <a:picLocks noChangeAspect="1"/>
          </p:cNvPicPr>
          <p:nvPr/>
        </p:nvPicPr>
        <p:blipFill>
          <a:blip r:embed="rId3"/>
          <a:stretch>
            <a:fillRect/>
          </a:stretch>
        </p:blipFill>
        <p:spPr>
          <a:xfrm>
            <a:off x="1371600" y="2057400"/>
            <a:ext cx="5991225" cy="4800600"/>
          </a:xfrm>
          <a:prstGeom prst="rect">
            <a:avLst/>
          </a:prstGeom>
        </p:spPr>
      </p:pic>
    </p:spTree>
    <p:extLst>
      <p:ext uri="{BB962C8B-B14F-4D97-AF65-F5344CB8AC3E}">
        <p14:creationId xmlns:p14="http://schemas.microsoft.com/office/powerpoint/2010/main" val="373086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131041"/>
            <a:ext cx="8534400" cy="1143000"/>
          </a:xfrm>
        </p:spPr>
        <p:txBody>
          <a:bodyPr>
            <a:normAutofit fontScale="90000"/>
          </a:bodyPr>
          <a:lstStyle/>
          <a:p>
            <a:pPr algn="ctr"/>
            <a:r>
              <a:rPr lang="en-US" b="1" dirty="0" smtClean="0">
                <a:solidFill>
                  <a:srgbClr val="0033CC"/>
                </a:solidFill>
              </a:rPr>
              <a:t>Example – Wins vs. Revenue</a:t>
            </a:r>
            <a:br>
              <a:rPr lang="en-US" b="1" dirty="0" smtClean="0">
                <a:solidFill>
                  <a:srgbClr val="0033CC"/>
                </a:solidFill>
              </a:rPr>
            </a:br>
            <a:r>
              <a:rPr lang="en-US" b="1" dirty="0" smtClean="0">
                <a:solidFill>
                  <a:srgbClr val="0033CC"/>
                </a:solidFill>
              </a:rPr>
              <a:t> Small Market Team</a:t>
            </a:r>
          </a:p>
        </p:txBody>
      </p:sp>
      <p:sp>
        <p:nvSpPr>
          <p:cNvPr id="3" name="Slide Number Placeholder 2"/>
          <p:cNvSpPr>
            <a:spLocks noGrp="1"/>
          </p:cNvSpPr>
          <p:nvPr>
            <p:ph type="sldNum" sz="quarter" idx="12"/>
          </p:nvPr>
        </p:nvSpPr>
        <p:spPr/>
        <p:txBody>
          <a:bodyPr/>
          <a:lstStyle/>
          <a:p>
            <a:fld id="{2546DF0B-1145-4C27-8BF1-8E1CEB852B68}" type="slidenum">
              <a:rPr lang="en-US" smtClean="0"/>
              <a:pPr/>
              <a:t>33</a:t>
            </a:fld>
            <a:endParaRPr lang="en-US"/>
          </a:p>
        </p:txBody>
      </p:sp>
      <p:pic>
        <p:nvPicPr>
          <p:cNvPr id="5" name="Picture 4"/>
          <p:cNvPicPr>
            <a:picLocks noChangeAspect="1"/>
          </p:cNvPicPr>
          <p:nvPr/>
        </p:nvPicPr>
        <p:blipFill>
          <a:blip r:embed="rId3"/>
          <a:stretch>
            <a:fillRect/>
          </a:stretch>
        </p:blipFill>
        <p:spPr>
          <a:xfrm>
            <a:off x="1371600" y="1524000"/>
            <a:ext cx="6314704" cy="5059795"/>
          </a:xfrm>
          <a:prstGeom prst="rect">
            <a:avLst/>
          </a:prstGeom>
        </p:spPr>
      </p:pic>
    </p:spTree>
    <p:extLst>
      <p:ext uri="{BB962C8B-B14F-4D97-AF65-F5344CB8AC3E}">
        <p14:creationId xmlns:p14="http://schemas.microsoft.com/office/powerpoint/2010/main" val="2713435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131041"/>
            <a:ext cx="8534400" cy="1143000"/>
          </a:xfrm>
        </p:spPr>
        <p:txBody>
          <a:bodyPr>
            <a:normAutofit/>
          </a:bodyPr>
          <a:lstStyle/>
          <a:p>
            <a:pPr algn="ctr"/>
            <a:r>
              <a:rPr lang="en-US" b="1" dirty="0" smtClean="0">
                <a:solidFill>
                  <a:srgbClr val="0033CC"/>
                </a:solidFill>
              </a:rPr>
              <a:t>MLB Revenue (Forbes 2015)</a:t>
            </a:r>
          </a:p>
        </p:txBody>
      </p:sp>
      <p:sp>
        <p:nvSpPr>
          <p:cNvPr id="3" name="Slide Number Placeholder 2"/>
          <p:cNvSpPr>
            <a:spLocks noGrp="1"/>
          </p:cNvSpPr>
          <p:nvPr>
            <p:ph type="sldNum" sz="quarter" idx="12"/>
          </p:nvPr>
        </p:nvSpPr>
        <p:spPr/>
        <p:txBody>
          <a:bodyPr/>
          <a:lstStyle/>
          <a:p>
            <a:fld id="{2546DF0B-1145-4C27-8BF1-8E1CEB852B68}" type="slidenum">
              <a:rPr lang="en-US" smtClean="0"/>
              <a:pPr/>
              <a:t>4</a:t>
            </a:fld>
            <a:endParaRPr lang="en-US"/>
          </a:p>
        </p:txBody>
      </p:sp>
      <p:pic>
        <p:nvPicPr>
          <p:cNvPr id="1026" name="Picture 2" descr="mlb revenue segme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464" y="1905000"/>
            <a:ext cx="8674768" cy="353316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6200" y="6408107"/>
            <a:ext cx="8610600" cy="261610"/>
          </a:xfrm>
          <a:prstGeom prst="rect">
            <a:avLst/>
          </a:prstGeom>
        </p:spPr>
        <p:txBody>
          <a:bodyPr wrap="square">
            <a:spAutoFit/>
          </a:bodyPr>
          <a:lstStyle/>
          <a:p>
            <a:r>
              <a:rPr lang="en-US" sz="1100" dirty="0"/>
              <a:t>https://www.forbes.com/sites/kurtbadenhausen/2015/04/06/opening-day-graphic-mlb-revenue-today-vs-2010/#7ddf1fb67dbf</a:t>
            </a:r>
          </a:p>
        </p:txBody>
      </p:sp>
    </p:spTree>
    <p:extLst>
      <p:ext uri="{BB962C8B-B14F-4D97-AF65-F5344CB8AC3E}">
        <p14:creationId xmlns:p14="http://schemas.microsoft.com/office/powerpoint/2010/main" val="2452413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131041"/>
            <a:ext cx="8534400" cy="1143000"/>
          </a:xfrm>
        </p:spPr>
        <p:txBody>
          <a:bodyPr>
            <a:normAutofit/>
          </a:bodyPr>
          <a:lstStyle/>
          <a:p>
            <a:pPr algn="ctr"/>
            <a:r>
              <a:rPr lang="en-US" b="1" dirty="0" smtClean="0">
                <a:solidFill>
                  <a:srgbClr val="0033CC"/>
                </a:solidFill>
              </a:rPr>
              <a:t>Our Research Questions</a:t>
            </a:r>
          </a:p>
        </p:txBody>
      </p:sp>
      <p:sp>
        <p:nvSpPr>
          <p:cNvPr id="7172" name="Rectangle 3"/>
          <p:cNvSpPr>
            <a:spLocks noGrp="1" noChangeArrowheads="1"/>
          </p:cNvSpPr>
          <p:nvPr>
            <p:ph idx="1"/>
          </p:nvPr>
        </p:nvSpPr>
        <p:spPr>
          <a:xfrm>
            <a:off x="533400" y="1371600"/>
            <a:ext cx="8077200" cy="4572000"/>
          </a:xfrm>
        </p:spPr>
        <p:txBody>
          <a:bodyPr>
            <a:normAutofit/>
          </a:bodyPr>
          <a:lstStyle/>
          <a:p>
            <a:r>
              <a:rPr lang="en-US" dirty="0" smtClean="0"/>
              <a:t>How much variation in revenue earned is explained by variation in wins? How does this vary across different baseball markets?</a:t>
            </a:r>
          </a:p>
          <a:p>
            <a:endParaRPr lang="en-US" dirty="0" smtClean="0"/>
          </a:p>
          <a:p>
            <a:r>
              <a:rPr lang="en-US" dirty="0" smtClean="0"/>
              <a:t>How has the above relationship changed due to the introduction of revenue sharing?</a:t>
            </a:r>
          </a:p>
          <a:p>
            <a:endParaRPr lang="en-US" dirty="0" smtClean="0"/>
          </a:p>
          <a:p>
            <a:r>
              <a:rPr lang="en-US" dirty="0" smtClean="0"/>
              <a:t>What other factors could explain the remaining variation in revenue earned?  Do these factors have a different effect on teams in different markets?</a:t>
            </a:r>
            <a:endParaRPr lang="en-US" dirty="0"/>
          </a:p>
        </p:txBody>
      </p:sp>
      <p:sp>
        <p:nvSpPr>
          <p:cNvPr id="3" name="Slide Number Placeholder 2"/>
          <p:cNvSpPr>
            <a:spLocks noGrp="1"/>
          </p:cNvSpPr>
          <p:nvPr>
            <p:ph type="sldNum" sz="quarter" idx="12"/>
          </p:nvPr>
        </p:nvSpPr>
        <p:spPr/>
        <p:txBody>
          <a:bodyPr/>
          <a:lstStyle/>
          <a:p>
            <a:fld id="{2546DF0B-1145-4C27-8BF1-8E1CEB852B68}" type="slidenum">
              <a:rPr lang="en-US" smtClean="0"/>
              <a:pPr/>
              <a:t>5</a:t>
            </a:fld>
            <a:endParaRPr lang="en-US"/>
          </a:p>
        </p:txBody>
      </p:sp>
    </p:spTree>
    <p:extLst>
      <p:ext uri="{BB962C8B-B14F-4D97-AF65-F5344CB8AC3E}">
        <p14:creationId xmlns:p14="http://schemas.microsoft.com/office/powerpoint/2010/main" val="54091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131041"/>
            <a:ext cx="8534400" cy="1143000"/>
          </a:xfrm>
        </p:spPr>
        <p:txBody>
          <a:bodyPr>
            <a:normAutofit/>
          </a:bodyPr>
          <a:lstStyle/>
          <a:p>
            <a:pPr algn="ctr"/>
            <a:r>
              <a:rPr lang="en-US" b="1" dirty="0" smtClean="0">
                <a:solidFill>
                  <a:srgbClr val="0033CC"/>
                </a:solidFill>
              </a:rPr>
              <a:t>Methodology</a:t>
            </a:r>
          </a:p>
        </p:txBody>
      </p:sp>
      <p:sp>
        <p:nvSpPr>
          <p:cNvPr id="7172" name="Rectangle 3"/>
          <p:cNvSpPr>
            <a:spLocks noGrp="1" noChangeArrowheads="1"/>
          </p:cNvSpPr>
          <p:nvPr>
            <p:ph idx="1"/>
          </p:nvPr>
        </p:nvSpPr>
        <p:spPr>
          <a:xfrm>
            <a:off x="533400" y="1371600"/>
            <a:ext cx="8077200" cy="4984750"/>
          </a:xfrm>
        </p:spPr>
        <p:txBody>
          <a:bodyPr>
            <a:normAutofit fontScale="92500" lnSpcReduction="10000"/>
          </a:bodyPr>
          <a:lstStyle/>
          <a:p>
            <a:r>
              <a:rPr lang="en-US" dirty="0" smtClean="0"/>
              <a:t>Categorize baseball teams into markets, as defined by Al </a:t>
            </a:r>
            <a:r>
              <a:rPr lang="en-US" dirty="0" err="1" smtClean="0"/>
              <a:t>Streit</a:t>
            </a:r>
            <a:r>
              <a:rPr lang="en-US" dirty="0" smtClean="0"/>
              <a:t> of “Baseball Almanac” (population)</a:t>
            </a:r>
          </a:p>
          <a:p>
            <a:endParaRPr lang="en-US" dirty="0"/>
          </a:p>
          <a:p>
            <a:r>
              <a:rPr lang="en-US" dirty="0" smtClean="0"/>
              <a:t>Regress </a:t>
            </a:r>
            <a:r>
              <a:rPr lang="en-US" dirty="0"/>
              <a:t>team revenue (</a:t>
            </a:r>
            <a:r>
              <a:rPr lang="en-US" dirty="0" err="1"/>
              <a:t>RevREAL</a:t>
            </a:r>
            <a:r>
              <a:rPr lang="en-US" dirty="0"/>
              <a:t>) on </a:t>
            </a:r>
            <a:r>
              <a:rPr lang="en-US" dirty="0" smtClean="0"/>
              <a:t>wins </a:t>
            </a:r>
            <a:r>
              <a:rPr lang="en-US" dirty="0"/>
              <a:t>(WINS) during </a:t>
            </a:r>
            <a:r>
              <a:rPr lang="en-US" dirty="0" smtClean="0"/>
              <a:t>the time periods represented by the different collective bargaining agreements</a:t>
            </a:r>
          </a:p>
          <a:p>
            <a:pPr lvl="1"/>
            <a:r>
              <a:rPr lang="en-US" dirty="0" smtClean="0"/>
              <a:t>Revenue figures from 1990-2015 obtained from “Financial World” and “Forbes” (adjusted for inflation)</a:t>
            </a:r>
          </a:p>
          <a:p>
            <a:pPr lvl="1"/>
            <a:r>
              <a:rPr lang="en-US" dirty="0" smtClean="0"/>
              <a:t>Same sources represented on SABR Business of Baseball Committee website</a:t>
            </a:r>
          </a:p>
          <a:p>
            <a:pPr lvl="1"/>
            <a:endParaRPr lang="en-US" dirty="0"/>
          </a:p>
          <a:p>
            <a:r>
              <a:rPr lang="en-US" dirty="0"/>
              <a:t> </a:t>
            </a:r>
            <a:r>
              <a:rPr lang="en-US" dirty="0" smtClean="0"/>
              <a:t>Regress </a:t>
            </a:r>
            <a:r>
              <a:rPr lang="en-US" dirty="0"/>
              <a:t>team revenue </a:t>
            </a:r>
            <a:r>
              <a:rPr lang="en-US" dirty="0" smtClean="0"/>
              <a:t>on wins and other factors during the same time periods and compare results.</a:t>
            </a:r>
            <a:endParaRPr lang="en-US" dirty="0"/>
          </a:p>
        </p:txBody>
      </p:sp>
      <p:sp>
        <p:nvSpPr>
          <p:cNvPr id="3" name="Slide Number Placeholder 2"/>
          <p:cNvSpPr>
            <a:spLocks noGrp="1"/>
          </p:cNvSpPr>
          <p:nvPr>
            <p:ph type="sldNum" sz="quarter" idx="12"/>
          </p:nvPr>
        </p:nvSpPr>
        <p:spPr/>
        <p:txBody>
          <a:bodyPr/>
          <a:lstStyle/>
          <a:p>
            <a:fld id="{2546DF0B-1145-4C27-8BF1-8E1CEB852B68}" type="slidenum">
              <a:rPr lang="en-US" smtClean="0"/>
              <a:pPr/>
              <a:t>6</a:t>
            </a:fld>
            <a:endParaRPr lang="en-US"/>
          </a:p>
        </p:txBody>
      </p:sp>
    </p:spTree>
    <p:extLst>
      <p:ext uri="{BB962C8B-B14F-4D97-AF65-F5344CB8AC3E}">
        <p14:creationId xmlns:p14="http://schemas.microsoft.com/office/powerpoint/2010/main" val="1665888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131041"/>
            <a:ext cx="8534400" cy="1143000"/>
          </a:xfrm>
        </p:spPr>
        <p:txBody>
          <a:bodyPr>
            <a:normAutofit fontScale="90000"/>
          </a:bodyPr>
          <a:lstStyle/>
          <a:p>
            <a:pPr algn="ctr"/>
            <a:r>
              <a:rPr lang="en-US" b="1" dirty="0" smtClean="0">
                <a:solidFill>
                  <a:srgbClr val="0033CC"/>
                </a:solidFill>
              </a:rPr>
              <a:t>Ordinary Least Squares (OLS) Regression</a:t>
            </a:r>
          </a:p>
        </p:txBody>
      </p:sp>
      <p:sp>
        <p:nvSpPr>
          <p:cNvPr id="3" name="Slide Number Placeholder 2"/>
          <p:cNvSpPr>
            <a:spLocks noGrp="1"/>
          </p:cNvSpPr>
          <p:nvPr>
            <p:ph type="sldNum" sz="quarter" idx="12"/>
          </p:nvPr>
        </p:nvSpPr>
        <p:spPr/>
        <p:txBody>
          <a:bodyPr/>
          <a:lstStyle/>
          <a:p>
            <a:fld id="{2546DF0B-1145-4C27-8BF1-8E1CEB852B68}" type="slidenum">
              <a:rPr lang="en-US" smtClean="0"/>
              <a:pPr/>
              <a:t>7</a:t>
            </a:fld>
            <a:endParaRPr lang="en-US"/>
          </a:p>
        </p:txBody>
      </p:sp>
      <p:pic>
        <p:nvPicPr>
          <p:cNvPr id="1026" name="Picture 2" descr="Illustration of residua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4487" y="1274041"/>
            <a:ext cx="6219825" cy="419346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1869873" y="6004428"/>
            <a:ext cx="6054927" cy="646331"/>
          </a:xfrm>
          <a:prstGeom prst="rect">
            <a:avLst/>
          </a:prstGeom>
          <a:noFill/>
        </p:spPr>
        <p:txBody>
          <a:bodyPr wrap="none" rtlCol="0">
            <a:spAutoFit/>
          </a:bodyPr>
          <a:lstStyle/>
          <a:p>
            <a:r>
              <a:rPr lang="en-US" sz="3600" dirty="0" smtClean="0"/>
              <a:t>Line of least squares = best fit</a:t>
            </a:r>
            <a:endParaRPr lang="en-US" sz="3600" dirty="0"/>
          </a:p>
        </p:txBody>
      </p:sp>
      <p:cxnSp>
        <p:nvCxnSpPr>
          <p:cNvPr id="7" name="Curved Connector 6"/>
          <p:cNvCxnSpPr/>
          <p:nvPr/>
        </p:nvCxnSpPr>
        <p:spPr>
          <a:xfrm rot="5400000" flipH="1" flipV="1">
            <a:off x="1712499" y="5331719"/>
            <a:ext cx="1074464" cy="384663"/>
          </a:xfrm>
          <a:prstGeom prst="curvedConnector3">
            <a:avLst>
              <a:gd name="adj1" fmla="val 33131"/>
            </a:avLst>
          </a:prstGeom>
          <a:ln>
            <a:solidFill>
              <a:srgbClr val="00B050"/>
            </a:solidFill>
            <a:headEnd type="none" w="med" len="med"/>
            <a:tailEnd type="triangle" w="med" len="med"/>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33909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131041"/>
            <a:ext cx="8534400" cy="1143000"/>
          </a:xfrm>
        </p:spPr>
        <p:txBody>
          <a:bodyPr>
            <a:normAutofit fontScale="90000"/>
          </a:bodyPr>
          <a:lstStyle/>
          <a:p>
            <a:pPr algn="ctr"/>
            <a:r>
              <a:rPr lang="en-US" b="1" dirty="0" smtClean="0">
                <a:solidFill>
                  <a:srgbClr val="0033CC"/>
                </a:solidFill>
              </a:rPr>
              <a:t>Baseball Markets (based on Pop.)</a:t>
            </a:r>
          </a:p>
        </p:txBody>
      </p:sp>
      <p:sp>
        <p:nvSpPr>
          <p:cNvPr id="7172" name="Rectangle 3"/>
          <p:cNvSpPr>
            <a:spLocks noGrp="1" noChangeArrowheads="1"/>
          </p:cNvSpPr>
          <p:nvPr>
            <p:ph idx="1"/>
          </p:nvPr>
        </p:nvSpPr>
        <p:spPr>
          <a:xfrm>
            <a:off x="533400" y="1371600"/>
            <a:ext cx="8077200" cy="4984750"/>
          </a:xfrm>
        </p:spPr>
        <p:txBody>
          <a:bodyPr>
            <a:normAutofit fontScale="92500" lnSpcReduction="10000"/>
          </a:bodyPr>
          <a:lstStyle/>
          <a:p>
            <a:r>
              <a:rPr lang="en-US" dirty="0" smtClean="0"/>
              <a:t>Mega-Market</a:t>
            </a:r>
          </a:p>
          <a:p>
            <a:pPr lvl="1"/>
            <a:r>
              <a:rPr lang="en-US" dirty="0" smtClean="0"/>
              <a:t>Angels, Dodgers, Mets, Yankees</a:t>
            </a:r>
          </a:p>
          <a:p>
            <a:pPr lvl="1"/>
            <a:endParaRPr lang="en-US" dirty="0" smtClean="0"/>
          </a:p>
          <a:p>
            <a:r>
              <a:rPr lang="en-US" dirty="0" smtClean="0"/>
              <a:t>Large Market</a:t>
            </a:r>
          </a:p>
          <a:p>
            <a:pPr lvl="1"/>
            <a:r>
              <a:rPr lang="en-US" dirty="0" smtClean="0"/>
              <a:t>Athletics, Cubs, Giants, Orioles, Phillies, Rangers, Red Sox, Tigers, White Sox</a:t>
            </a:r>
          </a:p>
          <a:p>
            <a:pPr lvl="1"/>
            <a:endParaRPr lang="en-US" dirty="0" smtClean="0"/>
          </a:p>
          <a:p>
            <a:r>
              <a:rPr lang="en-US" dirty="0" smtClean="0"/>
              <a:t>Medium Market</a:t>
            </a:r>
          </a:p>
          <a:p>
            <a:pPr lvl="1"/>
            <a:r>
              <a:rPr lang="en-US" dirty="0" smtClean="0"/>
              <a:t>Astros, Blue Jays, Braves, Mariners</a:t>
            </a:r>
          </a:p>
          <a:p>
            <a:pPr lvl="1"/>
            <a:endParaRPr lang="en-US" dirty="0" smtClean="0"/>
          </a:p>
          <a:p>
            <a:r>
              <a:rPr lang="en-US" dirty="0" smtClean="0"/>
              <a:t>Small Market</a:t>
            </a:r>
          </a:p>
          <a:p>
            <a:pPr lvl="1"/>
            <a:r>
              <a:rPr lang="en-US" dirty="0" smtClean="0"/>
              <a:t>Brewers, Cardinals, Indians, Padres, Pirates, Reds, Royals, Twins</a:t>
            </a:r>
            <a:endParaRPr lang="en-US" dirty="0"/>
          </a:p>
        </p:txBody>
      </p:sp>
      <p:sp>
        <p:nvSpPr>
          <p:cNvPr id="3" name="Slide Number Placeholder 2"/>
          <p:cNvSpPr>
            <a:spLocks noGrp="1"/>
          </p:cNvSpPr>
          <p:nvPr>
            <p:ph type="sldNum" sz="quarter" idx="12"/>
          </p:nvPr>
        </p:nvSpPr>
        <p:spPr/>
        <p:txBody>
          <a:bodyPr/>
          <a:lstStyle/>
          <a:p>
            <a:fld id="{2546DF0B-1145-4C27-8BF1-8E1CEB852B68}" type="slidenum">
              <a:rPr lang="en-US" smtClean="0"/>
              <a:pPr/>
              <a:t>8</a:t>
            </a:fld>
            <a:endParaRPr lang="en-US"/>
          </a:p>
        </p:txBody>
      </p:sp>
    </p:spTree>
    <p:extLst>
      <p:ext uri="{BB962C8B-B14F-4D97-AF65-F5344CB8AC3E}">
        <p14:creationId xmlns:p14="http://schemas.microsoft.com/office/powerpoint/2010/main" val="42438097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304800" y="371740"/>
            <a:ext cx="8839200" cy="1143000"/>
          </a:xfrm>
        </p:spPr>
        <p:txBody>
          <a:bodyPr>
            <a:noAutofit/>
          </a:bodyPr>
          <a:lstStyle/>
          <a:p>
            <a:pPr algn="ctr"/>
            <a:r>
              <a:rPr lang="en-US" sz="4000" b="1" dirty="0" smtClean="0">
                <a:solidFill>
                  <a:srgbClr val="0033CC"/>
                </a:solidFill>
              </a:rPr>
              <a:t>Results: Pre and Post Revenue Sharing</a:t>
            </a:r>
          </a:p>
        </p:txBody>
      </p:sp>
      <p:sp>
        <p:nvSpPr>
          <p:cNvPr id="3" name="Slide Number Placeholder 2"/>
          <p:cNvSpPr>
            <a:spLocks noGrp="1"/>
          </p:cNvSpPr>
          <p:nvPr>
            <p:ph type="sldNum" sz="quarter" idx="12"/>
          </p:nvPr>
        </p:nvSpPr>
        <p:spPr/>
        <p:txBody>
          <a:bodyPr/>
          <a:lstStyle/>
          <a:p>
            <a:fld id="{2546DF0B-1145-4C27-8BF1-8E1CEB852B68}" type="slidenum">
              <a:rPr lang="en-US" smtClean="0"/>
              <a:pPr/>
              <a:t>9</a:t>
            </a:fld>
            <a:endParaRPr lang="en-US"/>
          </a:p>
        </p:txBody>
      </p:sp>
      <p:sp>
        <p:nvSpPr>
          <p:cNvPr id="14" name="TextBox 13"/>
          <p:cNvSpPr txBox="1"/>
          <p:nvPr/>
        </p:nvSpPr>
        <p:spPr>
          <a:xfrm>
            <a:off x="457200" y="4045077"/>
            <a:ext cx="4922630" cy="307777"/>
          </a:xfrm>
          <a:prstGeom prst="rect">
            <a:avLst/>
          </a:prstGeom>
          <a:noFill/>
        </p:spPr>
        <p:txBody>
          <a:bodyPr wrap="none" rtlCol="0">
            <a:spAutoFit/>
          </a:bodyPr>
          <a:lstStyle/>
          <a:p>
            <a:r>
              <a:rPr lang="en-US" sz="1400" dirty="0" smtClean="0"/>
              <a:t>Note</a:t>
            </a:r>
            <a:r>
              <a:rPr lang="en-US" sz="1400" dirty="0" smtClean="0">
                <a:solidFill>
                  <a:srgbClr val="C00000"/>
                </a:solidFill>
              </a:rPr>
              <a:t>: Red font </a:t>
            </a:r>
            <a:r>
              <a:rPr lang="en-US" sz="1400" dirty="0" smtClean="0"/>
              <a:t>indicates not significant at the 5% or 10% level</a:t>
            </a:r>
            <a:endParaRPr lang="en-US" sz="1400" dirty="0"/>
          </a:p>
        </p:txBody>
      </p:sp>
      <p:pic>
        <p:nvPicPr>
          <p:cNvPr id="5" name="Picture 4"/>
          <p:cNvPicPr>
            <a:picLocks noChangeAspect="1"/>
          </p:cNvPicPr>
          <p:nvPr/>
        </p:nvPicPr>
        <p:blipFill>
          <a:blip r:embed="rId3"/>
          <a:stretch>
            <a:fillRect/>
          </a:stretch>
        </p:blipFill>
        <p:spPr>
          <a:xfrm>
            <a:off x="0" y="1447800"/>
            <a:ext cx="6216951" cy="2651119"/>
          </a:xfrm>
          <a:prstGeom prst="rect">
            <a:avLst/>
          </a:prstGeom>
        </p:spPr>
      </p:pic>
      <p:sp>
        <p:nvSpPr>
          <p:cNvPr id="9" name="TextBox 8"/>
          <p:cNvSpPr txBox="1"/>
          <p:nvPr/>
        </p:nvSpPr>
        <p:spPr>
          <a:xfrm>
            <a:off x="6233984" y="1660288"/>
            <a:ext cx="2088849" cy="1815882"/>
          </a:xfrm>
          <a:prstGeom prst="rect">
            <a:avLst/>
          </a:prstGeom>
          <a:noFill/>
          <a:ln cmpd="thinThick">
            <a:solidFill>
              <a:srgbClr val="C00000"/>
            </a:solidFill>
          </a:ln>
        </p:spPr>
        <p:txBody>
          <a:bodyPr wrap="square" rtlCol="0">
            <a:spAutoFit/>
          </a:bodyPr>
          <a:lstStyle/>
          <a:p>
            <a:r>
              <a:rPr lang="en-US" sz="1600" b="1" u="sng" dirty="0" smtClean="0"/>
              <a:t>OLS Regression</a:t>
            </a:r>
          </a:p>
          <a:p>
            <a:endParaRPr lang="en-US" sz="1600" b="1" dirty="0"/>
          </a:p>
          <a:p>
            <a:r>
              <a:rPr lang="en-US" sz="1600" b="1" dirty="0" smtClean="0"/>
              <a:t>Criterion Variable: Real Revenue</a:t>
            </a:r>
          </a:p>
          <a:p>
            <a:endParaRPr lang="en-US" sz="1600" b="1" dirty="0" smtClean="0"/>
          </a:p>
          <a:p>
            <a:r>
              <a:rPr lang="en-US" sz="1600" b="1" dirty="0" smtClean="0"/>
              <a:t>Predictor Variable: Wins</a:t>
            </a:r>
            <a:endParaRPr lang="en-US" sz="1600" b="1" dirty="0"/>
          </a:p>
        </p:txBody>
      </p:sp>
      <p:graphicFrame>
        <p:nvGraphicFramePr>
          <p:cNvPr id="10" name="Chart 9"/>
          <p:cNvGraphicFramePr>
            <a:graphicFrameLocks/>
          </p:cNvGraphicFramePr>
          <p:nvPr>
            <p:extLst>
              <p:ext uri="{D42A27DB-BD31-4B8C-83A1-F6EECF244321}">
                <p14:modId xmlns:p14="http://schemas.microsoft.com/office/powerpoint/2010/main" val="569851084"/>
              </p:ext>
            </p:extLst>
          </p:nvPr>
        </p:nvGraphicFramePr>
        <p:xfrm>
          <a:off x="267581" y="4447639"/>
          <a:ext cx="7924801" cy="236584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86010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7478</TotalTime>
  <Words>1258</Words>
  <Application>Microsoft Office PowerPoint</Application>
  <PresentationFormat>On-screen Show (4:3)</PresentationFormat>
  <Paragraphs>302</Paragraphs>
  <Slides>33</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Bell MT</vt:lpstr>
      <vt:lpstr>Calibri</vt:lpstr>
      <vt:lpstr>Constantia</vt:lpstr>
      <vt:lpstr>Wingdings 2</vt:lpstr>
      <vt:lpstr>Flow</vt:lpstr>
      <vt:lpstr>  Getting to the Money in Moneyball: Better Understanding Revenue per Win Across Different Baseball Markets  Presented at the 47th Annual SABR Conference New York, NY July 1st, 2017</vt:lpstr>
      <vt:lpstr>Introduction</vt:lpstr>
      <vt:lpstr>Previous Studies – Baseball Revenue</vt:lpstr>
      <vt:lpstr>MLB Revenue (Forbes 2015)</vt:lpstr>
      <vt:lpstr>Our Research Questions</vt:lpstr>
      <vt:lpstr>Methodology</vt:lpstr>
      <vt:lpstr>Ordinary Least Squares (OLS) Regression</vt:lpstr>
      <vt:lpstr>Baseball Markets (based on Pop.)</vt:lpstr>
      <vt:lpstr>Results: Pre and Post Revenue Sharing</vt:lpstr>
      <vt:lpstr>Results: Pre and Post Revenue Sharing</vt:lpstr>
      <vt:lpstr>Results: CBA Time Periods</vt:lpstr>
      <vt:lpstr>What is a “Market”?</vt:lpstr>
      <vt:lpstr>Team Payroll and Market</vt:lpstr>
      <vt:lpstr>Team by Average Payroll Quartile </vt:lpstr>
      <vt:lpstr>Results: Pre and Post Revenue Sharing by Payroll Quartile</vt:lpstr>
      <vt:lpstr>Results: CBA Time Periods by Payroll Quartile</vt:lpstr>
      <vt:lpstr>Results: Pre and Post Revenue Sharing</vt:lpstr>
      <vt:lpstr>Results: CBA Time Periods Population vs. Payroll Quartiles</vt:lpstr>
      <vt:lpstr>Summary of Findings: Pre and Post Revenue Sharing</vt:lpstr>
      <vt:lpstr>Summary of Findings: CBA Time Periods</vt:lpstr>
      <vt:lpstr>Resulting Research Question</vt:lpstr>
      <vt:lpstr>Analysis with Additional Factors</vt:lpstr>
      <vt:lpstr>Next Steps</vt:lpstr>
      <vt:lpstr>Defining, Measuring, and Comparing  Market Potential (MPI) of each Market</vt:lpstr>
      <vt:lpstr>Questions/Comments?</vt:lpstr>
      <vt:lpstr>Thank You!</vt:lpstr>
      <vt:lpstr>Extra Innings</vt:lpstr>
      <vt:lpstr>Pre and Post: All Teams</vt:lpstr>
      <vt:lpstr>CBA Time Periods: All Teams</vt:lpstr>
      <vt:lpstr>Pre and Post: Payroll and Wins</vt:lpstr>
      <vt:lpstr>CBA Time Periods: Payroll and Wins</vt:lpstr>
      <vt:lpstr>Example – Wins vs. Revenue  Mega-Market Team</vt:lpstr>
      <vt:lpstr>Example – Wins vs. Revenue  Small Market Team</vt:lpstr>
    </vt:vector>
  </TitlesOfParts>
  <Company>Canisius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Relational Databases</dc:title>
  <dc:creator>Canisius College</dc:creator>
  <cp:lastModifiedBy>Jim</cp:lastModifiedBy>
  <cp:revision>740</cp:revision>
  <cp:lastPrinted>2017-06-13T13:29:57Z</cp:lastPrinted>
  <dcterms:created xsi:type="dcterms:W3CDTF">2009-09-19T14:39:43Z</dcterms:created>
  <dcterms:modified xsi:type="dcterms:W3CDTF">2017-06-20T13:31:43Z</dcterms:modified>
</cp:coreProperties>
</file>