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8" r:id="rId3"/>
    <p:sldId id="298" r:id="rId4"/>
    <p:sldId id="299" r:id="rId5"/>
    <p:sldId id="258" r:id="rId6"/>
    <p:sldId id="296" r:id="rId7"/>
    <p:sldId id="294" r:id="rId8"/>
    <p:sldId id="314" r:id="rId9"/>
    <p:sldId id="313" r:id="rId10"/>
    <p:sldId id="312" r:id="rId11"/>
    <p:sldId id="305" r:id="rId12"/>
    <p:sldId id="315" r:id="rId13"/>
    <p:sldId id="320" r:id="rId14"/>
    <p:sldId id="318" r:id="rId15"/>
    <p:sldId id="319" r:id="rId16"/>
    <p:sldId id="321" r:id="rId17"/>
    <p:sldId id="322" r:id="rId18"/>
    <p:sldId id="323" r:id="rId19"/>
    <p:sldId id="324" r:id="rId20"/>
    <p:sldId id="326" r:id="rId21"/>
    <p:sldId id="325" r:id="rId22"/>
    <p:sldId id="329" r:id="rId23"/>
    <p:sldId id="330" r:id="rId24"/>
    <p:sldId id="331" r:id="rId25"/>
    <p:sldId id="333" r:id="rId26"/>
    <p:sldId id="332" r:id="rId27"/>
    <p:sldId id="334" r:id="rId28"/>
    <p:sldId id="336" r:id="rId29"/>
    <p:sldId id="337" r:id="rId30"/>
    <p:sldId id="26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1" autoAdjust="0"/>
    <p:restoredTop sz="90929"/>
  </p:normalViewPr>
  <p:slideViewPr>
    <p:cSldViewPr>
      <p:cViewPr varScale="1">
        <p:scale>
          <a:sx n="56" d="100"/>
          <a:sy n="56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raftedMajorLeaguersbyTeamVers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raftedMajorLeaguersbyTeamVers7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Average annual # of ML players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in team draft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classes, 1965–2006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'Ave. # ML players per class'!$A$2</c:f>
              <c:strCache>
                <c:ptCount val="1"/>
                <c:pt idx="0">
                  <c:v>Average # ML players in each class</c:v>
                </c:pt>
              </c:strCache>
            </c:strRef>
          </c:tx>
          <c:marker>
            <c:symbol val="none"/>
          </c:marker>
          <c:cat>
            <c:numRef>
              <c:f>'Ave. # ML players per class'!$B$1:$AR$1</c:f>
              <c:numCache>
                <c:formatCode>General</c:formatCode>
                <c:ptCount val="4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</c:numCache>
            </c:numRef>
          </c:cat>
          <c:val>
            <c:numRef>
              <c:f>'Ave. # ML players per class'!$B$2:$AR$2</c:f>
              <c:numCache>
                <c:formatCode>General</c:formatCode>
                <c:ptCount val="43"/>
                <c:pt idx="0">
                  <c:v>4.0999999999999996</c:v>
                </c:pt>
                <c:pt idx="1">
                  <c:v>3.2330000000000001</c:v>
                </c:pt>
                <c:pt idx="2">
                  <c:v>5.25</c:v>
                </c:pt>
                <c:pt idx="3">
                  <c:v>4.5419999999999998</c:v>
                </c:pt>
                <c:pt idx="4">
                  <c:v>4.375</c:v>
                </c:pt>
                <c:pt idx="5">
                  <c:v>4.5419999999999998</c:v>
                </c:pt>
                <c:pt idx="6">
                  <c:v>4.3330000000000002</c:v>
                </c:pt>
                <c:pt idx="7">
                  <c:v>4.2919999999999998</c:v>
                </c:pt>
                <c:pt idx="8">
                  <c:v>3.8329999999999962</c:v>
                </c:pt>
                <c:pt idx="9">
                  <c:v>4.6249999999999876</c:v>
                </c:pt>
                <c:pt idx="10">
                  <c:v>4</c:v>
                </c:pt>
                <c:pt idx="11">
                  <c:v>5.6249999999999876</c:v>
                </c:pt>
                <c:pt idx="12">
                  <c:v>4.423</c:v>
                </c:pt>
                <c:pt idx="13">
                  <c:v>4.577</c:v>
                </c:pt>
                <c:pt idx="14">
                  <c:v>4.5</c:v>
                </c:pt>
                <c:pt idx="15">
                  <c:v>4.6539999999999955</c:v>
                </c:pt>
                <c:pt idx="16">
                  <c:v>4.6539999999999955</c:v>
                </c:pt>
                <c:pt idx="17">
                  <c:v>4.8460000000000001</c:v>
                </c:pt>
                <c:pt idx="18">
                  <c:v>4.4619999999999997</c:v>
                </c:pt>
                <c:pt idx="19">
                  <c:v>4.4619999999999997</c:v>
                </c:pt>
                <c:pt idx="20">
                  <c:v>4.7690000000000001</c:v>
                </c:pt>
                <c:pt idx="21">
                  <c:v>6.5380000000000003</c:v>
                </c:pt>
                <c:pt idx="22">
                  <c:v>6.423</c:v>
                </c:pt>
                <c:pt idx="23">
                  <c:v>5.5380000000000003</c:v>
                </c:pt>
                <c:pt idx="24">
                  <c:v>5.2690000000000001</c:v>
                </c:pt>
                <c:pt idx="25">
                  <c:v>6.423</c:v>
                </c:pt>
                <c:pt idx="26">
                  <c:v>6.3079999999999945</c:v>
                </c:pt>
                <c:pt idx="27">
                  <c:v>5.3929999999999945</c:v>
                </c:pt>
                <c:pt idx="28">
                  <c:v>5.5359999999999996</c:v>
                </c:pt>
                <c:pt idx="29">
                  <c:v>4.8569999999999975</c:v>
                </c:pt>
                <c:pt idx="30">
                  <c:v>4.6429999999999945</c:v>
                </c:pt>
                <c:pt idx="31">
                  <c:v>5.133</c:v>
                </c:pt>
                <c:pt idx="32">
                  <c:v>4.6669999999999945</c:v>
                </c:pt>
                <c:pt idx="33">
                  <c:v>4.8330000000000002</c:v>
                </c:pt>
                <c:pt idx="34">
                  <c:v>4.9329999999999998</c:v>
                </c:pt>
                <c:pt idx="35">
                  <c:v>5.3669999999999956</c:v>
                </c:pt>
                <c:pt idx="36">
                  <c:v>4.5999999999999996</c:v>
                </c:pt>
                <c:pt idx="37">
                  <c:v>5</c:v>
                </c:pt>
                <c:pt idx="38">
                  <c:v>4.7329999999999997</c:v>
                </c:pt>
                <c:pt idx="39">
                  <c:v>5.133</c:v>
                </c:pt>
                <c:pt idx="40">
                  <c:v>4.5669999999999975</c:v>
                </c:pt>
                <c:pt idx="41">
                  <c:v>4.7329999999999997</c:v>
                </c:pt>
                <c:pt idx="42">
                  <c:v>4.8743809523809434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98784"/>
        <c:axId val="105000320"/>
      </c:lineChart>
      <c:dateAx>
        <c:axId val="10499878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out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05000320"/>
        <c:crosses val="autoZero"/>
        <c:auto val="0"/>
        <c:lblOffset val="100"/>
        <c:baseTimeUnit val="days"/>
      </c:dateAx>
      <c:valAx>
        <c:axId val="10500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98784"/>
        <c:crosses val="autoZero"/>
        <c:crossBetween val="midCat"/>
      </c:valAx>
      <c:spPr>
        <a:noFill/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Average annual # of ML players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in team draft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classes, 1965–2006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'Ave. # ML players per class'!$A$2</c:f>
              <c:strCache>
                <c:ptCount val="1"/>
                <c:pt idx="0">
                  <c:v>Average # ML players in each class</c:v>
                </c:pt>
              </c:strCache>
            </c:strRef>
          </c:tx>
          <c:marker>
            <c:symbol val="none"/>
          </c:marker>
          <c:cat>
            <c:numRef>
              <c:f>'Ave. # ML players per class'!$B$1:$AR$1</c:f>
              <c:numCache>
                <c:formatCode>General</c:formatCode>
                <c:ptCount val="4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</c:numCache>
            </c:numRef>
          </c:cat>
          <c:val>
            <c:numRef>
              <c:f>'Ave. # ML players per class'!$B$2:$AR$2</c:f>
              <c:numCache>
                <c:formatCode>General</c:formatCode>
                <c:ptCount val="43"/>
                <c:pt idx="0">
                  <c:v>4.0999999999999996</c:v>
                </c:pt>
                <c:pt idx="1">
                  <c:v>3.2330000000000001</c:v>
                </c:pt>
                <c:pt idx="2">
                  <c:v>5.25</c:v>
                </c:pt>
                <c:pt idx="3">
                  <c:v>4.5419999999999998</c:v>
                </c:pt>
                <c:pt idx="4">
                  <c:v>4.375</c:v>
                </c:pt>
                <c:pt idx="5">
                  <c:v>4.5419999999999998</c:v>
                </c:pt>
                <c:pt idx="6">
                  <c:v>4.3330000000000002</c:v>
                </c:pt>
                <c:pt idx="7">
                  <c:v>4.2919999999999998</c:v>
                </c:pt>
                <c:pt idx="8">
                  <c:v>3.8329999999999953</c:v>
                </c:pt>
                <c:pt idx="9">
                  <c:v>4.6249999999999858</c:v>
                </c:pt>
                <c:pt idx="10">
                  <c:v>4</c:v>
                </c:pt>
                <c:pt idx="11">
                  <c:v>5.6249999999999858</c:v>
                </c:pt>
                <c:pt idx="12">
                  <c:v>4.423</c:v>
                </c:pt>
                <c:pt idx="13">
                  <c:v>4.577</c:v>
                </c:pt>
                <c:pt idx="14">
                  <c:v>4.5</c:v>
                </c:pt>
                <c:pt idx="15">
                  <c:v>4.6539999999999955</c:v>
                </c:pt>
                <c:pt idx="16">
                  <c:v>4.6539999999999955</c:v>
                </c:pt>
                <c:pt idx="17">
                  <c:v>4.8460000000000001</c:v>
                </c:pt>
                <c:pt idx="18">
                  <c:v>4.4619999999999997</c:v>
                </c:pt>
                <c:pt idx="19">
                  <c:v>4.4619999999999997</c:v>
                </c:pt>
                <c:pt idx="20">
                  <c:v>4.7690000000000001</c:v>
                </c:pt>
                <c:pt idx="21">
                  <c:v>6.5380000000000003</c:v>
                </c:pt>
                <c:pt idx="22">
                  <c:v>6.423</c:v>
                </c:pt>
                <c:pt idx="23">
                  <c:v>5.5380000000000003</c:v>
                </c:pt>
                <c:pt idx="24">
                  <c:v>5.2690000000000001</c:v>
                </c:pt>
                <c:pt idx="25">
                  <c:v>6.423</c:v>
                </c:pt>
                <c:pt idx="26">
                  <c:v>6.3079999999999945</c:v>
                </c:pt>
                <c:pt idx="27">
                  <c:v>5.3929999999999945</c:v>
                </c:pt>
                <c:pt idx="28">
                  <c:v>5.5359999999999996</c:v>
                </c:pt>
                <c:pt idx="29">
                  <c:v>4.8569999999999975</c:v>
                </c:pt>
                <c:pt idx="30">
                  <c:v>4.6429999999999945</c:v>
                </c:pt>
                <c:pt idx="31">
                  <c:v>5.133</c:v>
                </c:pt>
                <c:pt idx="32">
                  <c:v>4.6669999999999945</c:v>
                </c:pt>
                <c:pt idx="33">
                  <c:v>4.8330000000000002</c:v>
                </c:pt>
                <c:pt idx="34">
                  <c:v>4.9329999999999998</c:v>
                </c:pt>
                <c:pt idx="35">
                  <c:v>5.3669999999999956</c:v>
                </c:pt>
                <c:pt idx="36">
                  <c:v>4.5999999999999996</c:v>
                </c:pt>
                <c:pt idx="37">
                  <c:v>5</c:v>
                </c:pt>
                <c:pt idx="38">
                  <c:v>4.7329999999999997</c:v>
                </c:pt>
                <c:pt idx="39">
                  <c:v>5.133</c:v>
                </c:pt>
                <c:pt idx="40">
                  <c:v>4.5669999999999975</c:v>
                </c:pt>
                <c:pt idx="41">
                  <c:v>4.7329999999999997</c:v>
                </c:pt>
                <c:pt idx="42">
                  <c:v>4.8743809523809407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47552"/>
        <c:axId val="105049088"/>
      </c:lineChart>
      <c:dateAx>
        <c:axId val="10504755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out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05049088"/>
        <c:crosses val="autoZero"/>
        <c:auto val="0"/>
        <c:lblOffset val="100"/>
        <c:baseTimeUnit val="days"/>
      </c:dateAx>
      <c:valAx>
        <c:axId val="10504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47552"/>
        <c:crosses val="autoZero"/>
        <c:crossBetween val="midCat"/>
      </c:valAx>
      <c:spPr>
        <a:noFill/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9BEB-6FE4-4FD5-B2EF-BAF212B87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A1DC-F0BF-46D9-8D9B-613BB03B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2E8A-902C-4AEC-B096-1D73FA95D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1085-B578-404D-9A37-B709230F4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F2A5-3E87-4E10-8BAE-196287EA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1830-EA5E-44CF-86CD-207590B9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B079-07A6-45F8-992F-3CF990A1E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0020-0C42-4705-9662-8B48E37B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FE86-A295-4FB6-ABB0-FB8553AD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4BAD-C5D9-4E45-BF04-4DBA88B0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A875-6B56-4492-8264-B7D74453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AAF19789-9A4D-4C31-BA72-384781E55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6" descr="Classof68Title.pdf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Accomplishments of the Class of </a:t>
            </a:r>
            <a:r>
              <a:rPr lang="en-US" sz="2200" b="1" smtClean="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68</a:t>
            </a:r>
            <a:endParaRPr 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765300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Garvey, Cey, Lopes, &amp; </a:t>
            </a:r>
            <a:r>
              <a:rPr lang="en-US" sz="1900">
                <a:solidFill>
                  <a:schemeClr val="folHlink"/>
                </a:solidFill>
                <a:latin typeface="Arial" charset="0"/>
              </a:rPr>
              <a:t>Russell</a:t>
            </a:r>
            <a:r>
              <a:rPr lang="en-US" sz="1900">
                <a:latin typeface="Arial" charset="0"/>
              </a:rPr>
              <a:t> = June, 1973 to Oct., 1981 (8.5 seasons)</a:t>
            </a:r>
          </a:p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Average career of 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Class of 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68</a:t>
            </a:r>
            <a:r>
              <a:rPr lang="en-US" sz="1900">
                <a:latin typeface="Arial" charset="0"/>
              </a:rPr>
              <a:t> =</a:t>
            </a:r>
            <a:r>
              <a:rPr lang="en-US" sz="1800">
                <a:latin typeface="Arial" charset="0"/>
              </a:rPr>
              <a:t> 16.4 seasons (vs. historic ave. 5.6 seasons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r>
              <a:rPr lang="en-US" sz="1800">
                <a:latin typeface="Arial" charset="0"/>
              </a:rPr>
              <a:t>)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Steve Garvey = 1974 National League MVP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Garvey, Cey, Lopes, Buckner, Alexander, &amp; Paciorek = 23 All-Star Game 								   appearances </a:t>
            </a:r>
          </a:p>
          <a:p>
            <a:pPr>
              <a:spcBef>
                <a:spcPts val="2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</a:p>
          <a:p>
            <a:pPr>
              <a:spcBef>
                <a:spcPts val="2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    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Sam Roberts, </a:t>
            </a:r>
            <a:r>
              <a:rPr lang="en-US" sz="1400">
                <a:solidFill>
                  <a:schemeClr val="accent2"/>
                </a:solidFill>
              </a:rPr>
              <a:t>“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Just How Long Does a Baseball Career Last?</a:t>
            </a:r>
            <a:r>
              <a:rPr lang="en-US" sz="1400">
                <a:solidFill>
                  <a:schemeClr val="accent2"/>
                </a:solidFill>
              </a:rPr>
              <a:t>”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New York Times,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June 15, 2007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Accomplishments of the Class of </a:t>
            </a:r>
            <a:r>
              <a:rPr lang="en-US" sz="2200" b="1" smtClean="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68</a:t>
            </a:r>
            <a:endParaRPr 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765300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Garvey, Cey, Lopes, &amp; </a:t>
            </a:r>
            <a:r>
              <a:rPr lang="en-US" sz="1900">
                <a:solidFill>
                  <a:schemeClr val="folHlink"/>
                </a:solidFill>
                <a:latin typeface="Arial" charset="0"/>
              </a:rPr>
              <a:t>Russell</a:t>
            </a:r>
            <a:r>
              <a:rPr lang="en-US" sz="1900">
                <a:latin typeface="Arial" charset="0"/>
              </a:rPr>
              <a:t> = June, 1973 to Oct., 1981 (8.5 seasons)</a:t>
            </a:r>
          </a:p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Average career of 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Class of 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68</a:t>
            </a:r>
            <a:r>
              <a:rPr lang="en-US" sz="1900">
                <a:latin typeface="Arial" charset="0"/>
              </a:rPr>
              <a:t> =</a:t>
            </a:r>
            <a:r>
              <a:rPr lang="en-US" sz="1800">
                <a:latin typeface="Arial" charset="0"/>
              </a:rPr>
              <a:t> 16.4 seasons (vs. historic ave. 5.6 seasons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r>
              <a:rPr lang="en-US" sz="1800">
                <a:latin typeface="Arial" charset="0"/>
              </a:rPr>
              <a:t>)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Steve Garvey = 1974 National League MVP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Garvey, Cey, Lopes, Buckner, Alexander, &amp; Paciorek = 23 All-Star Game 								   appearances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World Series appearances in 1974 (vs. A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s), 1977 and 1978 (vs. Yankees)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World Championship in 1981 (over Yankees) </a:t>
            </a:r>
          </a:p>
          <a:p>
            <a:pPr>
              <a:spcBef>
                <a:spcPts val="2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    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Sam Roberts, </a:t>
            </a:r>
            <a:r>
              <a:rPr lang="en-US" sz="1400">
                <a:solidFill>
                  <a:schemeClr val="accent2"/>
                </a:solidFill>
              </a:rPr>
              <a:t>“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Just How Long Does a Baseball Career Last?</a:t>
            </a:r>
            <a:r>
              <a:rPr lang="en-US" sz="1400">
                <a:solidFill>
                  <a:schemeClr val="accent2"/>
                </a:solidFill>
              </a:rPr>
              <a:t>”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New York Times,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June 15, 2007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October 14, 1965 (Bloomington, Minnesota)</a:t>
            </a:r>
          </a:p>
        </p:txBody>
      </p:sp>
      <p:pic>
        <p:nvPicPr>
          <p:cNvPr id="13316" name="Picture 5" descr="sandy-koufax.jpg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444625"/>
            <a:ext cx="75025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June 8, 1965</a:t>
            </a:r>
            <a:endParaRPr lang="en-US" smtClean="0"/>
          </a:p>
        </p:txBody>
      </p:sp>
      <p:pic>
        <p:nvPicPr>
          <p:cNvPr id="14340" name="Picture 4" descr="072808-rickmonday.jpg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8922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00400" y="1447800"/>
            <a:ext cx="57150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MLB establishes </a:t>
            </a:r>
            <a:r>
              <a:rPr lang="en-US" sz="1900" b="1">
                <a:latin typeface="Arial" charset="0"/>
              </a:rPr>
              <a:t>First-Year Player</a:t>
            </a:r>
            <a:r>
              <a:rPr lang="en-US" sz="1900">
                <a:latin typeface="Arial" charset="0"/>
              </a:rPr>
              <a:t> (a.k.a </a:t>
            </a:r>
            <a:r>
              <a:rPr lang="en-US" sz="1900"/>
              <a:t>“</a:t>
            </a:r>
            <a:r>
              <a:rPr lang="en-US" sz="1900">
                <a:latin typeface="Arial" charset="0"/>
              </a:rPr>
              <a:t>Rule  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      4</a:t>
            </a:r>
            <a:r>
              <a:rPr lang="en-US" sz="1900"/>
              <a:t>”</a:t>
            </a:r>
            <a:r>
              <a:rPr lang="en-US" sz="1900">
                <a:latin typeface="Arial" charset="0"/>
              </a:rPr>
              <a:t>) </a:t>
            </a:r>
            <a:r>
              <a:rPr lang="en-US" sz="1900" b="1">
                <a:latin typeface="Arial" charset="0"/>
              </a:rPr>
              <a:t>Draft</a:t>
            </a:r>
            <a:endParaRPr lang="en-US" sz="19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Primarily goals: More evenly distribute talent   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      and curtail spiraling bonus payments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 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Allan Simpson, ed.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The Baseball Draft: The First 25 Years (1965</a:t>
            </a:r>
            <a:r>
              <a:rPr lang="en-US" sz="1400" i="1">
                <a:solidFill>
                  <a:schemeClr val="accent2"/>
                </a:solidFill>
              </a:rPr>
              <a:t>–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1989).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American Sports Pub., 1990.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June 8, 1965</a:t>
            </a:r>
            <a:endParaRPr lang="en-US" smtClean="0"/>
          </a:p>
        </p:txBody>
      </p:sp>
      <p:pic>
        <p:nvPicPr>
          <p:cNvPr id="15364" name="Picture 4" descr="072808-rickmonday.jpg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8922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00400" y="1447800"/>
            <a:ext cx="57150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MLB establishes </a:t>
            </a:r>
            <a:r>
              <a:rPr lang="en-US" sz="1900" b="1">
                <a:latin typeface="Arial" charset="0"/>
              </a:rPr>
              <a:t>First-Year Player</a:t>
            </a:r>
            <a:r>
              <a:rPr lang="en-US" sz="1900">
                <a:latin typeface="Arial" charset="0"/>
              </a:rPr>
              <a:t> (a.k.a </a:t>
            </a:r>
            <a:r>
              <a:rPr lang="en-US" sz="1900"/>
              <a:t>“</a:t>
            </a:r>
            <a:r>
              <a:rPr lang="en-US" sz="1900">
                <a:latin typeface="Arial" charset="0"/>
              </a:rPr>
              <a:t>Rule  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      4</a:t>
            </a:r>
            <a:r>
              <a:rPr lang="en-US" sz="1900"/>
              <a:t>”</a:t>
            </a:r>
            <a:r>
              <a:rPr lang="en-US" sz="1900">
                <a:latin typeface="Arial" charset="0"/>
              </a:rPr>
              <a:t>) </a:t>
            </a:r>
            <a:r>
              <a:rPr lang="en-US" sz="1900" b="1">
                <a:latin typeface="Arial" charset="0"/>
              </a:rPr>
              <a:t>Draft</a:t>
            </a:r>
            <a:endParaRPr lang="en-US" sz="19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Primarily goals: More evenly distribute talent    </a:t>
            </a:r>
            <a:br>
              <a:rPr lang="en-US" sz="1900">
                <a:latin typeface="Arial" charset="0"/>
              </a:rPr>
            </a:br>
            <a:r>
              <a:rPr lang="en-US" sz="1900">
                <a:latin typeface="Arial" charset="0"/>
              </a:rPr>
              <a:t>      and curtail spiraling bonus payments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Opposed by four teams: The Yankees, Cardinals,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Mets, and 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Dodgers</a:t>
            </a: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Dodger</a:t>
            </a:r>
            <a:r>
              <a:rPr lang="en-US" sz="1800">
                <a:latin typeface="Arial" charset="0"/>
              </a:rPr>
              <a:t> GM Buzzie Bavasi: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r>
              <a:rPr lang="en-US" sz="1800">
                <a:latin typeface="Arial" charset="0"/>
              </a:rPr>
              <a:t>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1. Clubs will continue making same personnel 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    mistakes under this new system as under old;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  2. It won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t save money;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  3. It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 a form of socialism;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     4. It penalizes the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industrious.</a:t>
            </a:r>
            <a:r>
              <a:rPr lang="en-US" sz="1800"/>
              <a:t>”</a:t>
            </a: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Allan Simpson, ed.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The Baseball Draft: The First 25 Years (1965</a:t>
            </a:r>
            <a:r>
              <a:rPr lang="en-US" sz="1400" i="1">
                <a:solidFill>
                  <a:schemeClr val="accent2"/>
                </a:solidFill>
              </a:rPr>
              <a:t>–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1989).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American Sports Pub., 1990.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June 8, 1965</a:t>
            </a:r>
            <a:endParaRPr lang="en-US" smtClean="0"/>
          </a:p>
        </p:txBody>
      </p:sp>
      <p:pic>
        <p:nvPicPr>
          <p:cNvPr id="16388" name="Picture 4" descr="072808-rickmonday.jpg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8922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1447800"/>
            <a:ext cx="59436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Kansas City A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 in 1965: Monday, Bando, Tenace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(A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 in 1966: Reggie Jackson; 1967: Vida Blue)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A’s W-L record, 1955-1964 = 634–936 (.403 %)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A’s W-L record, 1967-1976 = 884–726 (.549 %)	 </a:t>
            </a:r>
          </a:p>
          <a:p>
            <a:pPr>
              <a:spcBef>
                <a:spcPts val="1400"/>
              </a:spcBef>
            </a:pPr>
            <a:r>
              <a:rPr lang="en-US" sz="1800">
                <a:latin typeface="Arial" charset="0"/>
              </a:rPr>
              <a:t>    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81000" y="6096000"/>
            <a:ext cx="274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1400">
                <a:latin typeface="Arial" charset="0"/>
                <a:cs typeface="Arial" charset="0"/>
              </a:rPr>
              <a:t>Rick Monday – Number one draft pick, 1965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June 8, 1965</a:t>
            </a:r>
            <a:endParaRPr lang="en-US" smtClean="0"/>
          </a:p>
        </p:txBody>
      </p:sp>
      <p:pic>
        <p:nvPicPr>
          <p:cNvPr id="17412" name="Picture 4" descr="072808-rickmonday.jpg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8922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00400" y="1447800"/>
            <a:ext cx="5943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Kansas City A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 in 1965: Monday, Bando, Tenace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(A</a:t>
            </a:r>
            <a:r>
              <a:rPr lang="en-US" sz="1800"/>
              <a:t>’</a:t>
            </a:r>
            <a:r>
              <a:rPr lang="en-US" sz="1800">
                <a:latin typeface="Arial" charset="0"/>
              </a:rPr>
              <a:t>s in 1966: Reggie Jackson; in 1967: Vida Blue)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A’s W-L record, 1955-1964 = 634–936 (.403 %)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A’s W-L record, 1967-1976 = 884–726 (.549 %)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Dodgers’ in 1965: Alan Foster, Leon Everitt, Gary     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Moore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Dodgers’ W-L record, 1965-1966: 192–132 (.593 %)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Dodgers’ W-L record, 1967-1968: 149–175 (.459 %)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Dodgers’ hitting, 1967: .236 BA (10</a:t>
            </a:r>
            <a:r>
              <a:rPr lang="en-US" sz="1800" baseline="30000">
                <a:latin typeface="Arial" charset="0"/>
              </a:rPr>
              <a:t>th</a:t>
            </a:r>
            <a:r>
              <a:rPr lang="en-US" sz="1800">
                <a:latin typeface="Arial" charset="0"/>
              </a:rPr>
              <a:t>), 519 runs (9</a:t>
            </a:r>
            <a:r>
              <a:rPr lang="en-US" sz="1800" baseline="30000">
                <a:latin typeface="Arial" charset="0"/>
              </a:rPr>
              <a:t>th</a:t>
            </a:r>
            <a:r>
              <a:rPr lang="en-US" sz="1800">
                <a:latin typeface="Arial" charset="0"/>
              </a:rPr>
              <a:t>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Dodgers’ hitting, May 1968: One run or less in 20 of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49 games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	 </a:t>
            </a:r>
          </a:p>
          <a:p>
            <a:pPr>
              <a:spcBef>
                <a:spcPts val="1400"/>
              </a:spcBef>
            </a:pPr>
            <a:r>
              <a:rPr lang="en-US" sz="1800">
                <a:latin typeface="Arial" charset="0"/>
              </a:rPr>
              <a:t>    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81000" y="6096000"/>
            <a:ext cx="274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1400">
                <a:latin typeface="Arial" charset="0"/>
                <a:cs typeface="Arial" charset="0"/>
              </a:rPr>
              <a:t>Rick Monday – Number one draft pick, 1965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Dodger Brain Trust in 1968</a:t>
            </a:r>
            <a:endParaRPr lang="en-US" smtClean="0"/>
          </a:p>
        </p:txBody>
      </p:sp>
      <p:pic>
        <p:nvPicPr>
          <p:cNvPr id="48150" name="Picture 22" descr="BavasiSLICE.jpg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210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1" name="Picture 23" descr="&#10;Fresco.jpg  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337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2" name="Picture 24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Dodger Brain Trust in 1968</a:t>
            </a:r>
          </a:p>
        </p:txBody>
      </p:sp>
      <p:pic>
        <p:nvPicPr>
          <p:cNvPr id="50181" name="Picture 5" descr="&#10;Fresco.jpg  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337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BavasiLIGHT.jpg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210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Dodger Brain Trust in 1968</a:t>
            </a:r>
          </a:p>
        </p:txBody>
      </p:sp>
      <p:pic>
        <p:nvPicPr>
          <p:cNvPr id="51205" name="Picture 5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avasiLIGHT.jpg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210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FrescoLIGHT.jpg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337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arv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aciorekCard.jpg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FergusonCard.jpg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ValentineCard.jpg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85800"/>
            <a:ext cx="21224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eyCard.jpg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132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ucknerCard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27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LopesRookieCard.jpg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939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DoyleACard.jpg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209800"/>
            <a:ext cx="1325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oyleACard.jpg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57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Zahn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The Campanis Strategy</a:t>
            </a:r>
            <a:endParaRPr lang="en-US" smtClean="0"/>
          </a:p>
        </p:txBody>
      </p:sp>
      <p:pic>
        <p:nvPicPr>
          <p:cNvPr id="53252" name="Picture 4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The Campanis Strategy</a:t>
            </a:r>
          </a:p>
        </p:txBody>
      </p:sp>
      <p:pic>
        <p:nvPicPr>
          <p:cNvPr id="52231" name="Picture 7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&#10;Reeves.jpg 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5240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 descr="sid_gillman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524000"/>
            <a:ext cx="18875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LoCasale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10000"/>
            <a:ext cx="2060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The Campanis Strategy</a:t>
            </a:r>
          </a:p>
        </p:txBody>
      </p:sp>
      <p:pic>
        <p:nvPicPr>
          <p:cNvPr id="58372" name="Picture 4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ReevesLIGHT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id_gillmanLIGHT.jpg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524000"/>
            <a:ext cx="18875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LoCasaleLIGHT.jpg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10000"/>
            <a:ext cx="2060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9" name="Text Box 5"/>
          <p:cNvSpPr txBox="1">
            <a:spLocks noChangeArrowheads="1"/>
          </p:cNvSpPr>
          <p:nvPr/>
        </p:nvSpPr>
        <p:spPr bwMode="auto">
          <a:xfrm>
            <a:off x="3048000" y="1408113"/>
            <a:ext cx="62484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Numbers</a:t>
            </a:r>
            <a:r>
              <a:rPr lang="en-US" sz="1800">
                <a:latin typeface="Arial" charset="0"/>
              </a:rPr>
              <a:t>—Schweppe: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The thought was that you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didn't know how well you would do signing these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players, so you better draft as many as you can.</a:t>
            </a:r>
            <a:r>
              <a:rPr lang="en-US" sz="1800"/>
              <a:t>”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   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(Dodgers in 1968 = 101 players in 50 rounds)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 </a:t>
            </a:r>
            <a:br>
              <a:rPr lang="en-US" sz="1800"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Tom Singer. “The Greatest Draft in Baseball History,”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Mlb.com, May 8, 2008.	</a:t>
            </a:r>
          </a:p>
          <a:p>
            <a:pPr>
              <a:spcBef>
                <a:spcPts val="2000"/>
              </a:spcBef>
            </a:pPr>
            <a:endParaRPr lang="en-US" sz="180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The Campanis Strategy</a:t>
            </a:r>
          </a:p>
        </p:txBody>
      </p:sp>
      <p:pic>
        <p:nvPicPr>
          <p:cNvPr id="59396" name="Picture 4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ReevesLIGHT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sid_gillmanLIGHT.jpg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524000"/>
            <a:ext cx="18875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LoCasaleLIGHT.jpg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10000"/>
            <a:ext cx="2060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Text Box 5"/>
          <p:cNvSpPr txBox="1">
            <a:spLocks noChangeArrowheads="1"/>
          </p:cNvSpPr>
          <p:nvPr/>
        </p:nvSpPr>
        <p:spPr bwMode="auto">
          <a:xfrm>
            <a:off x="3048000" y="1408113"/>
            <a:ext cx="6248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Numbers</a:t>
            </a:r>
            <a:r>
              <a:rPr lang="en-US" sz="1800">
                <a:latin typeface="Arial" charset="0"/>
              </a:rPr>
              <a:t>—Schweppe: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The thought was that you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didn't know how well you would do signing these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players, so you better draft as many as you can.</a:t>
            </a:r>
            <a:r>
              <a:rPr lang="en-US" sz="1800"/>
              <a:t>”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   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(Dodgers in 1968 = 101 players in 50 rounds)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Paperwork</a:t>
            </a:r>
            <a:r>
              <a:rPr lang="en-US" sz="1800">
                <a:latin typeface="Arial" charset="0"/>
              </a:rPr>
              <a:t>—LoCasale: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We spent a lot of time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talking about organization and preparing paperwork</a:t>
            </a:r>
            <a:r>
              <a:rPr lang="en-US" sz="1800"/>
              <a:t>…</a:t>
            </a: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Evaluation standards</a:t>
            </a:r>
            <a:r>
              <a:rPr lang="en-US" sz="1800">
                <a:latin typeface="Arial" charset="0"/>
              </a:rPr>
              <a:t>—“…How do you evaluate your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evaluators? You have to know what weight to assign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various people, how to break personnel down.</a:t>
            </a:r>
            <a:r>
              <a:rPr lang="en-US" sz="1800"/>
              <a:t>”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>**</a:t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Tom Singer. “The Greatest Draft in Baseball History,”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Mlb.com, May 8, 2008.	</a:t>
            </a: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1"/>
                </a:solidFill>
                <a:latin typeface="Arial" charset="0"/>
              </a:rPr>
              <a:t>**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accent1"/>
                </a:solidFill>
                <a:latin typeface="Arial" charset="0"/>
              </a:rPr>
              <a:t>Source: Allan Simpson, ed. </a:t>
            </a:r>
            <a:r>
              <a:rPr lang="en-US" sz="1400" i="1">
                <a:solidFill>
                  <a:schemeClr val="accent1"/>
                </a:solidFill>
                <a:latin typeface="Arial" charset="0"/>
              </a:rPr>
              <a:t>The Baseball Draft: The First 25 Years..</a:t>
            </a:r>
            <a:r>
              <a:rPr lang="en-US" sz="1400">
                <a:solidFill>
                  <a:schemeClr val="accent1"/>
                </a:solidFill>
                <a:latin typeface="Arial" charset="0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 </a:t>
            </a:r>
            <a:br>
              <a:rPr lang="en-US" sz="1800">
                <a:solidFill>
                  <a:srgbClr val="0070C0"/>
                </a:solidFill>
                <a:latin typeface="Arial" charset="0"/>
              </a:rPr>
            </a:br>
            <a:endParaRPr lang="en-US" sz="180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838200"/>
            <a:ext cx="7772400" cy="457200"/>
          </a:xfrm>
          <a:noFill/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The Campanis Strategy</a:t>
            </a:r>
          </a:p>
        </p:txBody>
      </p:sp>
      <p:pic>
        <p:nvPicPr>
          <p:cNvPr id="60420" name="Picture 4" descr="Campanis.jpg      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3846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ReevesLIGHT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sid_gillmanLIGHT.jpg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524000"/>
            <a:ext cx="18875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LoCasaleLIGHT.jpg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10000"/>
            <a:ext cx="2060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3048000" y="1408113"/>
            <a:ext cx="6248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Numbers</a:t>
            </a:r>
            <a:r>
              <a:rPr lang="en-US" sz="1800">
                <a:latin typeface="Arial" charset="0"/>
              </a:rPr>
              <a:t>—Schweppe: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The thought was that you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didn't know how well you would do signing these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players, so you better draft as many as you can.</a:t>
            </a:r>
            <a:r>
              <a:rPr lang="en-US" sz="1800"/>
              <a:t>”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   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(Dodgers in 1968 = 101 players in 50 rounds)</a:t>
            </a: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Paperwork</a:t>
            </a:r>
            <a:r>
              <a:rPr lang="en-US" sz="1800">
                <a:latin typeface="Arial" charset="0"/>
              </a:rPr>
              <a:t>—LoCasale: </a:t>
            </a:r>
            <a:r>
              <a:rPr lang="en-US" sz="1800"/>
              <a:t>“</a:t>
            </a:r>
            <a:r>
              <a:rPr lang="en-US" sz="1800">
                <a:latin typeface="Arial" charset="0"/>
              </a:rPr>
              <a:t>We spent a lot of time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talking about organization and preparing paperwork</a:t>
            </a:r>
            <a:r>
              <a:rPr lang="en-US" sz="1800"/>
              <a:t>…</a:t>
            </a: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 </a:t>
            </a:r>
            <a:r>
              <a:rPr lang="en-US" sz="1800" b="1">
                <a:latin typeface="Arial" charset="0"/>
              </a:rPr>
              <a:t>Evaluation standards</a:t>
            </a:r>
            <a:r>
              <a:rPr lang="en-US" sz="1800">
                <a:latin typeface="Arial" charset="0"/>
              </a:rPr>
              <a:t>—“…How do you evaluate your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evaluators? You have to know what weight to assign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various people, how to break personnel down.</a:t>
            </a:r>
            <a:r>
              <a:rPr lang="en-US" sz="1800"/>
              <a:t>”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>**</a:t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1800">
                <a:solidFill>
                  <a:schemeClr val="accent1"/>
                </a:solidFill>
                <a:latin typeface="Arial" charset="0"/>
              </a:rPr>
            </a:br>
            <a:r>
              <a:rPr lang="en-US" sz="18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/>
              <a:t>•</a:t>
            </a:r>
            <a:r>
              <a:rPr lang="en-US" sz="1800">
                <a:latin typeface="Arial" charset="0"/>
              </a:rPr>
              <a:t>    </a:t>
            </a:r>
            <a:r>
              <a:rPr lang="en-US" sz="1800" b="1">
                <a:latin typeface="Arial" charset="0"/>
              </a:rPr>
              <a:t>Best available talent</a:t>
            </a:r>
            <a:r>
              <a:rPr lang="en-US" sz="1800">
                <a:latin typeface="Arial" charset="0"/>
              </a:rPr>
              <a:t>—Campanis: “We told our scouts  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to look for the cream…”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Tom Singer. “The Greatest Draft in Baseball History,”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Mlb.com, May 8, 2008.	</a:t>
            </a: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1"/>
                </a:solidFill>
                <a:latin typeface="Arial" charset="0"/>
              </a:rPr>
              <a:t>**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accent1"/>
                </a:solidFill>
                <a:latin typeface="Arial" charset="0"/>
              </a:rPr>
              <a:t>Source: Allan Simpson, ed. </a:t>
            </a:r>
            <a:r>
              <a:rPr lang="en-US" sz="1400" i="1">
                <a:solidFill>
                  <a:schemeClr val="accent1"/>
                </a:solidFill>
                <a:latin typeface="Arial" charset="0"/>
              </a:rPr>
              <a:t>The Baseball Draft: The First 25 Years..</a:t>
            </a:r>
            <a:r>
              <a:rPr lang="en-US" sz="1400">
                <a:solidFill>
                  <a:schemeClr val="accent1"/>
                </a:solidFill>
                <a:latin typeface="Arial" charset="0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 charset="0"/>
              </a:rPr>
              <a:t> </a:t>
            </a:r>
            <a:br>
              <a:rPr lang="en-US" sz="1800">
                <a:solidFill>
                  <a:srgbClr val="0070C0"/>
                </a:solidFill>
                <a:latin typeface="Arial" charset="0"/>
              </a:rPr>
            </a:br>
            <a:endParaRPr lang="en-US" sz="180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 the Dodgers’ Class of ’68 the Best Ever?</a:t>
            </a:r>
          </a:p>
        </p:txBody>
      </p:sp>
      <p:pic>
        <p:nvPicPr>
          <p:cNvPr id="62467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Garv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PaciorekCard.jpg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FergusonCard.jpg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ValentineCard.jpg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85800"/>
            <a:ext cx="21224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CeyCard.jpg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132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 descr="BucknerCard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27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LopesRookieCard.jpg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939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DoyleACard.jpg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209800"/>
            <a:ext cx="1325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DoyleACard.jpg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57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3" descr="Zahn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8" name="TextBox 5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charset="0"/>
              </a:rPr>
              <a:t>Was the Dodgers’ Class of </a:t>
            </a:r>
            <a:r>
              <a:rPr lang="en-US" sz="2200" b="1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>
                <a:solidFill>
                  <a:srgbClr val="0070C0"/>
                </a:solidFill>
                <a:latin typeface="Arial" charset="0"/>
              </a:rPr>
              <a:t>68 the Best Ever?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 the Dodgers’ Class of ’68 the Best Ever?</a:t>
            </a:r>
          </a:p>
        </p:txBody>
      </p:sp>
      <p:pic>
        <p:nvPicPr>
          <p:cNvPr id="61443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457200" y="1806575"/>
            <a:ext cx="8534400" cy="444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Aft>
                <a:spcPct val="16000"/>
              </a:spcAft>
            </a:pP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Player 		</a:t>
            </a:r>
            <a:r>
              <a:rPr lang="en-US" b="1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Seasons played 	Career WAR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 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Bobby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Valentine		10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 1.2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</a:t>
            </a: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Bill Buckner   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	22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19.7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Tom </a:t>
            </a:r>
            <a:r>
              <a:rPr lang="en-US" baseline="30000" dirty="0" err="1" smtClean="0">
                <a:solidFill>
                  <a:srgbClr val="000000"/>
                </a:solidFill>
                <a:latin typeface="Courier" charset="0"/>
              </a:rPr>
              <a:t>Paciorek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18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  6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Joe Ferguson  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	14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19.7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Doyle Alexander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	19              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30</a:t>
            </a:r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   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Steve Garvey	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19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34.4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Ron </a:t>
            </a:r>
            <a:r>
              <a:rPr lang="en-US" baseline="30000" dirty="0" err="1">
                <a:solidFill>
                  <a:srgbClr val="000000"/>
                </a:solidFill>
                <a:latin typeface="Courier" charset="0"/>
              </a:rPr>
              <a:t>Cey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 	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	17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50.4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Dave Lopes     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	16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40.3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</a:t>
            </a:r>
          </a:p>
          <a:p>
            <a:pPr>
              <a:spcAft>
                <a:spcPct val="16000"/>
              </a:spcAft>
            </a:pP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Geoff Zahn    	     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	13</a:t>
            </a:r>
            <a:r>
              <a:rPr lang="en-US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aseline="30000" dirty="0" smtClean="0">
                <a:solidFill>
                  <a:srgbClr val="000000"/>
                </a:solidFill>
                <a:latin typeface="Courier" charset="0"/>
              </a:rPr>
              <a:t>        18.6</a:t>
            </a: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endParaRPr lang="en-US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	Total       </a:t>
            </a:r>
            <a:r>
              <a:rPr lang="en-US" b="1" baseline="30000" dirty="0" smtClean="0">
                <a:solidFill>
                  <a:srgbClr val="000000"/>
                </a:solidFill>
                <a:latin typeface="Courier" charset="0"/>
              </a:rPr>
              <a:t>		148</a:t>
            </a: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="1" baseline="30000" dirty="0" smtClean="0">
                <a:solidFill>
                  <a:srgbClr val="000000"/>
                </a:solidFill>
                <a:latin typeface="Courier" charset="0"/>
              </a:rPr>
              <a:t>       212.4</a:t>
            </a: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/>
            </a:r>
            <a:br>
              <a:rPr lang="en-US" b="1" baseline="30000" dirty="0">
                <a:solidFill>
                  <a:srgbClr val="000000"/>
                </a:solidFill>
                <a:latin typeface="Courier" charset="0"/>
              </a:rPr>
            </a:b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	Player </a:t>
            </a:r>
            <a:r>
              <a:rPr lang="en-US" b="1" baseline="30000" dirty="0" err="1">
                <a:solidFill>
                  <a:srgbClr val="000000"/>
                </a:solidFill>
                <a:latin typeface="Courier" charset="0"/>
              </a:rPr>
              <a:t>ave.</a:t>
            </a: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b="1" baseline="30000" dirty="0" smtClean="0">
                <a:solidFill>
                  <a:srgbClr val="000000"/>
                </a:solidFill>
                <a:latin typeface="Courier" charset="0"/>
              </a:rPr>
              <a:t>	16.44 </a:t>
            </a:r>
            <a:r>
              <a:rPr lang="en-US" b="1" baseline="30000" dirty="0">
                <a:solidFill>
                  <a:srgbClr val="000000"/>
                </a:solidFill>
                <a:latin typeface="Courier" charset="0"/>
              </a:rPr>
              <a:t>		</a:t>
            </a:r>
            <a:r>
              <a:rPr lang="en-US" b="1" baseline="30000" dirty="0" smtClean="0">
                <a:solidFill>
                  <a:srgbClr val="000000"/>
                </a:solidFill>
                <a:latin typeface="Courier" charset="0"/>
              </a:rPr>
              <a:t>        23.6</a:t>
            </a:r>
            <a:endParaRPr lang="en-US" b="1" baseline="30000" dirty="0">
              <a:solidFill>
                <a:srgbClr val="000000"/>
              </a:solidFill>
              <a:latin typeface="Courier" charset="0"/>
            </a:endParaRPr>
          </a:p>
          <a:p>
            <a:pPr>
              <a:spcAft>
                <a:spcPct val="16000"/>
              </a:spcAft>
            </a:pPr>
            <a:endParaRPr lang="en-US" baseline="30000" dirty="0">
              <a:solidFill>
                <a:srgbClr val="000000"/>
              </a:solidFill>
              <a:latin typeface="Courier" charset="0"/>
            </a:endParaRPr>
          </a:p>
        </p:txBody>
      </p:sp>
      <p:sp>
        <p:nvSpPr>
          <p:cNvPr id="61454" name="TextBox 5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charset="0"/>
              </a:rPr>
              <a:t>Was the Dodgers’ Class of </a:t>
            </a:r>
            <a:r>
              <a:rPr lang="en-US" sz="2200" b="1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>
                <a:solidFill>
                  <a:srgbClr val="0070C0"/>
                </a:solidFill>
                <a:latin typeface="Arial" charset="0"/>
              </a:rPr>
              <a:t>68 the Best Ever?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Draft Classes 1965-1991 (Total Career WAR)</a:t>
            </a:r>
          </a:p>
        </p:txBody>
      </p:sp>
      <p:pic>
        <p:nvPicPr>
          <p:cNvPr id="63491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5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>
                <a:latin typeface="Arial" charset="0"/>
              </a:rPr>
              <a:t>Top Draft Classes 1965-1991 (Total Career WAR)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63505" name="Object 17"/>
          <p:cNvGraphicFramePr>
            <a:graphicFrameLocks noChangeAspect="1"/>
          </p:cNvGraphicFramePr>
          <p:nvPr/>
        </p:nvGraphicFramePr>
        <p:xfrm>
          <a:off x="-4763" y="1803400"/>
          <a:ext cx="884396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Worksheet" r:id="rId4" imgW="8842248" imgH="3529584" progId="Excel.Sheet.8">
                  <p:embed/>
                </p:oleObj>
              </mc:Choice>
              <mc:Fallback>
                <p:oleObj name="Worksheet" r:id="rId4" imgW="8842248" imgH="3529584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803400"/>
                        <a:ext cx="884396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Draft Classes 1965-1999 (Draft Team WAR)</a:t>
            </a:r>
          </a:p>
        </p:txBody>
      </p:sp>
      <p:pic>
        <p:nvPicPr>
          <p:cNvPr id="65539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5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>
                <a:latin typeface="Arial" charset="0"/>
              </a:rPr>
              <a:t>Top Draft Classes 1965-1999 (Draft Team WAR)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0" y="1676400"/>
          <a:ext cx="829786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4" name="Worksheet" r:id="rId4" imgW="8296656" imgH="4474464" progId="Excel.Sheet.8">
                  <p:embed/>
                </p:oleObj>
              </mc:Choice>
              <mc:Fallback>
                <p:oleObj name="Worksheet" r:id="rId4" imgW="8296656" imgH="4474464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297863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Draft Classes 1965-2006 (Draft Team WAR)</a:t>
            </a:r>
          </a:p>
        </p:txBody>
      </p:sp>
      <p:pic>
        <p:nvPicPr>
          <p:cNvPr id="66563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5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b="1">
                <a:latin typeface="Arial" charset="0"/>
              </a:rPr>
              <a:t>Top Draft Classes 1965-2006 (Draft Team WAR)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990600" y="1447800"/>
          <a:ext cx="7696200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8" name="Worksheet" r:id="rId4" imgW="10165080" imgH="6800088" progId="Excel.Sheet.8">
                  <p:embed/>
                </p:oleObj>
              </mc:Choice>
              <mc:Fallback>
                <p:oleObj name="Worksheet" r:id="rId4" imgW="10165080" imgH="680008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696200" cy="514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 descr="Garv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4" descr="CeyCard.jpg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132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aciorek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2106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ucknerCardSCREEN.jpg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27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ValentineCardSCREEN.jpg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2122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Ferguson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LopesRookieCardSCREEN.jpg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939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oyleACardSCREEN.jpg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57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ZahnCardSCREEN.jpg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31"/>
          <p:cNvSpPr txBox="1">
            <a:spLocks noChangeArrowheads="1"/>
          </p:cNvSpPr>
          <p:nvPr/>
        </p:nvSpPr>
        <p:spPr bwMode="auto">
          <a:xfrm>
            <a:off x="2438400" y="762000"/>
            <a:ext cx="6553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/>
            </a:r>
            <a:br>
              <a:rPr lang="en-US" b="1" baseline="30000">
                <a:solidFill>
                  <a:srgbClr val="000000"/>
                </a:solidFill>
                <a:latin typeface="Courier" charset="0"/>
              </a:rPr>
            </a:br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June Regular Draft (Dodgers choose 71 players)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	Player	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1. 	(5) 	Bobby Valentine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2. 	(25) 	Bill Buckner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5. 	(89) 	Tom Paciorek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8. 	(137)	Joe Ferguson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9. 	(185)	Doyle Alexander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odgers1981.jpg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08125"/>
            <a:ext cx="44831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igers1984.jpg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08125"/>
            <a:ext cx="44227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8" descr="Garv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4" descr="CeyCard.jpg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132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aciorek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2106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BucknerCardSCREEN.jpg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27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ValentineCardSCREEN.jpg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2122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erguson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LopesRookieCardSCREEN.jpg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939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DoyleACardSCREEN.jpg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57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ZahnCardSCREEN.jpg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2438400" y="762000"/>
            <a:ext cx="6553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/>
            </a:r>
            <a:br>
              <a:rPr lang="en-US" b="1" baseline="30000">
                <a:solidFill>
                  <a:srgbClr val="000000"/>
                </a:solidFill>
                <a:latin typeface="Courier" charset="0"/>
              </a:rPr>
            </a:br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June Regular Draft (Dodgers choose 71 players)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	Player	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1. 	(5) 	Bobby Valentine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2. 	(25) 	Bill Buckner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5. 	(89) 	Tom Paciorek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8. 	(137)	Joe Ferguson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9. 	(185)	Doyle Alexander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June Secondary Draft (Dodgers choose 7 players)</a:t>
            </a:r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 	Player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1. 	(13) 	Steve Garvey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3. 	(53) 	Ron Cey 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6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GarvCard.jpg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5800"/>
            <a:ext cx="2106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CeyCard.jpg                                                    000BB0D2The Magnificent Wellspring     C361B81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132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Paciorek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2106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BucknerCardSCREEN.jpg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27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9" descr="ValentineCardSCREEN.jpg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2122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FergusonCardSCREEN.jpg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1" descr="LopesRookieCardSCREEN.jpg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939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 descr="DoyleACardSCREEN.jpg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57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3" descr="ZahnCardSCREEN.jpg 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31"/>
          <p:cNvSpPr txBox="1">
            <a:spLocks noChangeArrowheads="1"/>
          </p:cNvSpPr>
          <p:nvPr/>
        </p:nvSpPr>
        <p:spPr bwMode="auto">
          <a:xfrm>
            <a:off x="2438400" y="762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/>
            </a:r>
            <a:br>
              <a:rPr lang="en-US" b="1" baseline="30000">
                <a:solidFill>
                  <a:srgbClr val="000000"/>
                </a:solidFill>
                <a:latin typeface="Courier" charset="0"/>
              </a:rPr>
            </a:br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June Regular Draft (Dodgers choose 71 players)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	Player	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1. 	(5) 	Bobby Valentine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2. 	(25) 	Bill Buckner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5. 	(89) 	Tom Paciorek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8. 	(137)	Joe Ferguson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9. 	(185)	Doyle Alexander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June Secondary Draft (Dodgers choose 7 players)</a:t>
            </a:r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 	Player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1. 	(13) 	Steve Garvey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3. 	(53) 	Ron Cey 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January Regular Draft (Dodgers choose 10 players)</a:t>
            </a:r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 	Player </a:t>
            </a:r>
          </a:p>
          <a:p>
            <a:r>
              <a:rPr lang="en-US" i="1" baseline="30000">
                <a:solidFill>
                  <a:srgbClr val="000000"/>
                </a:solidFill>
                <a:latin typeface="Courier" charset="0"/>
              </a:rPr>
              <a:t>		No players of note</a:t>
            </a:r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="1" baseline="30000">
                <a:solidFill>
                  <a:srgbClr val="000000"/>
                </a:solidFill>
                <a:latin typeface="Courier" charset="0"/>
              </a:rPr>
              <a:t>January Secondary Draft (Dodgers choose 13 players)</a:t>
            </a:r>
            <a:endParaRPr lang="en-US" baseline="30000">
              <a:solidFill>
                <a:srgbClr val="000000"/>
              </a:solidFill>
              <a:latin typeface="Courier" charset="0"/>
            </a:endParaRP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Rd.	Pick 	Player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2. 	(26) 	Dave Lopes</a:t>
            </a:r>
          </a:p>
          <a:p>
            <a:r>
              <a:rPr lang="en-US" baseline="30000">
                <a:solidFill>
                  <a:srgbClr val="000000"/>
                </a:solidFill>
                <a:latin typeface="Courier" charset="0"/>
              </a:rPr>
              <a:t>5. 	(86) 	Geoff Zahn</a:t>
            </a:r>
          </a:p>
          <a:p>
            <a:endParaRPr lang="en-US" baseline="30000">
              <a:solidFill>
                <a:srgbClr val="000000"/>
              </a:solidFill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715000"/>
            <a:ext cx="7772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0" y="5562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2000">
                <a:solidFill>
                  <a:srgbClr val="0070C0"/>
                </a:solidFill>
                <a:latin typeface="Arial" charset="0"/>
              </a:rPr>
              <a:t>Number of future major leaguers in Dodgers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 Class of 1968: 9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0" y="838200"/>
          <a:ext cx="871537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47800" y="882650"/>
            <a:ext cx="701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Average annual # of ML players in team draft classes, 1965-2006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715000"/>
            <a:ext cx="7772400" cy="990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0070C0"/>
              </a:solidFill>
              <a:latin typeface="Franklin Gothic Book" pitchFamily="34" charset="0"/>
            </a:endParaRPr>
          </a:p>
        </p:txBody>
      </p:sp>
      <p:pic>
        <p:nvPicPr>
          <p:cNvPr id="8195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0" y="6019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2000">
                <a:latin typeface="Arial" charset="0"/>
              </a:rPr>
              <a:t>Historical average, 1965-2006: 4.874 major leaguers per class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5562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2000">
                <a:solidFill>
                  <a:srgbClr val="0070C0"/>
                </a:solidFill>
                <a:latin typeface="Arial" charset="0"/>
              </a:rPr>
              <a:t>Number of future major leaguers in Dodgers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 Class of 1968: 9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0" y="838200"/>
          <a:ext cx="871537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47800" y="882650"/>
            <a:ext cx="701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Average annual # of ML players in team draft classes, 1965-2006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Accomplishments of the Class of </a:t>
            </a:r>
            <a:r>
              <a:rPr lang="en-US" sz="2200" b="1" smtClean="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68</a:t>
            </a:r>
            <a:endParaRPr 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76530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Garvey, Cey, Lopes, &amp; </a:t>
            </a:r>
            <a:r>
              <a:rPr lang="en-US" sz="1900">
                <a:solidFill>
                  <a:schemeClr val="folHlink"/>
                </a:solidFill>
                <a:latin typeface="Arial" charset="0"/>
              </a:rPr>
              <a:t>Russell</a:t>
            </a:r>
            <a:r>
              <a:rPr lang="en-US" sz="1900">
                <a:latin typeface="Arial" charset="0"/>
              </a:rPr>
              <a:t> = June, 1973 to Oct., 1981 (8.5 seasons)</a:t>
            </a:r>
          </a:p>
          <a:p>
            <a:pPr>
              <a:spcBef>
                <a:spcPts val="2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lassof68Header.pdf                                            00787782The Magnificent Wellspring     C361B8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/>
          <p:cNvSpPr>
            <a:spLocks noChangeArrowheads="1"/>
          </p:cNvSpPr>
          <p:nvPr>
            <p:ph type="title" idx="4294967295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Accomplishments of the Class of </a:t>
            </a:r>
            <a:r>
              <a:rPr lang="en-US" sz="2200" b="1" smtClean="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68</a:t>
            </a:r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765300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Garvey, Cey, Lopes, &amp; </a:t>
            </a:r>
            <a:r>
              <a:rPr lang="en-US" sz="1900">
                <a:solidFill>
                  <a:schemeClr val="folHlink"/>
                </a:solidFill>
                <a:latin typeface="Arial" charset="0"/>
              </a:rPr>
              <a:t>Russell</a:t>
            </a:r>
            <a:r>
              <a:rPr lang="en-US" sz="1900">
                <a:latin typeface="Arial" charset="0"/>
              </a:rPr>
              <a:t> = June, 1973 to Oct., 1981 (8.5 seasons)</a:t>
            </a:r>
          </a:p>
          <a:p>
            <a:pPr>
              <a:spcBef>
                <a:spcPts val="2000"/>
              </a:spcBef>
            </a:pPr>
            <a:r>
              <a:rPr lang="en-US" sz="1900">
                <a:latin typeface="Arial" charset="0"/>
              </a:rPr>
              <a:t>    </a:t>
            </a:r>
            <a:r>
              <a:rPr lang="en-US" sz="1900"/>
              <a:t>•</a:t>
            </a:r>
            <a:r>
              <a:rPr lang="en-US" sz="1900">
                <a:latin typeface="Arial" charset="0"/>
              </a:rPr>
              <a:t>     Average career of 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Class of 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’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68</a:t>
            </a:r>
            <a:r>
              <a:rPr lang="en-US" sz="1900">
                <a:latin typeface="Arial" charset="0"/>
              </a:rPr>
              <a:t> =</a:t>
            </a:r>
            <a:r>
              <a:rPr lang="en-US" sz="1800">
                <a:latin typeface="Arial" charset="0"/>
              </a:rPr>
              <a:t> 16.4 seasons (vs. historic ave. 5.6 seasons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*</a:t>
            </a:r>
            <a:r>
              <a:rPr lang="en-US" sz="1800">
                <a:latin typeface="Arial" charset="0"/>
              </a:rPr>
              <a:t>)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	 								         	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</a:p>
          <a:p>
            <a:pPr>
              <a:spcBef>
                <a:spcPts val="2000"/>
              </a:spcBef>
            </a:pPr>
            <a:r>
              <a:rPr lang="en-US" sz="1800">
                <a:latin typeface="Arial" charset="0"/>
              </a:rPr>
              <a:t>    </a:t>
            </a:r>
          </a:p>
          <a:p>
            <a:pPr>
              <a:spcBef>
                <a:spcPts val="2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ts val="2000"/>
              </a:spcBef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ts val="2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    *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Source: Sam Roberts, </a:t>
            </a:r>
            <a:r>
              <a:rPr lang="en-US" sz="1400">
                <a:solidFill>
                  <a:schemeClr val="accent2"/>
                </a:solidFill>
              </a:rPr>
              <a:t>“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Just How Long Does a Baseball Career Last?</a:t>
            </a:r>
            <a:r>
              <a:rPr lang="en-US" sz="1400">
                <a:solidFill>
                  <a:schemeClr val="accent2"/>
                </a:solidFill>
              </a:rPr>
              <a:t>”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New York Times,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June 15, 2007	</a:t>
            </a:r>
            <a:r>
              <a:rPr lang="en-US" sz="180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2166</TotalTime>
  <Words>554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</vt:lpstr>
      <vt:lpstr>Arial</vt:lpstr>
      <vt:lpstr>Calibri</vt:lpstr>
      <vt:lpstr>Courier</vt:lpstr>
      <vt:lpstr>Franklin Gothic Book</vt:lpstr>
      <vt:lpstr>Blank Presentation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Accomplishments of the Class of ’68</vt:lpstr>
      <vt:lpstr>Accomplishments of the Class of ’68</vt:lpstr>
      <vt:lpstr>Accomplishments of the Class of ’68</vt:lpstr>
      <vt:lpstr>Accomplishments of the Class of ’68</vt:lpstr>
      <vt:lpstr>October 14, 1965 (Bloomington, Minnesota)</vt:lpstr>
      <vt:lpstr>June 8, 1965</vt:lpstr>
      <vt:lpstr>June 8, 1965</vt:lpstr>
      <vt:lpstr>June 8, 1965</vt:lpstr>
      <vt:lpstr>June 8, 1965</vt:lpstr>
      <vt:lpstr>Dodger Brain Trust in 1968</vt:lpstr>
      <vt:lpstr>Dodger Brain Trust in 1968</vt:lpstr>
      <vt:lpstr>Dodger Brain Trust in 1968</vt:lpstr>
      <vt:lpstr>The Campanis Strategy</vt:lpstr>
      <vt:lpstr>The Campanis Strategy</vt:lpstr>
      <vt:lpstr>The Campanis Strategy</vt:lpstr>
      <vt:lpstr>The Campanis Strategy</vt:lpstr>
      <vt:lpstr>The Campanis Strategy</vt:lpstr>
      <vt:lpstr>Was the Dodgers’ Class of ’68 the Best Ever?</vt:lpstr>
      <vt:lpstr>Was the Dodgers’ Class of ’68 the Best Ever?</vt:lpstr>
      <vt:lpstr>Top Draft Classes 1965-1991 (Total Career WAR)</vt:lpstr>
      <vt:lpstr>Top Draft Classes 1965-1999 (Draft Team WAR)</vt:lpstr>
      <vt:lpstr>Top Draft Classes 1965-2006 (Draft Team WAR)</vt:lpstr>
      <vt:lpstr>PowerPoint Presentation</vt:lpstr>
    </vt:vector>
  </TitlesOfParts>
  <Company>냒蓕暤卌䐸뿿조Ā䀀蓕뻌뿿좄뿿조_x000f_틴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Fallon</dc:creator>
  <cp:lastModifiedBy>Neal Traven</cp:lastModifiedBy>
  <cp:revision>87</cp:revision>
  <dcterms:created xsi:type="dcterms:W3CDTF">2012-06-01T02:47:47Z</dcterms:created>
  <dcterms:modified xsi:type="dcterms:W3CDTF">2012-06-23T23:59:18Z</dcterms:modified>
</cp:coreProperties>
</file>