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entury Gothic" panose="020B0502020202020204" pitchFamily="34" charset="0"/>
      <p:regular r:id="rId34"/>
      <p:bold r:id="rId35"/>
      <p:italic r:id="rId36"/>
      <p:boldItalic r:id="rId37"/>
    </p:embeddedFont>
    <p:embeddedFont>
      <p:font typeface="Nunito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61FAC1-3498-4994-A9B0-29DE45A3E3DF}">
  <a:tblStyle styleId="{8461FAC1-3498-4994-A9B0-29DE45A3E3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5e43eea6c4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5e43eea6c4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5e43eea6c4_0_6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5e43eea6c4_0_6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5e43eea6c4_0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5e43eea6c4_0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5e43eea6c4_0_6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5e43eea6c4_0_6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e43eea6c4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e43eea6c4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5e43eea6c4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5e43eea6c4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962771ec2f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962771ec2f_0_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e43eea6c4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5e43eea6c4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e43eea6c4_0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5e43eea6c4_0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9539418ee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9539418ee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9539418ee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g29539418ee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5e43eea6c4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5e43eea6c4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9539418ee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g29539418ee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539418ee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9539418ee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e43eea6c4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5e43eea6c4_0_6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539418ee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9539418ee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5e43eea6c4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25e43eea6c4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5e43eea6c4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5e43eea6c4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5e43eea6c4_0_8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5e43eea6c4_0_8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962771ec2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962771ec2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5e43eea6c4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5e43eea6c4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e43eea6c4_0_6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5e43eea6c4_0_6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9539418ee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9539418ee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e43eea6c4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e43eea6c4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9539418eed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29539418eed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5e43eea6c4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25e43eea6c4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9539418eed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9539418eed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100"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100"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100"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 sz="11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 sz="1100"/>
            </a:lvl1pPr>
            <a:lvl2pPr marL="0" lvl="1" indent="0" algn="r" rtl="0">
              <a:spcBef>
                <a:spcPts val="0"/>
              </a:spcBef>
              <a:buNone/>
              <a:defRPr sz="1100"/>
            </a:lvl2pPr>
            <a:lvl3pPr marL="0" lvl="2" indent="0" algn="r" rtl="0">
              <a:spcBef>
                <a:spcPts val="0"/>
              </a:spcBef>
              <a:buNone/>
              <a:defRPr sz="1100"/>
            </a:lvl3pPr>
            <a:lvl4pPr marL="0" lvl="3" indent="0" algn="r" rtl="0">
              <a:spcBef>
                <a:spcPts val="0"/>
              </a:spcBef>
              <a:buNone/>
              <a:defRPr sz="1100"/>
            </a:lvl4pPr>
            <a:lvl5pPr marL="0" lvl="4" indent="0" algn="r" rtl="0">
              <a:spcBef>
                <a:spcPts val="0"/>
              </a:spcBef>
              <a:buNone/>
              <a:defRPr sz="1100"/>
            </a:lvl5pPr>
            <a:lvl6pPr marL="0" lvl="5" indent="0" algn="r" rtl="0">
              <a:spcBef>
                <a:spcPts val="0"/>
              </a:spcBef>
              <a:buNone/>
              <a:defRPr sz="1100"/>
            </a:lvl6pPr>
            <a:lvl7pPr marL="0" lvl="6" indent="0" algn="r" rtl="0">
              <a:spcBef>
                <a:spcPts val="0"/>
              </a:spcBef>
              <a:buNone/>
              <a:defRPr sz="1100"/>
            </a:lvl7pPr>
            <a:lvl8pPr marL="0" lvl="7" indent="0" algn="r" rtl="0">
              <a:spcBef>
                <a:spcPts val="0"/>
              </a:spcBef>
              <a:buNone/>
              <a:defRPr sz="1100"/>
            </a:lvl8pPr>
            <a:lvl9pPr marL="0" lvl="8" indent="0" algn="r" rtl="0">
              <a:spcBef>
                <a:spcPts val="0"/>
              </a:spcBef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cfarlandbooks.com/product/baseballs-union-association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hyperlink" Target="mailto:just.mckinney@gmail.com" TargetMode="External"/><Relationship Id="rId4" Type="http://schemas.openxmlformats.org/officeDocument/2006/relationships/hyperlink" Target="http://@just_mckinne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ctrTitle"/>
          </p:nvPr>
        </p:nvSpPr>
        <p:spPr>
          <a:xfrm>
            <a:off x="718000" y="1592650"/>
            <a:ext cx="7976400" cy="16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1890 Philadelphia Athletics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How a Pennant Contender Became the Worst Team of All Time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Justin Mckinney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A Fast Start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628650" y="952151"/>
            <a:ext cx="7886700" cy="3680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476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The A’s start the season strong, jumping out to a 17-8 record and taking over first place on May 23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Attendance proving to be a struggle – PL making a huge dent </a:t>
            </a:r>
            <a:endParaRPr sz="2500"/>
          </a:p>
          <a:p>
            <a:pPr marL="177800" lvl="0" indent="-2476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Home opener attendance for three clubs – PL 17,119, NL 6,952, AA 2,040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PL club has benefit of novelty, as well as fact that the new league is likely the strongest in baseball.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1200"/>
              </a:spcAft>
              <a:buSzPts val="2500"/>
              <a:buChar char="●"/>
            </a:pPr>
            <a:r>
              <a:rPr lang="en" sz="2500"/>
              <a:t>AA the weakest circuit</a:t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Into the Summer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body" idx="1"/>
          </p:nvPr>
        </p:nvSpPr>
        <p:spPr>
          <a:xfrm>
            <a:off x="628650" y="992151"/>
            <a:ext cx="7886700" cy="3640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A’s strong play continues and club remains in first place into July</a:t>
            </a:r>
            <a:endParaRPr sz="2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Attendance improves, with a season high of 7,241 attending doubleheader sweep that puts club 20 games above .500 and a 6 game lead </a:t>
            </a:r>
            <a:endParaRPr sz="2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Some red flags though – </a:t>
            </a:r>
            <a:r>
              <a:rPr lang="en" sz="2500" b="1"/>
              <a:t>Ed Seward</a:t>
            </a:r>
            <a:r>
              <a:rPr lang="en" sz="2500"/>
              <a:t> who had won 56 games in 1888-1889 struggles with injuries and ineffectiveness</a:t>
            </a:r>
            <a:endParaRPr sz="25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Young </a:t>
            </a:r>
            <a:r>
              <a:rPr lang="en" sz="2500" b="1"/>
              <a:t>Sadie McMahon</a:t>
            </a:r>
            <a:r>
              <a:rPr lang="en" sz="2500"/>
              <a:t> starts to lag due to overwork, and Sharsig has trouble finding a replacement for Seward</a:t>
            </a:r>
            <a:endParaRPr sz="2500"/>
          </a:p>
          <a:p>
            <a:pPr marL="177800" lvl="0" indent="-2159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endParaRPr sz="2000"/>
          </a:p>
          <a:p>
            <a:pPr marL="177800" lvl="0" indent="-2159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Dog Days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1"/>
          </p:nvPr>
        </p:nvSpPr>
        <p:spPr>
          <a:xfrm>
            <a:off x="628650" y="895776"/>
            <a:ext cx="7886700" cy="373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476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Rumors of poor training habits plague team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McMahon struggles, Seward bad, and every new pitcher they try flames out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Louisville goes on a tear, while A’s collapse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 b="1"/>
              <a:t>Denny Lyons </a:t>
            </a:r>
            <a:r>
              <a:rPr lang="en" sz="2500"/>
              <a:t>in middle of MVP quality campaign hitting .354/461/.531 with 193 OPS+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August 28 it all falls apart - Lyons shows up drunk to park and makes four errors at third base in demoralizing 21-8 loss to Columbus</a:t>
            </a:r>
            <a:endParaRPr sz="250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Financial Peril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body" idx="1"/>
          </p:nvPr>
        </p:nvSpPr>
        <p:spPr>
          <a:xfrm>
            <a:off x="628650" y="1008501"/>
            <a:ext cx="7886700" cy="362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Sharsig and company are losing money on the year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Rumors of financial mismanagement by co-owner and treasurer William Whittaker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Attendance hindered by competition: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28 home games played in opposition – 13 where all three teams played</a:t>
            </a:r>
            <a:endParaRPr sz="200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PL games averaged 3263 fans, NL - 2980, AA - 1476 in head to head competition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Attendance sunk as club fell out of race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Losing it all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 txBox="1">
            <a:spLocks noGrp="1"/>
          </p:cNvSpPr>
          <p:nvPr>
            <p:ph type="body" idx="1"/>
          </p:nvPr>
        </p:nvSpPr>
        <p:spPr>
          <a:xfrm>
            <a:off x="628650" y="1008500"/>
            <a:ext cx="8515500" cy="368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Sharsig releases Lyons for drunkenness, though it was also a cost-cutting measure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Team was losing money and had fallen out of race</a:t>
            </a:r>
            <a:endParaRPr sz="25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500"/>
              <a:t>Reportedly $17,000 in debt and over a month left to play with costly western road trip upcoming</a:t>
            </a:r>
            <a:endParaRPr sz="250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Losing it all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8"/>
          <p:cNvSpPr txBox="1">
            <a:spLocks noGrp="1"/>
          </p:cNvSpPr>
          <p:nvPr>
            <p:ph type="body" idx="1"/>
          </p:nvPr>
        </p:nvSpPr>
        <p:spPr>
          <a:xfrm>
            <a:off x="628650" y="1008500"/>
            <a:ext cx="8515500" cy="3685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On September 16 – Sharsig makes a proposal to the team</a:t>
            </a:r>
            <a:endParaRPr sz="1800"/>
          </a:p>
          <a:p>
            <a:pPr marL="558800" lvl="1" indent="-215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Play out rest of season for share of gate receipts</a:t>
            </a:r>
            <a:endParaRPr sz="1800"/>
          </a:p>
          <a:p>
            <a:pPr marL="558800" lvl="1" indent="-215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/>
              <a:t>Or be granted your release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Every veteran player is given their release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/>
              <a:t>Curt Welch</a:t>
            </a:r>
            <a:r>
              <a:rPr lang="en" sz="1800"/>
              <a:t>, </a:t>
            </a:r>
            <a:r>
              <a:rPr lang="en" sz="1800" b="1"/>
              <a:t>Sadie McMahon</a:t>
            </a:r>
            <a:r>
              <a:rPr lang="en" sz="1800"/>
              <a:t>, and </a:t>
            </a:r>
            <a:r>
              <a:rPr lang="en" sz="1800" b="1"/>
              <a:t>Wilbert Robinson</a:t>
            </a:r>
            <a:r>
              <a:rPr lang="en" sz="1800"/>
              <a:t> sign with Baltimore and will form nucleus of budding Orioles dynasty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Sharsig searches the scrap heap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/>
              <a:t>What next for Sharsig’s Athletics?</a:t>
            </a:r>
            <a:endParaRPr sz="2000"/>
          </a:p>
          <a:p>
            <a:pPr marL="254000" lvl="0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/>
              <a:t>Rumors that club would disband, but Sharsig had an idea</a:t>
            </a:r>
            <a:endParaRPr sz="2000"/>
          </a:p>
          <a:p>
            <a:pPr marL="254000" lvl="0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/>
              <a:t>Sign new players to replace the departed and finish out the season</a:t>
            </a:r>
            <a:endParaRPr sz="2000"/>
          </a:p>
          <a:p>
            <a:pPr marL="254000" lvl="0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/>
              <a:t>New club is disdainfully christened “Sharsig’s Amateurs”</a:t>
            </a:r>
            <a:endParaRPr sz="2000"/>
          </a:p>
          <a:p>
            <a:pPr marL="254000" lvl="0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/>
              <a:t>He signs players from local sandlots and a few minor leaguers from the area</a:t>
            </a:r>
            <a:endParaRPr sz="2000"/>
          </a:p>
          <a:p>
            <a:pPr marL="254000" lvl="0" indent="-292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" sz="2000"/>
              <a:t>Begin road trip on September 18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September 18, 1890 - A new club debuts</a:t>
            </a:r>
            <a:endParaRPr sz="25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Font typeface="Century Gothic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8650" y="825326"/>
            <a:ext cx="7886700" cy="3807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79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Don Carman, SS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i="1"/>
              <a:t>Pete Sweeney, 3B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Andy Knox, 1B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/>
              <a:t>John Riddle, LF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/>
              <a:t>Al Sauters, CF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Charles Snyder, RF/C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/>
              <a:t>Joe Daly, C/RF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/>
              <a:t>Ben Conroy, 2B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i="1"/>
              <a:t>Ed O’Neil, P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/>
              <a:t>Ed Green, P</a:t>
            </a:r>
            <a:endParaRPr sz="1800"/>
          </a:p>
          <a:p>
            <a:pPr marL="254000" lvl="0" indent="-2794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 b="1"/>
              <a:t>William Stecher, P</a:t>
            </a:r>
            <a:endParaRPr sz="1800"/>
          </a:p>
          <a:p>
            <a:pPr marL="254000" lvl="0" indent="-1651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3">
            <a:alphaModFix/>
          </a:blip>
          <a:srcRect r="1739"/>
          <a:stretch/>
        </p:blipFill>
        <p:spPr>
          <a:xfrm>
            <a:off x="3556902" y="726676"/>
            <a:ext cx="5044808" cy="4884940"/>
          </a:xfrm>
          <a:custGeom>
            <a:avLst/>
            <a:gdLst/>
            <a:ahLst/>
            <a:cxnLst/>
            <a:rect l="l" t="t" r="r" b="b"/>
            <a:pathLst>
              <a:path w="4221597" h="4303912" extrusionOk="0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Sharsig’s Amateurs</a:t>
            </a: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1"/>
          </p:nvPr>
        </p:nvSpPr>
        <p:spPr>
          <a:xfrm>
            <a:off x="628650" y="952150"/>
            <a:ext cx="7886700" cy="3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Debut with a 9-4 loss on September 19 in Louisville</a:t>
            </a:r>
            <a:endParaRPr sz="22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b="1"/>
              <a:t>Ed Green</a:t>
            </a:r>
            <a:r>
              <a:rPr lang="en" sz="2200"/>
              <a:t>, one of the holdovers, pitches game of a double header on September 20 and is torched by Louisville for 22 runs in 22-4 loss</a:t>
            </a:r>
            <a:endParaRPr sz="22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 b="1"/>
              <a:t>William Stecher</a:t>
            </a:r>
            <a:r>
              <a:rPr lang="en" sz="2200"/>
              <a:t>, another of the holdovers, loses 10-0 in game two</a:t>
            </a:r>
            <a:endParaRPr sz="22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Another doubleheader in Louisville on September 21 sees </a:t>
            </a:r>
            <a:r>
              <a:rPr lang="en" sz="2200" b="1"/>
              <a:t>Ed O’Neil</a:t>
            </a:r>
            <a:r>
              <a:rPr lang="en" sz="2200"/>
              <a:t> fall 12-4 and Stecher lose 16-3</a:t>
            </a:r>
            <a:endParaRPr sz="22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They then lose three more games in St. Louis by scores of 21-2, 15-3, and 7-3</a:t>
            </a:r>
            <a:endParaRPr sz="22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Pick up a local player, </a:t>
            </a:r>
            <a:r>
              <a:rPr lang="en" sz="2200" b="1"/>
              <a:t>Ed Pabst</a:t>
            </a:r>
            <a:r>
              <a:rPr lang="en" sz="2200"/>
              <a:t>, to play left field</a:t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Ohio Blues</a:t>
            </a: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628650" y="966225"/>
            <a:ext cx="7886700" cy="3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/>
              <a:t>Next series was in Toledo, the AA’s fourth place club</a:t>
            </a:r>
            <a:endParaRPr sz="2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/>
              <a:t>Lose three games on September 27-28: 15-3, 11-9, 15-1</a:t>
            </a:r>
            <a:endParaRPr sz="2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/>
              <a:t>Teams took to scheduling doubleheaders when hosting the Amateurs</a:t>
            </a:r>
            <a:endParaRPr sz="2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/>
              <a:t>Off to visit Columbus, who would finish second for three game set</a:t>
            </a:r>
            <a:endParaRPr sz="2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/>
              <a:t>Fall 14-2, 14-0, and 9-2</a:t>
            </a:r>
            <a:endParaRPr sz="2100"/>
          </a:p>
          <a:p>
            <a:pPr marL="177800" lvl="0" indent="-171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/>
              <a:t>In Columbus, they try a local battery late in final game with no success</a:t>
            </a:r>
            <a:endParaRPr sz="2100"/>
          </a:p>
          <a:p>
            <a:pPr marL="52070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100" b="1"/>
              <a:t>William Lackey</a:t>
            </a:r>
            <a:r>
              <a:rPr lang="en" sz="2100"/>
              <a:t> and a catcher known only as </a:t>
            </a:r>
            <a:r>
              <a:rPr lang="en" sz="2100" b="1"/>
              <a:t>Macey </a:t>
            </a:r>
            <a:endParaRPr sz="21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endParaRPr sz="2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latin typeface="Arial"/>
                <a:ea typeface="Arial"/>
                <a:cs typeface="Arial"/>
                <a:sym typeface="Arial"/>
              </a:rPr>
              <a:t>The Philadelphia Athletics 1882-1889</a:t>
            </a:r>
            <a:endParaRPr sz="25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05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Inaugural member of the American Association in 1882 </a:t>
            </a: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First major league team in Philadelphia since 1876</a:t>
            </a: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Philadelphia gets an NL club in 1883, going 17-81</a:t>
            </a: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A’s won 1883 AA pennant and set attendance record – clear nearly $80,000</a:t>
            </a: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One of strongest clubs in AA, but never wins another pennant</a:t>
            </a: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Phillies improve throughout the decade and eventually overtake A’s in attendance</a:t>
            </a:r>
            <a:endParaRPr sz="2000"/>
          </a:p>
          <a:p>
            <a:pPr marL="177800" lvl="0" indent="-1905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1889 A’s club finish third - reputation as lushers and some think it cost them the pennant</a:t>
            </a: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Running out of Syracuse</a:t>
            </a: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255" name="Google Shape;255;p33"/>
          <p:cNvSpPr txBox="1">
            <a:spLocks noGrp="1"/>
          </p:cNvSpPr>
          <p:nvPr>
            <p:ph type="body" idx="1"/>
          </p:nvPr>
        </p:nvSpPr>
        <p:spPr>
          <a:xfrm>
            <a:off x="628650" y="1031300"/>
            <a:ext cx="7886700" cy="3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Final games on their road trip are a doubleheader in Syracuse on October 4</a:t>
            </a:r>
            <a:endParaRPr sz="2500"/>
          </a:p>
          <a:p>
            <a:pPr marL="17780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 b="1"/>
              <a:t>Ed Pabst</a:t>
            </a:r>
            <a:r>
              <a:rPr lang="en" sz="2500"/>
              <a:t> who had been one of the only players with a pulse, hitting .400 in 8 games with 3 SB, leaves club and signs with his home town St. Louis</a:t>
            </a:r>
            <a:endParaRPr sz="2500"/>
          </a:p>
          <a:p>
            <a:pPr marL="17780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Syracuse was one of weaker clubs in league </a:t>
            </a:r>
            <a:endParaRPr sz="2500"/>
          </a:p>
          <a:p>
            <a:pPr marL="17780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The Amateurs almost win game one, falling 7-6, and then dropping game 2 by score of 6-1</a:t>
            </a:r>
            <a:endParaRPr sz="2500"/>
          </a:p>
          <a:p>
            <a:pPr marL="177800" lvl="0" indent="-1968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/>
              <a:t>A’s head back to Philly for final homestand</a:t>
            </a:r>
            <a:endParaRPr sz="25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endParaRPr sz="2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Not so triumphant return</a:t>
            </a: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261" name="Google Shape;261;p34"/>
          <p:cNvSpPr txBox="1">
            <a:spLocks noGrp="1"/>
          </p:cNvSpPr>
          <p:nvPr>
            <p:ph type="body" idx="1"/>
          </p:nvPr>
        </p:nvSpPr>
        <p:spPr>
          <a:xfrm>
            <a:off x="4586325" y="1019175"/>
            <a:ext cx="39291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Club returns to Philly for game on October 8 against Rochester</a:t>
            </a:r>
            <a:endParaRPr sz="20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Lose 17-1 in front of 50 fans</a:t>
            </a:r>
            <a:endParaRPr sz="20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Lose second game on October 9 – 10-4</a:t>
            </a:r>
            <a:endParaRPr sz="20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Swept by Syracuse in doubleheader on October 11 – 16-1 and 15-4</a:t>
            </a:r>
            <a:endParaRPr sz="20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●"/>
            </a:pPr>
            <a:r>
              <a:rPr lang="en" sz="2000"/>
              <a:t>Final game of the season on October 12</a:t>
            </a:r>
            <a:endParaRPr sz="2000"/>
          </a:p>
        </p:txBody>
      </p:sp>
      <p:pic>
        <p:nvPicPr>
          <p:cNvPr id="262" name="Google Shape;26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" y="1019175"/>
            <a:ext cx="4457700" cy="3850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October 12, 1890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5"/>
          <p:cNvSpPr txBox="1">
            <a:spLocks noGrp="1"/>
          </p:cNvSpPr>
          <p:nvPr>
            <p:ph type="body" idx="1"/>
          </p:nvPr>
        </p:nvSpPr>
        <p:spPr>
          <a:xfrm>
            <a:off x="628650" y="688125"/>
            <a:ext cx="3560700" cy="3944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159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Sunday game in Gloucester, 20 people estimated to be in attendance</a:t>
            </a:r>
            <a:endParaRPr sz="2000"/>
          </a:p>
          <a:p>
            <a:pPr marL="177800" lvl="0" indent="-215900" algn="l" rtl="0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12-2 shellacking in five innings by visiting Syracuse</a:t>
            </a:r>
            <a:endParaRPr sz="2000"/>
          </a:p>
          <a:p>
            <a:pPr marL="17780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Four members of the A’s lineup that day remain unidentified – </a:t>
            </a:r>
            <a:r>
              <a:rPr lang="en" sz="2000" b="1"/>
              <a:t>Crawford</a:t>
            </a:r>
            <a:r>
              <a:rPr lang="en" sz="2000"/>
              <a:t>, </a:t>
            </a:r>
            <a:r>
              <a:rPr lang="en" sz="2000" b="1"/>
              <a:t>Sweigert</a:t>
            </a:r>
            <a:r>
              <a:rPr lang="en" sz="2000"/>
              <a:t>, </a:t>
            </a:r>
            <a:r>
              <a:rPr lang="en" sz="2000" b="1"/>
              <a:t>McBride</a:t>
            </a:r>
            <a:r>
              <a:rPr lang="en" sz="2000"/>
              <a:t>, </a:t>
            </a:r>
            <a:r>
              <a:rPr lang="en" sz="2000" b="1"/>
              <a:t>Stafford</a:t>
            </a:r>
            <a:endParaRPr sz="2000" b="1"/>
          </a:p>
          <a:p>
            <a:pPr marL="177800" lvl="0" indent="-2032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Starting pitcher, </a:t>
            </a:r>
            <a:r>
              <a:rPr lang="en" sz="2000" b="1"/>
              <a:t>John Sterling</a:t>
            </a:r>
            <a:r>
              <a:rPr lang="en" sz="2000"/>
              <a:t>, was only firmly ID’d earlier this year</a:t>
            </a:r>
            <a:endParaRPr sz="2000"/>
          </a:p>
          <a:p>
            <a:pPr marL="177800" lvl="0" indent="-2032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endParaRPr sz="2000"/>
          </a:p>
          <a:p>
            <a:pPr marL="177800" lvl="0" indent="-2032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endParaRPr sz="20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pic>
        <p:nvPicPr>
          <p:cNvPr id="269" name="Google Shape;269;p35"/>
          <p:cNvPicPr preferRelativeResize="0"/>
          <p:nvPr/>
        </p:nvPicPr>
        <p:blipFill rotWithShape="1">
          <a:blip r:embed="rId3">
            <a:alphaModFix/>
          </a:blip>
          <a:srcRect l="2959" r="328"/>
          <a:stretch/>
        </p:blipFill>
        <p:spPr>
          <a:xfrm>
            <a:off x="4779266" y="784889"/>
            <a:ext cx="4069058" cy="3944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Any Diamonds?</a:t>
            </a:r>
            <a:endParaRPr sz="2500" b="1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sp>
        <p:nvSpPr>
          <p:cNvPr id="275" name="Google Shape;275;p36"/>
          <p:cNvSpPr txBox="1">
            <a:spLocks noGrp="1"/>
          </p:cNvSpPr>
          <p:nvPr>
            <p:ph type="body" idx="1"/>
          </p:nvPr>
        </p:nvSpPr>
        <p:spPr>
          <a:xfrm>
            <a:off x="628650" y="881675"/>
            <a:ext cx="7886700" cy="37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Of Sharsig’s misfits, only catcher</a:t>
            </a:r>
            <a:r>
              <a:rPr lang="en" sz="2200" b="1"/>
              <a:t> Joe Daly</a:t>
            </a:r>
            <a:r>
              <a:rPr lang="en" sz="2200"/>
              <a:t> appeared in the majors post-1890</a:t>
            </a:r>
            <a:endParaRPr sz="22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200"/>
              <a:t>A few had at least a modicum of ability:</a:t>
            </a:r>
            <a:endParaRPr sz="2200"/>
          </a:p>
          <a:p>
            <a:pPr marL="52070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b="1"/>
              <a:t>Charles Snyder</a:t>
            </a:r>
            <a:r>
              <a:rPr lang="en" sz="2200"/>
              <a:t>, 17-year-old catcher, hit .273 in his stint – had minor league career destroyed by alcoholism, and was dead before age 30</a:t>
            </a:r>
            <a:endParaRPr sz="2200"/>
          </a:p>
          <a:p>
            <a:pPr marL="52070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" sz="2200" b="1"/>
              <a:t>Crawford</a:t>
            </a:r>
            <a:r>
              <a:rPr lang="en" sz="2200"/>
              <a:t>, IF/OF, of unknown origin but received praise for defense and Sharsig used him on several of his minor league and semi-pro teams in later years</a:t>
            </a:r>
            <a:endParaRPr sz="2200"/>
          </a:p>
          <a:p>
            <a:pPr marL="520700" lvl="1" indent="-203200" algn="l" rtl="0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200"/>
              <a:buChar char="○"/>
            </a:pPr>
            <a:r>
              <a:rPr lang="en" sz="2200" b="1"/>
              <a:t>Andy Knox</a:t>
            </a:r>
            <a:r>
              <a:rPr lang="en" sz="2200"/>
              <a:t>, giant first baseman, posted .333 OBP in his A’s stint with 5 steals, 8 RBI, 9 BB – had minor league career afterward</a:t>
            </a:r>
            <a:endParaRPr sz="2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Aftermath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7"/>
          <p:cNvSpPr txBox="1">
            <a:spLocks noGrp="1"/>
          </p:cNvSpPr>
          <p:nvPr>
            <p:ph type="body" idx="1"/>
          </p:nvPr>
        </p:nvSpPr>
        <p:spPr>
          <a:xfrm>
            <a:off x="2088725" y="965500"/>
            <a:ext cx="6426600" cy="3667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The club disbands immediately after the season</a:t>
            </a:r>
            <a:endParaRPr/>
          </a:p>
          <a:p>
            <a:pPr marL="177800" lvl="0" indent="-1778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Players’ League collapses in off-season</a:t>
            </a:r>
            <a:endParaRPr/>
          </a:p>
          <a:p>
            <a:pPr marL="177800" lvl="0" indent="-1778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PL Quakers join the AA to replace the departed Athletics and assume the same name</a:t>
            </a:r>
            <a:endParaRPr/>
          </a:p>
          <a:p>
            <a:pPr marL="177800" lvl="0" indent="-1778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Sharsig named manager of the 1891 club, but is dismissed after 6-11 start</a:t>
            </a:r>
            <a:endParaRPr/>
          </a:p>
          <a:p>
            <a:pPr marL="177800" lvl="0" indent="-1778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Despite the 1890 debacle, Sharsig remains a respected figure in the city</a:t>
            </a:r>
            <a:endParaRPr/>
          </a:p>
          <a:p>
            <a:pPr marL="177800" lvl="0" indent="-1778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Later manages several minor league clubs and is hired by Connie Mack in 1901 as A’s business manager</a:t>
            </a:r>
            <a:endParaRPr/>
          </a:p>
          <a:p>
            <a:pPr marL="177800" lvl="0" indent="-177800" algn="l" rtl="0">
              <a:spcBef>
                <a:spcPts val="800"/>
              </a:spcBef>
              <a:spcAft>
                <a:spcPts val="1200"/>
              </a:spcAft>
              <a:buSzPts val="2000"/>
              <a:buChar char="●"/>
            </a:pPr>
            <a:r>
              <a:rPr lang="en" sz="2000"/>
              <a:t>Died February 1, 1902</a:t>
            </a:r>
            <a:endParaRPr/>
          </a:p>
        </p:txBody>
      </p:sp>
      <p:pic>
        <p:nvPicPr>
          <p:cNvPr id="282" name="Google Shape;2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75" y="1082963"/>
            <a:ext cx="1885950" cy="36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Worst Team of All Time: By the Numbers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38"/>
          <p:cNvSpPr txBox="1">
            <a:spLocks noGrp="1"/>
          </p:cNvSpPr>
          <p:nvPr>
            <p:ph type="body" idx="1"/>
          </p:nvPr>
        </p:nvSpPr>
        <p:spPr>
          <a:xfrm>
            <a:off x="628650" y="1008501"/>
            <a:ext cx="7886700" cy="3624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68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Sharsig’s Amateurs are the worst baseball team in major league history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0-21 record with 59 runs scored and 273 runs allowed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No team in major league history ever allowed more runs or posted a worse run differential (-214) over a 21-game stretch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20</a:t>
            </a:r>
            <a:r>
              <a:rPr lang="en" sz="2500" baseline="30000"/>
              <a:t>th</a:t>
            </a:r>
            <a:r>
              <a:rPr lang="en" sz="2500"/>
              <a:t> century record is 202 runs allowed over 21 games by 1930 Phillies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3" name="Google Shape;293;p39"/>
          <p:cNvGraphicFramePr/>
          <p:nvPr/>
        </p:nvGraphicFramePr>
        <p:xfrm>
          <a:off x="364975" y="214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{8461FAC1-3498-4994-A9B0-29DE45A3E3DF}</a:tableStyleId>
              </a:tblPr>
              <a:tblGrid>
                <a:gridCol w="184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9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Team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First Game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Last Game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Runs Scored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Runs Allowed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1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Philadelphia (AA)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September 19, 1890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October 12, 1890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273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Pittsburgh (NL)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July 11, 1890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August 17, 1890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265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Brooklyn (NA)*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July 9, 1875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October 9, 1875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60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227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Louisville (AA)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May 22, 1889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June 17, 1889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201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Cleveland (NL)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September 13, 1899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October 15, 1899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58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199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0"/>
          <p:cNvSpPr txBox="1">
            <a:spLocks noGrp="1"/>
          </p:cNvSpPr>
          <p:nvPr>
            <p:ph type="title"/>
          </p:nvPr>
        </p:nvSpPr>
        <p:spPr>
          <a:xfrm>
            <a:off x="819150" y="394450"/>
            <a:ext cx="4512600" cy="11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Baseball’s Union Association</a:t>
            </a:r>
            <a:endParaRPr sz="2500"/>
          </a:p>
        </p:txBody>
      </p:sp>
      <p:sp>
        <p:nvSpPr>
          <p:cNvPr id="299" name="Google Shape;299;p40"/>
          <p:cNvSpPr txBox="1">
            <a:spLocks noGrp="1"/>
          </p:cNvSpPr>
          <p:nvPr>
            <p:ph type="body" idx="1"/>
          </p:nvPr>
        </p:nvSpPr>
        <p:spPr>
          <a:xfrm>
            <a:off x="536450" y="1005775"/>
            <a:ext cx="4612200" cy="356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Available now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https://mcfarlandbooks.com/product/baseballs-union-association/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Winner of 2023 SABR Baseball Research Award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Questions? Comments?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Twitter: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@just_mckinney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Email: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just.mckinney@gmail.com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300" name="Google Shape;300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42105" y="-53725"/>
            <a:ext cx="360189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Billy Sharsig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0" y="1031300"/>
            <a:ext cx="4977000" cy="359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2095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Born 1855 in Philadelphia</a:t>
            </a:r>
            <a:endParaRPr sz="2500"/>
          </a:p>
          <a:p>
            <a:pPr marL="177800" lvl="0" indent="-2095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Semi-pro player in late 1870s</a:t>
            </a:r>
            <a:endParaRPr sz="2500"/>
          </a:p>
          <a:p>
            <a:pPr marL="177800" lvl="0" indent="-2095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Helped found Athletics in 1880</a:t>
            </a:r>
            <a:endParaRPr sz="2500"/>
          </a:p>
          <a:p>
            <a:pPr marL="177800" lvl="0" indent="-2095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Joined with Lew Simmons, Charlie Mason to bring team into AA</a:t>
            </a:r>
            <a:endParaRPr sz="2500"/>
          </a:p>
          <a:p>
            <a:pPr marL="177800" lvl="0" indent="-2095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1887 – Sharsig buys out other owners - partners with H.C. Pennypacker and William Whittaker </a:t>
            </a:r>
            <a:endParaRPr sz="2500"/>
          </a:p>
          <a:p>
            <a:pPr marL="177800" lvl="0" indent="-2095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Acted as manager 1888-1890</a:t>
            </a:r>
            <a:endParaRPr sz="2500"/>
          </a:p>
          <a:p>
            <a:pPr marL="177800" lvl="0" indent="-50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177800" lvl="0" indent="-508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  <p:pic>
        <p:nvPicPr>
          <p:cNvPr id="148" name="Google Shape;148;p16" descr="Billy Sharsig (Courtesy of John Thorn)"/>
          <p:cNvPicPr preferRelativeResize="0"/>
          <p:nvPr/>
        </p:nvPicPr>
        <p:blipFill rotWithShape="1">
          <a:blip r:embed="rId3">
            <a:alphaModFix/>
          </a:blip>
          <a:srcRect r="12319"/>
          <a:stretch/>
        </p:blipFill>
        <p:spPr>
          <a:xfrm>
            <a:off x="5198847" y="390562"/>
            <a:ext cx="2997807" cy="4232846"/>
          </a:xfrm>
          <a:custGeom>
            <a:avLst/>
            <a:gdLst/>
            <a:ahLst/>
            <a:cxnLst/>
            <a:rect l="l" t="t" r="r" b="b"/>
            <a:pathLst>
              <a:path w="4777381" h="5643794" extrusionOk="0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5" name="Google Shape;155;p17"/>
          <p:cNvPicPr preferRelativeResize="0"/>
          <p:nvPr/>
        </p:nvPicPr>
        <p:blipFill rotWithShape="1">
          <a:blip r:embed="rId3">
            <a:alphaModFix/>
          </a:blip>
          <a:srcRect t="17395" b="17402"/>
          <a:stretch/>
        </p:blipFill>
        <p:spPr>
          <a:xfrm>
            <a:off x="615903" y="355372"/>
            <a:ext cx="7971283" cy="408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/>
          <p:nvPr/>
        </p:nvSpPr>
        <p:spPr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9"/>
          <a:stretch/>
        </p:blipFill>
        <p:spPr>
          <a:xfrm>
            <a:off x="15" y="962"/>
            <a:ext cx="9143985" cy="5142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n" sz="2500"/>
              <a:t>1890 – The Players’ League forms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body" idx="1"/>
          </p:nvPr>
        </p:nvSpPr>
        <p:spPr>
          <a:xfrm>
            <a:off x="628650" y="1135325"/>
            <a:ext cx="7886700" cy="3497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68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Players’ League forms as a third major league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Numerous players defect to the new league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A’s lose 5 regulars including top hitter </a:t>
            </a:r>
            <a:r>
              <a:rPr lang="en" sz="2500" b="1"/>
              <a:t>Harry Stovey</a:t>
            </a:r>
            <a:r>
              <a:rPr lang="en" sz="2500"/>
              <a:t> and top pitcher </a:t>
            </a:r>
            <a:r>
              <a:rPr lang="en" sz="2500" b="1"/>
              <a:t>Gus Weyhing</a:t>
            </a:r>
            <a:endParaRPr sz="2500" b="1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More concerningly, Philadelphia will have PL team, so the city will have 3 major league teams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1884 had proven that city could not support three teams – one would be left in the dust</a:t>
            </a:r>
            <a:endParaRPr sz="2500"/>
          </a:p>
          <a:p>
            <a:pPr marL="177800" lvl="0" indent="-381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>
            <a:spLocks noGrp="1"/>
          </p:cNvSpPr>
          <p:nvPr>
            <p:ph type="title"/>
          </p:nvPr>
        </p:nvSpPr>
        <p:spPr>
          <a:xfrm>
            <a:off x="5190743" y="-790367"/>
            <a:ext cx="5749322" cy="874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1100"/>
          </a:p>
        </p:txBody>
      </p:sp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9670" y="219532"/>
            <a:ext cx="2959271" cy="4525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5220" y="165220"/>
            <a:ext cx="3859679" cy="4634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A Promising Bunch</a:t>
            </a:r>
            <a:endParaRPr sz="25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body" idx="1"/>
          </p:nvPr>
        </p:nvSpPr>
        <p:spPr>
          <a:xfrm>
            <a:off x="628650" y="966051"/>
            <a:ext cx="7886700" cy="3666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96850" algn="l" rtl="0"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A’s were less hard hit than other clubs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Were expected to contend in a weakened AA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Managed by Billy Sharsig</a:t>
            </a:r>
            <a:endParaRPr sz="2500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Opening day roster featured: </a:t>
            </a:r>
            <a:r>
              <a:rPr lang="en" sz="2500" b="1"/>
              <a:t>C Wilbert Robinson, 1B Jack O’Brien, 2B Taylor Shafer, SS Ben Conroy, 3B Denny Lyons, OF Blondie Purcell, OF Orator Shafer, OF Curt Welch, P Sadie McMahon, P Ed Seward</a:t>
            </a:r>
            <a:endParaRPr sz="2500" b="1"/>
          </a:p>
          <a:p>
            <a:pPr marL="177800" lvl="0" indent="-196850" algn="l" rtl="0">
              <a:spcBef>
                <a:spcPts val="800"/>
              </a:spcBef>
              <a:spcAft>
                <a:spcPts val="0"/>
              </a:spcAft>
              <a:buSzPts val="2500"/>
              <a:buChar char="●"/>
            </a:pPr>
            <a:r>
              <a:rPr lang="en" sz="2500"/>
              <a:t>Conroy and Shafer were inexperienced middle infield, but rest of team was solid </a:t>
            </a:r>
            <a:endParaRPr sz="25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 sz="1100"/>
          </a:p>
        </p:txBody>
      </p:sp>
      <p:pic>
        <p:nvPicPr>
          <p:cNvPr id="186" name="Google Shape;186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7447" y="273843"/>
            <a:ext cx="2660553" cy="434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89203" y="309862"/>
            <a:ext cx="2293144" cy="4271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55005" y="381299"/>
            <a:ext cx="2901315" cy="419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1570</Words>
  <Application>Microsoft Office PowerPoint</Application>
  <PresentationFormat>On-screen Show (16:9)</PresentationFormat>
  <Paragraphs>177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Arial</vt:lpstr>
      <vt:lpstr>Century Gothic</vt:lpstr>
      <vt:lpstr>Nunito</vt:lpstr>
      <vt:lpstr>Shift</vt:lpstr>
      <vt:lpstr>The 1890 Philadelphia Athletics How a Pennant Contender Became the Worst Team of All Time  </vt:lpstr>
      <vt:lpstr> The Philadelphia Athletics 1882-1889</vt:lpstr>
      <vt:lpstr>Billy Sharsig </vt:lpstr>
      <vt:lpstr>PowerPoint Presentation</vt:lpstr>
      <vt:lpstr>PowerPoint Presentation</vt:lpstr>
      <vt:lpstr>1890 – The Players’ League forms </vt:lpstr>
      <vt:lpstr>PowerPoint Presentation</vt:lpstr>
      <vt:lpstr>A Promising Bunch </vt:lpstr>
      <vt:lpstr>PowerPoint Presentation</vt:lpstr>
      <vt:lpstr>A Fast Start </vt:lpstr>
      <vt:lpstr>Into the Summer </vt:lpstr>
      <vt:lpstr>Dog Days </vt:lpstr>
      <vt:lpstr>Financial Peril </vt:lpstr>
      <vt:lpstr>Losing it all </vt:lpstr>
      <vt:lpstr>Losing it all </vt:lpstr>
      <vt:lpstr>Sharsig searches the scrap heap </vt:lpstr>
      <vt:lpstr>September 18, 1890 - A new club debuts  </vt:lpstr>
      <vt:lpstr>Sharsig’s Amateurs </vt:lpstr>
      <vt:lpstr>Ohio Blues </vt:lpstr>
      <vt:lpstr>Running out of Syracuse </vt:lpstr>
      <vt:lpstr>Not so triumphant return </vt:lpstr>
      <vt:lpstr>October 12, 1890  </vt:lpstr>
      <vt:lpstr>Any Diamonds? </vt:lpstr>
      <vt:lpstr>Aftermath </vt:lpstr>
      <vt:lpstr>Worst Team of All Time: By the Numbers </vt:lpstr>
      <vt:lpstr>PowerPoint Presentation</vt:lpstr>
      <vt:lpstr>Baseball’s Union Association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1890 Philadelphia Athletics How a Pennant Contender Became the Worst Team of All Time  </dc:title>
  <dc:creator>Owner</dc:creator>
  <cp:lastModifiedBy>Bob Bailey</cp:lastModifiedBy>
  <cp:revision>1</cp:revision>
  <dcterms:modified xsi:type="dcterms:W3CDTF">2023-11-09T16:42:46Z</dcterms:modified>
</cp:coreProperties>
</file>