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76" r:id="rId3"/>
    <p:sldId id="278" r:id="rId4"/>
    <p:sldId id="279" r:id="rId5"/>
    <p:sldId id="274" r:id="rId6"/>
    <p:sldId id="275" r:id="rId7"/>
    <p:sldId id="273" r:id="rId8"/>
    <p:sldId id="277" r:id="rId9"/>
    <p:sldId id="281" r:id="rId10"/>
    <p:sldId id="280" r:id="rId11"/>
  </p:sldIdLst>
  <p:sldSz cx="12192000" cy="6858000"/>
  <p:notesSz cx="6858000" cy="9144000"/>
  <p:embeddedFontLst>
    <p:embeddedFont>
      <p:font typeface="Century Gothic" panose="020B050202020202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gSFjVHcxzAcq0QGi3GbEFKI4S0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64"/>
    <p:restoredTop sz="94751"/>
  </p:normalViewPr>
  <p:slideViewPr>
    <p:cSldViewPr snapToGrid="0" snapToObjects="1">
      <p:cViewPr varScale="1">
        <p:scale>
          <a:sx n="73" d="100"/>
          <a:sy n="73" d="100"/>
        </p:scale>
        <p:origin x="11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5235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950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7845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5284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3054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2506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3626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9431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2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>
            <a:spLocks noGrp="1"/>
          </p:cNvSpPr>
          <p:nvPr>
            <p:ph type="pic" idx="2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body" idx="1"/>
          </p:nvPr>
        </p:nvSpPr>
        <p:spPr>
          <a:xfrm>
            <a:off x="1141413" y="5299603"/>
            <a:ext cx="99060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9"/>
          <p:cNvSpPr txBox="1"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0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83" name="Google Shape;83;p30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  <p:sp>
        <p:nvSpPr>
          <p:cNvPr id="84" name="Google Shape;84;p30"/>
          <p:cNvSpPr txBox="1"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0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Font typeface="Century Gothic"/>
              <a:buNone/>
              <a:defRPr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Font typeface="Century Gothic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30"/>
          <p:cNvSpPr txBox="1">
            <a:spLocks noGrp="1"/>
          </p:cNvSpPr>
          <p:nvPr>
            <p:ph type="body" idx="2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1"/>
          <p:cNvSpPr txBox="1"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1"/>
          <p:cNvSpPr txBox="1"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2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98" name="Google Shape;98;p32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  <p:sp>
        <p:nvSpPr>
          <p:cNvPr id="99" name="Google Shape;99;p32"/>
          <p:cNvSpPr txBox="1"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2"/>
          <p:cNvSpPr txBox="1">
            <a:spLocks noGrp="1"/>
          </p:cNvSpPr>
          <p:nvPr>
            <p:ph type="body" idx="1"/>
          </p:nvPr>
        </p:nvSpPr>
        <p:spPr>
          <a:xfrm>
            <a:off x="1141412" y="3886200"/>
            <a:ext cx="9906000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32"/>
          <p:cNvSpPr txBox="1">
            <a:spLocks noGrp="1"/>
          </p:cNvSpPr>
          <p:nvPr>
            <p:ph type="body" idx="2"/>
          </p:nvPr>
        </p:nvSpPr>
        <p:spPr>
          <a:xfrm>
            <a:off x="1141411" y="4775200"/>
            <a:ext cx="99060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32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2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2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3"/>
          <p:cNvSpPr txBox="1"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3"/>
          <p:cNvSpPr txBox="1">
            <a:spLocks noGrp="1"/>
          </p:cNvSpPr>
          <p:nvPr>
            <p:ph type="body" idx="1"/>
          </p:nvPr>
        </p:nvSpPr>
        <p:spPr>
          <a:xfrm>
            <a:off x="1141412" y="3505200"/>
            <a:ext cx="9906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 b="0" cap="none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3"/>
          <p:cNvSpPr txBox="1">
            <a:spLocks noGrp="1"/>
          </p:cNvSpPr>
          <p:nvPr>
            <p:ph type="body" idx="2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33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3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3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4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4"/>
          <p:cNvSpPr txBox="1">
            <a:spLocks noGrp="1"/>
          </p:cNvSpPr>
          <p:nvPr>
            <p:ph type="body" idx="1"/>
          </p:nvPr>
        </p:nvSpPr>
        <p:spPr>
          <a:xfrm rot="5400000">
            <a:off x="4532311" y="-723900"/>
            <a:ext cx="3124201" cy="9905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34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4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4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5"/>
          <p:cNvSpPr txBox="1">
            <a:spLocks noGrp="1"/>
          </p:cNvSpPr>
          <p:nvPr>
            <p:ph type="title"/>
          </p:nvPr>
        </p:nvSpPr>
        <p:spPr>
          <a:xfrm rot="5400000">
            <a:off x="7351354" y="2095143"/>
            <a:ext cx="5181601" cy="2210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5"/>
          <p:cNvSpPr txBox="1">
            <a:spLocks noGrp="1"/>
          </p:cNvSpPr>
          <p:nvPr>
            <p:ph type="body" idx="1"/>
          </p:nvPr>
        </p:nvSpPr>
        <p:spPr>
          <a:xfrm rot="5400000">
            <a:off x="2322512" y="-571500"/>
            <a:ext cx="5181600" cy="7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35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5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5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1"/>
          </p:nvPr>
        </p:nvSpPr>
        <p:spPr>
          <a:xfrm>
            <a:off x="1141412" y="2666999"/>
            <a:ext cx="4876800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body" idx="2"/>
          </p:nvPr>
        </p:nvSpPr>
        <p:spPr>
          <a:xfrm>
            <a:off x="6170612" y="2667000"/>
            <a:ext cx="48768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2"/>
          </p:nvPr>
        </p:nvSpPr>
        <p:spPr>
          <a:xfrm>
            <a:off x="1141412" y="3243262"/>
            <a:ext cx="4876800" cy="2547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3"/>
          </p:nvPr>
        </p:nvSpPr>
        <p:spPr>
          <a:xfrm>
            <a:off x="6443133" y="2667000"/>
            <a:ext cx="460428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4"/>
          </p:nvPr>
        </p:nvSpPr>
        <p:spPr>
          <a:xfrm>
            <a:off x="6170612" y="3243262"/>
            <a:ext cx="4876801" cy="2547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5103812" y="609601"/>
            <a:ext cx="5943601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6pPr>
            <a:lvl7pPr marL="3200400" lvl="6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7pPr>
            <a:lvl8pPr marL="3657600" lvl="7" indent="-3175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8pPr>
            <a:lvl9pPr marL="4114800" lvl="8" indent="-317500" algn="l">
              <a:spcBef>
                <a:spcPts val="600"/>
              </a:spcBef>
              <a:spcAft>
                <a:spcPts val="600"/>
              </a:spcAft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1141411" y="2971800"/>
            <a:ext cx="3549121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>
            <a:spLocks noGrp="1"/>
          </p:cNvSpPr>
          <p:nvPr>
            <p:ph type="pic" idx="2"/>
          </p:nvPr>
        </p:nvSpPr>
        <p:spPr>
          <a:xfrm>
            <a:off x="7433733" y="-18288"/>
            <a:ext cx="3276599" cy="690372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body" idx="1"/>
          </p:nvPr>
        </p:nvSpPr>
        <p:spPr>
          <a:xfrm>
            <a:off x="1141411" y="2971800"/>
            <a:ext cx="5334001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dt" idx="10"/>
          </p:nvPr>
        </p:nvSpPr>
        <p:spPr>
          <a:xfrm>
            <a:off x="6399212" y="5883275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5105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sldNum" idx="12"/>
          </p:nvPr>
        </p:nvSpPr>
        <p:spPr>
          <a:xfrm>
            <a:off x="10742612" y="5883275"/>
            <a:ext cx="3225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"/>
          <p:cNvSpPr txBox="1"/>
          <p:nvPr/>
        </p:nvSpPr>
        <p:spPr>
          <a:xfrm>
            <a:off x="7451835" y="2816772"/>
            <a:ext cx="4582510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cap="small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Colonel Thomas Fitzgerald, </a:t>
            </a:r>
          </a:p>
          <a:p>
            <a:pPr marL="45720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cap="small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Philadelphia publisher, baseball man, playwright </a:t>
            </a:r>
          </a:p>
          <a:p>
            <a:pPr marL="45720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cap="small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lecturer on </a:t>
            </a:r>
            <a:r>
              <a:rPr lang="en-US" sz="2100" cap="small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mozart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Picture 2" descr="A couple of men in suits&#10;&#10;Description automatically generated with low confidence">
            <a:extLst>
              <a:ext uri="{FF2B5EF4-FFF2-40B4-BE49-F238E27FC236}">
                <a16:creationId xmlns:a16="http://schemas.microsoft.com/office/drawing/2014/main" id="{507F20C1-AD0A-DA42-AA3E-C78487D8E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449" y="464475"/>
            <a:ext cx="7143300" cy="56833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hat&#10;&#10;Description automatically generated with low confidence">
            <a:extLst>
              <a:ext uri="{FF2B5EF4-FFF2-40B4-BE49-F238E27FC236}">
                <a16:creationId xmlns:a16="http://schemas.microsoft.com/office/drawing/2014/main" id="{6EBEEE56-E890-9444-9C4C-8E24DFBF9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395" y="968801"/>
            <a:ext cx="4038257" cy="451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2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"/>
          <p:cNvSpPr txBox="1"/>
          <p:nvPr/>
        </p:nvSpPr>
        <p:spPr>
          <a:xfrm>
            <a:off x="6269925" y="3429000"/>
            <a:ext cx="7143300" cy="115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cap="small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Harper Brothers’ printing </a:t>
            </a:r>
          </a:p>
          <a:p>
            <a:pPr marL="45720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cap="small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house on NYC’s </a:t>
            </a:r>
          </a:p>
          <a:p>
            <a:pPr marL="45720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cap="small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franklin square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Picture 2" descr="A picture containing text, outdoor, old, white&#10;&#10;Description automatically generated">
            <a:extLst>
              <a:ext uri="{FF2B5EF4-FFF2-40B4-BE49-F238E27FC236}">
                <a16:creationId xmlns:a16="http://schemas.microsoft.com/office/drawing/2014/main" id="{784DBBC2-B8EB-AC4C-9F4C-D965A7EC3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172364"/>
            <a:ext cx="6510295" cy="451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44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"/>
          <p:cNvSpPr txBox="1"/>
          <p:nvPr/>
        </p:nvSpPr>
        <p:spPr>
          <a:xfrm>
            <a:off x="6096000" y="3188594"/>
            <a:ext cx="7143300" cy="115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cap="small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NYC’s 4</a:t>
            </a:r>
            <a:r>
              <a:rPr lang="en-US" sz="2100" cap="small" baseline="30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</a:t>
            </a:r>
            <a:r>
              <a:rPr lang="en-US" sz="2100" cap="small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ward, where</a:t>
            </a:r>
          </a:p>
          <a:p>
            <a:pPr marL="45720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cap="small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Thomas Fitzgerald was</a:t>
            </a:r>
          </a:p>
          <a:p>
            <a:pPr marL="45720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cap="small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born and raised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Picture 2" descr="A picture containing map&#10;&#10;Description automatically generated">
            <a:extLst>
              <a:ext uri="{FF2B5EF4-FFF2-40B4-BE49-F238E27FC236}">
                <a16:creationId xmlns:a16="http://schemas.microsoft.com/office/drawing/2014/main" id="{98E9E138-C717-BB4B-A8AB-C7DE45164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475" y="729614"/>
            <a:ext cx="6974150" cy="5398771"/>
          </a:xfrm>
          <a:prstGeom prst="rect">
            <a:avLst/>
          </a:prstGeom>
        </p:spPr>
      </p:pic>
      <p:pic>
        <p:nvPicPr>
          <p:cNvPr id="4" name="Graphic 3" descr="Badge 1 outline">
            <a:extLst>
              <a:ext uri="{FF2B5EF4-FFF2-40B4-BE49-F238E27FC236}">
                <a16:creationId xmlns:a16="http://schemas.microsoft.com/office/drawing/2014/main" id="{B8E1F801-B52A-EA40-8587-E96E830025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14335" y="3873843"/>
            <a:ext cx="507801" cy="507801"/>
          </a:xfrm>
          <a:prstGeom prst="rect">
            <a:avLst/>
          </a:prstGeom>
        </p:spPr>
      </p:pic>
      <p:pic>
        <p:nvPicPr>
          <p:cNvPr id="6" name="Graphic 5" descr="Badge outline">
            <a:extLst>
              <a:ext uri="{FF2B5EF4-FFF2-40B4-BE49-F238E27FC236}">
                <a16:creationId xmlns:a16="http://schemas.microsoft.com/office/drawing/2014/main" id="{533C2DF7-000E-1840-847B-A20CFD2B38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99093" y="3429000"/>
            <a:ext cx="589075" cy="58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22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"/>
          <p:cNvSpPr txBox="1"/>
          <p:nvPr/>
        </p:nvSpPr>
        <p:spPr>
          <a:xfrm>
            <a:off x="6175332" y="3576641"/>
            <a:ext cx="7143300" cy="115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cap="small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young and newly </a:t>
            </a:r>
          </a:p>
          <a:p>
            <a:pPr marL="45720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cap="small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reinvented Fitzgerald, </a:t>
            </a:r>
          </a:p>
          <a:p>
            <a:pPr marL="45720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cap="small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1850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Picture 2" descr="A portrait of a person&#10;&#10;Description automatically generated with medium confidence">
            <a:extLst>
              <a:ext uri="{FF2B5EF4-FFF2-40B4-BE49-F238E27FC236}">
                <a16:creationId xmlns:a16="http://schemas.microsoft.com/office/drawing/2014/main" id="{8F0C92DE-A582-054C-8196-F4EBAF31A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700" y="673100"/>
            <a:ext cx="4546600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04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"/>
          <p:cNvSpPr txBox="1"/>
          <p:nvPr/>
        </p:nvSpPr>
        <p:spPr>
          <a:xfrm>
            <a:off x="6264166" y="3429000"/>
            <a:ext cx="7143300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cap="small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Fitzgerald campaigned</a:t>
            </a:r>
          </a:p>
          <a:p>
            <a:pPr marL="45720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cap="small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Abraham Lincoln as</a:t>
            </a:r>
          </a:p>
          <a:p>
            <a:pPr marL="45720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cap="small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abolitionist and </a:t>
            </a:r>
          </a:p>
          <a:p>
            <a:pPr marL="45720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cap="small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war democrat</a:t>
            </a:r>
            <a:endParaRPr lang="en-US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4F8214D-525A-9840-9087-D9F2418B2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940" y="389238"/>
            <a:ext cx="5124647" cy="607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19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"/>
          <p:cNvSpPr txBox="1"/>
          <p:nvPr/>
        </p:nvSpPr>
        <p:spPr>
          <a:xfrm>
            <a:off x="5222446" y="3429000"/>
            <a:ext cx="7143300" cy="115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cap="small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caricature of a baseball</a:t>
            </a:r>
          </a:p>
          <a:p>
            <a:pPr marL="45720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cap="small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“hired man” that ran in Fitzgerald’s </a:t>
            </a:r>
          </a:p>
          <a:p>
            <a:pPr marL="45720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cap="small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City Item newspaper in 1866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Picture 2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266F8EC5-9A82-084F-A101-8E314C781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303" y="324228"/>
            <a:ext cx="2388286" cy="620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64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"/>
          <p:cNvSpPr txBox="1"/>
          <p:nvPr/>
        </p:nvSpPr>
        <p:spPr>
          <a:xfrm>
            <a:off x="4567249" y="2788366"/>
            <a:ext cx="7143300" cy="180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cap="small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Lipman Pike, a genuine “hired man” who played in Brooklyn, Philadelphia, Irvington NJ, </a:t>
            </a:r>
          </a:p>
          <a:p>
            <a:pPr marL="45720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cap="small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Troy NY, New York City, Baltimore,</a:t>
            </a:r>
          </a:p>
          <a:p>
            <a:pPr marL="45720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cap="small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Hartford CT, St. Louis, Cincinnati, </a:t>
            </a:r>
          </a:p>
          <a:p>
            <a:pPr marL="45720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cap="small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Providence &amp; Worcester, MA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Picture 2" descr="A picture containing text, book, person&#10;&#10;Description automatically generated">
            <a:extLst>
              <a:ext uri="{FF2B5EF4-FFF2-40B4-BE49-F238E27FC236}">
                <a16:creationId xmlns:a16="http://schemas.microsoft.com/office/drawing/2014/main" id="{3EEC8057-1C0A-B847-95FD-63791DA62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806" y="801248"/>
            <a:ext cx="3673046" cy="503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57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"/>
          <p:cNvSpPr txBox="1"/>
          <p:nvPr/>
        </p:nvSpPr>
        <p:spPr>
          <a:xfrm>
            <a:off x="5896304" y="3429000"/>
            <a:ext cx="7143300" cy="115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cap="small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1871 assassination of </a:t>
            </a:r>
          </a:p>
          <a:p>
            <a:pPr marL="45720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cap="small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civil rights activist and baseball</a:t>
            </a:r>
          </a:p>
          <a:p>
            <a:pPr marL="45720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cap="small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 Octavius Catto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Picture 2" descr="A group of men dancing&#10;&#10;Description automatically generated with low confidence">
            <a:extLst>
              <a:ext uri="{FF2B5EF4-FFF2-40B4-BE49-F238E27FC236}">
                <a16:creationId xmlns:a16="http://schemas.microsoft.com/office/drawing/2014/main" id="{5915D23C-51E7-0F4E-A6F5-50C3305AC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678" y="1228553"/>
            <a:ext cx="6540168" cy="405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63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dancing&#10;&#10;Description automatically generated">
            <a:extLst>
              <a:ext uri="{FF2B5EF4-FFF2-40B4-BE49-F238E27FC236}">
                <a16:creationId xmlns:a16="http://schemas.microsoft.com/office/drawing/2014/main" id="{37FD816D-4229-EA78-8C96-5B6F07943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008" y="766059"/>
            <a:ext cx="7867984" cy="4032342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CDABD7-8AFA-3B96-D020-E85DA2856FC7}"/>
              </a:ext>
            </a:extLst>
          </p:cNvPr>
          <p:cNvSpPr txBox="1"/>
          <p:nvPr/>
        </p:nvSpPr>
        <p:spPr>
          <a:xfrm>
            <a:off x="3468030" y="5306866"/>
            <a:ext cx="4995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JJAM</a:t>
            </a:r>
            <a:r>
              <a:rPr lang="en-US" dirty="0">
                <a:solidFill>
                  <a:schemeClr val="bg1"/>
                </a:solidFill>
              </a:rPr>
              <a:t>JAMES W. DAVIS DANCE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863017"/>
      </p:ext>
    </p:extLst>
  </p:cSld>
  <p:clrMapOvr>
    <a:masterClrMapping/>
  </p:clrMapOvr>
</p:sld>
</file>

<file path=ppt/theme/theme1.xml><?xml version="1.0" encoding="utf-8"?>
<a:theme xmlns:a="http://schemas.openxmlformats.org/drawingml/2006/main" name="Mesh">
  <a:themeElements>
    <a:clrScheme name="Mesh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135</Words>
  <Application>Microsoft Office PowerPoint</Application>
  <PresentationFormat>Widescreen</PresentationFormat>
  <Paragraphs>27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Century Gothic</vt:lpstr>
      <vt:lpstr>Arial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Wesley Gilbert</dc:creator>
  <cp:lastModifiedBy>Bob Bailey</cp:lastModifiedBy>
  <cp:revision>34</cp:revision>
  <dcterms:created xsi:type="dcterms:W3CDTF">2021-04-08T13:16:23Z</dcterms:created>
  <dcterms:modified xsi:type="dcterms:W3CDTF">2023-01-21T13:33:11Z</dcterms:modified>
</cp:coreProperties>
</file>