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sldIdLst>
    <p:sldId id="256" r:id="rId3"/>
    <p:sldId id="257" r:id="rId4"/>
    <p:sldId id="259" r:id="rId5"/>
    <p:sldId id="261" r:id="rId6"/>
    <p:sldId id="266" r:id="rId7"/>
    <p:sldId id="270" r:id="rId8"/>
    <p:sldId id="267" r:id="rId9"/>
    <p:sldId id="269" r:id="rId10"/>
    <p:sldId id="260" r:id="rId11"/>
    <p:sldId id="265" r:id="rId12"/>
    <p:sldId id="268" r:id="rId13"/>
    <p:sldId id="271" r:id="rId14"/>
    <p:sldId id="272" r:id="rId15"/>
    <p:sldId id="273" r:id="rId16"/>
    <p:sldId id="274" r:id="rId17"/>
    <p:sldId id="264" r:id="rId18"/>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5552"/>
    <a:srgbClr val="FF9933"/>
    <a:srgbClr val="62C53B"/>
    <a:srgbClr val="0C788E"/>
    <a:srgbClr val="660066"/>
    <a:srgbClr val="800080"/>
    <a:srgbClr val="422C16"/>
    <a:srgbClr val="321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575" autoAdjust="0"/>
    <p:restoredTop sz="94652" autoAdjust="0"/>
  </p:normalViewPr>
  <p:slideViewPr>
    <p:cSldViewPr>
      <p:cViewPr varScale="1">
        <p:scale>
          <a:sx n="109" d="100"/>
          <a:sy n="109" d="100"/>
        </p:scale>
        <p:origin x="13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79CA0-E22D-4D08-9A7E-E7D99CD08B6F}"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D4151-F9A3-428F-ABDA-60949EB1F5F9}" type="slidenum">
              <a:rPr lang="en-US" smtClean="0"/>
              <a:t>‹#›</a:t>
            </a:fld>
            <a:endParaRPr lang="en-US"/>
          </a:p>
        </p:txBody>
      </p:sp>
    </p:spTree>
    <p:extLst>
      <p:ext uri="{BB962C8B-B14F-4D97-AF65-F5344CB8AC3E}">
        <p14:creationId xmlns:p14="http://schemas.microsoft.com/office/powerpoint/2010/main" val="254768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9CA0-E22D-4D08-9A7E-E7D99CD08B6F}"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D4151-F9A3-428F-ABDA-60949EB1F5F9}" type="slidenum">
              <a:rPr lang="en-US" smtClean="0"/>
              <a:t>‹#›</a:t>
            </a:fld>
            <a:endParaRPr lang="en-US"/>
          </a:p>
        </p:txBody>
      </p:sp>
    </p:spTree>
    <p:extLst>
      <p:ext uri="{BB962C8B-B14F-4D97-AF65-F5344CB8AC3E}">
        <p14:creationId xmlns:p14="http://schemas.microsoft.com/office/powerpoint/2010/main" val="354338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9CA0-E22D-4D08-9A7E-E7D99CD08B6F}"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D4151-F9A3-428F-ABDA-60949EB1F5F9}" type="slidenum">
              <a:rPr lang="en-US" smtClean="0"/>
              <a:t>‹#›</a:t>
            </a:fld>
            <a:endParaRPr lang="en-US"/>
          </a:p>
        </p:txBody>
      </p:sp>
    </p:spTree>
    <p:extLst>
      <p:ext uri="{BB962C8B-B14F-4D97-AF65-F5344CB8AC3E}">
        <p14:creationId xmlns:p14="http://schemas.microsoft.com/office/powerpoint/2010/main" val="327594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2A0AF4-1705-4563-8B77-D725F5A4D76E}"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9BBC-AF2F-4BC4-9B33-4A0C618AB0F7}" type="slidenum">
              <a:rPr lang="en-US" smtClean="0"/>
              <a:t>‹#›</a:t>
            </a:fld>
            <a:endParaRPr lang="en-US"/>
          </a:p>
        </p:txBody>
      </p:sp>
    </p:spTree>
    <p:extLst>
      <p:ext uri="{BB962C8B-B14F-4D97-AF65-F5344CB8AC3E}">
        <p14:creationId xmlns:p14="http://schemas.microsoft.com/office/powerpoint/2010/main" val="2648206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A0AF4-1705-4563-8B77-D725F5A4D76E}"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9BBC-AF2F-4BC4-9B33-4A0C618AB0F7}" type="slidenum">
              <a:rPr lang="en-US" smtClean="0"/>
              <a:t>‹#›</a:t>
            </a:fld>
            <a:endParaRPr lang="en-US"/>
          </a:p>
        </p:txBody>
      </p:sp>
    </p:spTree>
    <p:extLst>
      <p:ext uri="{BB962C8B-B14F-4D97-AF65-F5344CB8AC3E}">
        <p14:creationId xmlns:p14="http://schemas.microsoft.com/office/powerpoint/2010/main" val="3201283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2A0AF4-1705-4563-8B77-D725F5A4D76E}"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9BBC-AF2F-4BC4-9B33-4A0C618AB0F7}" type="slidenum">
              <a:rPr lang="en-US" smtClean="0"/>
              <a:t>‹#›</a:t>
            </a:fld>
            <a:endParaRPr lang="en-US"/>
          </a:p>
        </p:txBody>
      </p:sp>
    </p:spTree>
    <p:extLst>
      <p:ext uri="{BB962C8B-B14F-4D97-AF65-F5344CB8AC3E}">
        <p14:creationId xmlns:p14="http://schemas.microsoft.com/office/powerpoint/2010/main" val="4278820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2A0AF4-1705-4563-8B77-D725F5A4D76E}"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9BBC-AF2F-4BC4-9B33-4A0C618AB0F7}" type="slidenum">
              <a:rPr lang="en-US" smtClean="0"/>
              <a:t>‹#›</a:t>
            </a:fld>
            <a:endParaRPr lang="en-US"/>
          </a:p>
        </p:txBody>
      </p:sp>
    </p:spTree>
    <p:extLst>
      <p:ext uri="{BB962C8B-B14F-4D97-AF65-F5344CB8AC3E}">
        <p14:creationId xmlns:p14="http://schemas.microsoft.com/office/powerpoint/2010/main" val="113507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2A0AF4-1705-4563-8B77-D725F5A4D76E}"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C9BBC-AF2F-4BC4-9B33-4A0C618AB0F7}" type="slidenum">
              <a:rPr lang="en-US" smtClean="0"/>
              <a:t>‹#›</a:t>
            </a:fld>
            <a:endParaRPr lang="en-US"/>
          </a:p>
        </p:txBody>
      </p:sp>
    </p:spTree>
    <p:extLst>
      <p:ext uri="{BB962C8B-B14F-4D97-AF65-F5344CB8AC3E}">
        <p14:creationId xmlns:p14="http://schemas.microsoft.com/office/powerpoint/2010/main" val="110906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2A0AF4-1705-4563-8B77-D725F5A4D76E}"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C9BBC-AF2F-4BC4-9B33-4A0C618AB0F7}" type="slidenum">
              <a:rPr lang="en-US" smtClean="0"/>
              <a:t>‹#›</a:t>
            </a:fld>
            <a:endParaRPr lang="en-US"/>
          </a:p>
        </p:txBody>
      </p:sp>
    </p:spTree>
    <p:extLst>
      <p:ext uri="{BB962C8B-B14F-4D97-AF65-F5344CB8AC3E}">
        <p14:creationId xmlns:p14="http://schemas.microsoft.com/office/powerpoint/2010/main" val="1246438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A0AF4-1705-4563-8B77-D725F5A4D76E}"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C9BBC-AF2F-4BC4-9B33-4A0C618AB0F7}" type="slidenum">
              <a:rPr lang="en-US" smtClean="0"/>
              <a:t>‹#›</a:t>
            </a:fld>
            <a:endParaRPr lang="en-US"/>
          </a:p>
        </p:txBody>
      </p:sp>
    </p:spTree>
    <p:extLst>
      <p:ext uri="{BB962C8B-B14F-4D97-AF65-F5344CB8AC3E}">
        <p14:creationId xmlns:p14="http://schemas.microsoft.com/office/powerpoint/2010/main" val="2188366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2A0AF4-1705-4563-8B77-D725F5A4D76E}"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9BBC-AF2F-4BC4-9B33-4A0C618AB0F7}" type="slidenum">
              <a:rPr lang="en-US" smtClean="0"/>
              <a:t>‹#›</a:t>
            </a:fld>
            <a:endParaRPr lang="en-US"/>
          </a:p>
        </p:txBody>
      </p:sp>
    </p:spTree>
    <p:extLst>
      <p:ext uri="{BB962C8B-B14F-4D97-AF65-F5344CB8AC3E}">
        <p14:creationId xmlns:p14="http://schemas.microsoft.com/office/powerpoint/2010/main" val="69763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9CA0-E22D-4D08-9A7E-E7D99CD08B6F}"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D4151-F9A3-428F-ABDA-60949EB1F5F9}" type="slidenum">
              <a:rPr lang="en-US" smtClean="0"/>
              <a:t>‹#›</a:t>
            </a:fld>
            <a:endParaRPr lang="en-US"/>
          </a:p>
        </p:txBody>
      </p:sp>
    </p:spTree>
    <p:extLst>
      <p:ext uri="{BB962C8B-B14F-4D97-AF65-F5344CB8AC3E}">
        <p14:creationId xmlns:p14="http://schemas.microsoft.com/office/powerpoint/2010/main" val="2102393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2A0AF4-1705-4563-8B77-D725F5A4D76E}"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9BBC-AF2F-4BC4-9B33-4A0C618AB0F7}" type="slidenum">
              <a:rPr lang="en-US" smtClean="0"/>
              <a:t>‹#›</a:t>
            </a:fld>
            <a:endParaRPr lang="en-US"/>
          </a:p>
        </p:txBody>
      </p:sp>
    </p:spTree>
    <p:extLst>
      <p:ext uri="{BB962C8B-B14F-4D97-AF65-F5344CB8AC3E}">
        <p14:creationId xmlns:p14="http://schemas.microsoft.com/office/powerpoint/2010/main" val="2819401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A0AF4-1705-4563-8B77-D725F5A4D76E}"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9BBC-AF2F-4BC4-9B33-4A0C618AB0F7}" type="slidenum">
              <a:rPr lang="en-US" smtClean="0"/>
              <a:t>‹#›</a:t>
            </a:fld>
            <a:endParaRPr lang="en-US"/>
          </a:p>
        </p:txBody>
      </p:sp>
    </p:spTree>
    <p:extLst>
      <p:ext uri="{BB962C8B-B14F-4D97-AF65-F5344CB8AC3E}">
        <p14:creationId xmlns:p14="http://schemas.microsoft.com/office/powerpoint/2010/main" val="3720910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A0AF4-1705-4563-8B77-D725F5A4D76E}"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9BBC-AF2F-4BC4-9B33-4A0C618AB0F7}" type="slidenum">
              <a:rPr lang="en-US" smtClean="0"/>
              <a:t>‹#›</a:t>
            </a:fld>
            <a:endParaRPr lang="en-US"/>
          </a:p>
        </p:txBody>
      </p:sp>
    </p:spTree>
    <p:extLst>
      <p:ext uri="{BB962C8B-B14F-4D97-AF65-F5344CB8AC3E}">
        <p14:creationId xmlns:p14="http://schemas.microsoft.com/office/powerpoint/2010/main" val="257537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E79CA0-E22D-4D08-9A7E-E7D99CD08B6F}"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D4151-F9A3-428F-ABDA-60949EB1F5F9}" type="slidenum">
              <a:rPr lang="en-US" smtClean="0"/>
              <a:t>‹#›</a:t>
            </a:fld>
            <a:endParaRPr lang="en-US"/>
          </a:p>
        </p:txBody>
      </p:sp>
    </p:spTree>
    <p:extLst>
      <p:ext uri="{BB962C8B-B14F-4D97-AF65-F5344CB8AC3E}">
        <p14:creationId xmlns:p14="http://schemas.microsoft.com/office/powerpoint/2010/main" val="121821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9CA0-E22D-4D08-9A7E-E7D99CD08B6F}"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D4151-F9A3-428F-ABDA-60949EB1F5F9}" type="slidenum">
              <a:rPr lang="en-US" smtClean="0"/>
              <a:t>‹#›</a:t>
            </a:fld>
            <a:endParaRPr lang="en-US"/>
          </a:p>
        </p:txBody>
      </p:sp>
    </p:spTree>
    <p:extLst>
      <p:ext uri="{BB962C8B-B14F-4D97-AF65-F5344CB8AC3E}">
        <p14:creationId xmlns:p14="http://schemas.microsoft.com/office/powerpoint/2010/main" val="61027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9CA0-E22D-4D08-9A7E-E7D99CD08B6F}"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D4151-F9A3-428F-ABDA-60949EB1F5F9}" type="slidenum">
              <a:rPr lang="en-US" smtClean="0"/>
              <a:t>‹#›</a:t>
            </a:fld>
            <a:endParaRPr lang="en-US"/>
          </a:p>
        </p:txBody>
      </p:sp>
    </p:spTree>
    <p:extLst>
      <p:ext uri="{BB962C8B-B14F-4D97-AF65-F5344CB8AC3E}">
        <p14:creationId xmlns:p14="http://schemas.microsoft.com/office/powerpoint/2010/main" val="57179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9CA0-E22D-4D08-9A7E-E7D99CD08B6F}"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D4151-F9A3-428F-ABDA-60949EB1F5F9}" type="slidenum">
              <a:rPr lang="en-US" smtClean="0"/>
              <a:t>‹#›</a:t>
            </a:fld>
            <a:endParaRPr lang="en-US"/>
          </a:p>
        </p:txBody>
      </p:sp>
    </p:spTree>
    <p:extLst>
      <p:ext uri="{BB962C8B-B14F-4D97-AF65-F5344CB8AC3E}">
        <p14:creationId xmlns:p14="http://schemas.microsoft.com/office/powerpoint/2010/main" val="112631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9CA0-E22D-4D08-9A7E-E7D99CD08B6F}"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D4151-F9A3-428F-ABDA-60949EB1F5F9}" type="slidenum">
              <a:rPr lang="en-US" smtClean="0"/>
              <a:t>‹#›</a:t>
            </a:fld>
            <a:endParaRPr lang="en-US"/>
          </a:p>
        </p:txBody>
      </p:sp>
    </p:spTree>
    <p:extLst>
      <p:ext uri="{BB962C8B-B14F-4D97-AF65-F5344CB8AC3E}">
        <p14:creationId xmlns:p14="http://schemas.microsoft.com/office/powerpoint/2010/main" val="87675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E79CA0-E22D-4D08-9A7E-E7D99CD08B6F}"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D4151-F9A3-428F-ABDA-60949EB1F5F9}" type="slidenum">
              <a:rPr lang="en-US" smtClean="0"/>
              <a:t>‹#›</a:t>
            </a:fld>
            <a:endParaRPr lang="en-US"/>
          </a:p>
        </p:txBody>
      </p:sp>
    </p:spTree>
    <p:extLst>
      <p:ext uri="{BB962C8B-B14F-4D97-AF65-F5344CB8AC3E}">
        <p14:creationId xmlns:p14="http://schemas.microsoft.com/office/powerpoint/2010/main" val="92724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E79CA0-E22D-4D08-9A7E-E7D99CD08B6F}"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D4151-F9A3-428F-ABDA-60949EB1F5F9}" type="slidenum">
              <a:rPr lang="en-US" smtClean="0"/>
              <a:t>‹#›</a:t>
            </a:fld>
            <a:endParaRPr lang="en-US"/>
          </a:p>
        </p:txBody>
      </p:sp>
    </p:spTree>
    <p:extLst>
      <p:ext uri="{BB962C8B-B14F-4D97-AF65-F5344CB8AC3E}">
        <p14:creationId xmlns:p14="http://schemas.microsoft.com/office/powerpoint/2010/main" val="320834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79CA0-E22D-4D08-9A7E-E7D99CD08B6F}" type="datetimeFigureOut">
              <a:rPr lang="en-US" smtClean="0"/>
              <a:t>3/2/2020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D4151-F9A3-428F-ABDA-60949EB1F5F9}" type="slidenum">
              <a:rPr lang="en-US" smtClean="0"/>
              <a:t>‹#›</a:t>
            </a:fld>
            <a:endParaRPr lang="en-US"/>
          </a:p>
        </p:txBody>
      </p:sp>
    </p:spTree>
    <p:extLst>
      <p:ext uri="{BB962C8B-B14F-4D97-AF65-F5344CB8AC3E}">
        <p14:creationId xmlns:p14="http://schemas.microsoft.com/office/powerpoint/2010/main" val="1658684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A0AF4-1705-4563-8B77-D725F5A4D76E}" type="datetimeFigureOut">
              <a:rPr lang="en-US" smtClean="0"/>
              <a:t>3/2/2020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C9BBC-AF2F-4BC4-9B33-4A0C618AB0F7}" type="slidenum">
              <a:rPr lang="en-US" smtClean="0"/>
              <a:t>‹#›</a:t>
            </a:fld>
            <a:endParaRPr lang="en-US"/>
          </a:p>
        </p:txBody>
      </p:sp>
    </p:spTree>
    <p:extLst>
      <p:ext uri="{BB962C8B-B14F-4D97-AF65-F5344CB8AC3E}">
        <p14:creationId xmlns:p14="http://schemas.microsoft.com/office/powerpoint/2010/main" val="3569614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ptbackgrounds.net/"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4 Resim" descr="pptlogo.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5949280"/>
            <a:ext cx="3409950" cy="94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99592" y="404664"/>
            <a:ext cx="7992888" cy="1200329"/>
          </a:xfrm>
          <a:prstGeom prst="rect">
            <a:avLst/>
          </a:prstGeom>
          <a:noFill/>
        </p:spPr>
        <p:txBody>
          <a:bodyPr wrap="square" rtlCol="0">
            <a:spAutoFit/>
          </a:bodyPr>
          <a:lstStyle/>
          <a:p>
            <a:pPr algn="ctr"/>
            <a:r>
              <a:rPr lang="en-US" sz="3600" dirty="0" smtClean="0">
                <a:solidFill>
                  <a:schemeClr val="bg1"/>
                </a:solidFill>
              </a:rPr>
              <a:t>Can An Across-the-Board Increase in Minor League Pay Reduce PED Use?</a:t>
            </a:r>
            <a:endParaRPr lang="en-US" sz="3600" dirty="0">
              <a:solidFill>
                <a:schemeClr val="bg1"/>
              </a:solidFill>
            </a:endParaRPr>
          </a:p>
        </p:txBody>
      </p:sp>
      <p:sp>
        <p:nvSpPr>
          <p:cNvPr id="3" name="TextBox 2"/>
          <p:cNvSpPr txBox="1"/>
          <p:nvPr/>
        </p:nvSpPr>
        <p:spPr>
          <a:xfrm>
            <a:off x="5004048" y="2061423"/>
            <a:ext cx="4032448" cy="4031873"/>
          </a:xfrm>
          <a:prstGeom prst="rect">
            <a:avLst/>
          </a:prstGeom>
          <a:noFill/>
        </p:spPr>
        <p:txBody>
          <a:bodyPr wrap="square" rtlCol="0">
            <a:spAutoFit/>
          </a:bodyPr>
          <a:lstStyle/>
          <a:p>
            <a:r>
              <a:rPr lang="en-US" sz="2000" dirty="0" smtClean="0">
                <a:solidFill>
                  <a:schemeClr val="bg1"/>
                </a:solidFill>
              </a:rPr>
              <a:t>Scott Brave</a:t>
            </a:r>
          </a:p>
          <a:p>
            <a:r>
              <a:rPr lang="en-US" sz="2000" dirty="0" smtClean="0">
                <a:solidFill>
                  <a:schemeClr val="bg1"/>
                </a:solidFill>
              </a:rPr>
              <a:t>Economic Research</a:t>
            </a:r>
          </a:p>
          <a:p>
            <a:r>
              <a:rPr lang="en-US" sz="2000" dirty="0" smtClean="0">
                <a:solidFill>
                  <a:schemeClr val="bg1"/>
                </a:solidFill>
              </a:rPr>
              <a:t>Federal Reserve Bank of Chicago</a:t>
            </a:r>
          </a:p>
          <a:p>
            <a:r>
              <a:rPr lang="en-US" sz="2000" dirty="0" smtClean="0">
                <a:solidFill>
                  <a:schemeClr val="bg1"/>
                </a:solidFill>
              </a:rPr>
              <a:t>March 15, 2020</a:t>
            </a:r>
          </a:p>
          <a:p>
            <a:endParaRPr lang="en-US" sz="2000" dirty="0" smtClean="0">
              <a:solidFill>
                <a:schemeClr val="bg1"/>
              </a:solidFill>
            </a:endParaRPr>
          </a:p>
          <a:p>
            <a:endParaRPr lang="en-US" sz="2000" dirty="0">
              <a:solidFill>
                <a:schemeClr val="bg1"/>
              </a:solidFill>
            </a:endParaRPr>
          </a:p>
          <a:p>
            <a:r>
              <a:rPr lang="en-US" sz="2000" dirty="0" smtClean="0">
                <a:solidFill>
                  <a:schemeClr val="bg1"/>
                </a:solidFill>
              </a:rPr>
              <a:t>Co-authors: Daniel Aaronson</a:t>
            </a:r>
          </a:p>
          <a:p>
            <a:r>
              <a:rPr lang="en-US" sz="2000" dirty="0">
                <a:solidFill>
                  <a:schemeClr val="bg1"/>
                </a:solidFill>
              </a:rPr>
              <a:t>	 </a:t>
            </a:r>
            <a:r>
              <a:rPr lang="en-US" sz="2000" dirty="0" smtClean="0">
                <a:solidFill>
                  <a:schemeClr val="bg1"/>
                </a:solidFill>
              </a:rPr>
              <a:t>      Ross Cole          </a:t>
            </a:r>
          </a:p>
          <a:p>
            <a:r>
              <a:rPr lang="en-US" sz="2000" dirty="0" smtClean="0">
                <a:solidFill>
                  <a:schemeClr val="bg1"/>
                </a:solidFill>
              </a:rPr>
              <a:t>                    Olivia Zhao</a:t>
            </a:r>
          </a:p>
          <a:p>
            <a:r>
              <a:rPr lang="en-US" sz="2000" dirty="0" smtClean="0">
                <a:solidFill>
                  <a:schemeClr val="bg1"/>
                </a:solidFill>
              </a:rPr>
              <a:t> </a:t>
            </a:r>
            <a:endParaRPr lang="en-US" sz="2000" dirty="0">
              <a:solidFill>
                <a:schemeClr val="bg1"/>
              </a:solidFill>
            </a:endParaRPr>
          </a:p>
          <a:p>
            <a:endParaRPr lang="en-US" sz="2000" dirty="0" smtClean="0">
              <a:solidFill>
                <a:schemeClr val="bg1"/>
              </a:solidFill>
            </a:endParaRPr>
          </a:p>
          <a:p>
            <a:r>
              <a:rPr lang="en-US" sz="1200" dirty="0" smtClean="0">
                <a:solidFill>
                  <a:schemeClr val="bg1"/>
                </a:solidFill>
              </a:rPr>
              <a:t>*The views expressed herein are those of the authors and not those of the Federal Reserve Bank of Chicago or the Federal Reserve System.</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780928"/>
            <a:ext cx="8424936" cy="3888432"/>
          </a:xfrm>
          <a:prstGeom prst="rect">
            <a:avLst/>
          </a:prstGeom>
        </p:spPr>
      </p:pic>
      <p:sp>
        <p:nvSpPr>
          <p:cNvPr id="9" name="Rectangle 3"/>
          <p:cNvSpPr>
            <a:spLocks noGrp="1" noChangeArrowheads="1"/>
          </p:cNvSpPr>
          <p:nvPr>
            <p:ph idx="1"/>
          </p:nvPr>
        </p:nvSpPr>
        <p:spPr>
          <a:xfrm>
            <a:off x="1043608" y="3212976"/>
            <a:ext cx="3580073" cy="1224136"/>
          </a:xfrm>
        </p:spPr>
        <p:txBody>
          <a:bodyPr>
            <a:normAutofit/>
          </a:bodyPr>
          <a:lstStyle/>
          <a:p>
            <a:pPr eaLnBrk="1" hangingPunct="1">
              <a:buFont typeface="Wingdings" pitchFamily="2" charset="2"/>
              <a:buChar char="v"/>
              <a:defRPr/>
            </a:pPr>
            <a:r>
              <a:rPr lang="en-US" sz="2000" b="1" dirty="0" smtClean="0">
                <a:solidFill>
                  <a:schemeClr val="tx1">
                    <a:lumMod val="75000"/>
                    <a:lumOff val="25000"/>
                  </a:schemeClr>
                </a:solidFill>
              </a:rPr>
              <a:t>And also are more likely to fall just above the demotion threshold for their level</a:t>
            </a:r>
            <a:endParaRPr lang="tr-TR" sz="2000" b="1" dirty="0" smtClean="0">
              <a:solidFill>
                <a:schemeClr val="tx1">
                  <a:lumMod val="75000"/>
                  <a:lumOff val="25000"/>
                </a:schemeClr>
              </a:solidFill>
            </a:endParaRPr>
          </a:p>
        </p:txBody>
      </p:sp>
      <p:sp>
        <p:nvSpPr>
          <p:cNvPr id="7" name="Rectangle 2"/>
          <p:cNvSpPr>
            <a:spLocks noGrp="1" noChangeArrowheads="1"/>
          </p:cNvSpPr>
          <p:nvPr>
            <p:ph type="title"/>
          </p:nvPr>
        </p:nvSpPr>
        <p:spPr>
          <a:xfrm>
            <a:off x="71101" y="908720"/>
            <a:ext cx="3673103" cy="981075"/>
          </a:xfrm>
        </p:spPr>
        <p:txBody>
          <a:bodyPr>
            <a:normAutofit fontScale="90000"/>
          </a:bodyPr>
          <a:lstStyle/>
          <a:p>
            <a:pPr eaLnBrk="1" hangingPunct="1">
              <a:defRPr/>
            </a:pPr>
            <a:r>
              <a:rPr lang="en-US" dirty="0" smtClean="0">
                <a:solidFill>
                  <a:schemeClr val="tx1">
                    <a:lumMod val="75000"/>
                    <a:lumOff val="25000"/>
                  </a:schemeClr>
                </a:solidFill>
              </a:rPr>
              <a:t>Who uses PEDs?</a:t>
            </a:r>
            <a:endParaRPr lang="tr-TR" dirty="0" smtClean="0">
              <a:solidFill>
                <a:schemeClr val="tx1">
                  <a:lumMod val="75000"/>
                  <a:lumOff val="25000"/>
                </a:schemeClr>
              </a:solidFill>
            </a:endParaRPr>
          </a:p>
        </p:txBody>
      </p:sp>
      <p:sp>
        <p:nvSpPr>
          <p:cNvPr id="10" name="Rectangle 3"/>
          <p:cNvSpPr txBox="1">
            <a:spLocks noChangeArrowheads="1"/>
          </p:cNvSpPr>
          <p:nvPr/>
        </p:nvSpPr>
        <p:spPr>
          <a:xfrm>
            <a:off x="181658" y="1916832"/>
            <a:ext cx="4462350" cy="1080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Font typeface="Wingdings" pitchFamily="2" charset="2"/>
              <a:buChar char="v"/>
              <a:defRPr/>
            </a:pPr>
            <a:r>
              <a:rPr lang="en-US" sz="2000" b="1" dirty="0" smtClean="0">
                <a:solidFill>
                  <a:schemeClr val="tx1">
                    <a:lumMod val="75000"/>
                    <a:lumOff val="25000"/>
                  </a:schemeClr>
                </a:solidFill>
              </a:rPr>
              <a:t>Can now appeal to our distance measures from the nearest thresholds</a:t>
            </a:r>
            <a:endParaRPr lang="tr-TR" sz="2000" b="1" dirty="0">
              <a:solidFill>
                <a:schemeClr val="tx1">
                  <a:lumMod val="75000"/>
                  <a:lumOff val="25000"/>
                </a:schemeClr>
              </a:solidFill>
            </a:endParaRPr>
          </a:p>
        </p:txBody>
      </p:sp>
    </p:spTree>
    <p:extLst>
      <p:ext uri="{BB962C8B-B14F-4D97-AF65-F5344CB8AC3E}">
        <p14:creationId xmlns:p14="http://schemas.microsoft.com/office/powerpoint/2010/main" val="1692214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1101" y="908720"/>
            <a:ext cx="3673103" cy="981075"/>
          </a:xfrm>
        </p:spPr>
        <p:txBody>
          <a:bodyPr>
            <a:normAutofit fontScale="90000"/>
          </a:bodyPr>
          <a:lstStyle/>
          <a:p>
            <a:pPr eaLnBrk="1" hangingPunct="1">
              <a:defRPr/>
            </a:pPr>
            <a:r>
              <a:rPr lang="en-US" dirty="0" smtClean="0">
                <a:solidFill>
                  <a:schemeClr val="tx1">
                    <a:lumMod val="75000"/>
                    <a:lumOff val="25000"/>
                  </a:schemeClr>
                </a:solidFill>
              </a:rPr>
              <a:t>Who uses PEDs?</a:t>
            </a:r>
            <a:endParaRPr lang="tr-TR" dirty="0" smtClean="0">
              <a:solidFill>
                <a:schemeClr val="tx1">
                  <a:lumMod val="75000"/>
                  <a:lumOff val="25000"/>
                </a:schemeClr>
              </a:solidFill>
            </a:endParaRPr>
          </a:p>
        </p:txBody>
      </p:sp>
      <p:sp>
        <p:nvSpPr>
          <p:cNvPr id="3075" name="Rectangle 3"/>
          <p:cNvSpPr>
            <a:spLocks noGrp="1" noChangeArrowheads="1"/>
          </p:cNvSpPr>
          <p:nvPr>
            <p:ph idx="1"/>
          </p:nvPr>
        </p:nvSpPr>
        <p:spPr>
          <a:xfrm>
            <a:off x="91018" y="1700808"/>
            <a:ext cx="5041900" cy="2663825"/>
          </a:xfrm>
        </p:spPr>
        <p:txBody>
          <a:bodyPr/>
          <a:lstStyle/>
          <a:p>
            <a:pPr marL="0" indent="0" eaLnBrk="1" hangingPunct="1">
              <a:buNone/>
              <a:defRPr/>
            </a:pPr>
            <a:endParaRPr lang="en-US" sz="2000" b="1" dirty="0" smtClean="0">
              <a:solidFill>
                <a:schemeClr val="tx1">
                  <a:lumMod val="75000"/>
                  <a:lumOff val="25000"/>
                </a:schemeClr>
              </a:solidFill>
            </a:endParaRPr>
          </a:p>
          <a:p>
            <a:pPr marL="0" indent="0" eaLnBrk="1" hangingPunct="1">
              <a:buNone/>
              <a:defRPr/>
            </a:pPr>
            <a:r>
              <a:rPr lang="en-US" sz="2000" b="1" dirty="0" smtClean="0">
                <a:solidFill>
                  <a:schemeClr val="tx1">
                    <a:lumMod val="75000"/>
                    <a:lumOff val="25000"/>
                  </a:schemeClr>
                </a:solidFill>
              </a:rPr>
              <a:t>Average marginal effects for 1% pay increase</a:t>
            </a:r>
            <a:endParaRPr lang="tr-TR" sz="2000" b="1" dirty="0" smtClean="0">
              <a:solidFill>
                <a:schemeClr val="tx1">
                  <a:lumMod val="75000"/>
                  <a:lumOff val="2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0888"/>
            <a:ext cx="9144000" cy="4437112"/>
          </a:xfrm>
          <a:prstGeom prst="rect">
            <a:avLst/>
          </a:prstGeom>
        </p:spPr>
      </p:pic>
      <p:sp>
        <p:nvSpPr>
          <p:cNvPr id="6" name="Rectangle 3"/>
          <p:cNvSpPr txBox="1">
            <a:spLocks noChangeArrowheads="1"/>
          </p:cNvSpPr>
          <p:nvPr/>
        </p:nvSpPr>
        <p:spPr>
          <a:xfrm>
            <a:off x="4355976" y="2924944"/>
            <a:ext cx="4415938" cy="1080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Font typeface="Wingdings" pitchFamily="2" charset="2"/>
              <a:buChar char="v"/>
              <a:defRPr/>
            </a:pPr>
            <a:r>
              <a:rPr lang="en-US" sz="2000" b="1" dirty="0" smtClean="0">
                <a:solidFill>
                  <a:schemeClr val="tx1">
                    <a:lumMod val="75000"/>
                    <a:lumOff val="25000"/>
                  </a:schemeClr>
                </a:solidFill>
              </a:rPr>
              <a:t>Those players with the most to gain.</a:t>
            </a:r>
            <a:endParaRPr lang="tr-TR" sz="2000" b="1" dirty="0">
              <a:solidFill>
                <a:schemeClr val="tx1">
                  <a:lumMod val="75000"/>
                  <a:lumOff val="25000"/>
                </a:schemeClr>
              </a:solidFill>
            </a:endParaRPr>
          </a:p>
        </p:txBody>
      </p:sp>
    </p:spTree>
    <p:extLst>
      <p:ext uri="{BB962C8B-B14F-4D97-AF65-F5344CB8AC3E}">
        <p14:creationId xmlns:p14="http://schemas.microsoft.com/office/powerpoint/2010/main" val="2348281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1101" y="908720"/>
            <a:ext cx="3673103" cy="981075"/>
          </a:xfrm>
        </p:spPr>
        <p:txBody>
          <a:bodyPr>
            <a:normAutofit fontScale="90000"/>
          </a:bodyPr>
          <a:lstStyle/>
          <a:p>
            <a:pPr eaLnBrk="1" hangingPunct="1">
              <a:defRPr/>
            </a:pPr>
            <a:r>
              <a:rPr lang="en-US" dirty="0" smtClean="0">
                <a:solidFill>
                  <a:schemeClr val="tx1">
                    <a:lumMod val="75000"/>
                    <a:lumOff val="25000"/>
                  </a:schemeClr>
                </a:solidFill>
              </a:rPr>
              <a:t>Who uses PEDs?</a:t>
            </a:r>
            <a:endParaRPr lang="tr-TR" dirty="0" smtClean="0">
              <a:solidFill>
                <a:schemeClr val="tx1">
                  <a:lumMod val="75000"/>
                  <a:lumOff val="25000"/>
                </a:schemeClr>
              </a:solidFill>
            </a:endParaRPr>
          </a:p>
        </p:txBody>
      </p:sp>
      <p:sp>
        <p:nvSpPr>
          <p:cNvPr id="3075" name="Rectangle 3"/>
          <p:cNvSpPr>
            <a:spLocks noGrp="1" noChangeArrowheads="1"/>
          </p:cNvSpPr>
          <p:nvPr>
            <p:ph idx="1"/>
          </p:nvPr>
        </p:nvSpPr>
        <p:spPr>
          <a:xfrm>
            <a:off x="91018" y="1700808"/>
            <a:ext cx="5041900" cy="2663825"/>
          </a:xfrm>
        </p:spPr>
        <p:txBody>
          <a:bodyPr/>
          <a:lstStyle/>
          <a:p>
            <a:pPr marL="0" indent="0" eaLnBrk="1" hangingPunct="1">
              <a:buNone/>
              <a:defRPr/>
            </a:pPr>
            <a:endParaRPr lang="en-US" sz="2000" b="1" dirty="0" smtClean="0">
              <a:solidFill>
                <a:schemeClr val="tx1">
                  <a:lumMod val="75000"/>
                  <a:lumOff val="25000"/>
                </a:schemeClr>
              </a:solidFill>
            </a:endParaRPr>
          </a:p>
          <a:p>
            <a:pPr marL="0" indent="0" eaLnBrk="1" hangingPunct="1">
              <a:buNone/>
              <a:defRPr/>
            </a:pPr>
            <a:r>
              <a:rPr lang="en-US" sz="2000" b="1" dirty="0" smtClean="0">
                <a:solidFill>
                  <a:schemeClr val="tx1">
                    <a:lumMod val="75000"/>
                    <a:lumOff val="25000"/>
                  </a:schemeClr>
                </a:solidFill>
              </a:rPr>
              <a:t>Average marginal effects for 1% pay increase</a:t>
            </a:r>
            <a:endParaRPr lang="tr-TR" sz="2000" b="1" dirty="0" smtClean="0">
              <a:solidFill>
                <a:schemeClr val="tx1">
                  <a:lumMod val="75000"/>
                  <a:lumOff val="2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0888"/>
            <a:ext cx="9144000" cy="4437112"/>
          </a:xfrm>
          <a:prstGeom prst="rect">
            <a:avLst/>
          </a:prstGeom>
        </p:spPr>
      </p:pic>
      <p:sp>
        <p:nvSpPr>
          <p:cNvPr id="6" name="Rectangle 3"/>
          <p:cNvSpPr txBox="1">
            <a:spLocks noChangeArrowheads="1"/>
          </p:cNvSpPr>
          <p:nvPr/>
        </p:nvSpPr>
        <p:spPr>
          <a:xfrm>
            <a:off x="4644008" y="2924944"/>
            <a:ext cx="3983890" cy="1080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Font typeface="Wingdings" pitchFamily="2" charset="2"/>
              <a:buChar char="v"/>
              <a:defRPr/>
            </a:pPr>
            <a:r>
              <a:rPr lang="en-US" sz="2000" b="1" dirty="0" smtClean="0">
                <a:solidFill>
                  <a:schemeClr val="tx1">
                    <a:lumMod val="75000"/>
                    <a:lumOff val="25000"/>
                  </a:schemeClr>
                </a:solidFill>
              </a:rPr>
              <a:t>And those with something to lose</a:t>
            </a:r>
            <a:endParaRPr lang="tr-TR" sz="2000" b="1" dirty="0">
              <a:solidFill>
                <a:schemeClr val="tx1">
                  <a:lumMod val="75000"/>
                  <a:lumOff val="25000"/>
                </a:schemeClr>
              </a:solidFill>
            </a:endParaRPr>
          </a:p>
        </p:txBody>
      </p:sp>
    </p:spTree>
    <p:extLst>
      <p:ext uri="{BB962C8B-B14F-4D97-AF65-F5344CB8AC3E}">
        <p14:creationId xmlns:p14="http://schemas.microsoft.com/office/powerpoint/2010/main" val="3992276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901901" y="44624"/>
            <a:ext cx="5832648" cy="981075"/>
          </a:xfrm>
        </p:spPr>
        <p:txBody>
          <a:bodyPr>
            <a:normAutofit/>
          </a:bodyPr>
          <a:lstStyle/>
          <a:p>
            <a:pPr eaLnBrk="1" hangingPunct="1">
              <a:defRPr/>
            </a:pPr>
            <a:r>
              <a:rPr lang="en-US" dirty="0" smtClean="0">
                <a:solidFill>
                  <a:schemeClr val="tx1">
                    <a:lumMod val="75000"/>
                    <a:lumOff val="25000"/>
                  </a:schemeClr>
                </a:solidFill>
              </a:rPr>
              <a:t>The Toronto Experiment</a:t>
            </a:r>
            <a:endParaRPr lang="tr-TR" dirty="0" smtClean="0">
              <a:solidFill>
                <a:schemeClr val="tx1">
                  <a:lumMod val="75000"/>
                  <a:lumOff val="25000"/>
                </a:schemeClr>
              </a:solidFill>
            </a:endParaRPr>
          </a:p>
        </p:txBody>
      </p:sp>
      <p:sp>
        <p:nvSpPr>
          <p:cNvPr id="7" name="Rectangle 3"/>
          <p:cNvSpPr>
            <a:spLocks noGrp="1" noChangeArrowheads="1"/>
          </p:cNvSpPr>
          <p:nvPr>
            <p:ph idx="1"/>
          </p:nvPr>
        </p:nvSpPr>
        <p:spPr>
          <a:xfrm>
            <a:off x="3347864" y="5373216"/>
            <a:ext cx="5473948" cy="2663825"/>
          </a:xfrm>
        </p:spPr>
        <p:txBody>
          <a:bodyPr>
            <a:normAutofit/>
          </a:bodyPr>
          <a:lstStyle/>
          <a:p>
            <a:pPr>
              <a:buFont typeface="Wingdings" pitchFamily="2" charset="2"/>
              <a:buChar char="v"/>
              <a:defRPr/>
            </a:pPr>
            <a:r>
              <a:rPr lang="en-US" sz="2400" dirty="0">
                <a:solidFill>
                  <a:schemeClr val="tx1">
                    <a:lumMod val="75000"/>
                    <a:lumOff val="25000"/>
                  </a:schemeClr>
                </a:solidFill>
              </a:rPr>
              <a:t>Prior to 2019 season, </a:t>
            </a:r>
            <a:r>
              <a:rPr lang="en-US" sz="2400" dirty="0" smtClean="0">
                <a:solidFill>
                  <a:schemeClr val="tx1">
                    <a:lumMod val="75000"/>
                    <a:lumOff val="25000"/>
                  </a:schemeClr>
                </a:solidFill>
              </a:rPr>
              <a:t>the Blue </a:t>
            </a:r>
            <a:r>
              <a:rPr lang="en-US" sz="2400" dirty="0">
                <a:solidFill>
                  <a:schemeClr val="tx1">
                    <a:lumMod val="75000"/>
                    <a:lumOff val="25000"/>
                  </a:schemeClr>
                </a:solidFill>
              </a:rPr>
              <a:t>Jays implemented an across-the-board pay increase of roughly 50% for </a:t>
            </a:r>
            <a:r>
              <a:rPr lang="en-US" sz="2400" dirty="0" err="1">
                <a:solidFill>
                  <a:schemeClr val="tx1">
                    <a:lumMod val="75000"/>
                    <a:lumOff val="25000"/>
                  </a:schemeClr>
                </a:solidFill>
              </a:rPr>
              <a:t>MiLB</a:t>
            </a:r>
            <a:r>
              <a:rPr lang="en-US" sz="2400" dirty="0">
                <a:solidFill>
                  <a:schemeClr val="tx1">
                    <a:lumMod val="75000"/>
                    <a:lumOff val="25000"/>
                  </a:schemeClr>
                </a:solidFill>
              </a:rPr>
              <a:t> players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764704"/>
            <a:ext cx="6696744" cy="4464496"/>
          </a:xfrm>
          <a:prstGeom prst="rect">
            <a:avLst/>
          </a:prstGeom>
        </p:spPr>
      </p:pic>
    </p:spTree>
    <p:extLst>
      <p:ext uri="{BB962C8B-B14F-4D97-AF65-F5344CB8AC3E}">
        <p14:creationId xmlns:p14="http://schemas.microsoft.com/office/powerpoint/2010/main" val="3841904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2627784" y="4365104"/>
            <a:ext cx="6264696" cy="2663825"/>
          </a:xfrm>
        </p:spPr>
        <p:txBody>
          <a:bodyPr>
            <a:normAutofit/>
          </a:bodyPr>
          <a:lstStyle/>
          <a:p>
            <a:pPr>
              <a:buFont typeface="Wingdings" pitchFamily="2" charset="2"/>
              <a:buChar char="v"/>
              <a:defRPr/>
            </a:pPr>
            <a:r>
              <a:rPr lang="en-US" sz="2400" dirty="0" smtClean="0">
                <a:solidFill>
                  <a:schemeClr val="tx1">
                    <a:lumMod val="75000"/>
                    <a:lumOff val="25000"/>
                  </a:schemeClr>
                </a:solidFill>
              </a:rPr>
              <a:t>Why should Toronto (and all MLB teams) care?</a:t>
            </a:r>
          </a:p>
          <a:p>
            <a:pPr lvl="1">
              <a:buFont typeface="Wingdings" pitchFamily="2" charset="2"/>
              <a:buChar char="v"/>
              <a:defRPr/>
            </a:pPr>
            <a:r>
              <a:rPr lang="en-US" sz="2000" dirty="0" smtClean="0">
                <a:solidFill>
                  <a:schemeClr val="tx1">
                    <a:lumMod val="75000"/>
                    <a:lumOff val="25000"/>
                  </a:schemeClr>
                </a:solidFill>
              </a:rPr>
              <a:t>Brave and Roberts (JSE, 2019): </a:t>
            </a:r>
          </a:p>
          <a:p>
            <a:pPr marL="457200" lvl="1" indent="0">
              <a:buNone/>
              <a:defRPr/>
            </a:pPr>
            <a:r>
              <a:rPr lang="en-US" sz="2000" dirty="0" smtClean="0">
                <a:solidFill>
                  <a:schemeClr val="tx1">
                    <a:lumMod val="75000"/>
                    <a:lumOff val="25000"/>
                  </a:schemeClr>
                </a:solidFill>
              </a:rPr>
              <a:t>	</a:t>
            </a:r>
            <a:r>
              <a:rPr lang="en-US" sz="2000" dirty="0" err="1" smtClean="0">
                <a:solidFill>
                  <a:schemeClr val="tx1">
                    <a:lumMod val="75000"/>
                    <a:lumOff val="25000"/>
                  </a:schemeClr>
                </a:solidFill>
              </a:rPr>
              <a:t>MiLB</a:t>
            </a:r>
            <a:r>
              <a:rPr lang="en-US" sz="2000" dirty="0" smtClean="0">
                <a:solidFill>
                  <a:schemeClr val="tx1">
                    <a:lumMod val="75000"/>
                    <a:lumOff val="25000"/>
                  </a:schemeClr>
                </a:solidFill>
              </a:rPr>
              <a:t> PED suspensions &gt;1 for a team in a season 	on average reduces their </a:t>
            </a:r>
            <a:r>
              <a:rPr lang="en-US" sz="2000" i="1" dirty="0" smtClean="0">
                <a:solidFill>
                  <a:schemeClr val="tx1">
                    <a:lumMod val="75000"/>
                    <a:lumOff val="25000"/>
                  </a:schemeClr>
                </a:solidFill>
              </a:rPr>
              <a:t>Forbes </a:t>
            </a:r>
            <a:r>
              <a:rPr lang="en-US" sz="2000" dirty="0" smtClean="0">
                <a:solidFill>
                  <a:schemeClr val="tx1">
                    <a:lumMod val="75000"/>
                    <a:lumOff val="25000"/>
                  </a:schemeClr>
                </a:solidFill>
              </a:rPr>
              <a:t>franchise value 	estimate by about $6 million per suspension</a:t>
            </a:r>
            <a:endParaRPr lang="en-US" sz="2000" dirty="0">
              <a:solidFill>
                <a:schemeClr val="tx1">
                  <a:lumMod val="75000"/>
                  <a:lumOff val="2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05062"/>
            <a:ext cx="7200800" cy="4044017"/>
          </a:xfrm>
          <a:prstGeom prst="rect">
            <a:avLst/>
          </a:prstGeom>
        </p:spPr>
      </p:pic>
    </p:spTree>
    <p:extLst>
      <p:ext uri="{BB962C8B-B14F-4D97-AF65-F5344CB8AC3E}">
        <p14:creationId xmlns:p14="http://schemas.microsoft.com/office/powerpoint/2010/main" val="436349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2880320" y="3933056"/>
            <a:ext cx="6156176" cy="2663825"/>
          </a:xfrm>
        </p:spPr>
        <p:txBody>
          <a:bodyPr>
            <a:normAutofit fontScale="92500"/>
          </a:bodyPr>
          <a:lstStyle/>
          <a:p>
            <a:pPr>
              <a:buFont typeface="Wingdings" pitchFamily="2" charset="2"/>
              <a:buChar char="v"/>
              <a:defRPr/>
            </a:pPr>
            <a:r>
              <a:rPr lang="en-US" sz="2400" dirty="0" err="1" smtClean="0">
                <a:solidFill>
                  <a:schemeClr val="tx1">
                    <a:lumMod val="75000"/>
                    <a:lumOff val="25000"/>
                  </a:schemeClr>
                </a:solidFill>
              </a:rPr>
              <a:t>MiLB</a:t>
            </a:r>
            <a:r>
              <a:rPr lang="en-US" sz="2400" dirty="0" smtClean="0">
                <a:solidFill>
                  <a:schemeClr val="tx1">
                    <a:lumMod val="75000"/>
                    <a:lumOff val="25000"/>
                  </a:schemeClr>
                </a:solidFill>
              </a:rPr>
              <a:t> PED suspensions averaged 36 per season </a:t>
            </a:r>
          </a:p>
          <a:p>
            <a:pPr>
              <a:buFont typeface="Wingdings" pitchFamily="2" charset="2"/>
              <a:buChar char="v"/>
              <a:defRPr/>
            </a:pPr>
            <a:r>
              <a:rPr lang="en-US" sz="2400" dirty="0" smtClean="0">
                <a:solidFill>
                  <a:schemeClr val="tx1">
                    <a:lumMod val="75000"/>
                    <a:lumOff val="25000"/>
                  </a:schemeClr>
                </a:solidFill>
              </a:rPr>
              <a:t>Our experiment implies 6 fewer suspensions</a:t>
            </a:r>
          </a:p>
          <a:p>
            <a:pPr>
              <a:buFont typeface="Wingdings" pitchFamily="2" charset="2"/>
              <a:buChar char="v"/>
              <a:defRPr/>
            </a:pPr>
            <a:r>
              <a:rPr lang="en-US" sz="2400" dirty="0" smtClean="0">
                <a:solidFill>
                  <a:schemeClr val="tx1">
                    <a:lumMod val="75000"/>
                    <a:lumOff val="25000"/>
                  </a:schemeClr>
                </a:solidFill>
              </a:rPr>
              <a:t>This would </a:t>
            </a:r>
            <a:r>
              <a:rPr lang="en-US" sz="2400" dirty="0">
                <a:solidFill>
                  <a:schemeClr val="tx1">
                    <a:lumMod val="75000"/>
                    <a:lumOff val="25000"/>
                  </a:schemeClr>
                </a:solidFill>
              </a:rPr>
              <a:t>result in a </a:t>
            </a:r>
            <a:r>
              <a:rPr lang="en-US" sz="2400" dirty="0" smtClean="0">
                <a:solidFill>
                  <a:schemeClr val="tx1">
                    <a:lumMod val="75000"/>
                    <a:lumOff val="25000"/>
                  </a:schemeClr>
                </a:solidFill>
              </a:rPr>
              <a:t>gain of about $3 </a:t>
            </a:r>
            <a:r>
              <a:rPr lang="en-US" sz="2400" dirty="0">
                <a:solidFill>
                  <a:schemeClr val="tx1">
                    <a:lumMod val="75000"/>
                    <a:lumOff val="25000"/>
                  </a:schemeClr>
                </a:solidFill>
              </a:rPr>
              <a:t>million for </a:t>
            </a:r>
            <a:r>
              <a:rPr lang="en-US" sz="2400" dirty="0" smtClean="0">
                <a:solidFill>
                  <a:schemeClr val="tx1">
                    <a:lumMod val="75000"/>
                    <a:lumOff val="25000"/>
                  </a:schemeClr>
                </a:solidFill>
              </a:rPr>
              <a:t>MLB franchise value (Brave and Roberts, JSE 2019)</a:t>
            </a:r>
          </a:p>
          <a:p>
            <a:pPr>
              <a:buFont typeface="Wingdings" pitchFamily="2" charset="2"/>
              <a:buChar char="v"/>
              <a:defRPr/>
            </a:pPr>
            <a:r>
              <a:rPr lang="en-US" sz="2400" dirty="0" smtClean="0">
                <a:solidFill>
                  <a:schemeClr val="tx1">
                    <a:lumMod val="75000"/>
                    <a:lumOff val="25000"/>
                  </a:schemeClr>
                </a:solidFill>
              </a:rPr>
              <a:t>Compares favorably to a cost of about $4 million if </a:t>
            </a:r>
            <a:r>
              <a:rPr lang="en-US" sz="2400" dirty="0" err="1" smtClean="0">
                <a:solidFill>
                  <a:schemeClr val="tx1">
                    <a:lumMod val="75000"/>
                    <a:lumOff val="25000"/>
                  </a:schemeClr>
                </a:solidFill>
              </a:rPr>
              <a:t>MiLB</a:t>
            </a:r>
            <a:r>
              <a:rPr lang="en-US" sz="2400" dirty="0" smtClean="0">
                <a:solidFill>
                  <a:schemeClr val="tx1">
                    <a:lumMod val="75000"/>
                    <a:lumOff val="25000"/>
                  </a:schemeClr>
                </a:solidFill>
              </a:rPr>
              <a:t> players were paid the federal minimum wage  (NPR, May 2 2017)</a:t>
            </a:r>
            <a:endParaRPr lang="en-US" sz="2400" dirty="0">
              <a:solidFill>
                <a:schemeClr val="tx1">
                  <a:lumMod val="75000"/>
                  <a:lumOff val="25000"/>
                </a:schemeClr>
              </a:solidFill>
            </a:endParaRPr>
          </a:p>
          <a:p>
            <a:pPr>
              <a:buFont typeface="Wingdings" pitchFamily="2" charset="2"/>
              <a:buChar char="v"/>
              <a:defRPr/>
            </a:pPr>
            <a:endParaRPr lang="en-US" sz="2400" dirty="0">
              <a:solidFill>
                <a:schemeClr val="tx1">
                  <a:lumMod val="75000"/>
                  <a:lumOff val="2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16632"/>
            <a:ext cx="7416824" cy="3729608"/>
          </a:xfrm>
          <a:prstGeom prst="rect">
            <a:avLst/>
          </a:prstGeom>
        </p:spPr>
      </p:pic>
    </p:spTree>
    <p:extLst>
      <p:ext uri="{BB962C8B-B14F-4D97-AF65-F5344CB8AC3E}">
        <p14:creationId xmlns:p14="http://schemas.microsoft.com/office/powerpoint/2010/main" val="2170959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7504" y="1556792"/>
            <a:ext cx="4680520" cy="981075"/>
          </a:xfrm>
        </p:spPr>
        <p:txBody>
          <a:bodyPr>
            <a:normAutofit fontScale="90000"/>
          </a:bodyPr>
          <a:lstStyle/>
          <a:p>
            <a:pPr eaLnBrk="1" hangingPunct="1">
              <a:defRPr/>
            </a:pPr>
            <a:r>
              <a:rPr lang="en-US" dirty="0" smtClean="0">
                <a:solidFill>
                  <a:schemeClr val="tx1">
                    <a:lumMod val="75000"/>
                    <a:lumOff val="25000"/>
                  </a:schemeClr>
                </a:solidFill>
              </a:rPr>
              <a:t>What Happens Next?</a:t>
            </a:r>
            <a:endParaRPr lang="tr-TR" dirty="0" smtClean="0">
              <a:solidFill>
                <a:schemeClr val="tx1">
                  <a:lumMod val="75000"/>
                  <a:lumOff val="25000"/>
                </a:schemeClr>
              </a:solidFill>
            </a:endParaRPr>
          </a:p>
        </p:txBody>
      </p:sp>
      <p:sp>
        <p:nvSpPr>
          <p:cNvPr id="3075" name="Rectangle 3"/>
          <p:cNvSpPr>
            <a:spLocks noGrp="1" noChangeArrowheads="1"/>
          </p:cNvSpPr>
          <p:nvPr>
            <p:ph idx="1"/>
          </p:nvPr>
        </p:nvSpPr>
        <p:spPr>
          <a:xfrm>
            <a:off x="107504" y="2636912"/>
            <a:ext cx="8928992" cy="4104456"/>
          </a:xfrm>
        </p:spPr>
        <p:txBody>
          <a:bodyPr>
            <a:normAutofit fontScale="70000" lnSpcReduction="20000"/>
          </a:bodyPr>
          <a:lstStyle/>
          <a:p>
            <a:pPr>
              <a:buFont typeface="Wingdings" pitchFamily="2" charset="2"/>
              <a:buChar char="v"/>
              <a:defRPr/>
            </a:pPr>
            <a:r>
              <a:rPr lang="en-US" sz="2600" dirty="0">
                <a:solidFill>
                  <a:schemeClr val="tx1">
                    <a:lumMod val="75000"/>
                    <a:lumOff val="25000"/>
                  </a:schemeClr>
                </a:solidFill>
              </a:rPr>
              <a:t>L</a:t>
            </a:r>
            <a:r>
              <a:rPr lang="en-US" sz="2600" dirty="0" smtClean="0">
                <a:solidFill>
                  <a:schemeClr val="tx1">
                    <a:lumMod val="75000"/>
                    <a:lumOff val="25000"/>
                  </a:schemeClr>
                </a:solidFill>
              </a:rPr>
              <a:t>awsuit seeking minimum wage and overtime pay is still working </a:t>
            </a:r>
            <a:r>
              <a:rPr lang="en-US" sz="2600" dirty="0">
                <a:solidFill>
                  <a:schemeClr val="tx1">
                    <a:lumMod val="75000"/>
                    <a:lumOff val="25000"/>
                  </a:schemeClr>
                </a:solidFill>
              </a:rPr>
              <a:t>its way through the </a:t>
            </a:r>
            <a:r>
              <a:rPr lang="en-US" sz="2600" dirty="0" smtClean="0">
                <a:solidFill>
                  <a:schemeClr val="tx1">
                    <a:lumMod val="75000"/>
                    <a:lumOff val="25000"/>
                  </a:schemeClr>
                </a:solidFill>
              </a:rPr>
              <a:t>courts  </a:t>
            </a:r>
          </a:p>
          <a:p>
            <a:pPr lvl="1">
              <a:buFont typeface="Wingdings" pitchFamily="2" charset="2"/>
              <a:buChar char="v"/>
              <a:defRPr/>
            </a:pPr>
            <a:r>
              <a:rPr lang="en-US" sz="2300" dirty="0" smtClean="0">
                <a:solidFill>
                  <a:schemeClr val="tx1">
                    <a:lumMod val="75000"/>
                    <a:lumOff val="25000"/>
                  </a:schemeClr>
                </a:solidFill>
              </a:rPr>
              <a:t>Federal laws were pre-empted by Congressional approval of Saving America’s Pastime Act</a:t>
            </a:r>
          </a:p>
          <a:p>
            <a:pPr lvl="1">
              <a:buFont typeface="Wingdings" pitchFamily="2" charset="2"/>
              <a:buChar char="v"/>
              <a:defRPr/>
            </a:pPr>
            <a:r>
              <a:rPr lang="en-US" sz="2300" dirty="0" smtClean="0">
                <a:solidFill>
                  <a:schemeClr val="tx1">
                    <a:lumMod val="75000"/>
                    <a:lumOff val="25000"/>
                  </a:schemeClr>
                </a:solidFill>
              </a:rPr>
              <a:t>But the current case is targeted to state laws (Arizona, Florida, and California)</a:t>
            </a:r>
            <a:endParaRPr lang="en-US" sz="2300" dirty="0">
              <a:solidFill>
                <a:schemeClr val="tx1">
                  <a:lumMod val="75000"/>
                  <a:lumOff val="25000"/>
                </a:schemeClr>
              </a:solidFill>
            </a:endParaRPr>
          </a:p>
          <a:p>
            <a:pPr>
              <a:buFont typeface="Wingdings" pitchFamily="2" charset="2"/>
              <a:buChar char="v"/>
              <a:defRPr/>
            </a:pPr>
            <a:endParaRPr lang="en-US" sz="1600" dirty="0" smtClean="0">
              <a:solidFill>
                <a:schemeClr val="tx1">
                  <a:lumMod val="75000"/>
                  <a:lumOff val="25000"/>
                </a:schemeClr>
              </a:solidFill>
            </a:endParaRPr>
          </a:p>
          <a:p>
            <a:pPr>
              <a:buFont typeface="Wingdings" pitchFamily="2" charset="2"/>
              <a:buChar char="v"/>
              <a:defRPr/>
            </a:pPr>
            <a:r>
              <a:rPr lang="en-US" sz="2600" dirty="0" smtClean="0">
                <a:solidFill>
                  <a:schemeClr val="tx1">
                    <a:lumMod val="75000"/>
                    <a:lumOff val="25000"/>
                  </a:schemeClr>
                </a:solidFill>
              </a:rPr>
              <a:t>Cubs </a:t>
            </a:r>
            <a:r>
              <a:rPr lang="en-US" sz="2600" dirty="0">
                <a:solidFill>
                  <a:schemeClr val="tx1">
                    <a:lumMod val="75000"/>
                    <a:lumOff val="25000"/>
                  </a:schemeClr>
                </a:solidFill>
              </a:rPr>
              <a:t>and Giants </a:t>
            </a:r>
            <a:r>
              <a:rPr lang="en-US" sz="2600" dirty="0" smtClean="0">
                <a:solidFill>
                  <a:schemeClr val="tx1">
                    <a:lumMod val="75000"/>
                    <a:lumOff val="25000"/>
                  </a:schemeClr>
                </a:solidFill>
              </a:rPr>
              <a:t>have both reportedly increased </a:t>
            </a:r>
            <a:r>
              <a:rPr lang="en-US" sz="2600" dirty="0" err="1" smtClean="0">
                <a:solidFill>
                  <a:schemeClr val="tx1">
                    <a:lumMod val="75000"/>
                    <a:lumOff val="25000"/>
                  </a:schemeClr>
                </a:solidFill>
              </a:rPr>
              <a:t>MiLB</a:t>
            </a:r>
            <a:r>
              <a:rPr lang="en-US" sz="2600" dirty="0" smtClean="0">
                <a:solidFill>
                  <a:schemeClr val="tx1">
                    <a:lumMod val="75000"/>
                    <a:lumOff val="25000"/>
                  </a:schemeClr>
                </a:solidFill>
              </a:rPr>
              <a:t> player pay prior </a:t>
            </a:r>
            <a:r>
              <a:rPr lang="en-US" sz="2600" dirty="0">
                <a:solidFill>
                  <a:schemeClr val="tx1">
                    <a:lumMod val="75000"/>
                    <a:lumOff val="25000"/>
                  </a:schemeClr>
                </a:solidFill>
              </a:rPr>
              <a:t>to this </a:t>
            </a:r>
            <a:r>
              <a:rPr lang="en-US" sz="2600" dirty="0" smtClean="0">
                <a:solidFill>
                  <a:schemeClr val="tx1">
                    <a:lumMod val="75000"/>
                    <a:lumOff val="25000"/>
                  </a:schemeClr>
                </a:solidFill>
              </a:rPr>
              <a:t>season</a:t>
            </a:r>
          </a:p>
          <a:p>
            <a:pPr marL="0" indent="0">
              <a:buNone/>
              <a:defRPr/>
            </a:pPr>
            <a:endParaRPr lang="en-US" sz="1600" dirty="0">
              <a:solidFill>
                <a:schemeClr val="tx1">
                  <a:lumMod val="75000"/>
                  <a:lumOff val="25000"/>
                </a:schemeClr>
              </a:solidFill>
            </a:endParaRPr>
          </a:p>
          <a:p>
            <a:pPr>
              <a:buFont typeface="Wingdings" pitchFamily="2" charset="2"/>
              <a:buChar char="v"/>
              <a:defRPr/>
            </a:pPr>
            <a:r>
              <a:rPr lang="en-US" sz="2600" dirty="0" smtClean="0">
                <a:solidFill>
                  <a:schemeClr val="tx1">
                    <a:lumMod val="75000"/>
                    <a:lumOff val="25000"/>
                  </a:schemeClr>
                </a:solidFill>
              </a:rPr>
              <a:t>And MLB has announced </a:t>
            </a:r>
            <a:r>
              <a:rPr lang="en-US" sz="2600" dirty="0">
                <a:solidFill>
                  <a:schemeClr val="tx1">
                    <a:lumMod val="75000"/>
                    <a:lumOff val="25000"/>
                  </a:schemeClr>
                </a:solidFill>
              </a:rPr>
              <a:t>league-wide increases </a:t>
            </a:r>
            <a:r>
              <a:rPr lang="en-US" sz="2600" dirty="0" smtClean="0">
                <a:solidFill>
                  <a:schemeClr val="tx1">
                    <a:lumMod val="75000"/>
                    <a:lumOff val="25000"/>
                  </a:schemeClr>
                </a:solidFill>
              </a:rPr>
              <a:t>in </a:t>
            </a:r>
            <a:r>
              <a:rPr lang="en-US" sz="2600" dirty="0">
                <a:solidFill>
                  <a:schemeClr val="tx1">
                    <a:lumMod val="75000"/>
                    <a:lumOff val="25000"/>
                  </a:schemeClr>
                </a:solidFill>
              </a:rPr>
              <a:t>2021 (</a:t>
            </a:r>
            <a:r>
              <a:rPr lang="en-US" sz="2600" dirty="0" err="1">
                <a:solidFill>
                  <a:schemeClr val="tx1">
                    <a:lumMod val="75000"/>
                    <a:lumOff val="25000"/>
                  </a:schemeClr>
                </a:solidFill>
              </a:rPr>
              <a:t>Avg</a:t>
            </a:r>
            <a:r>
              <a:rPr lang="en-US" sz="2600" dirty="0">
                <a:solidFill>
                  <a:schemeClr val="tx1">
                    <a:lumMod val="75000"/>
                    <a:lumOff val="25000"/>
                  </a:schemeClr>
                </a:solidFill>
              </a:rPr>
              <a:t>=55%)</a:t>
            </a:r>
          </a:p>
          <a:p>
            <a:pPr lvl="1">
              <a:buFont typeface="Wingdings" pitchFamily="2" charset="2"/>
              <a:buChar char="v"/>
              <a:defRPr/>
            </a:pPr>
            <a:r>
              <a:rPr lang="en-US" sz="2300" dirty="0" err="1">
                <a:solidFill>
                  <a:schemeClr val="tx1">
                    <a:lumMod val="75000"/>
                    <a:lumOff val="25000"/>
                  </a:schemeClr>
                </a:solidFill>
              </a:rPr>
              <a:t>Rk</a:t>
            </a:r>
            <a:r>
              <a:rPr lang="en-US" sz="2300" dirty="0">
                <a:solidFill>
                  <a:schemeClr val="tx1">
                    <a:lumMod val="75000"/>
                    <a:lumOff val="25000"/>
                  </a:schemeClr>
                </a:solidFill>
              </a:rPr>
              <a:t>/A-:  38% increase</a:t>
            </a:r>
          </a:p>
          <a:p>
            <a:pPr lvl="1">
              <a:buFont typeface="Wingdings" pitchFamily="2" charset="2"/>
              <a:buChar char="v"/>
              <a:defRPr/>
            </a:pPr>
            <a:r>
              <a:rPr lang="en-US" sz="2300" dirty="0">
                <a:solidFill>
                  <a:schemeClr val="tx1">
                    <a:lumMod val="75000"/>
                    <a:lumOff val="25000"/>
                  </a:schemeClr>
                </a:solidFill>
              </a:rPr>
              <a:t>       A:  72% increase </a:t>
            </a:r>
          </a:p>
          <a:p>
            <a:pPr lvl="1">
              <a:buFont typeface="Wingdings" pitchFamily="2" charset="2"/>
              <a:buChar char="v"/>
              <a:defRPr/>
            </a:pPr>
            <a:r>
              <a:rPr lang="en-US" sz="2300" dirty="0">
                <a:solidFill>
                  <a:schemeClr val="tx1">
                    <a:lumMod val="75000"/>
                    <a:lumOff val="25000"/>
                  </a:schemeClr>
                </a:solidFill>
              </a:rPr>
              <a:t>     AA:  71% increase</a:t>
            </a:r>
          </a:p>
          <a:p>
            <a:pPr lvl="1">
              <a:buFont typeface="Wingdings" pitchFamily="2" charset="2"/>
              <a:buChar char="v"/>
              <a:defRPr/>
            </a:pPr>
            <a:r>
              <a:rPr lang="en-US" sz="2300" dirty="0">
                <a:solidFill>
                  <a:schemeClr val="tx1">
                    <a:lumMod val="75000"/>
                    <a:lumOff val="25000"/>
                  </a:schemeClr>
                </a:solidFill>
              </a:rPr>
              <a:t>   AAA:  39% </a:t>
            </a:r>
            <a:r>
              <a:rPr lang="en-US" sz="2300" dirty="0" smtClean="0">
                <a:solidFill>
                  <a:schemeClr val="tx1">
                    <a:lumMod val="75000"/>
                    <a:lumOff val="25000"/>
                  </a:schemeClr>
                </a:solidFill>
              </a:rPr>
              <a:t>increase</a:t>
            </a:r>
          </a:p>
          <a:p>
            <a:pPr marL="457200" lvl="1" indent="0">
              <a:buNone/>
              <a:defRPr/>
            </a:pPr>
            <a:endParaRPr lang="tr-TR" sz="1600" dirty="0">
              <a:solidFill>
                <a:schemeClr val="tx1">
                  <a:lumMod val="75000"/>
                  <a:lumOff val="25000"/>
                </a:schemeClr>
              </a:solidFill>
            </a:endParaRPr>
          </a:p>
          <a:p>
            <a:pPr eaLnBrk="1" hangingPunct="1">
              <a:buFont typeface="Wingdings" pitchFamily="2" charset="2"/>
              <a:buChar char="v"/>
              <a:defRPr/>
            </a:pPr>
            <a:r>
              <a:rPr lang="en-US" sz="2600" dirty="0">
                <a:solidFill>
                  <a:schemeClr val="tx1">
                    <a:lumMod val="75000"/>
                    <a:lumOff val="25000"/>
                  </a:schemeClr>
                </a:solidFill>
              </a:rPr>
              <a:t>T</a:t>
            </a:r>
            <a:r>
              <a:rPr lang="en-US" sz="2600" dirty="0" smtClean="0">
                <a:solidFill>
                  <a:schemeClr val="tx1">
                    <a:lumMod val="75000"/>
                    <a:lumOff val="25000"/>
                  </a:schemeClr>
                </a:solidFill>
              </a:rPr>
              <a:t>here has also been talk about a contraction in </a:t>
            </a:r>
            <a:r>
              <a:rPr lang="en-US" sz="2600" dirty="0" err="1" smtClean="0">
                <a:solidFill>
                  <a:schemeClr val="tx1">
                    <a:lumMod val="75000"/>
                    <a:lumOff val="25000"/>
                  </a:schemeClr>
                </a:solidFill>
              </a:rPr>
              <a:t>MiLB</a:t>
            </a:r>
            <a:r>
              <a:rPr lang="en-US" sz="2600" dirty="0" smtClean="0">
                <a:solidFill>
                  <a:schemeClr val="tx1">
                    <a:lumMod val="75000"/>
                    <a:lumOff val="25000"/>
                  </a:schemeClr>
                </a:solidFill>
              </a:rPr>
              <a:t> teams (mostly at the lower levels)</a:t>
            </a:r>
          </a:p>
          <a:p>
            <a:pPr marL="457200" lvl="1" indent="0">
              <a:buNone/>
              <a:defRPr/>
            </a:pPr>
            <a:endParaRPr lang="en-US" sz="1400" dirty="0" smtClean="0">
              <a:solidFill>
                <a:schemeClr val="tx1">
                  <a:lumMod val="75000"/>
                  <a:lumOff val="25000"/>
                </a:schemeClr>
              </a:solidFill>
            </a:endParaRPr>
          </a:p>
          <a:p>
            <a:pPr>
              <a:buFont typeface="Wingdings" pitchFamily="2" charset="2"/>
              <a:buChar char="v"/>
              <a:defRPr/>
            </a:pPr>
            <a:r>
              <a:rPr lang="en-US" sz="2600" dirty="0" smtClean="0">
                <a:solidFill>
                  <a:schemeClr val="tx1">
                    <a:lumMod val="75000"/>
                    <a:lumOff val="25000"/>
                  </a:schemeClr>
                </a:solidFill>
              </a:rPr>
              <a:t>Our results imply that the smaller increase in pay combined with contraction at the lowest levels is likely to produce a smaller reduction in </a:t>
            </a:r>
            <a:r>
              <a:rPr lang="en-US" sz="2600" dirty="0" err="1" smtClean="0">
                <a:solidFill>
                  <a:schemeClr val="tx1">
                    <a:lumMod val="75000"/>
                    <a:lumOff val="25000"/>
                  </a:schemeClr>
                </a:solidFill>
              </a:rPr>
              <a:t>MiLB</a:t>
            </a:r>
            <a:r>
              <a:rPr lang="en-US" sz="2600" dirty="0" smtClean="0">
                <a:solidFill>
                  <a:schemeClr val="tx1">
                    <a:lumMod val="75000"/>
                    <a:lumOff val="25000"/>
                  </a:schemeClr>
                </a:solidFill>
              </a:rPr>
              <a:t> player PED use</a:t>
            </a:r>
          </a:p>
          <a:p>
            <a:pPr>
              <a:buFont typeface="Wingdings" pitchFamily="2" charset="2"/>
              <a:buChar char="v"/>
              <a:defRPr/>
            </a:pPr>
            <a:endParaRPr lang="tr-TR" sz="2400" dirty="0" smtClean="0">
              <a:solidFill>
                <a:schemeClr val="tx1">
                  <a:lumMod val="75000"/>
                  <a:lumOff val="25000"/>
                </a:schemeClr>
              </a:solidFill>
            </a:endParaRPr>
          </a:p>
        </p:txBody>
      </p:sp>
    </p:spTree>
    <p:extLst>
      <p:ext uri="{BB962C8B-B14F-4D97-AF65-F5344CB8AC3E}">
        <p14:creationId xmlns:p14="http://schemas.microsoft.com/office/powerpoint/2010/main" val="3585137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1520" y="2231901"/>
            <a:ext cx="6912768" cy="981075"/>
          </a:xfrm>
        </p:spPr>
        <p:txBody>
          <a:bodyPr>
            <a:normAutofit fontScale="90000"/>
          </a:bodyPr>
          <a:lstStyle/>
          <a:p>
            <a:pPr eaLnBrk="1" hangingPunct="1">
              <a:defRPr/>
            </a:pPr>
            <a:r>
              <a:rPr lang="en-US" dirty="0" smtClean="0">
                <a:solidFill>
                  <a:schemeClr val="tx1">
                    <a:lumMod val="75000"/>
                    <a:lumOff val="25000"/>
                  </a:schemeClr>
                </a:solidFill>
              </a:rPr>
              <a:t>Is there a connection </a:t>
            </a:r>
            <a:br>
              <a:rPr lang="en-US" dirty="0" smtClean="0">
                <a:solidFill>
                  <a:schemeClr val="tx1">
                    <a:lumMod val="75000"/>
                    <a:lumOff val="25000"/>
                  </a:schemeClr>
                </a:solidFill>
              </a:rPr>
            </a:br>
            <a:r>
              <a:rPr lang="en-US" dirty="0" smtClean="0">
                <a:solidFill>
                  <a:schemeClr val="tx1">
                    <a:lumMod val="75000"/>
                    <a:lumOff val="25000"/>
                  </a:schemeClr>
                </a:solidFill>
              </a:rPr>
              <a:t>between </a:t>
            </a:r>
            <a:r>
              <a:rPr lang="en-US" dirty="0" err="1" smtClean="0">
                <a:solidFill>
                  <a:schemeClr val="tx1">
                    <a:lumMod val="75000"/>
                    <a:lumOff val="25000"/>
                  </a:schemeClr>
                </a:solidFill>
              </a:rPr>
              <a:t>MiLB</a:t>
            </a:r>
            <a:r>
              <a:rPr lang="en-US" dirty="0" smtClean="0">
                <a:solidFill>
                  <a:schemeClr val="tx1">
                    <a:lumMod val="75000"/>
                    <a:lumOff val="25000"/>
                  </a:schemeClr>
                </a:solidFill>
              </a:rPr>
              <a:t> pay and PED use?</a:t>
            </a:r>
            <a:endParaRPr lang="tr-TR" dirty="0" smtClean="0">
              <a:solidFill>
                <a:schemeClr val="tx1">
                  <a:lumMod val="75000"/>
                  <a:lumOff val="25000"/>
                </a:schemeClr>
              </a:solidFill>
            </a:endParaRPr>
          </a:p>
        </p:txBody>
      </p:sp>
      <p:sp>
        <p:nvSpPr>
          <p:cNvPr id="3075" name="Rectangle 3"/>
          <p:cNvSpPr>
            <a:spLocks noGrp="1" noChangeArrowheads="1"/>
          </p:cNvSpPr>
          <p:nvPr>
            <p:ph idx="1"/>
          </p:nvPr>
        </p:nvSpPr>
        <p:spPr>
          <a:xfrm>
            <a:off x="322832" y="3429471"/>
            <a:ext cx="8641656" cy="2663825"/>
          </a:xfrm>
        </p:spPr>
        <p:txBody>
          <a:bodyPr>
            <a:normAutofit/>
          </a:bodyPr>
          <a:lstStyle/>
          <a:p>
            <a:pPr eaLnBrk="1" hangingPunct="1">
              <a:buFont typeface="Wingdings" pitchFamily="2" charset="2"/>
              <a:buChar char="v"/>
              <a:defRPr/>
            </a:pPr>
            <a:r>
              <a:rPr lang="en-US" sz="2000" b="1" dirty="0" smtClean="0">
                <a:solidFill>
                  <a:schemeClr val="tx1">
                    <a:lumMod val="75000"/>
                    <a:lumOff val="25000"/>
                  </a:schemeClr>
                </a:solidFill>
              </a:rPr>
              <a:t>Large literature in economics on cheating to appeal to for answers</a:t>
            </a:r>
            <a:endParaRPr lang="tr-TR" sz="2000" b="1" dirty="0" smtClean="0">
              <a:solidFill>
                <a:schemeClr val="tx1">
                  <a:lumMod val="75000"/>
                  <a:lumOff val="25000"/>
                </a:schemeClr>
              </a:solidFill>
            </a:endParaRPr>
          </a:p>
          <a:p>
            <a:pPr lvl="1" eaLnBrk="1" hangingPunct="1">
              <a:buFont typeface="Wingdings" pitchFamily="2" charset="2"/>
              <a:buChar char="v"/>
              <a:defRPr/>
            </a:pPr>
            <a:r>
              <a:rPr lang="en-US" sz="2000" dirty="0" smtClean="0">
                <a:solidFill>
                  <a:schemeClr val="tx1">
                    <a:lumMod val="75000"/>
                    <a:lumOff val="25000"/>
                  </a:schemeClr>
                </a:solidFill>
              </a:rPr>
              <a:t>Key Takeaway: The larger the (net) reward, the more likely cheating occurs</a:t>
            </a:r>
            <a:endParaRPr lang="en-US" sz="1600" dirty="0" smtClean="0">
              <a:solidFill>
                <a:schemeClr val="tx1">
                  <a:lumMod val="75000"/>
                  <a:lumOff val="25000"/>
                </a:schemeClr>
              </a:solidFill>
            </a:endParaRPr>
          </a:p>
          <a:p>
            <a:pPr lvl="2">
              <a:buFont typeface="Wingdings" pitchFamily="2" charset="2"/>
              <a:buChar char="v"/>
              <a:defRPr/>
            </a:pPr>
            <a:r>
              <a:rPr lang="en-US" dirty="0" smtClean="0">
                <a:solidFill>
                  <a:schemeClr val="tx1">
                    <a:lumMod val="75000"/>
                    <a:lumOff val="25000"/>
                  </a:schemeClr>
                </a:solidFill>
              </a:rPr>
              <a:t>PEDs can be costly (suspensions/fines)…but are they worth the risk?</a:t>
            </a:r>
          </a:p>
          <a:p>
            <a:pPr marL="914400" lvl="2" indent="0">
              <a:buNone/>
              <a:defRPr/>
            </a:pPr>
            <a:endParaRPr lang="tr-TR" sz="1200" dirty="0" smtClean="0">
              <a:solidFill>
                <a:srgbClr val="FFC000"/>
              </a:solidFill>
            </a:endParaRPr>
          </a:p>
          <a:p>
            <a:pPr lvl="1" eaLnBrk="1" hangingPunct="1">
              <a:buFont typeface="Wingdings" pitchFamily="2" charset="2"/>
              <a:buChar char="v"/>
              <a:defRPr/>
            </a:pPr>
            <a:r>
              <a:rPr lang="en-US" sz="2000" dirty="0" smtClean="0">
                <a:solidFill>
                  <a:schemeClr val="tx1">
                    <a:lumMod val="75000"/>
                    <a:lumOff val="25000"/>
                  </a:schemeClr>
                </a:solidFill>
              </a:rPr>
              <a:t>Question a player might ask: Can PED use get me over the hump?</a:t>
            </a:r>
            <a:r>
              <a:rPr lang="tr-TR" sz="2000" dirty="0" smtClean="0">
                <a:solidFill>
                  <a:schemeClr val="tx1">
                    <a:lumMod val="75000"/>
                    <a:lumOff val="25000"/>
                  </a:schemeClr>
                </a:solidFill>
              </a:rPr>
              <a:t> </a:t>
            </a:r>
            <a:endParaRPr lang="tr-TR" sz="2000" dirty="0" smtClean="0">
              <a:solidFill>
                <a:schemeClr val="tx1">
                  <a:lumMod val="75000"/>
                  <a:lumOff val="25000"/>
                </a:schemeClr>
              </a:solidFill>
            </a:endParaRPr>
          </a:p>
          <a:p>
            <a:pPr lvl="2" eaLnBrk="1" hangingPunct="1">
              <a:buFont typeface="Wingdings" pitchFamily="2" charset="2"/>
              <a:buChar char="v"/>
              <a:defRPr/>
            </a:pPr>
            <a:r>
              <a:rPr lang="en-US" dirty="0" smtClean="0">
                <a:solidFill>
                  <a:schemeClr val="tx1">
                    <a:lumMod val="75000"/>
                    <a:lumOff val="25000"/>
                  </a:schemeClr>
                </a:solidFill>
              </a:rPr>
              <a:t>Off the bench and onto the field </a:t>
            </a:r>
          </a:p>
          <a:p>
            <a:pPr lvl="2" eaLnBrk="1" hangingPunct="1">
              <a:buFont typeface="Wingdings" pitchFamily="2" charset="2"/>
              <a:buChar char="v"/>
              <a:defRPr/>
            </a:pPr>
            <a:r>
              <a:rPr lang="en-US" dirty="0" smtClean="0">
                <a:solidFill>
                  <a:schemeClr val="tx1">
                    <a:lumMod val="75000"/>
                    <a:lumOff val="25000"/>
                  </a:schemeClr>
                </a:solidFill>
              </a:rPr>
              <a:t>Moved up in the lineup or rotation</a:t>
            </a:r>
          </a:p>
          <a:p>
            <a:pPr lvl="2" eaLnBrk="1" hangingPunct="1">
              <a:buFont typeface="Wingdings" pitchFamily="2" charset="2"/>
              <a:buChar char="v"/>
              <a:defRPr/>
            </a:pPr>
            <a:r>
              <a:rPr lang="en-US" b="1" dirty="0" smtClean="0">
                <a:solidFill>
                  <a:schemeClr val="tx1">
                    <a:lumMod val="75000"/>
                    <a:lumOff val="25000"/>
                  </a:schemeClr>
                </a:solidFill>
              </a:rPr>
              <a:t>Or to a bigger paycheck</a:t>
            </a:r>
            <a:endParaRPr lang="tr-TR" b="1"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7263" y="1124744"/>
            <a:ext cx="3548633" cy="981075"/>
          </a:xfrm>
        </p:spPr>
        <p:txBody>
          <a:bodyPr>
            <a:normAutofit fontScale="90000"/>
          </a:bodyPr>
          <a:lstStyle/>
          <a:p>
            <a:pPr eaLnBrk="1" hangingPunct="1">
              <a:defRPr/>
            </a:pPr>
            <a:r>
              <a:rPr lang="en-US" dirty="0" smtClean="0">
                <a:solidFill>
                  <a:schemeClr val="tx1">
                    <a:lumMod val="75000"/>
                    <a:lumOff val="25000"/>
                  </a:schemeClr>
                </a:solidFill>
              </a:rPr>
              <a:t>Who uses PEDs?</a:t>
            </a:r>
            <a:endParaRPr lang="tr-TR" dirty="0" smtClean="0">
              <a:solidFill>
                <a:schemeClr val="tx1">
                  <a:lumMod val="75000"/>
                  <a:lumOff val="2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8880"/>
            <a:ext cx="9144000" cy="3768080"/>
          </a:xfrm>
          <a:prstGeom prst="rect">
            <a:avLst/>
          </a:prstGeom>
        </p:spPr>
      </p:pic>
      <p:sp>
        <p:nvSpPr>
          <p:cNvPr id="10" name="Rectangle 3"/>
          <p:cNvSpPr txBox="1">
            <a:spLocks noChangeArrowheads="1"/>
          </p:cNvSpPr>
          <p:nvPr/>
        </p:nvSpPr>
        <p:spPr bwMode="auto">
          <a:xfrm>
            <a:off x="539552" y="6116960"/>
            <a:ext cx="8712968" cy="344043"/>
          </a:xfrm>
          <a:prstGeom prst="rect">
            <a:avLst/>
          </a:prstGeom>
          <a:noFill/>
          <a:ln w="9525">
            <a:noFill/>
            <a:miter lim="800000"/>
            <a:headEnd/>
            <a:tailEnd/>
          </a:ln>
        </p:spPr>
        <p:txBody>
          <a:bodyPr/>
          <a:lstStyle/>
          <a:p>
            <a:pPr marL="342900" indent="-342900" eaLnBrk="1" hangingPunct="1">
              <a:spcBef>
                <a:spcPct val="20000"/>
              </a:spcBef>
              <a:defRPr/>
            </a:pPr>
            <a:r>
              <a:rPr lang="en-US" sz="1600" kern="0" dirty="0" smtClean="0">
                <a:solidFill>
                  <a:schemeClr val="tx1">
                    <a:lumMod val="75000"/>
                    <a:lumOff val="25000"/>
                  </a:schemeClr>
                </a:solidFill>
                <a:latin typeface="+mn-lt"/>
                <a:cs typeface="+mn-cs"/>
              </a:rPr>
              <a:t>* Shown as % of total roster size. Some MLB is </a:t>
            </a:r>
            <a:r>
              <a:rPr lang="en-US" sz="1600" kern="0" dirty="0" err="1" smtClean="0">
                <a:solidFill>
                  <a:schemeClr val="tx1">
                    <a:lumMod val="75000"/>
                    <a:lumOff val="25000"/>
                  </a:schemeClr>
                </a:solidFill>
                <a:latin typeface="+mn-lt"/>
                <a:cs typeface="+mn-cs"/>
              </a:rPr>
              <a:t>MiLB</a:t>
            </a:r>
            <a:r>
              <a:rPr lang="en-US" sz="1600" kern="0" dirty="0">
                <a:solidFill>
                  <a:schemeClr val="tx1">
                    <a:lumMod val="75000"/>
                    <a:lumOff val="25000"/>
                  </a:schemeClr>
                </a:solidFill>
                <a:latin typeface="+mn-lt"/>
                <a:cs typeface="+mn-cs"/>
              </a:rPr>
              <a:t> </a:t>
            </a:r>
            <a:r>
              <a:rPr lang="en-US" sz="1600" kern="0" dirty="0" smtClean="0">
                <a:solidFill>
                  <a:schemeClr val="tx1">
                    <a:lumMod val="75000"/>
                    <a:lumOff val="25000"/>
                  </a:schemeClr>
                </a:solidFill>
                <a:latin typeface="+mn-lt"/>
                <a:cs typeface="+mn-cs"/>
              </a:rPr>
              <a:t>players on 40-man rosters. </a:t>
            </a:r>
          </a:p>
          <a:p>
            <a:pPr marL="342900" indent="-342900" eaLnBrk="1" hangingPunct="1">
              <a:spcBef>
                <a:spcPct val="20000"/>
              </a:spcBef>
              <a:defRPr/>
            </a:pPr>
            <a:r>
              <a:rPr lang="en-US" sz="1600" kern="0" dirty="0">
                <a:solidFill>
                  <a:schemeClr val="tx1">
                    <a:lumMod val="75000"/>
                    <a:lumOff val="25000"/>
                  </a:schemeClr>
                </a:solidFill>
                <a:latin typeface="+mn-lt"/>
                <a:cs typeface="+mn-cs"/>
              </a:rPr>
              <a:t> </a:t>
            </a:r>
            <a:r>
              <a:rPr lang="en-US" sz="1600" kern="0" dirty="0" smtClean="0">
                <a:solidFill>
                  <a:schemeClr val="tx1">
                    <a:lumMod val="75000"/>
                    <a:lumOff val="25000"/>
                  </a:schemeClr>
                </a:solidFill>
                <a:latin typeface="+mn-lt"/>
                <a:cs typeface="+mn-cs"/>
              </a:rPr>
              <a:t>  Based on suspension data from MLB.com and MiLB.com and rosters from Baseball Reference. </a:t>
            </a:r>
            <a:endParaRPr lang="tr-TR" sz="1600" kern="0" dirty="0">
              <a:solidFill>
                <a:schemeClr val="tx1">
                  <a:lumMod val="75000"/>
                  <a:lumOff val="25000"/>
                </a:schemeClr>
              </a:solidFill>
              <a:latin typeface="+mn-lt"/>
              <a:cs typeface="+mn-cs"/>
            </a:endParaRPr>
          </a:p>
        </p:txBody>
      </p:sp>
      <p:sp>
        <p:nvSpPr>
          <p:cNvPr id="11" name="Rectangle 3"/>
          <p:cNvSpPr txBox="1">
            <a:spLocks noChangeArrowheads="1"/>
          </p:cNvSpPr>
          <p:nvPr/>
        </p:nvSpPr>
        <p:spPr bwMode="auto">
          <a:xfrm>
            <a:off x="118987" y="2060848"/>
            <a:ext cx="8712968" cy="344043"/>
          </a:xfrm>
          <a:prstGeom prst="rect">
            <a:avLst/>
          </a:prstGeom>
          <a:noFill/>
          <a:ln w="9525">
            <a:noFill/>
            <a:miter lim="800000"/>
            <a:headEnd/>
            <a:tailEnd/>
          </a:ln>
        </p:spPr>
        <p:txBody>
          <a:bodyPr/>
          <a:lstStyle/>
          <a:p>
            <a:pPr marL="342900" indent="-342900" eaLnBrk="1" hangingPunct="1">
              <a:spcBef>
                <a:spcPct val="20000"/>
              </a:spcBef>
              <a:defRPr/>
            </a:pPr>
            <a:r>
              <a:rPr lang="en-US" sz="2000" b="1" kern="0" dirty="0" smtClean="0">
                <a:solidFill>
                  <a:schemeClr val="tx1">
                    <a:lumMod val="75000"/>
                    <a:lumOff val="25000"/>
                  </a:schemeClr>
                </a:solidFill>
                <a:latin typeface="+mn-lt"/>
                <a:cs typeface="+mn-cs"/>
              </a:rPr>
              <a:t>All PED Suspensions, 2005-2019 seasons</a:t>
            </a:r>
            <a:endParaRPr lang="tr-TR" sz="2000" kern="0" dirty="0">
              <a:solidFill>
                <a:schemeClr val="tx1">
                  <a:lumMod val="75000"/>
                  <a:lumOff val="25000"/>
                </a:schemeClr>
              </a:solidFill>
              <a:latin typeface="+mn-lt"/>
              <a:cs typeface="+mn-cs"/>
            </a:endParaRPr>
          </a:p>
        </p:txBody>
      </p:sp>
    </p:spTree>
    <p:extLst>
      <p:ext uri="{BB962C8B-B14F-4D97-AF65-F5344CB8AC3E}">
        <p14:creationId xmlns:p14="http://schemas.microsoft.com/office/powerpoint/2010/main" val="4184336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7263" y="1124744"/>
            <a:ext cx="3548633" cy="981075"/>
          </a:xfrm>
        </p:spPr>
        <p:txBody>
          <a:bodyPr>
            <a:normAutofit fontScale="90000"/>
          </a:bodyPr>
          <a:lstStyle/>
          <a:p>
            <a:pPr eaLnBrk="1" hangingPunct="1">
              <a:defRPr/>
            </a:pPr>
            <a:r>
              <a:rPr lang="en-US" dirty="0" smtClean="0">
                <a:solidFill>
                  <a:schemeClr val="tx1">
                    <a:lumMod val="75000"/>
                    <a:lumOff val="25000"/>
                  </a:schemeClr>
                </a:solidFill>
              </a:rPr>
              <a:t>Who uses PEDs?</a:t>
            </a:r>
            <a:endParaRPr lang="tr-TR" dirty="0" smtClean="0">
              <a:solidFill>
                <a:schemeClr val="tx1">
                  <a:lumMod val="75000"/>
                  <a:lumOff val="25000"/>
                </a:schemeClr>
              </a:solidFill>
            </a:endParaRPr>
          </a:p>
        </p:txBody>
      </p:sp>
      <p:sp>
        <p:nvSpPr>
          <p:cNvPr id="10" name="Rectangle 3"/>
          <p:cNvSpPr txBox="1">
            <a:spLocks noChangeArrowheads="1"/>
          </p:cNvSpPr>
          <p:nvPr/>
        </p:nvSpPr>
        <p:spPr bwMode="auto">
          <a:xfrm>
            <a:off x="539552" y="6165304"/>
            <a:ext cx="8712968" cy="344043"/>
          </a:xfrm>
          <a:prstGeom prst="rect">
            <a:avLst/>
          </a:prstGeom>
          <a:noFill/>
          <a:ln w="9525">
            <a:noFill/>
            <a:miter lim="800000"/>
            <a:headEnd/>
            <a:tailEnd/>
          </a:ln>
        </p:spPr>
        <p:txBody>
          <a:bodyPr/>
          <a:lstStyle/>
          <a:p>
            <a:pPr marL="342900" indent="-342900" eaLnBrk="1" hangingPunct="1">
              <a:spcBef>
                <a:spcPct val="20000"/>
              </a:spcBef>
              <a:defRPr/>
            </a:pPr>
            <a:r>
              <a:rPr lang="en-US" sz="1600" kern="0" dirty="0" smtClean="0">
                <a:solidFill>
                  <a:schemeClr val="tx1">
                    <a:lumMod val="75000"/>
                    <a:lumOff val="25000"/>
                  </a:schemeClr>
                </a:solidFill>
                <a:latin typeface="+mn-lt"/>
                <a:cs typeface="+mn-cs"/>
              </a:rPr>
              <a:t>* Shown as % of draft round size. Undrafted players treated as round 51 (not shown). </a:t>
            </a:r>
          </a:p>
          <a:p>
            <a:pPr marL="342900" indent="-342900" eaLnBrk="1" hangingPunct="1">
              <a:spcBef>
                <a:spcPct val="20000"/>
              </a:spcBef>
              <a:defRPr/>
            </a:pPr>
            <a:r>
              <a:rPr lang="en-US" sz="1600" kern="0" dirty="0">
                <a:solidFill>
                  <a:schemeClr val="tx1">
                    <a:lumMod val="75000"/>
                    <a:lumOff val="25000"/>
                  </a:schemeClr>
                </a:solidFill>
                <a:latin typeface="+mn-lt"/>
                <a:cs typeface="+mn-cs"/>
              </a:rPr>
              <a:t> </a:t>
            </a:r>
            <a:r>
              <a:rPr lang="en-US" sz="1600" kern="0" dirty="0" smtClean="0">
                <a:solidFill>
                  <a:schemeClr val="tx1">
                    <a:lumMod val="75000"/>
                    <a:lumOff val="25000"/>
                  </a:schemeClr>
                </a:solidFill>
                <a:latin typeface="+mn-lt"/>
                <a:cs typeface="+mn-cs"/>
              </a:rPr>
              <a:t>  </a:t>
            </a:r>
            <a:r>
              <a:rPr lang="en-US" sz="1600" kern="0" dirty="0" smtClean="0">
                <a:solidFill>
                  <a:schemeClr val="tx1">
                    <a:lumMod val="75000"/>
                    <a:lumOff val="25000"/>
                  </a:schemeClr>
                </a:solidFill>
                <a:latin typeface="+mn-lt"/>
              </a:rPr>
              <a:t>Based </a:t>
            </a:r>
            <a:r>
              <a:rPr lang="en-US" sz="1600" kern="0" dirty="0">
                <a:solidFill>
                  <a:schemeClr val="tx1">
                    <a:lumMod val="75000"/>
                    <a:lumOff val="25000"/>
                  </a:schemeClr>
                </a:solidFill>
                <a:latin typeface="+mn-lt"/>
              </a:rPr>
              <a:t>on suspension data from MLB.com and MiLB.com and rosters from Baseball Reference.</a:t>
            </a:r>
            <a:endParaRPr lang="tr-TR" sz="1600" kern="0" dirty="0">
              <a:solidFill>
                <a:schemeClr val="tx1">
                  <a:lumMod val="75000"/>
                  <a:lumOff val="25000"/>
                </a:schemeClr>
              </a:solidFill>
              <a:latin typeface="+mn-lt"/>
              <a:cs typeface="+mn-cs"/>
            </a:endParaRPr>
          </a:p>
        </p:txBody>
      </p:sp>
      <p:sp>
        <p:nvSpPr>
          <p:cNvPr id="11" name="Rectangle 3"/>
          <p:cNvSpPr txBox="1">
            <a:spLocks noChangeArrowheads="1"/>
          </p:cNvSpPr>
          <p:nvPr/>
        </p:nvSpPr>
        <p:spPr bwMode="auto">
          <a:xfrm>
            <a:off x="118987" y="2060848"/>
            <a:ext cx="8712968" cy="344043"/>
          </a:xfrm>
          <a:prstGeom prst="rect">
            <a:avLst/>
          </a:prstGeom>
          <a:noFill/>
          <a:ln w="9525">
            <a:noFill/>
            <a:miter lim="800000"/>
            <a:headEnd/>
            <a:tailEnd/>
          </a:ln>
        </p:spPr>
        <p:txBody>
          <a:bodyPr/>
          <a:lstStyle/>
          <a:p>
            <a:pPr marL="342900" indent="-342900" eaLnBrk="1" hangingPunct="1">
              <a:spcBef>
                <a:spcPct val="20000"/>
              </a:spcBef>
              <a:defRPr/>
            </a:pPr>
            <a:r>
              <a:rPr lang="en-US" sz="2000" b="1" kern="0" dirty="0" smtClean="0">
                <a:solidFill>
                  <a:schemeClr val="tx1">
                    <a:lumMod val="75000"/>
                    <a:lumOff val="25000"/>
                  </a:schemeClr>
                </a:solidFill>
                <a:latin typeface="+mn-lt"/>
                <a:cs typeface="+mn-cs"/>
              </a:rPr>
              <a:t>Suspensions by Player’s Draft Round</a:t>
            </a:r>
            <a:endParaRPr lang="tr-TR" sz="2000" kern="0" dirty="0">
              <a:solidFill>
                <a:schemeClr val="tx1">
                  <a:lumMod val="75000"/>
                  <a:lumOff val="25000"/>
                </a:schemeClr>
              </a:solidFill>
              <a:latin typeface="+mn-lt"/>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86" y="2490232"/>
            <a:ext cx="8341445" cy="3732407"/>
          </a:xfrm>
          <a:prstGeom prst="rect">
            <a:avLst/>
          </a:prstGeom>
        </p:spPr>
      </p:pic>
    </p:spTree>
    <p:extLst>
      <p:ext uri="{BB962C8B-B14F-4D97-AF65-F5344CB8AC3E}">
        <p14:creationId xmlns:p14="http://schemas.microsoft.com/office/powerpoint/2010/main" val="296144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7504" y="1196752"/>
            <a:ext cx="3476625" cy="981075"/>
          </a:xfrm>
        </p:spPr>
        <p:txBody>
          <a:bodyPr/>
          <a:lstStyle/>
          <a:p>
            <a:pPr eaLnBrk="1" hangingPunct="1">
              <a:defRPr/>
            </a:pPr>
            <a:r>
              <a:rPr lang="en-US" dirty="0" smtClean="0">
                <a:solidFill>
                  <a:schemeClr val="tx1">
                    <a:lumMod val="75000"/>
                    <a:lumOff val="25000"/>
                  </a:schemeClr>
                </a:solidFill>
              </a:rPr>
              <a:t>Our Model</a:t>
            </a:r>
            <a:endParaRPr lang="tr-TR" dirty="0" smtClean="0">
              <a:solidFill>
                <a:schemeClr val="tx1">
                  <a:lumMod val="75000"/>
                  <a:lumOff val="25000"/>
                </a:schemeClr>
              </a:solidFill>
            </a:endParaRPr>
          </a:p>
        </p:txBody>
      </p:sp>
      <p:sp>
        <p:nvSpPr>
          <p:cNvPr id="3075" name="Rectangle 3"/>
          <p:cNvSpPr>
            <a:spLocks noGrp="1" noChangeArrowheads="1"/>
          </p:cNvSpPr>
          <p:nvPr>
            <p:ph idx="1"/>
          </p:nvPr>
        </p:nvSpPr>
        <p:spPr>
          <a:xfrm>
            <a:off x="107505" y="2302913"/>
            <a:ext cx="8928992" cy="4581128"/>
          </a:xfrm>
        </p:spPr>
        <p:txBody>
          <a:bodyPr>
            <a:normAutofit fontScale="85000" lnSpcReduction="20000"/>
          </a:bodyPr>
          <a:lstStyle/>
          <a:p>
            <a:pPr eaLnBrk="1" hangingPunct="1">
              <a:buFont typeface="Wingdings" pitchFamily="2" charset="2"/>
              <a:buChar char="v"/>
              <a:defRPr/>
            </a:pPr>
            <a:r>
              <a:rPr lang="en-US" sz="2100" b="1" dirty="0" smtClean="0">
                <a:solidFill>
                  <a:schemeClr val="tx1">
                    <a:lumMod val="75000"/>
                    <a:lumOff val="25000"/>
                  </a:schemeClr>
                </a:solidFill>
              </a:rPr>
              <a:t>Calculates distances to promotion/demotion thresholds </a:t>
            </a:r>
          </a:p>
          <a:p>
            <a:pPr marL="0" indent="0" eaLnBrk="1" hangingPunct="1">
              <a:buNone/>
              <a:defRPr/>
            </a:pPr>
            <a:r>
              <a:rPr lang="en-US" sz="2100" b="1" dirty="0" smtClean="0">
                <a:solidFill>
                  <a:schemeClr val="tx1">
                    <a:lumMod val="75000"/>
                    <a:lumOff val="25000"/>
                  </a:schemeClr>
                </a:solidFill>
              </a:rPr>
              <a:t>that define pay changes for </a:t>
            </a:r>
            <a:r>
              <a:rPr lang="en-US" sz="2100" b="1" dirty="0" err="1" smtClean="0">
                <a:solidFill>
                  <a:schemeClr val="tx1">
                    <a:lumMod val="75000"/>
                    <a:lumOff val="25000"/>
                  </a:schemeClr>
                </a:solidFill>
              </a:rPr>
              <a:t>MiLB</a:t>
            </a:r>
            <a:r>
              <a:rPr lang="en-US" sz="2100" b="1" dirty="0" smtClean="0">
                <a:solidFill>
                  <a:schemeClr val="tx1">
                    <a:lumMod val="75000"/>
                    <a:lumOff val="25000"/>
                  </a:schemeClr>
                </a:solidFill>
              </a:rPr>
              <a:t> players to identify an </a:t>
            </a:r>
            <a:r>
              <a:rPr lang="en-US" sz="2100" b="1" i="1" dirty="0" smtClean="0">
                <a:solidFill>
                  <a:schemeClr val="tx1">
                    <a:lumMod val="75000"/>
                    <a:lumOff val="25000"/>
                  </a:schemeClr>
                </a:solidFill>
              </a:rPr>
              <a:t>“At-Risk” </a:t>
            </a:r>
            <a:r>
              <a:rPr lang="en-US" sz="2100" b="1" dirty="0" smtClean="0">
                <a:solidFill>
                  <a:schemeClr val="tx1">
                    <a:lumMod val="75000"/>
                    <a:lumOff val="25000"/>
                  </a:schemeClr>
                </a:solidFill>
              </a:rPr>
              <a:t>zone for PED use</a:t>
            </a:r>
          </a:p>
          <a:p>
            <a:pPr marL="0" indent="0" eaLnBrk="1" hangingPunct="1">
              <a:buNone/>
              <a:defRPr/>
            </a:pPr>
            <a:endParaRPr lang="tr-TR" sz="1400" b="1" dirty="0" smtClean="0">
              <a:solidFill>
                <a:schemeClr val="tx1">
                  <a:lumMod val="75000"/>
                  <a:lumOff val="25000"/>
                </a:schemeClr>
              </a:solidFill>
            </a:endParaRPr>
          </a:p>
          <a:p>
            <a:pPr lvl="1" eaLnBrk="1" hangingPunct="1">
              <a:buFont typeface="Wingdings" pitchFamily="2" charset="2"/>
              <a:buChar char="v"/>
              <a:defRPr/>
            </a:pPr>
            <a:r>
              <a:rPr lang="en-US" sz="2100" dirty="0" smtClean="0">
                <a:solidFill>
                  <a:schemeClr val="tx1">
                    <a:lumMod val="75000"/>
                    <a:lumOff val="25000"/>
                  </a:schemeClr>
                </a:solidFill>
              </a:rPr>
              <a:t>Ordered </a:t>
            </a:r>
            <a:r>
              <a:rPr lang="en-US" sz="2100" dirty="0" err="1" smtClean="0">
                <a:solidFill>
                  <a:schemeClr val="tx1">
                    <a:lumMod val="75000"/>
                    <a:lumOff val="25000"/>
                  </a:schemeClr>
                </a:solidFill>
              </a:rPr>
              <a:t>probit</a:t>
            </a:r>
            <a:r>
              <a:rPr lang="en-US" sz="2100" dirty="0" smtClean="0">
                <a:solidFill>
                  <a:schemeClr val="tx1">
                    <a:lumMod val="75000"/>
                    <a:lumOff val="25000"/>
                  </a:schemeClr>
                </a:solidFill>
              </a:rPr>
              <a:t> model with endogenous Performance and PED suspensions</a:t>
            </a:r>
            <a:endParaRPr lang="tr-TR" sz="2100" dirty="0" smtClean="0">
              <a:solidFill>
                <a:srgbClr val="FFC000"/>
              </a:solidFill>
            </a:endParaRPr>
          </a:p>
          <a:p>
            <a:pPr lvl="2" eaLnBrk="1" hangingPunct="1">
              <a:buFont typeface="Wingdings" pitchFamily="2" charset="2"/>
              <a:buChar char="v"/>
              <a:defRPr/>
            </a:pPr>
            <a:r>
              <a:rPr lang="en-US" sz="1900" dirty="0" smtClean="0">
                <a:solidFill>
                  <a:schemeClr val="tx1">
                    <a:lumMod val="75000"/>
                    <a:lumOff val="25000"/>
                  </a:schemeClr>
                </a:solidFill>
              </a:rPr>
              <a:t>Next Season Level </a:t>
            </a:r>
            <a:r>
              <a:rPr lang="en-US" sz="1900" dirty="0">
                <a:solidFill>
                  <a:schemeClr val="tx1">
                    <a:lumMod val="75000"/>
                    <a:lumOff val="25000"/>
                  </a:schemeClr>
                </a:solidFill>
              </a:rPr>
              <a:t>A</a:t>
            </a:r>
            <a:r>
              <a:rPr lang="en-US" sz="1900" dirty="0" smtClean="0">
                <a:solidFill>
                  <a:schemeClr val="tx1">
                    <a:lumMod val="75000"/>
                    <a:lumOff val="25000"/>
                  </a:schemeClr>
                </a:solidFill>
              </a:rPr>
              <a:t>ssignment (Out, </a:t>
            </a:r>
            <a:r>
              <a:rPr lang="en-US" sz="1900" dirty="0" err="1" smtClean="0">
                <a:solidFill>
                  <a:schemeClr val="tx1">
                    <a:lumMod val="75000"/>
                    <a:lumOff val="25000"/>
                  </a:schemeClr>
                </a:solidFill>
              </a:rPr>
              <a:t>Fgn</a:t>
            </a:r>
            <a:r>
              <a:rPr lang="en-US" sz="1900" dirty="0" smtClean="0">
                <a:solidFill>
                  <a:schemeClr val="tx1">
                    <a:lumMod val="75000"/>
                    <a:lumOff val="25000"/>
                  </a:schemeClr>
                </a:solidFill>
              </a:rPr>
              <a:t> </a:t>
            </a:r>
            <a:r>
              <a:rPr lang="en-US" sz="1900" dirty="0" err="1" smtClean="0">
                <a:solidFill>
                  <a:schemeClr val="tx1">
                    <a:lumMod val="75000"/>
                    <a:lumOff val="25000"/>
                  </a:schemeClr>
                </a:solidFill>
              </a:rPr>
              <a:t>Rk</a:t>
            </a:r>
            <a:r>
              <a:rPr lang="en-US" sz="1900" dirty="0" smtClean="0">
                <a:solidFill>
                  <a:schemeClr val="tx1">
                    <a:lumMod val="75000"/>
                    <a:lumOff val="25000"/>
                  </a:schemeClr>
                </a:solidFill>
              </a:rPr>
              <a:t>/</a:t>
            </a:r>
            <a:r>
              <a:rPr lang="en-US" sz="1900" dirty="0" err="1" smtClean="0">
                <a:solidFill>
                  <a:schemeClr val="tx1">
                    <a:lumMod val="75000"/>
                    <a:lumOff val="25000"/>
                  </a:schemeClr>
                </a:solidFill>
              </a:rPr>
              <a:t>Indep</a:t>
            </a:r>
            <a:r>
              <a:rPr lang="en-US" sz="1900" dirty="0" smtClean="0">
                <a:solidFill>
                  <a:schemeClr val="tx1">
                    <a:lumMod val="75000"/>
                    <a:lumOff val="25000"/>
                  </a:schemeClr>
                </a:solidFill>
              </a:rPr>
              <a:t>, </a:t>
            </a:r>
            <a:r>
              <a:rPr lang="en-US" sz="1900" dirty="0" err="1" smtClean="0">
                <a:solidFill>
                  <a:schemeClr val="tx1">
                    <a:lumMod val="75000"/>
                    <a:lumOff val="25000"/>
                  </a:schemeClr>
                </a:solidFill>
              </a:rPr>
              <a:t>Rk</a:t>
            </a:r>
            <a:r>
              <a:rPr lang="en-US" sz="1900" dirty="0" smtClean="0">
                <a:solidFill>
                  <a:schemeClr val="tx1">
                    <a:lumMod val="75000"/>
                    <a:lumOff val="25000"/>
                  </a:schemeClr>
                </a:solidFill>
              </a:rPr>
              <a:t>, A, AA, AAA, MLB)</a:t>
            </a:r>
          </a:p>
          <a:p>
            <a:pPr lvl="2" eaLnBrk="1" hangingPunct="1">
              <a:buFont typeface="Wingdings" pitchFamily="2" charset="2"/>
              <a:buChar char="v"/>
              <a:defRPr/>
            </a:pPr>
            <a:r>
              <a:rPr lang="en-US" sz="1900" dirty="0" smtClean="0">
                <a:solidFill>
                  <a:schemeClr val="tx1">
                    <a:lumMod val="75000"/>
                    <a:lumOff val="25000"/>
                  </a:schemeClr>
                </a:solidFill>
              </a:rPr>
              <a:t>Current Season Performance (WHIP/</a:t>
            </a:r>
            <a:r>
              <a:rPr lang="en-US" sz="1900" dirty="0" err="1" smtClean="0">
                <a:solidFill>
                  <a:schemeClr val="tx1">
                    <a:lumMod val="75000"/>
                    <a:lumOff val="25000"/>
                  </a:schemeClr>
                </a:solidFill>
              </a:rPr>
              <a:t>wOBA</a:t>
            </a:r>
            <a:r>
              <a:rPr lang="en-US" sz="1900" dirty="0" smtClean="0">
                <a:solidFill>
                  <a:schemeClr val="tx1">
                    <a:lumMod val="75000"/>
                    <a:lumOff val="25000"/>
                  </a:schemeClr>
                </a:solidFill>
              </a:rPr>
              <a:t> normalized to level average)</a:t>
            </a:r>
          </a:p>
          <a:p>
            <a:pPr lvl="2" eaLnBrk="1" hangingPunct="1">
              <a:buFont typeface="Wingdings" pitchFamily="2" charset="2"/>
              <a:buChar char="v"/>
              <a:defRPr/>
            </a:pPr>
            <a:r>
              <a:rPr lang="en-US" sz="1900" dirty="0" smtClean="0">
                <a:solidFill>
                  <a:schemeClr val="tx1">
                    <a:lumMod val="75000"/>
                    <a:lumOff val="25000"/>
                  </a:schemeClr>
                </a:solidFill>
              </a:rPr>
              <a:t>Current Season PED Suspension Status (0=False, 1=True)</a:t>
            </a:r>
          </a:p>
          <a:p>
            <a:pPr marL="914400" lvl="2" indent="0" eaLnBrk="1" hangingPunct="1">
              <a:buNone/>
              <a:defRPr/>
            </a:pPr>
            <a:endParaRPr lang="tr-TR" sz="1400" dirty="0" smtClean="0">
              <a:solidFill>
                <a:schemeClr val="tx1">
                  <a:lumMod val="75000"/>
                  <a:lumOff val="25000"/>
                </a:schemeClr>
              </a:solidFill>
            </a:endParaRPr>
          </a:p>
          <a:p>
            <a:pPr lvl="1" eaLnBrk="1" hangingPunct="1">
              <a:buFont typeface="Wingdings" pitchFamily="2" charset="2"/>
              <a:buChar char="v"/>
              <a:defRPr/>
            </a:pPr>
            <a:r>
              <a:rPr lang="en-US" sz="2100" dirty="0" smtClean="0">
                <a:solidFill>
                  <a:schemeClr val="tx1">
                    <a:lumMod val="75000"/>
                    <a:lumOff val="25000"/>
                  </a:schemeClr>
                </a:solidFill>
              </a:rPr>
              <a:t>Pay is included in each equation with marginal impacts that vary by base wage levels</a:t>
            </a:r>
          </a:p>
          <a:p>
            <a:pPr lvl="2">
              <a:buFont typeface="Wingdings" pitchFamily="2" charset="2"/>
              <a:buChar char="v"/>
              <a:defRPr/>
            </a:pPr>
            <a:r>
              <a:rPr lang="en-US" sz="1900" dirty="0">
                <a:solidFill>
                  <a:schemeClr val="tx1">
                    <a:lumMod val="75000"/>
                    <a:lumOff val="25000"/>
                  </a:schemeClr>
                </a:solidFill>
              </a:rPr>
              <a:t>I</a:t>
            </a:r>
            <a:r>
              <a:rPr lang="en-US" sz="1900" dirty="0" smtClean="0">
                <a:solidFill>
                  <a:schemeClr val="tx1">
                    <a:lumMod val="75000"/>
                    <a:lumOff val="25000"/>
                  </a:schemeClr>
                </a:solidFill>
              </a:rPr>
              <a:t>nferred based on level (</a:t>
            </a:r>
            <a:r>
              <a:rPr lang="en-US" sz="1900" dirty="0" err="1" smtClean="0">
                <a:solidFill>
                  <a:schemeClr val="tx1">
                    <a:lumMod val="75000"/>
                    <a:lumOff val="25000"/>
                  </a:schemeClr>
                </a:solidFill>
              </a:rPr>
              <a:t>Rk</a:t>
            </a:r>
            <a:r>
              <a:rPr lang="en-US" sz="1900" dirty="0" smtClean="0">
                <a:solidFill>
                  <a:schemeClr val="tx1">
                    <a:lumMod val="75000"/>
                    <a:lumOff val="25000"/>
                  </a:schemeClr>
                </a:solidFill>
              </a:rPr>
              <a:t>/A-, A, A+, AA, AAA), experience, and 40-man roster status</a:t>
            </a:r>
          </a:p>
          <a:p>
            <a:pPr lvl="2">
              <a:buFont typeface="Wingdings" pitchFamily="2" charset="2"/>
              <a:buChar char="v"/>
              <a:defRPr/>
            </a:pPr>
            <a:r>
              <a:rPr lang="en-US" sz="1900" dirty="0" smtClean="0">
                <a:solidFill>
                  <a:schemeClr val="tx1">
                    <a:lumMod val="75000"/>
                    <a:lumOff val="25000"/>
                  </a:schemeClr>
                </a:solidFill>
              </a:rPr>
              <a:t>Coefficients on Current Season PED Suspension Status are of primary interest</a:t>
            </a:r>
          </a:p>
          <a:p>
            <a:pPr marL="914400" lvl="2" indent="0">
              <a:buNone/>
              <a:defRPr/>
            </a:pPr>
            <a:endParaRPr lang="tr-TR" sz="1400" dirty="0" smtClean="0">
              <a:solidFill>
                <a:schemeClr val="tx1">
                  <a:lumMod val="75000"/>
                  <a:lumOff val="25000"/>
                </a:schemeClr>
              </a:solidFill>
            </a:endParaRPr>
          </a:p>
          <a:p>
            <a:pPr lvl="1" eaLnBrk="1" hangingPunct="1">
              <a:buFont typeface="Wingdings" pitchFamily="2" charset="2"/>
              <a:buChar char="v"/>
              <a:defRPr/>
            </a:pPr>
            <a:r>
              <a:rPr lang="en-US" sz="2100" dirty="0" smtClean="0">
                <a:solidFill>
                  <a:schemeClr val="tx1">
                    <a:lumMod val="75000"/>
                    <a:lumOff val="25000"/>
                  </a:schemeClr>
                </a:solidFill>
              </a:rPr>
              <a:t>Additional controls:  Age, Experience, Draft Round, Birthplace, MLB debut indicator, Previous Season Performance, Current Season Teammate Performance, Current Level interacted with Times Repeated and PED Suspension indicator, Previous Season Level, PED Suspension Fine Structure, and Position, Season, League and Affiliate indicators</a:t>
            </a:r>
          </a:p>
          <a:p>
            <a:pPr marL="457200" lvl="1" indent="0" eaLnBrk="1" hangingPunct="1">
              <a:buNone/>
              <a:defRPr/>
            </a:pPr>
            <a:endParaRPr lang="en-US" sz="1400" dirty="0" smtClean="0">
              <a:solidFill>
                <a:schemeClr val="tx1">
                  <a:lumMod val="75000"/>
                  <a:lumOff val="25000"/>
                </a:schemeClr>
              </a:solidFill>
            </a:endParaRPr>
          </a:p>
          <a:p>
            <a:pPr lvl="1" eaLnBrk="1" hangingPunct="1">
              <a:buFont typeface="Wingdings" pitchFamily="2" charset="2"/>
              <a:buChar char="v"/>
              <a:defRPr/>
            </a:pPr>
            <a:r>
              <a:rPr lang="en-US" sz="2100" dirty="0" smtClean="0">
                <a:solidFill>
                  <a:schemeClr val="tx1">
                    <a:lumMod val="75000"/>
                    <a:lumOff val="25000"/>
                  </a:schemeClr>
                </a:solidFill>
              </a:rPr>
              <a:t>Assumes model errors are jointly normally distributed and estimates their correlations </a:t>
            </a:r>
            <a:endParaRPr lang="tr-TR" sz="2100" dirty="0" smtClean="0">
              <a:solidFill>
                <a:schemeClr val="tx1">
                  <a:lumMod val="75000"/>
                  <a:lumOff val="25000"/>
                </a:schemeClr>
              </a:solidFill>
            </a:endParaRPr>
          </a:p>
        </p:txBody>
      </p:sp>
    </p:spTree>
    <p:extLst>
      <p:ext uri="{BB962C8B-B14F-4D97-AF65-F5344CB8AC3E}">
        <p14:creationId xmlns:p14="http://schemas.microsoft.com/office/powerpoint/2010/main" val="1908771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6377" y="1841984"/>
            <a:ext cx="8425631" cy="3600400"/>
          </a:xfrm>
        </p:spPr>
        <p:txBody>
          <a:bodyPr>
            <a:normAutofit/>
          </a:bodyPr>
          <a:lstStyle/>
          <a:p>
            <a:pPr eaLnBrk="1" hangingPunct="1">
              <a:buFont typeface="Wingdings" pitchFamily="2" charset="2"/>
              <a:buChar char="v"/>
              <a:defRPr/>
            </a:pPr>
            <a:r>
              <a:rPr lang="en-US" sz="2000" b="1" dirty="0" smtClean="0">
                <a:solidFill>
                  <a:schemeClr val="tx1">
                    <a:lumMod val="75000"/>
                    <a:lumOff val="25000"/>
                  </a:schemeClr>
                </a:solidFill>
              </a:rPr>
              <a:t>Sample includes the 2005-2018 seasons </a:t>
            </a:r>
          </a:p>
          <a:p>
            <a:pPr lvl="1">
              <a:buFont typeface="Wingdings" pitchFamily="2" charset="2"/>
              <a:buChar char="v"/>
              <a:defRPr/>
            </a:pPr>
            <a:r>
              <a:rPr lang="en-US" sz="1600" dirty="0">
                <a:solidFill>
                  <a:schemeClr val="tx1">
                    <a:lumMod val="75000"/>
                    <a:lumOff val="25000"/>
                  </a:schemeClr>
                </a:solidFill>
              </a:rPr>
              <a:t>O</a:t>
            </a:r>
            <a:r>
              <a:rPr lang="en-US" sz="1600" dirty="0" smtClean="0">
                <a:solidFill>
                  <a:schemeClr val="tx1">
                    <a:lumMod val="75000"/>
                    <a:lumOff val="25000"/>
                  </a:schemeClr>
                </a:solidFill>
              </a:rPr>
              <a:t>nly MLB-affiliated minor league teams</a:t>
            </a:r>
          </a:p>
          <a:p>
            <a:pPr lvl="1">
              <a:buFont typeface="Wingdings" pitchFamily="2" charset="2"/>
              <a:buChar char="v"/>
              <a:defRPr/>
            </a:pPr>
            <a:r>
              <a:rPr lang="en-US" sz="1600" dirty="0" smtClean="0">
                <a:solidFill>
                  <a:schemeClr val="tx1">
                    <a:lumMod val="75000"/>
                    <a:lumOff val="25000"/>
                  </a:schemeClr>
                </a:solidFill>
              </a:rPr>
              <a:t>Excludes Winter, Fall, and Summer Leagues</a:t>
            </a:r>
          </a:p>
          <a:p>
            <a:pPr lvl="1">
              <a:buFont typeface="Wingdings" pitchFamily="2" charset="2"/>
              <a:buChar char="v"/>
              <a:defRPr/>
            </a:pPr>
            <a:r>
              <a:rPr lang="en-US" sz="1600" dirty="0" smtClean="0">
                <a:solidFill>
                  <a:schemeClr val="tx1">
                    <a:lumMod val="75000"/>
                    <a:lumOff val="25000"/>
                  </a:schemeClr>
                </a:solidFill>
              </a:rPr>
              <a:t>Only the highest level attained in each season through 2019 is recorded</a:t>
            </a:r>
          </a:p>
          <a:p>
            <a:pPr lvl="1">
              <a:buFont typeface="Wingdings" pitchFamily="2" charset="2"/>
              <a:buChar char="v"/>
              <a:defRPr/>
            </a:pPr>
            <a:r>
              <a:rPr lang="en-US" sz="1600" dirty="0">
                <a:solidFill>
                  <a:schemeClr val="tx1">
                    <a:lumMod val="75000"/>
                    <a:lumOff val="25000"/>
                  </a:schemeClr>
                </a:solidFill>
              </a:rPr>
              <a:t>P</a:t>
            </a:r>
            <a:r>
              <a:rPr lang="en-US" sz="1600" dirty="0" smtClean="0">
                <a:solidFill>
                  <a:schemeClr val="tx1">
                    <a:lumMod val="75000"/>
                    <a:lumOff val="25000"/>
                  </a:schemeClr>
                </a:solidFill>
              </a:rPr>
              <a:t>erformance is appearance-weighted across all levels in a season</a:t>
            </a:r>
          </a:p>
          <a:p>
            <a:pPr lvl="1">
              <a:buFont typeface="Wingdings" pitchFamily="2" charset="2"/>
              <a:buChar char="v"/>
              <a:defRPr/>
            </a:pPr>
            <a:r>
              <a:rPr lang="en-US" sz="1600" dirty="0" smtClean="0">
                <a:solidFill>
                  <a:schemeClr val="tx1">
                    <a:lumMod val="75000"/>
                    <a:lumOff val="25000"/>
                  </a:schemeClr>
                </a:solidFill>
              </a:rPr>
              <a:t>77,965 player-season observations, 26,488 players,  and 315 PED suspensions</a:t>
            </a:r>
          </a:p>
          <a:p>
            <a:pPr marL="457200" lvl="1" indent="0">
              <a:buNone/>
              <a:defRPr/>
            </a:pPr>
            <a:endParaRPr lang="en-US" sz="1600" dirty="0" smtClean="0">
              <a:solidFill>
                <a:schemeClr val="tx1">
                  <a:lumMod val="75000"/>
                  <a:lumOff val="25000"/>
                </a:schemeClr>
              </a:solidFill>
            </a:endParaRPr>
          </a:p>
          <a:p>
            <a:pPr>
              <a:buFont typeface="Wingdings" pitchFamily="2" charset="2"/>
              <a:buChar char="v"/>
              <a:defRPr/>
            </a:pPr>
            <a:r>
              <a:rPr lang="en-US" sz="2000" b="1" dirty="0" smtClean="0">
                <a:solidFill>
                  <a:schemeClr val="tx1">
                    <a:lumMod val="75000"/>
                    <a:lumOff val="25000"/>
                  </a:schemeClr>
                </a:solidFill>
              </a:rPr>
              <a:t>Aims to explain the player transitions recorded by Baseball Reference</a:t>
            </a:r>
            <a:endParaRPr lang="tr-TR" sz="2000" b="1" dirty="0" smtClean="0">
              <a:solidFill>
                <a:schemeClr val="tx1">
                  <a:lumMod val="75000"/>
                  <a:lumOff val="2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627003"/>
              </p:ext>
            </p:extLst>
          </p:nvPr>
        </p:nvGraphicFramePr>
        <p:xfrm>
          <a:off x="539552" y="4365106"/>
          <a:ext cx="7848870" cy="2088228"/>
        </p:xfrm>
        <a:graphic>
          <a:graphicData uri="http://schemas.openxmlformats.org/drawingml/2006/table">
            <a:tbl>
              <a:tblPr>
                <a:tableStyleId>{5C22544A-7EE6-4342-B048-85BDC9FD1C3A}</a:tableStyleId>
              </a:tblPr>
              <a:tblGrid>
                <a:gridCol w="1262506">
                  <a:extLst>
                    <a:ext uri="{9D8B030D-6E8A-4147-A177-3AD203B41FA5}">
                      <a16:colId xmlns:a16="http://schemas.microsoft.com/office/drawing/2014/main" val="2753704562"/>
                    </a:ext>
                  </a:extLst>
                </a:gridCol>
                <a:gridCol w="891178">
                  <a:extLst>
                    <a:ext uri="{9D8B030D-6E8A-4147-A177-3AD203B41FA5}">
                      <a16:colId xmlns:a16="http://schemas.microsoft.com/office/drawing/2014/main" val="595991887"/>
                    </a:ext>
                  </a:extLst>
                </a:gridCol>
                <a:gridCol w="1239296">
                  <a:extLst>
                    <a:ext uri="{9D8B030D-6E8A-4147-A177-3AD203B41FA5}">
                      <a16:colId xmlns:a16="http://schemas.microsoft.com/office/drawing/2014/main" val="2477285615"/>
                    </a:ext>
                  </a:extLst>
                </a:gridCol>
                <a:gridCol w="891178">
                  <a:extLst>
                    <a:ext uri="{9D8B030D-6E8A-4147-A177-3AD203B41FA5}">
                      <a16:colId xmlns:a16="http://schemas.microsoft.com/office/drawing/2014/main" val="849269137"/>
                    </a:ext>
                  </a:extLst>
                </a:gridCol>
                <a:gridCol w="891178">
                  <a:extLst>
                    <a:ext uri="{9D8B030D-6E8A-4147-A177-3AD203B41FA5}">
                      <a16:colId xmlns:a16="http://schemas.microsoft.com/office/drawing/2014/main" val="3735694871"/>
                    </a:ext>
                  </a:extLst>
                </a:gridCol>
                <a:gridCol w="891178">
                  <a:extLst>
                    <a:ext uri="{9D8B030D-6E8A-4147-A177-3AD203B41FA5}">
                      <a16:colId xmlns:a16="http://schemas.microsoft.com/office/drawing/2014/main" val="2701602325"/>
                    </a:ext>
                  </a:extLst>
                </a:gridCol>
                <a:gridCol w="891178">
                  <a:extLst>
                    <a:ext uri="{9D8B030D-6E8A-4147-A177-3AD203B41FA5}">
                      <a16:colId xmlns:a16="http://schemas.microsoft.com/office/drawing/2014/main" val="1552026446"/>
                    </a:ext>
                  </a:extLst>
                </a:gridCol>
                <a:gridCol w="891178">
                  <a:extLst>
                    <a:ext uri="{9D8B030D-6E8A-4147-A177-3AD203B41FA5}">
                      <a16:colId xmlns:a16="http://schemas.microsoft.com/office/drawing/2014/main" val="3952069493"/>
                    </a:ext>
                  </a:extLst>
                </a:gridCol>
              </a:tblGrid>
              <a:tr h="348038">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gridSpan="7">
                  <a:txBody>
                    <a:bodyPr/>
                    <a:lstStyle/>
                    <a:p>
                      <a:pPr algn="ctr" fontAlgn="b"/>
                      <a:r>
                        <a:rPr lang="en-US" sz="1600" b="1" u="sng" strike="noStrike" dirty="0">
                          <a:effectLst/>
                        </a:rPr>
                        <a:t>Next Season Level</a:t>
                      </a:r>
                      <a:endParaRPr lang="en-US" sz="1600" b="1"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9010405"/>
                  </a:ext>
                </a:extLst>
              </a:tr>
              <a:tr h="348038">
                <a:tc>
                  <a:txBody>
                    <a:bodyPr/>
                    <a:lstStyle/>
                    <a:p>
                      <a:pPr algn="l" fontAlgn="b"/>
                      <a:r>
                        <a:rPr lang="en-US" sz="1600" b="1" u="sng" strike="noStrike" dirty="0">
                          <a:effectLst/>
                        </a:rPr>
                        <a:t>Current Level</a:t>
                      </a:r>
                      <a:endParaRPr lang="en-US" sz="1600" b="1" i="0"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Out</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err="1">
                          <a:effectLst/>
                        </a:rPr>
                        <a:t>Fgn</a:t>
                      </a:r>
                      <a:r>
                        <a:rPr lang="en-US" sz="1600" b="1" u="none" strike="noStrike" dirty="0">
                          <a:effectLst/>
                        </a:rPr>
                        <a:t> </a:t>
                      </a:r>
                      <a:r>
                        <a:rPr lang="en-US" sz="1600" b="1" u="none" strike="noStrike" dirty="0" err="1">
                          <a:effectLst/>
                        </a:rPr>
                        <a:t>Rk</a:t>
                      </a:r>
                      <a:r>
                        <a:rPr lang="en-US" sz="1600" b="1" u="none" strike="noStrike" dirty="0">
                          <a:effectLst/>
                        </a:rPr>
                        <a:t>/</a:t>
                      </a:r>
                      <a:r>
                        <a:rPr lang="en-US" sz="1600" b="1" u="none" strike="noStrike" dirty="0" err="1">
                          <a:effectLst/>
                        </a:rPr>
                        <a:t>Indep</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err="1">
                          <a:effectLst/>
                        </a:rPr>
                        <a:t>Rk</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a:effectLst/>
                        </a:rPr>
                        <a:t>A</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AA</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AAA</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MLB</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6011032"/>
                  </a:ext>
                </a:extLst>
              </a:tr>
              <a:tr h="348038">
                <a:tc>
                  <a:txBody>
                    <a:bodyPr/>
                    <a:lstStyle/>
                    <a:p>
                      <a:pPr algn="r" fontAlgn="b"/>
                      <a:r>
                        <a:rPr lang="en-US" sz="1600" b="1" u="none" strike="noStrike" dirty="0" err="1">
                          <a:effectLst/>
                        </a:rPr>
                        <a:t>Rk</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27.8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26.4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38.1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8731314"/>
                  </a:ext>
                </a:extLst>
              </a:tr>
              <a:tr h="348038">
                <a:tc>
                  <a:txBody>
                    <a:bodyPr/>
                    <a:lstStyle/>
                    <a:p>
                      <a:pPr algn="r" fontAlgn="b"/>
                      <a:r>
                        <a:rPr lang="en-US" sz="1600" b="1" u="none" strike="noStrike" dirty="0">
                          <a:effectLst/>
                        </a:rPr>
                        <a:t>A</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21.5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43.5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19.7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1.3</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5620428"/>
                  </a:ext>
                </a:extLst>
              </a:tr>
              <a:tr h="348038">
                <a:tc>
                  <a:txBody>
                    <a:bodyPr/>
                    <a:lstStyle/>
                    <a:p>
                      <a:pPr algn="r" fontAlgn="b"/>
                      <a:r>
                        <a:rPr lang="en-US" sz="1600" b="1" u="none" strike="noStrike" dirty="0">
                          <a:effectLst/>
                        </a:rPr>
                        <a:t>AA</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15.7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9.4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29.8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27.8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11.6</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1354326"/>
                  </a:ext>
                </a:extLst>
              </a:tr>
              <a:tr h="348038">
                <a:tc>
                  <a:txBody>
                    <a:bodyPr/>
                    <a:lstStyle/>
                    <a:p>
                      <a:pPr algn="r" fontAlgn="b"/>
                      <a:r>
                        <a:rPr lang="en-US" sz="1600" b="1" u="none" strike="noStrike" dirty="0">
                          <a:effectLst/>
                        </a:rPr>
                        <a:t>AAA</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11.3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0.3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11.6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40.5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16.1</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1153579"/>
                  </a:ext>
                </a:extLst>
              </a:tr>
            </a:tbl>
          </a:graphicData>
        </a:graphic>
      </p:graphicFrame>
    </p:spTree>
    <p:extLst>
      <p:ext uri="{BB962C8B-B14F-4D97-AF65-F5344CB8AC3E}">
        <p14:creationId xmlns:p14="http://schemas.microsoft.com/office/powerpoint/2010/main" val="4209490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1" y="188640"/>
            <a:ext cx="7085938" cy="4248472"/>
          </a:xfrm>
          <a:prstGeom prst="rect">
            <a:avLst/>
          </a:prstGeom>
        </p:spPr>
      </p:pic>
      <p:sp>
        <p:nvSpPr>
          <p:cNvPr id="7" name="Rectangle 3"/>
          <p:cNvSpPr>
            <a:spLocks noGrp="1" noChangeArrowheads="1"/>
          </p:cNvSpPr>
          <p:nvPr>
            <p:ph idx="1"/>
          </p:nvPr>
        </p:nvSpPr>
        <p:spPr>
          <a:xfrm>
            <a:off x="3059832" y="4581128"/>
            <a:ext cx="5962140" cy="2160240"/>
          </a:xfrm>
        </p:spPr>
        <p:txBody>
          <a:bodyPr>
            <a:normAutofit lnSpcReduction="10000"/>
          </a:bodyPr>
          <a:lstStyle/>
          <a:p>
            <a:pPr>
              <a:buFont typeface="Wingdings" pitchFamily="2" charset="2"/>
              <a:buChar char="v"/>
              <a:defRPr/>
            </a:pPr>
            <a:r>
              <a:rPr lang="en-US" sz="2000" dirty="0" smtClean="0">
                <a:solidFill>
                  <a:schemeClr val="tx1">
                    <a:lumMod val="75000"/>
                    <a:lumOff val="25000"/>
                  </a:schemeClr>
                </a:solidFill>
              </a:rPr>
              <a:t>Model translates player characteristics into an index</a:t>
            </a:r>
          </a:p>
          <a:p>
            <a:pPr>
              <a:buFont typeface="Wingdings" pitchFamily="2" charset="2"/>
              <a:buChar char="v"/>
              <a:defRPr/>
            </a:pPr>
            <a:r>
              <a:rPr lang="en-US" sz="2000" dirty="0">
                <a:solidFill>
                  <a:schemeClr val="tx1">
                    <a:lumMod val="75000"/>
                    <a:lumOff val="25000"/>
                  </a:schemeClr>
                </a:solidFill>
              </a:rPr>
              <a:t>A</a:t>
            </a:r>
            <a:r>
              <a:rPr lang="en-US" sz="2000" dirty="0" smtClean="0">
                <a:solidFill>
                  <a:schemeClr val="tx1">
                    <a:lumMod val="75000"/>
                    <a:lumOff val="25000"/>
                  </a:schemeClr>
                </a:solidFill>
              </a:rPr>
              <a:t>nd defines corresponding thresholds for transitions </a:t>
            </a:r>
          </a:p>
          <a:p>
            <a:pPr lvl="1">
              <a:buFont typeface="Wingdings" pitchFamily="2" charset="2"/>
              <a:buChar char="v"/>
              <a:defRPr/>
            </a:pPr>
            <a:r>
              <a:rPr lang="en-US" sz="1600" dirty="0" smtClean="0">
                <a:solidFill>
                  <a:schemeClr val="tx1">
                    <a:lumMod val="75000"/>
                    <a:lumOff val="25000"/>
                  </a:schemeClr>
                </a:solidFill>
              </a:rPr>
              <a:t>Thresholds mirror the pay structure across levels</a:t>
            </a:r>
          </a:p>
          <a:p>
            <a:pPr>
              <a:buFont typeface="Wingdings" pitchFamily="2" charset="2"/>
              <a:buChar char="v"/>
              <a:defRPr/>
            </a:pPr>
            <a:r>
              <a:rPr lang="en-US" sz="2000" dirty="0">
                <a:solidFill>
                  <a:schemeClr val="tx1">
                    <a:lumMod val="75000"/>
                    <a:lumOff val="25000"/>
                  </a:schemeClr>
                </a:solidFill>
              </a:rPr>
              <a:t>S</a:t>
            </a:r>
            <a:r>
              <a:rPr lang="en-US" sz="2000" dirty="0" smtClean="0">
                <a:solidFill>
                  <a:schemeClr val="tx1">
                    <a:lumMod val="75000"/>
                    <a:lumOff val="25000"/>
                  </a:schemeClr>
                </a:solidFill>
              </a:rPr>
              <a:t>uspended players tend to cluster in the </a:t>
            </a:r>
            <a:r>
              <a:rPr lang="en-US" sz="2000" i="1" dirty="0" smtClean="0">
                <a:solidFill>
                  <a:schemeClr val="tx1">
                    <a:lumMod val="75000"/>
                    <a:lumOff val="25000"/>
                  </a:schemeClr>
                </a:solidFill>
              </a:rPr>
              <a:t>“At-Risk” </a:t>
            </a:r>
            <a:r>
              <a:rPr lang="en-US" sz="2000" dirty="0" smtClean="0">
                <a:solidFill>
                  <a:schemeClr val="tx1">
                    <a:lumMod val="75000"/>
                    <a:lumOff val="25000"/>
                  </a:schemeClr>
                </a:solidFill>
              </a:rPr>
              <a:t>zone between the thresholds </a:t>
            </a:r>
          </a:p>
          <a:p>
            <a:pPr lvl="1">
              <a:buFont typeface="Wingdings" pitchFamily="2" charset="2"/>
              <a:buChar char="v"/>
              <a:defRPr/>
            </a:pPr>
            <a:r>
              <a:rPr lang="en-US" sz="1600" dirty="0" smtClean="0">
                <a:solidFill>
                  <a:schemeClr val="tx1">
                    <a:lumMod val="75000"/>
                    <a:lumOff val="25000"/>
                  </a:schemeClr>
                </a:solidFill>
              </a:rPr>
              <a:t>Size of this region varies across levels, but generally increases as the player gets closer to MLB</a:t>
            </a:r>
          </a:p>
        </p:txBody>
      </p:sp>
    </p:spTree>
    <p:extLst>
      <p:ext uri="{BB962C8B-B14F-4D97-AF65-F5344CB8AC3E}">
        <p14:creationId xmlns:p14="http://schemas.microsoft.com/office/powerpoint/2010/main" val="3840805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7567"/>
            <a:ext cx="6955160" cy="4501553"/>
          </a:xfrm>
          <a:prstGeom prst="rect">
            <a:avLst/>
          </a:prstGeom>
        </p:spPr>
      </p:pic>
      <p:sp>
        <p:nvSpPr>
          <p:cNvPr id="6" name="Rectangle 3"/>
          <p:cNvSpPr>
            <a:spLocks noGrp="1" noChangeArrowheads="1"/>
          </p:cNvSpPr>
          <p:nvPr>
            <p:ph idx="1"/>
          </p:nvPr>
        </p:nvSpPr>
        <p:spPr>
          <a:xfrm>
            <a:off x="3109852" y="4542511"/>
            <a:ext cx="6034148" cy="2160240"/>
          </a:xfrm>
        </p:spPr>
        <p:txBody>
          <a:bodyPr>
            <a:normAutofit/>
          </a:bodyPr>
          <a:lstStyle/>
          <a:p>
            <a:pPr>
              <a:buFont typeface="Wingdings" pitchFamily="2" charset="2"/>
              <a:buChar char="v"/>
              <a:defRPr/>
            </a:pPr>
            <a:r>
              <a:rPr lang="en-US" sz="2000" dirty="0" smtClean="0">
                <a:solidFill>
                  <a:schemeClr val="tx1">
                    <a:lumMod val="75000"/>
                    <a:lumOff val="25000"/>
                  </a:schemeClr>
                </a:solidFill>
              </a:rPr>
              <a:t>Caveats: Still a work in progress to define these zones</a:t>
            </a:r>
          </a:p>
          <a:p>
            <a:pPr lvl="1">
              <a:buFont typeface="Wingdings" pitchFamily="2" charset="2"/>
              <a:buChar char="v"/>
              <a:defRPr/>
            </a:pPr>
            <a:r>
              <a:rPr lang="en-US" sz="1600" dirty="0" smtClean="0">
                <a:solidFill>
                  <a:schemeClr val="tx1">
                    <a:lumMod val="75000"/>
                    <a:lumOff val="25000"/>
                  </a:schemeClr>
                </a:solidFill>
              </a:rPr>
              <a:t>Model implies more transitions than actually exist</a:t>
            </a:r>
          </a:p>
          <a:p>
            <a:pPr lvl="1">
              <a:buFont typeface="Wingdings" pitchFamily="2" charset="2"/>
              <a:buChar char="v"/>
              <a:defRPr/>
            </a:pPr>
            <a:r>
              <a:rPr lang="en-US" sz="1600" dirty="0" smtClean="0">
                <a:solidFill>
                  <a:schemeClr val="tx1">
                    <a:lumMod val="75000"/>
                    <a:lumOff val="25000"/>
                  </a:schemeClr>
                </a:solidFill>
              </a:rPr>
              <a:t>Pay must be inferred (variation over time may be missing)</a:t>
            </a:r>
          </a:p>
          <a:p>
            <a:pPr>
              <a:buFont typeface="Wingdings" pitchFamily="2" charset="2"/>
              <a:buChar char="v"/>
              <a:defRPr/>
            </a:pPr>
            <a:r>
              <a:rPr lang="en-US" sz="2000" dirty="0" smtClean="0">
                <a:solidFill>
                  <a:schemeClr val="tx1">
                    <a:lumMod val="75000"/>
                    <a:lumOff val="25000"/>
                  </a:schemeClr>
                </a:solidFill>
              </a:rPr>
              <a:t>But selection bias well accounted for currently</a:t>
            </a:r>
            <a:endParaRPr lang="en-US" sz="2000" dirty="0">
              <a:solidFill>
                <a:schemeClr val="tx1">
                  <a:lumMod val="75000"/>
                  <a:lumOff val="25000"/>
                </a:schemeClr>
              </a:solidFill>
            </a:endParaRPr>
          </a:p>
          <a:p>
            <a:pPr lvl="1">
              <a:buFont typeface="Wingdings" pitchFamily="2" charset="2"/>
              <a:buChar char="v"/>
              <a:defRPr/>
            </a:pPr>
            <a:r>
              <a:rPr lang="en-US" sz="2000" b="1" dirty="0">
                <a:solidFill>
                  <a:schemeClr val="tx1">
                    <a:lumMod val="75000"/>
                    <a:lumOff val="25000"/>
                  </a:schemeClr>
                </a:solidFill>
              </a:rPr>
              <a:t>+</a:t>
            </a:r>
            <a:r>
              <a:rPr lang="en-US" sz="1600" dirty="0">
                <a:solidFill>
                  <a:schemeClr val="tx1">
                    <a:lumMod val="75000"/>
                    <a:lumOff val="25000"/>
                  </a:schemeClr>
                </a:solidFill>
              </a:rPr>
              <a:t> correlation between PED </a:t>
            </a:r>
            <a:r>
              <a:rPr lang="en-US" sz="1600" dirty="0" smtClean="0">
                <a:solidFill>
                  <a:schemeClr val="tx1">
                    <a:lumMod val="75000"/>
                    <a:lumOff val="25000"/>
                  </a:schemeClr>
                </a:solidFill>
              </a:rPr>
              <a:t>use &amp; performance and level</a:t>
            </a:r>
            <a:endParaRPr lang="en-US" sz="1600" dirty="0">
              <a:solidFill>
                <a:schemeClr val="tx1">
                  <a:lumMod val="75000"/>
                  <a:lumOff val="25000"/>
                </a:schemeClr>
              </a:solidFill>
            </a:endParaRPr>
          </a:p>
          <a:p>
            <a:pPr lvl="1">
              <a:buFont typeface="Wingdings" pitchFamily="2" charset="2"/>
              <a:buChar char="v"/>
              <a:defRPr/>
            </a:pPr>
            <a:r>
              <a:rPr lang="en-US" sz="2000" b="1" dirty="0">
                <a:solidFill>
                  <a:schemeClr val="tx1">
                    <a:lumMod val="75000"/>
                    <a:lumOff val="25000"/>
                  </a:schemeClr>
                </a:solidFill>
              </a:rPr>
              <a:t>-</a:t>
            </a:r>
            <a:r>
              <a:rPr lang="en-US" sz="1600" dirty="0">
                <a:solidFill>
                  <a:schemeClr val="tx1">
                    <a:lumMod val="75000"/>
                    <a:lumOff val="25000"/>
                  </a:schemeClr>
                </a:solidFill>
              </a:rPr>
              <a:t> correlation between </a:t>
            </a:r>
            <a:r>
              <a:rPr lang="en-US" sz="1600" dirty="0" smtClean="0">
                <a:solidFill>
                  <a:schemeClr val="tx1">
                    <a:lumMod val="75000"/>
                    <a:lumOff val="25000"/>
                  </a:schemeClr>
                </a:solidFill>
              </a:rPr>
              <a:t>performance &amp; level </a:t>
            </a:r>
            <a:endParaRPr lang="en-US" sz="2000" dirty="0">
              <a:solidFill>
                <a:schemeClr val="tx1">
                  <a:lumMod val="75000"/>
                  <a:lumOff val="25000"/>
                </a:schemeClr>
              </a:solidFill>
            </a:endParaRPr>
          </a:p>
          <a:p>
            <a:pPr>
              <a:buFont typeface="Wingdings" pitchFamily="2" charset="2"/>
              <a:buChar char="v"/>
              <a:defRPr/>
            </a:pPr>
            <a:endParaRPr lang="tr-TR" sz="2000" dirty="0" smtClean="0">
              <a:solidFill>
                <a:srgbClr val="FFC000"/>
              </a:solidFill>
            </a:endParaRPr>
          </a:p>
        </p:txBody>
      </p:sp>
    </p:spTree>
    <p:extLst>
      <p:ext uri="{BB962C8B-B14F-4D97-AF65-F5344CB8AC3E}">
        <p14:creationId xmlns:p14="http://schemas.microsoft.com/office/powerpoint/2010/main" val="1306519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69" y="2708920"/>
            <a:ext cx="8496944" cy="4104456"/>
          </a:xfrm>
          <a:prstGeom prst="rect">
            <a:avLst/>
          </a:prstGeom>
        </p:spPr>
      </p:pic>
      <p:sp>
        <p:nvSpPr>
          <p:cNvPr id="9" name="Rectangle 3"/>
          <p:cNvSpPr>
            <a:spLocks noGrp="1" noChangeArrowheads="1"/>
          </p:cNvSpPr>
          <p:nvPr>
            <p:ph idx="1"/>
          </p:nvPr>
        </p:nvSpPr>
        <p:spPr>
          <a:xfrm>
            <a:off x="5220072" y="3212976"/>
            <a:ext cx="3551842" cy="1080120"/>
          </a:xfrm>
        </p:spPr>
        <p:txBody>
          <a:bodyPr>
            <a:normAutofit/>
          </a:bodyPr>
          <a:lstStyle/>
          <a:p>
            <a:pPr eaLnBrk="1" hangingPunct="1">
              <a:buFont typeface="Wingdings" pitchFamily="2" charset="2"/>
              <a:buChar char="v"/>
              <a:defRPr/>
            </a:pPr>
            <a:r>
              <a:rPr lang="en-US" sz="2000" b="1" dirty="0" smtClean="0">
                <a:solidFill>
                  <a:schemeClr val="tx1">
                    <a:lumMod val="75000"/>
                    <a:lumOff val="25000"/>
                  </a:schemeClr>
                </a:solidFill>
              </a:rPr>
              <a:t>PED users are more likely to fall just below the promotion threshold for their level </a:t>
            </a:r>
            <a:endParaRPr lang="tr-TR" sz="2000" b="1" dirty="0" smtClean="0">
              <a:solidFill>
                <a:schemeClr val="tx1">
                  <a:lumMod val="75000"/>
                  <a:lumOff val="25000"/>
                </a:schemeClr>
              </a:solidFill>
            </a:endParaRPr>
          </a:p>
        </p:txBody>
      </p:sp>
      <p:sp>
        <p:nvSpPr>
          <p:cNvPr id="11" name="Rectangle 2"/>
          <p:cNvSpPr>
            <a:spLocks noGrp="1" noChangeArrowheads="1"/>
          </p:cNvSpPr>
          <p:nvPr>
            <p:ph type="title"/>
          </p:nvPr>
        </p:nvSpPr>
        <p:spPr>
          <a:xfrm>
            <a:off x="181658" y="1052736"/>
            <a:ext cx="3673103" cy="981075"/>
          </a:xfrm>
        </p:spPr>
        <p:txBody>
          <a:bodyPr>
            <a:normAutofit fontScale="90000"/>
          </a:bodyPr>
          <a:lstStyle/>
          <a:p>
            <a:pPr eaLnBrk="1" hangingPunct="1">
              <a:defRPr/>
            </a:pPr>
            <a:r>
              <a:rPr lang="en-US" dirty="0" smtClean="0">
                <a:solidFill>
                  <a:schemeClr val="tx1">
                    <a:lumMod val="75000"/>
                    <a:lumOff val="25000"/>
                  </a:schemeClr>
                </a:solidFill>
              </a:rPr>
              <a:t>Who uses PEDs?</a:t>
            </a:r>
            <a:endParaRPr lang="tr-TR" dirty="0" smtClean="0">
              <a:solidFill>
                <a:schemeClr val="tx1">
                  <a:lumMod val="75000"/>
                  <a:lumOff val="25000"/>
                </a:schemeClr>
              </a:solidFill>
            </a:endParaRPr>
          </a:p>
        </p:txBody>
      </p:sp>
      <p:sp>
        <p:nvSpPr>
          <p:cNvPr id="13" name="Rectangle 3"/>
          <p:cNvSpPr txBox="1">
            <a:spLocks noChangeArrowheads="1"/>
          </p:cNvSpPr>
          <p:nvPr/>
        </p:nvSpPr>
        <p:spPr>
          <a:xfrm>
            <a:off x="181658" y="1916832"/>
            <a:ext cx="4462350" cy="1080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Font typeface="Wingdings" pitchFamily="2" charset="2"/>
              <a:buChar char="v"/>
              <a:defRPr/>
            </a:pPr>
            <a:r>
              <a:rPr lang="en-US" sz="2000" b="1" dirty="0" smtClean="0">
                <a:solidFill>
                  <a:schemeClr val="tx1">
                    <a:lumMod val="75000"/>
                    <a:lumOff val="25000"/>
                  </a:schemeClr>
                </a:solidFill>
              </a:rPr>
              <a:t>Can now appeal to our distance measures from the nearest thresholds</a:t>
            </a:r>
            <a:endParaRPr lang="tr-TR" sz="2000" b="1" dirty="0">
              <a:solidFill>
                <a:schemeClr val="tx1">
                  <a:lumMod val="75000"/>
                  <a:lumOff val="25000"/>
                </a:schemeClr>
              </a:solidFill>
            </a:endParaRPr>
          </a:p>
        </p:txBody>
      </p:sp>
    </p:spTree>
    <p:extLst>
      <p:ext uri="{BB962C8B-B14F-4D97-AF65-F5344CB8AC3E}">
        <p14:creationId xmlns:p14="http://schemas.microsoft.com/office/powerpoint/2010/main" val="787158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14459</TotalTime>
  <Words>932</Words>
  <Application>Microsoft Office PowerPoint</Application>
  <PresentationFormat>On-screen Show (4:3)</PresentationFormat>
  <Paragraphs>145</Paragraphs>
  <Slides>16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Wingdings</vt:lpstr>
      <vt:lpstr>1_Custom Design</vt:lpstr>
      <vt:lpstr>Custom Design</vt:lpstr>
      <vt:lpstr>PowerPoint Presentation</vt:lpstr>
      <vt:lpstr>Is there a connection  between MiLB pay and PED use?</vt:lpstr>
      <vt:lpstr>Who uses PEDs?</vt:lpstr>
      <vt:lpstr>Who uses PEDs?</vt:lpstr>
      <vt:lpstr>Our Model</vt:lpstr>
      <vt:lpstr>PowerPoint Presentation</vt:lpstr>
      <vt:lpstr>PowerPoint Presentation</vt:lpstr>
      <vt:lpstr>PowerPoint Presentation</vt:lpstr>
      <vt:lpstr>Who uses PEDs?</vt:lpstr>
      <vt:lpstr>Who uses PEDs?</vt:lpstr>
      <vt:lpstr>Who uses PEDs?</vt:lpstr>
      <vt:lpstr>Who uses PEDs?</vt:lpstr>
      <vt:lpstr>The Toronto Experiment</vt:lpstr>
      <vt:lpstr>PowerPoint Presentation</vt:lpstr>
      <vt:lpstr>PowerPoint Presentation</vt:lpstr>
      <vt:lpstr>What Happens Next?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PPT Backgrounds</dc:title>
  <dc:creator>Free PPT Backgrounds</dc:creator>
  <dc:description>Free PPT Backgrounds_x000d_
http://www.freepptbackgrounds.net</dc:description>
  <cp:lastModifiedBy>Scott A. Brave</cp:lastModifiedBy>
  <cp:revision>952</cp:revision>
  <dcterms:created xsi:type="dcterms:W3CDTF">2010-05-23T14:28:12Z</dcterms:created>
  <dcterms:modified xsi:type="dcterms:W3CDTF">2020-03-03T00:20:06Z</dcterms:modified>
</cp:coreProperties>
</file>