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2" r:id="rId3"/>
    <p:sldId id="258" r:id="rId4"/>
    <p:sldId id="260" r:id="rId5"/>
    <p:sldId id="261" r:id="rId6"/>
    <p:sldId id="262" r:id="rId7"/>
    <p:sldId id="284" r:id="rId8"/>
    <p:sldId id="263" r:id="rId9"/>
    <p:sldId id="264" r:id="rId10"/>
    <p:sldId id="285" r:id="rId11"/>
    <p:sldId id="266" r:id="rId12"/>
    <p:sldId id="267" r:id="rId13"/>
    <p:sldId id="268" r:id="rId14"/>
    <p:sldId id="269" r:id="rId15"/>
    <p:sldId id="283" r:id="rId16"/>
    <p:sldId id="270" r:id="rId17"/>
    <p:sldId id="286" r:id="rId18"/>
    <p:sldId id="271" r:id="rId19"/>
    <p:sldId id="272" r:id="rId20"/>
    <p:sldId id="287" r:id="rId21"/>
    <p:sldId id="273" r:id="rId22"/>
    <p:sldId id="274" r:id="rId23"/>
    <p:sldId id="288" r:id="rId24"/>
    <p:sldId id="277" r:id="rId25"/>
    <p:sldId id="278" r:id="rId26"/>
    <p:sldId id="279" r:id="rId27"/>
    <p:sldId id="280" r:id="rId28"/>
    <p:sldId id="289" r:id="rId29"/>
    <p:sldId id="281" r:id="rId30"/>
    <p:sldId id="290" r:id="rId31"/>
    <p:sldId id="275" r:id="rId32"/>
    <p:sldId id="276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2" autoAdjust="0"/>
  </p:normalViewPr>
  <p:slideViewPr>
    <p:cSldViewPr>
      <p:cViewPr varScale="1">
        <p:scale>
          <a:sx n="59" d="100"/>
          <a:sy n="59" d="100"/>
        </p:scale>
        <p:origin x="-7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11AEC0-7AE0-4DC2-A29A-3E62E90FB60D}" type="datetimeFigureOut">
              <a:rPr lang="en-US"/>
              <a:pPr>
                <a:defRPr/>
              </a:pPr>
              <a:t>6/23/2012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8A8FEB-6D94-4356-8E10-BBED2AFEE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Rationale for Major League Baseball in Portland, Oregon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2.3 million in the metropolitan area.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Progressive, vibrant community.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F3D4-0107-4FD5-A8E7-961BA1F36208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7031-753F-4BF0-93C1-8EBF5ACE4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D06F-59AB-4E42-957F-C8F0AE39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028E-8F63-4FBB-8A96-C560D830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29F9-2E1D-4094-8DE2-E6F75C1D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2436-7E33-4100-B03F-C39695BA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61C9-FAB8-4369-BB3F-CE6F7735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40A0-63C9-4854-92C0-DF1BF43F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A979-9A4E-4E61-BA25-C28FA8C86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48EA-81E9-473C-9AF5-3CFD9C69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6D1B-CAF5-40F0-ABA9-9A554FEDA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A1C5-3941-476D-9FC4-2B34296FE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1959AC0-1E25-462B-B3D3-A6E192AF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924800" cy="2689225"/>
          </a:xfrm>
        </p:spPr>
        <p:txBody>
          <a:bodyPr/>
          <a:lstStyle/>
          <a:p>
            <a:pPr eaLnBrk="1" hangingPunct="1"/>
            <a:r>
              <a:rPr lang="en-US" smtClean="0"/>
              <a:t>Political &amp; Economic Realities Associated With Major League Baseball in Portland, Oregon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0"/>
          <a:stretch>
            <a:fillRect/>
          </a:stretch>
        </p:blipFill>
        <p:spPr bwMode="auto">
          <a:xfrm>
            <a:off x="4038600" y="3581400"/>
            <a:ext cx="4762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3352800" cy="2590800"/>
          </a:xfrm>
        </p:spPr>
        <p:txBody>
          <a:bodyPr/>
          <a:lstStyle/>
          <a:p>
            <a:pPr eaLnBrk="1" hangingPunct="1"/>
            <a:r>
              <a:rPr lang="en-US" smtClean="0"/>
              <a:t>The Soft Underbelly of Major League Baseball 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Organized 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 descr="MP90022766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Partners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City of Portland</a:t>
            </a:r>
          </a:p>
          <a:p>
            <a:pPr eaLnBrk="1" hangingPunct="1"/>
            <a:r>
              <a:rPr lang="en-US" smtClean="0"/>
              <a:t>State of Oregon</a:t>
            </a:r>
          </a:p>
          <a:p>
            <a:pPr eaLnBrk="1" hangingPunct="1"/>
            <a:r>
              <a:rPr lang="en-US" smtClean="0"/>
              <a:t>Oregon Stadium Campaign (Oregon Sports Authority, Portland Baseball Group, &amp; Oregon Baseball Campaign)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Oregon Sports Authority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Private, non-profit organization composed of public/corporate leaders in Oregon</a:t>
            </a:r>
          </a:p>
          <a:p>
            <a:pPr eaLnBrk="1" hangingPunct="1"/>
            <a:r>
              <a:rPr lang="en-US" smtClean="0"/>
              <a:t>Define Oregon as the </a:t>
            </a:r>
            <a:r>
              <a:rPr lang="en-US" i="1" smtClean="0"/>
              <a:t>preferred location</a:t>
            </a:r>
            <a:r>
              <a:rPr lang="en-US" smtClean="0"/>
              <a:t> for professional teams/franchises</a:t>
            </a:r>
          </a:p>
          <a:p>
            <a:pPr eaLnBrk="1" hangingPunct="1"/>
            <a:r>
              <a:rPr lang="en-US" smtClean="0"/>
              <a:t>Recruited five professional teams/franchises with an annual economic impact of $90 million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Portland Baseball Group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Coalition of local civic/private leaders (volunteers)</a:t>
            </a:r>
          </a:p>
          <a:p>
            <a:pPr eaLnBrk="1" hangingPunct="1"/>
            <a:r>
              <a:rPr lang="en-US" smtClean="0"/>
              <a:t>Contributes time/money to obtain a MLB team</a:t>
            </a:r>
          </a:p>
          <a:p>
            <a:pPr eaLnBrk="1" hangingPunct="1"/>
            <a:r>
              <a:rPr lang="en-US" smtClean="0"/>
              <a:t>Focus on </a:t>
            </a:r>
            <a:r>
              <a:rPr lang="en-US" i="1" smtClean="0"/>
              <a:t>communication or public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Oregon Baseball Campaign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David Kahn, Executive Director</a:t>
            </a:r>
          </a:p>
          <a:p>
            <a:pPr eaLnBrk="1" hangingPunct="1"/>
            <a:r>
              <a:rPr lang="en-US" smtClean="0"/>
              <a:t>Grassroots organization (volunteers) dedicated to obtaining a MLB team (10,000+ supporters)</a:t>
            </a:r>
          </a:p>
          <a:p>
            <a:pPr eaLnBrk="1" hangingPunct="1"/>
            <a:r>
              <a:rPr lang="en-US" smtClean="0"/>
              <a:t>Assisted by Sports Management Worldwide, the “Global Leader in Sports Business Education.”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PGE Park (Portland)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4" descr="Images (SAB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the Ballpark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HOK Sports Facilities Group identified possible ballpark locations</a:t>
            </a:r>
          </a:p>
          <a:p>
            <a:pPr eaLnBrk="1" hangingPunct="1"/>
            <a:r>
              <a:rPr lang="en-US" smtClean="0"/>
              <a:t>HOK designed Coors Field (Denver), Jacobs Field (Cleveland), Oriole Park (Camden Yards), &amp; Pacific Bell Park (San Francisco)</a:t>
            </a:r>
          </a:p>
          <a:p>
            <a:pPr eaLnBrk="1" hangingPunct="1"/>
            <a:r>
              <a:rPr lang="en-US" smtClean="0"/>
              <a:t>Proposed Stadium:  38,000 Seats &amp; 975,000 Square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Worked Well 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MP9004490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Worked Well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Civic leaders supported the initiative</a:t>
            </a:r>
          </a:p>
          <a:p>
            <a:pPr eaLnBrk="1" hangingPunct="1"/>
            <a:r>
              <a:rPr lang="en-US" smtClean="0"/>
              <a:t>State legislature supported the initiative</a:t>
            </a:r>
          </a:p>
          <a:p>
            <a:pPr eaLnBrk="1" hangingPunct="1"/>
            <a:r>
              <a:rPr lang="en-US" smtClean="0"/>
              <a:t>Reports prepared for MLB were accurate, comprehensive, and timely</a:t>
            </a:r>
          </a:p>
          <a:p>
            <a:pPr eaLnBrk="1" hangingPunct="1"/>
            <a:r>
              <a:rPr lang="en-US" smtClean="0"/>
              <a:t>Presentation to MLB was received positively</a:t>
            </a:r>
          </a:p>
          <a:p>
            <a:pPr eaLnBrk="1" hangingPunct="1"/>
            <a:r>
              <a:rPr lang="en-US" smtClean="0"/>
              <a:t>Several ideal locations for the ballpark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Worked Well …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Funds for the ballpark were likely to be available</a:t>
            </a:r>
          </a:p>
          <a:p>
            <a:pPr eaLnBrk="1" hangingPunct="1"/>
            <a:r>
              <a:rPr lang="en-US" smtClean="0"/>
              <a:t>Ties to and support of the professional basketball team provided an essential base of operations</a:t>
            </a:r>
          </a:p>
          <a:p>
            <a:pPr eaLnBrk="1" hangingPunct="1"/>
            <a:r>
              <a:rPr lang="en-US" smtClean="0"/>
              <a:t>Key organizations provided essential assistance (HOK &amp; SMW)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Donald G. Frank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Professor Emeritus</a:t>
            </a:r>
          </a:p>
          <a:p>
            <a:pPr algn="ctr" eaLnBrk="1" hangingPunct="1"/>
            <a:r>
              <a:rPr lang="en-US" smtClean="0"/>
              <a:t>Portland State University</a:t>
            </a:r>
          </a:p>
          <a:p>
            <a:pPr algn="ctr" eaLnBrk="1" hangingPunct="1"/>
            <a:r>
              <a:rPr lang="en-US" smtClean="0"/>
              <a:t>Portland, Oregon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038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Not Work Well 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 descr="MP9004424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Not Work Well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 for the AAA team was reasonable, but sellouts were rare</a:t>
            </a:r>
          </a:p>
          <a:p>
            <a:pPr eaLnBrk="1" hangingPunct="1"/>
            <a:r>
              <a:rPr lang="en-US" smtClean="0"/>
              <a:t>Were the citizens of Portland informed and key participants in important processes?</a:t>
            </a:r>
          </a:p>
          <a:p>
            <a:pPr eaLnBrk="1" hangingPunct="1"/>
            <a:r>
              <a:rPr lang="en-US" smtClean="0"/>
              <a:t>City Manager refused to support the initiative</a:t>
            </a:r>
          </a:p>
          <a:p>
            <a:pPr eaLnBrk="1" hangingPunct="1"/>
            <a:r>
              <a:rPr lang="en-US" smtClean="0"/>
              <a:t>Viable Ownership Group not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Did Not Work Well 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Education, books, arts, &amp; food tend to dominate the culture of the area </a:t>
            </a:r>
          </a:p>
          <a:p>
            <a:pPr eaLnBrk="1" hangingPunct="1"/>
            <a:r>
              <a:rPr lang="en-US" smtClean="0"/>
              <a:t>Proximity to the Mariners?</a:t>
            </a:r>
          </a:p>
          <a:p>
            <a:pPr eaLnBrk="1" hangingPunct="1"/>
            <a:r>
              <a:rPr lang="en-US" smtClean="0"/>
              <a:t>Competition via other local professional teams (basketball, soccer, rugby, lacrosse, &amp; hockey)?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Contenders 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 descr="MC90043677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517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MP90039926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3145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MC90043368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2098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Contenders: Dulles, VA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 Dulles International Airport</a:t>
            </a:r>
          </a:p>
          <a:p>
            <a:pPr eaLnBrk="1" hangingPunct="1"/>
            <a:r>
              <a:rPr lang="en-US" smtClean="0"/>
              <a:t>$442 million for the stadium ($360 million via public taxes)</a:t>
            </a:r>
          </a:p>
          <a:p>
            <a:pPr eaLnBrk="1" hangingPunct="1"/>
            <a:r>
              <a:rPr lang="en-US" smtClean="0"/>
              <a:t>Proximity to a large media market</a:t>
            </a:r>
          </a:p>
          <a:p>
            <a:pPr eaLnBrk="1" hangingPunct="1"/>
            <a:r>
              <a:rPr lang="en-US" smtClean="0"/>
              <a:t>Possibly the “runner up in the Expos sweepstakes”</a:t>
            </a:r>
          </a:p>
          <a:p>
            <a:pPr eaLnBrk="1" hangingPunct="1"/>
            <a:r>
              <a:rPr lang="en-US" smtClean="0"/>
              <a:t>Viable Ownership Group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Contenders: Norfolk, VA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Harbor Park as the interim stadium, home of the Norfolk Tides (NYM AAA team)</a:t>
            </a:r>
          </a:p>
          <a:p>
            <a:pPr eaLnBrk="1" hangingPunct="1"/>
            <a:r>
              <a:rPr lang="en-US" smtClean="0"/>
              <a:t>New stadium to be constructed near Harbor Park</a:t>
            </a:r>
          </a:p>
          <a:p>
            <a:pPr eaLnBrk="1" hangingPunct="1"/>
            <a:r>
              <a:rPr lang="en-US" smtClean="0"/>
              <a:t>$306 million for the new stadium (via municipal bonds)</a:t>
            </a:r>
          </a:p>
          <a:p>
            <a:pPr eaLnBrk="1" hangingPunct="1"/>
            <a:r>
              <a:rPr lang="en-US" smtClean="0"/>
              <a:t>Viable Ownership Group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Contenders: Las Vegas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appropriate interim stadium</a:t>
            </a:r>
          </a:p>
          <a:p>
            <a:pPr eaLnBrk="1" hangingPunct="1"/>
            <a:r>
              <a:rPr lang="en-US" smtClean="0"/>
              <a:t>Rumor: Stadium in San Antonio as the interim option</a:t>
            </a:r>
          </a:p>
          <a:p>
            <a:pPr eaLnBrk="1" hangingPunct="1"/>
            <a:r>
              <a:rPr lang="en-US" smtClean="0"/>
              <a:t>$420 for the stadium ($400 million from the private sector)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Monterrey, Mexico &amp; San Juan, Puerto Rico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Discussed, but no definitive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Key Contender 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4" descr="MP90040109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Washington, D.C.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RFK Stadium as the interim option</a:t>
            </a:r>
          </a:p>
          <a:p>
            <a:pPr eaLnBrk="1" hangingPunct="1"/>
            <a:r>
              <a:rPr lang="en-US" smtClean="0"/>
              <a:t>New stadium near the Anacostia River for $383 million</a:t>
            </a:r>
          </a:p>
          <a:p>
            <a:pPr eaLnBrk="1" hangingPunct="1"/>
            <a:r>
              <a:rPr lang="en-US" smtClean="0"/>
              <a:t>Key reality: Mayor Anthony Williams promised a completely publicly funded stadium, the preference of Commissioner Selig (less uncertainty)</a:t>
            </a:r>
          </a:p>
          <a:p>
            <a:pPr eaLnBrk="1" hangingPunct="1"/>
            <a:r>
              <a:rPr lang="en-US" smtClean="0"/>
              <a:t>Viable Ownership Group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the Decision …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4" descr="MC9004344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Decision: Washington, D.C.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Politically, it’s difficult to compete with the forces supporting professional baseball in Washington, D.C.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Portland, Oregon, does not dominate the national news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Viable Ownership Group?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Oregon’s inconsistent economy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Larger interim ballpark in Washington,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Decision: The Nationals 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Washington D.C.’s mayor’s promise of a publicly funded stadium</a:t>
            </a:r>
          </a:p>
          <a:p>
            <a:pPr eaLnBrk="1" hangingPunct="1"/>
            <a:r>
              <a:rPr lang="en-US" smtClean="0"/>
              <a:t>Incidentally, Peter Angelos (Orioles) was the “lone dissenter”</a:t>
            </a:r>
          </a:p>
          <a:p>
            <a:pPr eaLnBrk="1" hangingPunct="1"/>
            <a:r>
              <a:rPr lang="en-US" smtClean="0"/>
              <a:t>And have Dulles &amp; Norfolk been eliminated as viable options in the future?</a:t>
            </a:r>
          </a:p>
          <a:p>
            <a:pPr eaLnBrk="1" hangingPunct="1"/>
            <a:r>
              <a:rPr lang="en-US" smtClean="0"/>
              <a:t>If so, will Portland be a realistic option?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 …</a:t>
            </a:r>
          </a:p>
        </p:txBody>
      </p:sp>
      <p:pic>
        <p:nvPicPr>
          <p:cNvPr id="57349" name="Picture 5" descr="sl00454_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533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mtClean="0"/>
              <a:t>Key decisions are usually made within a dynamic, political context</a:t>
            </a:r>
          </a:p>
          <a:p>
            <a:r>
              <a:rPr lang="en-US" smtClean="0"/>
              <a:t>Politics &amp; Baseball’s “legal monopoly” (</a:t>
            </a:r>
            <a:r>
              <a:rPr lang="en-US" i="1" smtClean="0"/>
              <a:t>TWM</a:t>
            </a:r>
            <a:r>
              <a:rPr lang="en-US" smtClean="0"/>
              <a:t>)</a:t>
            </a:r>
          </a:p>
          <a:p>
            <a:r>
              <a:rPr lang="en-US" smtClean="0"/>
              <a:t>Supportive President (</a:t>
            </a:r>
            <a:r>
              <a:rPr lang="en-US" i="1" smtClean="0"/>
              <a:t>TWM</a:t>
            </a:r>
            <a:r>
              <a:rPr lang="en-US" smtClean="0"/>
              <a:t>)</a:t>
            </a:r>
          </a:p>
          <a:p>
            <a:r>
              <a:rPr lang="en-US" smtClean="0"/>
              <a:t>Supportive Congress (</a:t>
            </a:r>
            <a:r>
              <a:rPr lang="en-US" i="1" smtClean="0"/>
              <a:t>TWM</a:t>
            </a:r>
            <a:r>
              <a:rPr lang="en-US" smtClean="0"/>
              <a:t>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Lessons …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for effective advocates</a:t>
            </a:r>
          </a:p>
          <a:p>
            <a:r>
              <a:rPr lang="en-US" smtClean="0"/>
              <a:t>Relevance of a community’s culture(s)</a:t>
            </a:r>
          </a:p>
          <a:p>
            <a:r>
              <a:rPr lang="en-US" smtClean="0"/>
              <a:t>Relative priorities: Baseball &amp; public education</a:t>
            </a:r>
          </a:p>
          <a:p>
            <a:r>
              <a:rPr lang="en-US" smtClean="0"/>
              <a:t>Articulation of social &amp; economic benefits is a complex process</a:t>
            </a:r>
          </a:p>
          <a:p>
            <a:r>
              <a:rPr lang="en-US" smtClean="0"/>
              <a:t>Malek &amp; others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Finally 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“Oregon Takes Lead in Race for Expos” (</a:t>
            </a:r>
            <a:r>
              <a:rPr lang="en-US" i="1" smtClean="0"/>
              <a:t>The Washington Times</a:t>
            </a:r>
            <a:r>
              <a:rPr lang="en-US" smtClean="0"/>
              <a:t>, 08/26/2003)</a:t>
            </a:r>
          </a:p>
          <a:p>
            <a:r>
              <a:rPr lang="en-US" smtClean="0"/>
              <a:t>“Portland Prepared for the Next Team That Moves” (</a:t>
            </a:r>
            <a:r>
              <a:rPr lang="en-US" i="1" smtClean="0"/>
              <a:t>AP</a:t>
            </a:r>
            <a:r>
              <a:rPr lang="en-US" smtClean="0"/>
              <a:t>, 08/26/2004)</a:t>
            </a:r>
          </a:p>
          <a:p>
            <a:r>
              <a:rPr lang="en-US" smtClean="0"/>
              <a:t>“Major League Baseball in Portland? Some Still Have Hope” (</a:t>
            </a:r>
            <a:r>
              <a:rPr lang="en-US" i="1" smtClean="0"/>
              <a:t>Oregonian</a:t>
            </a:r>
            <a:r>
              <a:rPr lang="en-US" smtClean="0"/>
              <a:t>, 08/31/2009)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62469" name="Picture 5" descr="ph01230j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7162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Portland Market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355 companies with a minimum of 350 employees</a:t>
            </a:r>
          </a:p>
          <a:p>
            <a:pPr eaLnBrk="1" hangingPunct="1"/>
            <a:r>
              <a:rPr lang="en-US" smtClean="0"/>
              <a:t>Population increased nearly 500,000 from 1990 to 2000</a:t>
            </a:r>
          </a:p>
          <a:p>
            <a:pPr eaLnBrk="1" hangingPunct="1"/>
            <a:r>
              <a:rPr lang="en-US" smtClean="0"/>
              <a:t>Significant degree of “affluent residents”</a:t>
            </a:r>
          </a:p>
          <a:p>
            <a:pPr eaLnBrk="1" hangingPunct="1"/>
            <a:r>
              <a:rPr lang="en-US" smtClean="0"/>
              <a:t>Significant degree of “single college-educated residents”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…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Excellent public transportation system</a:t>
            </a:r>
          </a:p>
          <a:p>
            <a:pPr eaLnBrk="1" hangingPunct="1"/>
            <a:r>
              <a:rPr lang="en-US" smtClean="0"/>
              <a:t>Selected as the “most livable city” in the nation by </a:t>
            </a:r>
            <a:r>
              <a:rPr lang="en-US" i="1" smtClean="0"/>
              <a:t>Money Magazine</a:t>
            </a:r>
            <a:endParaRPr lang="en-US" smtClean="0"/>
          </a:p>
          <a:p>
            <a:pPr eaLnBrk="1" hangingPunct="1"/>
            <a:r>
              <a:rPr lang="en-US" smtClean="0"/>
              <a:t>Television ratings for MLB in Portland are better than the ratings in most cities with MLB teams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 for the professional basketball team is substantial, with annual sellouts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Money???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4" descr="Images (SAB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Financial Plan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$115 Million</a:t>
            </a:r>
            <a:r>
              <a:rPr lang="en-US" smtClean="0"/>
              <a:t>:  Payroll Income Tax [Oregon Legislature Approved Up to $150 Million] </a:t>
            </a:r>
          </a:p>
          <a:p>
            <a:pPr eaLnBrk="1" hangingPunct="1"/>
            <a:r>
              <a:rPr lang="en-US" b="1" i="1" smtClean="0"/>
              <a:t>$85 Million</a:t>
            </a:r>
            <a:r>
              <a:rPr lang="en-US" smtClean="0"/>
              <a:t>:  Ticket Fees</a:t>
            </a:r>
          </a:p>
          <a:p>
            <a:pPr eaLnBrk="1" hangingPunct="1"/>
            <a:r>
              <a:rPr lang="en-US" b="1" i="1" smtClean="0"/>
              <a:t>$56 Million</a:t>
            </a:r>
            <a:r>
              <a:rPr lang="en-US" smtClean="0"/>
              <a:t>:  Business License Fees (Stadium District)</a:t>
            </a:r>
          </a:p>
          <a:p>
            <a:pPr eaLnBrk="1" hangingPunct="1"/>
            <a:r>
              <a:rPr lang="en-US" b="1" i="1" smtClean="0"/>
              <a:t>$29 Million</a:t>
            </a:r>
            <a:r>
              <a:rPr lang="en-US" smtClean="0"/>
              <a:t>:  Concessions/Merchandise Tax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Financial Plan 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$25 Million</a:t>
            </a:r>
            <a:r>
              <a:rPr lang="en-US" smtClean="0"/>
              <a:t>:  Charter Seats</a:t>
            </a:r>
          </a:p>
          <a:p>
            <a:pPr eaLnBrk="1" hangingPunct="1"/>
            <a:r>
              <a:rPr lang="en-US" b="1" i="1" smtClean="0"/>
              <a:t>$12 Million</a:t>
            </a:r>
            <a:r>
              <a:rPr lang="en-US" smtClean="0"/>
              <a:t>:  Team Lease</a:t>
            </a:r>
          </a:p>
          <a:p>
            <a:pPr eaLnBrk="1" hangingPunct="1"/>
            <a:r>
              <a:rPr lang="en-US" b="1" i="1" smtClean="0"/>
              <a:t>$322+ Million</a:t>
            </a:r>
            <a:r>
              <a:rPr lang="en-US" smtClean="0"/>
              <a:t>:  TOTAL</a:t>
            </a:r>
          </a:p>
          <a:p>
            <a:pPr eaLnBrk="1" hangingPunct="1"/>
            <a:r>
              <a:rPr lang="en-US" smtClean="0"/>
              <a:t>Need $350 Million for Stadium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979</Words>
  <Application>Microsoft Office PowerPoint</Application>
  <PresentationFormat>On-screen Show (4:3)</PresentationFormat>
  <Paragraphs>128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Political &amp; Economic Realities Associated With Major League Baseball in Portland, Oregon</vt:lpstr>
      <vt:lpstr>Donald G. Frank</vt:lpstr>
      <vt:lpstr>PowerPoint Presentation</vt:lpstr>
      <vt:lpstr>The Portland Market</vt:lpstr>
      <vt:lpstr>Market … </vt:lpstr>
      <vt:lpstr>Market …</vt:lpstr>
      <vt:lpstr>Money???</vt:lpstr>
      <vt:lpstr>The Financial Plan </vt:lpstr>
      <vt:lpstr>Financial Plan …</vt:lpstr>
      <vt:lpstr>Getting Organized …</vt:lpstr>
      <vt:lpstr>Key Partners</vt:lpstr>
      <vt:lpstr>Oregon Sports Authority</vt:lpstr>
      <vt:lpstr>Portland Baseball Group</vt:lpstr>
      <vt:lpstr>Oregon Baseball Campaign</vt:lpstr>
      <vt:lpstr>PGE Park (Portland)</vt:lpstr>
      <vt:lpstr>Need for the Ballpark</vt:lpstr>
      <vt:lpstr>What Worked Well …</vt:lpstr>
      <vt:lpstr>What Worked Well</vt:lpstr>
      <vt:lpstr>What Worked Well … </vt:lpstr>
      <vt:lpstr>What Did Not Work Well …</vt:lpstr>
      <vt:lpstr>What Did Not Work Well</vt:lpstr>
      <vt:lpstr>What Did Not Work Well …</vt:lpstr>
      <vt:lpstr>Key Contenders …</vt:lpstr>
      <vt:lpstr>Key Contenders: Dulles, VA</vt:lpstr>
      <vt:lpstr>Key Contenders: Norfolk, VA</vt:lpstr>
      <vt:lpstr>Key Contenders: Las Vegas</vt:lpstr>
      <vt:lpstr>Monterrey, Mexico &amp; San Juan, Puerto Rico</vt:lpstr>
      <vt:lpstr>Another Key Contender …</vt:lpstr>
      <vt:lpstr>Washington, D.C.</vt:lpstr>
      <vt:lpstr>And the Decision …</vt:lpstr>
      <vt:lpstr>Decision: Washington, D.C.</vt:lpstr>
      <vt:lpstr>Decision: The Nationals …</vt:lpstr>
      <vt:lpstr>Lessons Learned …</vt:lpstr>
      <vt:lpstr>Lessons …</vt:lpstr>
      <vt:lpstr>More Lessons …</vt:lpstr>
      <vt:lpstr>Finally …</vt:lpstr>
      <vt:lpstr>Questions?</vt:lpstr>
    </vt:vector>
  </TitlesOfParts>
  <Company>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Louis</dc:creator>
  <cp:lastModifiedBy>Neal Traven</cp:lastModifiedBy>
  <cp:revision>21</cp:revision>
  <dcterms:created xsi:type="dcterms:W3CDTF">2012-04-23T17:31:07Z</dcterms:created>
  <dcterms:modified xsi:type="dcterms:W3CDTF">2012-06-23T19:20:06Z</dcterms:modified>
</cp:coreProperties>
</file>