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258" r:id="rId4"/>
    <p:sldId id="259" r:id="rId5"/>
    <p:sldId id="264" r:id="rId6"/>
    <p:sldId id="268" r:id="rId7"/>
    <p:sldId id="269" r:id="rId8"/>
    <p:sldId id="274" r:id="rId9"/>
    <p:sldId id="279" r:id="rId10"/>
    <p:sldId id="275" r:id="rId11"/>
    <p:sldId id="282" r:id="rId12"/>
    <p:sldId id="283" r:id="rId13"/>
    <p:sldId id="277" r:id="rId14"/>
    <p:sldId id="276" r:id="rId15"/>
    <p:sldId id="284" r:id="rId16"/>
    <p:sldId id="28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65441"/>
  </p:normalViewPr>
  <p:slideViewPr>
    <p:cSldViewPr snapToGrid="0" snapToObjects="1">
      <p:cViewPr varScale="1">
        <p:scale>
          <a:sx n="62" d="100"/>
          <a:sy n="62" d="100"/>
        </p:scale>
        <p:origin x="1728"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00" d="100"/>
          <a:sy n="100" d="100"/>
        </p:scale>
        <p:origin x="2800" y="-9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DE03A-2B0F-DA4B-A334-16B7A48A891F}" type="datetimeFigureOut">
              <a:rPr lang="en-US" smtClean="0"/>
              <a:t>6/21/19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E982F-4B32-004D-BBB9-8CE4938A207E}" type="slidenum">
              <a:rPr lang="en-US" smtClean="0"/>
              <a:t>‹#›</a:t>
            </a:fld>
            <a:endParaRPr lang="en-US"/>
          </a:p>
        </p:txBody>
      </p:sp>
    </p:spTree>
    <p:extLst>
      <p:ext uri="{BB962C8B-B14F-4D97-AF65-F5344CB8AC3E}">
        <p14:creationId xmlns:p14="http://schemas.microsoft.com/office/powerpoint/2010/main" val="118546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E982F-4B32-004D-BBB9-8CE4938A207E}" type="slidenum">
              <a:rPr lang="en-US" smtClean="0"/>
              <a:t>1</a:t>
            </a:fld>
            <a:endParaRPr lang="en-US"/>
          </a:p>
        </p:txBody>
      </p:sp>
    </p:spTree>
    <p:extLst>
      <p:ext uri="{BB962C8B-B14F-4D97-AF65-F5344CB8AC3E}">
        <p14:creationId xmlns:p14="http://schemas.microsoft.com/office/powerpoint/2010/main" val="72471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6450"/>
          </a:xfrm>
        </p:spPr>
        <p:txBody>
          <a:bodyPr/>
          <a:lstStyle/>
          <a:p>
            <a:endParaRPr lang="en-US" sz="1200" b="0" i="0" kern="1200" dirty="0">
              <a:solidFill>
                <a:schemeClr val="tx1"/>
              </a:solidFill>
              <a:effectLst/>
              <a:latin typeface="+mn-lt"/>
              <a:ea typeface="+mn-ea"/>
              <a:cs typeface="+mn-cs"/>
            </a:endParaRPr>
          </a:p>
          <a:p>
            <a:r>
              <a:rPr lang="en-US" b="0" i="0" kern="1200" dirty="0">
                <a:solidFill>
                  <a:schemeClr val="tx1"/>
                </a:solidFill>
                <a:effectLst/>
                <a:cs typeface="Arial" panose="020B0604020202020204" pitchFamily="34" charset="0"/>
              </a:rPr>
              <a:t>As we are seeing players refuse to use the cars and carts, there is one episode that can be pointed to as the absolute breaking point where the players said nope, you are not embarrassing us anymore.</a:t>
            </a:r>
          </a:p>
          <a:p>
            <a:r>
              <a:rPr lang="en-US" b="0" i="0" kern="1200" dirty="0">
                <a:solidFill>
                  <a:schemeClr val="tx1"/>
                </a:solidFill>
                <a:effectLst/>
                <a:cs typeface="Arial" panose="020B0604020202020204" pitchFamily="34" charset="0"/>
              </a:rPr>
              <a:t>It was 1982 when the Mariners introduced this beauty formally named the MS Seattle Relief and referred to by many simply as the Tugboat.  As Jerry </a:t>
            </a:r>
            <a:r>
              <a:rPr lang="en-US" b="0" i="0" kern="1200" dirty="0" err="1">
                <a:solidFill>
                  <a:schemeClr val="tx1"/>
                </a:solidFill>
                <a:effectLst/>
                <a:cs typeface="Arial" panose="020B0604020202020204" pitchFamily="34" charset="0"/>
              </a:rPr>
              <a:t>Crasnick</a:t>
            </a:r>
            <a:r>
              <a:rPr lang="en-US" b="0" i="0" kern="1200" dirty="0">
                <a:solidFill>
                  <a:schemeClr val="tx1"/>
                </a:solidFill>
                <a:effectLst/>
                <a:cs typeface="Arial" panose="020B0604020202020204" pitchFamily="34" charset="0"/>
              </a:rPr>
              <a:t> stated this went from </a:t>
            </a:r>
            <a:r>
              <a:rPr lang="en-US" b="0" i="0" kern="1200" dirty="0" err="1">
                <a:solidFill>
                  <a:schemeClr val="tx1"/>
                </a:solidFill>
                <a:effectLst/>
                <a:cs typeface="Arial" panose="020B0604020202020204" pitchFamily="34" charset="0"/>
              </a:rPr>
              <a:t>kitch</a:t>
            </a:r>
            <a:r>
              <a:rPr lang="en-US" b="0" i="0" kern="1200" dirty="0">
                <a:solidFill>
                  <a:schemeClr val="tx1"/>
                </a:solidFill>
                <a:effectLst/>
                <a:cs typeface="Arial" panose="020B0604020202020204" pitchFamily="34" charset="0"/>
              </a:rPr>
              <a:t> to catastrophe.</a:t>
            </a:r>
          </a:p>
          <a:p>
            <a:r>
              <a:rPr lang="en-US" b="0" i="0" kern="1200" dirty="0">
                <a:solidFill>
                  <a:schemeClr val="tx1"/>
                </a:solidFill>
                <a:effectLst/>
                <a:cs typeface="Arial" panose="020B0604020202020204" pitchFamily="34" charset="0"/>
              </a:rPr>
              <a:t>All the reports indicate the relief pitchers loathed it.  In fact, Bill Caudill spoke for all his teammates when he stole the keys on Opening Day  and left the MS Seattle Relief stranded on the field, delaying the start of the game.  With a reception of like that, it is not surprising that the Tugboat quickly disappeared.</a:t>
            </a:r>
          </a:p>
          <a:p>
            <a:r>
              <a:rPr lang="en-US" b="0" i="0" kern="1200" dirty="0">
                <a:solidFill>
                  <a:schemeClr val="tx1"/>
                </a:solidFill>
                <a:effectLst/>
                <a:cs typeface="Arial" panose="020B0604020202020204" pitchFamily="34" charset="0"/>
              </a:rPr>
              <a:t>While this was the unofficial end to the bullpen cart,  t</a:t>
            </a:r>
            <a:r>
              <a:rPr lang="en-US" dirty="0">
                <a:cs typeface="Arial" panose="020B0604020202020204" pitchFamily="34" charset="0"/>
              </a:rPr>
              <a:t>he official end actually came much later, as the Brewers continued to use a Harley with a sidecar for pitchers to ride in on that remained available through the 1995 season, though it was rarely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solidFill>
                  <a:schemeClr val="tx1"/>
                </a:solidFill>
                <a:effectLst/>
                <a:cs typeface="Arial" panose="020B0604020202020204" pitchFamily="34" charset="0"/>
              </a:rPr>
              <a:t>So the question is where the carts a fad that rightly went the way of the pet rock when ”relief pitchers, as a way of loosening up and appearing menacing, began stalking their way in from the bullpen instead of riding in relative luxury” </a:t>
            </a:r>
            <a:r>
              <a:rPr lang="en-US" b="0" i="1" kern="1200" dirty="0">
                <a:solidFill>
                  <a:schemeClr val="tx1"/>
                </a:solidFill>
                <a:effectLst/>
                <a:cs typeface="Arial" panose="020B0604020202020204" pitchFamily="34" charset="0"/>
              </a:rPr>
              <a:t>[</a:t>
            </a:r>
            <a:r>
              <a:rPr lang="en-US" b="0" i="1" kern="1200" dirty="0" err="1">
                <a:solidFill>
                  <a:schemeClr val="tx1"/>
                </a:solidFill>
                <a:effectLst/>
                <a:cs typeface="Arial" panose="020B0604020202020204" pitchFamily="34" charset="0"/>
              </a:rPr>
              <a:t>mcguire</a:t>
            </a:r>
            <a:r>
              <a:rPr lang="en-US" b="0" i="1" kern="1200" dirty="0">
                <a:solidFill>
                  <a:schemeClr val="tx1"/>
                </a:solidFill>
                <a:effectLst/>
                <a:cs typeface="Arial" panose="020B0604020202020204" pitchFamily="34" charset="0"/>
              </a:rPr>
              <a:t> and </a:t>
            </a:r>
            <a:r>
              <a:rPr lang="en-US" b="0" i="1" kern="1200" dirty="0" err="1">
                <a:solidFill>
                  <a:schemeClr val="tx1"/>
                </a:solidFill>
                <a:effectLst/>
                <a:cs typeface="Arial" panose="020B0604020202020204" pitchFamily="34" charset="0"/>
              </a:rPr>
              <a:t>Micheal</a:t>
            </a:r>
            <a:r>
              <a:rPr lang="en-US" b="0" i="1" kern="1200" dirty="0">
                <a:solidFill>
                  <a:schemeClr val="tx1"/>
                </a:solidFill>
                <a:effectLst/>
                <a:cs typeface="Arial" panose="020B0604020202020204" pitchFamily="34" charset="0"/>
              </a:rPr>
              <a:t> Sean Gormley</a:t>
            </a:r>
            <a:r>
              <a:rPr lang="en-US" b="0" i="0" kern="1200" dirty="0">
                <a:solidFill>
                  <a:schemeClr val="tx1"/>
                </a:solidFill>
                <a:effectLst/>
                <a:cs typeface="Arial" panose="020B0604020202020204" pitchFamily="34" charset="0"/>
              </a:rPr>
              <a:t>]   What we do know is even with their auspicious end in what I’ve termed the era of bullpen cart</a:t>
            </a:r>
          </a:p>
          <a:p>
            <a:r>
              <a:rPr lang="en-US" dirty="0">
                <a:cs typeface="Arial" panose="020B0604020202020204" pitchFamily="34" charset="0"/>
              </a:rPr>
              <a:t>for some teams and fans these carts had and in some cases still have enough popularity to live on in the public consciousness.  </a:t>
            </a:r>
          </a:p>
          <a:p>
            <a:endParaRPr lang="en-US" dirty="0">
              <a:cs typeface="Arial" panose="020B0604020202020204" pitchFamily="34" charset="0"/>
            </a:endParaRPr>
          </a:p>
          <a:p>
            <a:r>
              <a:rPr lang="en-US" dirty="0">
                <a:cs typeface="Arial" panose="020B0604020202020204" pitchFamily="34" charset="0"/>
              </a:rPr>
              <a:t>The Red Sox cart resides on their concourse and still makes public appearances</a:t>
            </a:r>
          </a:p>
          <a:p>
            <a:endParaRPr lang="en-US" dirty="0">
              <a:cs typeface="Arial" panose="020B0604020202020204" pitchFamily="34" charset="0"/>
            </a:endParaRPr>
          </a:p>
          <a:p>
            <a:r>
              <a:rPr lang="en-US" dirty="0">
                <a:cs typeface="Arial" panose="020B0604020202020204" pitchFamily="34" charset="0"/>
              </a:rPr>
              <a:t>The Dodgers cart lives near the luxury suites,</a:t>
            </a:r>
          </a:p>
          <a:p>
            <a:endParaRPr lang="en-US" dirty="0">
              <a:cs typeface="Arial" panose="020B0604020202020204" pitchFamily="34" charset="0"/>
            </a:endParaRPr>
          </a:p>
          <a:p>
            <a:r>
              <a:rPr lang="en-US" dirty="0">
                <a:cs typeface="Arial" panose="020B0604020202020204" pitchFamily="34" charset="0"/>
              </a:rPr>
              <a:t>And the Mets cart sold in 2015 for over 112 thousand dollars.  For reference you could have your own bullpen cart to the same specs as the Diamondbacks and Nationals cart made for 20,000.</a:t>
            </a:r>
          </a:p>
          <a:p>
            <a:endParaRPr lang="en-US" dirty="0">
              <a:cs typeface="Arial" panose="020B0604020202020204" pitchFamily="34" charset="0"/>
            </a:endParaRPr>
          </a:p>
          <a:p>
            <a:r>
              <a:rPr lang="en-US" dirty="0">
                <a:cs typeface="Arial" panose="020B0604020202020204" pitchFamily="34" charset="0"/>
              </a:rPr>
              <a:t>And it is likely because of this public remembrance that the topic of the bullpen cart even returned in the 2010s when</a:t>
            </a:r>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10</a:t>
            </a:fld>
            <a:endParaRPr lang="en-US"/>
          </a:p>
        </p:txBody>
      </p:sp>
    </p:spTree>
    <p:extLst>
      <p:ext uri="{BB962C8B-B14F-4D97-AF65-F5344CB8AC3E}">
        <p14:creationId xmlns:p14="http://schemas.microsoft.com/office/powerpoint/2010/main" val="341864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this era throwbacks are all the rage and fans want to relive the not so distant past.  One where thanks to nostalgia, selective memory, or in many cases, only having seen glamorized movie and television footage, some fans started clamoring for the return of the bullpen cart.</a:t>
            </a:r>
          </a:p>
          <a:p>
            <a:r>
              <a:rPr lang="en-US" sz="1200" b="0" i="0" kern="1200" dirty="0">
                <a:solidFill>
                  <a:schemeClr val="tx1"/>
                </a:solidFill>
                <a:effectLst/>
                <a:latin typeface="+mn-lt"/>
                <a:ea typeface="+mn-ea"/>
                <a:cs typeface="+mn-cs"/>
              </a:rPr>
              <a:t>____________________________________________________</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Sugarland Skeeters of the Independent League requisitioned a cart in 2012 leading in the new revolution, but Houston’s house of sound who made the new cart had to refuse other teams seeking out carts for themselves because the costs of making one simply could not be recouped because it is so much more than cutting and pasting onto a golf cart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Mark Sofia the founder of </a:t>
            </a:r>
            <a:r>
              <a:rPr lang="en-US" sz="1200" b="0" i="0" kern="1200" dirty="0" err="1">
                <a:solidFill>
                  <a:schemeClr val="tx1"/>
                </a:solidFill>
                <a:effectLst/>
                <a:latin typeface="+mn-lt"/>
                <a:ea typeface="+mn-ea"/>
                <a:cs typeface="+mn-cs"/>
              </a:rPr>
              <a:t>SportsKartz</a:t>
            </a:r>
            <a:r>
              <a:rPr lang="en-US" sz="1200" b="0" i="0" kern="1200" dirty="0">
                <a:solidFill>
                  <a:schemeClr val="tx1"/>
                </a:solidFill>
                <a:effectLst/>
                <a:latin typeface="+mn-lt"/>
                <a:ea typeface="+mn-ea"/>
                <a:cs typeface="+mn-cs"/>
              </a:rPr>
              <a:t> a huge proponent of bringing back the bullpen cart believes who worked with the Rochester Red Wings, the AAA affiliate of the Twins, in 2015 believes that making them is feasible if you package them as a marketing tool.  His premonition that the way they will come back is through marketing and sponsorship possibilities, but the remaining question is, will sponsors pay if nobody uses them.  But first, why are teams having this conversation now.</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11</a:t>
            </a:fld>
            <a:endParaRPr lang="en-US"/>
          </a:p>
        </p:txBody>
      </p:sp>
    </p:spTree>
    <p:extLst>
      <p:ext uri="{BB962C8B-B14F-4D97-AF65-F5344CB8AC3E}">
        <p14:creationId xmlns:p14="http://schemas.microsoft.com/office/powerpoint/2010/main" val="4144755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But so much had changed since cars and carts were last used.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Teams no longer play in sterile cavernous multisport saucers.  The new Stadiums are significantly smaller so the bullpen is closer to field and there is also less room to store the carts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Further, The majority of teams have moved to grass fields and As </a:t>
            </a:r>
            <a:r>
              <a:rPr lang="en-US" sz="1200" b="0" i="0" kern="1200" dirty="0" err="1">
                <a:solidFill>
                  <a:schemeClr val="tx1"/>
                </a:solidFill>
                <a:effectLst/>
                <a:latin typeface="+mn-lt"/>
                <a:ea typeface="+mn-ea"/>
                <a:cs typeface="+mn-cs"/>
              </a:rPr>
              <a:t>trevor</a:t>
            </a:r>
            <a:r>
              <a:rPr lang="en-US" sz="1200" b="0" i="0" kern="1200" dirty="0">
                <a:solidFill>
                  <a:schemeClr val="tx1"/>
                </a:solidFill>
                <a:effectLst/>
                <a:latin typeface="+mn-lt"/>
                <a:ea typeface="+mn-ea"/>
                <a:cs typeface="+mn-cs"/>
              </a:rPr>
              <a:t> Hoffman explained, no groundkeeper is going to let a cart go across the diamond.  As a result c</a:t>
            </a:r>
            <a:r>
              <a:rPr lang="en-US" dirty="0"/>
              <a:t>arts don’t go to the mound, it’s a trip from the bullpen around the track to the dugout, the pitcher still has to go to the mound. Because of this many pitchers believe they can ”steal” more warm-up time by actually running 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perhaps most importantly entrance music , prominent since the late 1990s added an intimidation factor, pitchers are reluctant to give up. There is no doubt that when the doors opened at Yankee stadium and everyone heard enter sandman before Marino Rivera even appeared, dread had to enter the minds of the opposing team and excitement brewed for the fans</a:t>
            </a:r>
            <a:r>
              <a:rPr lang="en-US" sz="1200" b="0" i="1" kern="1200" dirty="0">
                <a:solidFill>
                  <a:schemeClr val="tx1"/>
                </a:solidFill>
                <a:effectLst/>
                <a:latin typeface="+mn-lt"/>
                <a:ea typeface="+mn-ea"/>
                <a:cs typeface="+mn-cs"/>
              </a:rPr>
              <a:t>.   A little plug here, if you want to hear more about walk-up and entrance music check out my poster in the </a:t>
            </a:r>
            <a:r>
              <a:rPr lang="en-US" sz="1200" b="0" i="1" kern="1200" dirty="0" err="1">
                <a:solidFill>
                  <a:schemeClr val="tx1"/>
                </a:solidFill>
                <a:effectLst/>
                <a:latin typeface="+mn-lt"/>
                <a:ea typeface="+mn-ea"/>
                <a:cs typeface="+mn-cs"/>
              </a:rPr>
              <a:t>foryay</a:t>
            </a:r>
            <a:r>
              <a:rPr lang="en-US" sz="1200" b="0" i="1" kern="1200" dirty="0">
                <a:solidFill>
                  <a:schemeClr val="tx1"/>
                </a:solidFill>
                <a:effectLst/>
                <a:latin typeface="+mn-lt"/>
                <a:ea typeface="+mn-ea"/>
                <a:cs typeface="+mn-cs"/>
              </a:rPr>
              <a:t>. </a:t>
            </a:r>
          </a:p>
          <a:p>
            <a:endParaRPr lang="en-US" dirty="0"/>
          </a:p>
          <a:p>
            <a:r>
              <a:rPr lang="en-US" dirty="0"/>
              <a:t>What do the players have to say about a potential new bullpen cart era?  </a:t>
            </a:r>
          </a:p>
          <a:p>
            <a:endParaRPr lang="en-US" dirty="0"/>
          </a:p>
          <a:p>
            <a:r>
              <a:rPr lang="en-US" dirty="0"/>
              <a:t>__________________________________</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Players are healthier ” Dick </a:t>
            </a:r>
            <a:r>
              <a:rPr lang="en-US" dirty="0" err="1"/>
              <a:t>Stigman</a:t>
            </a:r>
            <a:r>
              <a:rPr lang="en-US" dirty="0"/>
              <a:t> said  I don’t think we could have made it in the 1960s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While entrance music might have been a new concept, the idea of intimidation was not.  Al </a:t>
            </a:r>
            <a:r>
              <a:rPr lang="en-US" sz="1200" b="0" i="0" kern="1200" dirty="0" err="1">
                <a:solidFill>
                  <a:schemeClr val="tx1"/>
                </a:solidFill>
                <a:effectLst/>
                <a:latin typeface="+mn-lt"/>
                <a:ea typeface="+mn-ea"/>
                <a:cs typeface="+mn-cs"/>
              </a:rPr>
              <a:t>Hrabososky</a:t>
            </a:r>
            <a:r>
              <a:rPr lang="en-US" sz="1200" b="0" i="0" kern="1200" dirty="0">
                <a:solidFill>
                  <a:schemeClr val="tx1"/>
                </a:solidFill>
                <a:effectLst/>
                <a:latin typeface="+mn-lt"/>
                <a:ea typeface="+mn-ea"/>
                <a:cs typeface="+mn-cs"/>
              </a:rPr>
              <a:t> turned closer intimidation into a sensation as the Mad Hungarian.   He was known for working himself to a lather on the jog from the bullpen to the mound.  He said he preferred jogging in to riding in the carts because he was able to be by himself and had his thoughts to get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with the rise in salaries, especially for top relievers, it is even more important to pitchers that they be viewed as athletes,  They </a:t>
            </a:r>
            <a:r>
              <a:rPr lang="en-US" dirty="0"/>
              <a:t>want to be taken serious as talent and riding in on an awesome albeit ridiculous cart might take away from that image.</a:t>
            </a:r>
          </a:p>
          <a:p>
            <a:br>
              <a:rPr lang="en-US" dirty="0"/>
            </a:br>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12</a:t>
            </a:fld>
            <a:endParaRPr lang="en-US"/>
          </a:p>
        </p:txBody>
      </p:sp>
    </p:spTree>
    <p:extLst>
      <p:ext uri="{BB962C8B-B14F-4D97-AF65-F5344CB8AC3E}">
        <p14:creationId xmlns:p14="http://schemas.microsoft.com/office/powerpoint/2010/main" val="1385757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Same think they are good for the pitcher and baseball – definitely the minority and focus on fandom</a:t>
            </a:r>
          </a:p>
          <a:p>
            <a:r>
              <a:rPr lang="en-US" dirty="0"/>
              <a:t>Others are unsure or think it  might be awkward.  These players are often very dry and sarcastic, so it is likely they would never ride in the cart and just know how to give a good quote</a:t>
            </a:r>
          </a:p>
          <a:p>
            <a:r>
              <a:rPr lang="en-US" dirty="0"/>
              <a:t>Others are down right opposed and the comments all run to the same few thoughts.</a:t>
            </a:r>
          </a:p>
          <a:p>
            <a:endParaRPr lang="en-US" dirty="0"/>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13</a:t>
            </a:fld>
            <a:endParaRPr lang="en-US"/>
          </a:p>
        </p:txBody>
      </p:sp>
    </p:spTree>
    <p:extLst>
      <p:ext uri="{BB962C8B-B14F-4D97-AF65-F5344CB8AC3E}">
        <p14:creationId xmlns:p14="http://schemas.microsoft.com/office/powerpoint/2010/main" val="1168778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all of  the reluctance-– on May 5, 2018 we saw the formal return of the bullpen cart when Astros pitcher Colin McHugh rode out on the Diamondbacks cart.  Unlike the carts we have seen before it has heavy advertising on it and thus the costs are offset, but to keep the partnership going it also has to be used– something that we are not really seeing. Despite the hoopla and excitement from a certain branch of fans, only 2 other teams have introduced them– the tigers and Nationals, with the Nationals cart being the most popular thanks to Sean Doolittle's love of the cart..  In 2019 we saw no new carts it does not seem like the craze is catching on. </a:t>
            </a:r>
          </a:p>
          <a:p>
            <a:endParaRPr lang="en-US" dirty="0"/>
          </a:p>
          <a:p>
            <a:r>
              <a:rPr lang="en-US" dirty="0"/>
              <a:t>Where it arguably is catching on is in the minors where we see a need for more entrepreneurship and have always seen more varied promotions much like Veeck and Finley brought into the majors– just think asparagus night- which the Stockton Ports the Class A affiliate of the A’s host every year- so it is possible younger pitchers will jump onboard the trend and be excited to ride on carts when they reach the majors and these three teams are just a little ahead of the curve.  Or perhaps without the support to start the revolution at the major league level and the isolated fan support, within a few years as the carts sit unused in the bullpens the sponsors, not seeing a return on investment will end their sponsorship and bullpen carts will die out again.  </a:t>
            </a:r>
          </a:p>
          <a:p>
            <a:endParaRPr lang="en-US" dirty="0"/>
          </a:p>
          <a:p>
            <a:r>
              <a:rPr lang="en-US" dirty="0"/>
              <a:t>It is hard to know, but right now anybody using the cart is news, and teams and companies are making money off of giveaways and selling t-shirts based solely off of nostalgia.  </a:t>
            </a:r>
          </a:p>
          <a:p>
            <a:r>
              <a:rPr lang="en-US" dirty="0"/>
              <a:t>And no matter what, As younger generations talk about the cart, both positively and negatively, there is one positive, they are talking about baseball.</a:t>
            </a:r>
          </a:p>
          <a:p>
            <a:endParaRPr lang="en-US" dirty="0"/>
          </a:p>
          <a:p>
            <a:r>
              <a:rPr lang="en-US" dirty="0"/>
              <a:t>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Diamondbacks introduced theirs on opening day the Tigers introduced one on April 13, 2018 and the Nationals introduced theirs on August 17,2018.  The nationals cart is arguably the most popular because closer Sean Doolittle has been a proponent of the cart since his days with Oakland and uses it every time he pitchers.  </a:t>
            </a:r>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14</a:t>
            </a:fld>
            <a:endParaRPr lang="en-US"/>
          </a:p>
        </p:txBody>
      </p:sp>
    </p:spTree>
    <p:extLst>
      <p:ext uri="{BB962C8B-B14F-4D97-AF65-F5344CB8AC3E}">
        <p14:creationId xmlns:p14="http://schemas.microsoft.com/office/powerpoint/2010/main" val="253729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br>
              <a:rPr lang="en-US" dirty="0"/>
            </a:br>
            <a:endParaRPr lang="en-US" sz="1200" b="0" i="0" kern="1200" dirty="0">
              <a:solidFill>
                <a:schemeClr val="tx1"/>
              </a:solidFill>
              <a:effectLst/>
              <a:latin typeface="+mn-lt"/>
              <a:ea typeface="+mn-ea"/>
              <a:cs typeface="+mn-cs"/>
            </a:endParaRPr>
          </a:p>
          <a:p>
            <a:endParaRPr lang="en-US" dirty="0"/>
          </a:p>
          <a:p>
            <a:r>
              <a:rPr lang="en-US" sz="1200" b="0" i="0" kern="1200" dirty="0">
                <a:solidFill>
                  <a:schemeClr val="tx1"/>
                </a:solidFill>
                <a:effectLst/>
                <a:latin typeface="+mn-lt"/>
                <a:ea typeface="+mn-ea"/>
                <a:cs typeface="+mn-cs"/>
              </a:rPr>
              <a:t>Yakult Swallows closer Yasuaki Yamazaki comes in from the bullpen on a sports car.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time might have passed in the US, but the bullpen car is alive an well in Japan– with convertibles, glorified golf carts and literal limousines.  </a:t>
            </a:r>
          </a:p>
        </p:txBody>
      </p:sp>
      <p:sp>
        <p:nvSpPr>
          <p:cNvPr id="4" name="Slide Number Placeholder 3"/>
          <p:cNvSpPr>
            <a:spLocks noGrp="1"/>
          </p:cNvSpPr>
          <p:nvPr>
            <p:ph type="sldNum" sz="quarter" idx="5"/>
          </p:nvPr>
        </p:nvSpPr>
        <p:spPr/>
        <p:txBody>
          <a:bodyPr/>
          <a:lstStyle/>
          <a:p>
            <a:fld id="{3BFE982F-4B32-004D-BBB9-8CE4938A207E}" type="slidenum">
              <a:rPr lang="en-US" smtClean="0"/>
              <a:t>15</a:t>
            </a:fld>
            <a:endParaRPr lang="en-US"/>
          </a:p>
        </p:txBody>
      </p:sp>
    </p:spTree>
    <p:extLst>
      <p:ext uri="{BB962C8B-B14F-4D97-AF65-F5344CB8AC3E}">
        <p14:creationId xmlns:p14="http://schemas.microsoft.com/office/powerpoint/2010/main" val="303093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I am I answering questions I’ll leave you with this thought</a:t>
            </a:r>
          </a:p>
        </p:txBody>
      </p:sp>
      <p:sp>
        <p:nvSpPr>
          <p:cNvPr id="4" name="Slide Number Placeholder 3"/>
          <p:cNvSpPr>
            <a:spLocks noGrp="1"/>
          </p:cNvSpPr>
          <p:nvPr>
            <p:ph type="sldNum" sz="quarter" idx="5"/>
          </p:nvPr>
        </p:nvSpPr>
        <p:spPr/>
        <p:txBody>
          <a:bodyPr/>
          <a:lstStyle/>
          <a:p>
            <a:fld id="{3BFE982F-4B32-004D-BBB9-8CE4938A207E}" type="slidenum">
              <a:rPr lang="en-US" smtClean="0"/>
              <a:t>16</a:t>
            </a:fld>
            <a:endParaRPr lang="en-US"/>
          </a:p>
        </p:txBody>
      </p:sp>
    </p:spTree>
    <p:extLst>
      <p:ext uri="{BB962C8B-B14F-4D97-AF65-F5344CB8AC3E}">
        <p14:creationId xmlns:p14="http://schemas.microsoft.com/office/powerpoint/2010/main" val="257023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project started when Arizona announced in 2018 they were bringing back the cart and my generation rejoiced.  But when I stopped to think about it, how much did I really know about the bullpen cart?  I know I must have seen games where one was used, but I have no memory of it. My students were super excited and they weren’t even alive the last time a cart was used.   Yet, many of us have a perverse love and need for the return of the bullpen cart.  The premade nostalgia is mostly in the heads of people probably thanks to hugely popular movies like Major league which came out in 1989 and us being in the era of throwback uniforms and promotions.  Due to my own love of the cart I wanted to learn the history.  As I started researching I found that, they really were not a big deal and were mentioned for 1 or 2 games, then generally ignored and so texts and pictures are very hard to find and I quickly realized the carts were a cult phenomenon.</a:t>
            </a:r>
          </a:p>
          <a:p>
            <a:endParaRPr lang="en-US" dirty="0"/>
          </a:p>
          <a:p>
            <a:r>
              <a:rPr lang="en-US" dirty="0"/>
              <a:t>So what was going to be a simple overview of the rise and fall of the bullpen cart has turned into a much more detailed analysis . Due to time constraints I’ll give you can just give you a surface analysis of what I am finding… so lets dive in.</a:t>
            </a:r>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2</a:t>
            </a:fld>
            <a:endParaRPr lang="en-US"/>
          </a:p>
        </p:txBody>
      </p:sp>
    </p:spTree>
    <p:extLst>
      <p:ext uri="{BB962C8B-B14F-4D97-AF65-F5344CB8AC3E}">
        <p14:creationId xmlns:p14="http://schemas.microsoft.com/office/powerpoint/2010/main" val="1613620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“Little Red Wagon” was a proto-cart that was used in 1950 by the Indians to escort players to the mound…. The impetuous for the cart was the size of the stadium.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it existed in 1950, it is not considered to be the first bullpen car, that honor goes to</a:t>
            </a:r>
          </a:p>
        </p:txBody>
      </p:sp>
      <p:sp>
        <p:nvSpPr>
          <p:cNvPr id="4" name="Slide Number Placeholder 3"/>
          <p:cNvSpPr>
            <a:spLocks noGrp="1"/>
          </p:cNvSpPr>
          <p:nvPr>
            <p:ph type="sldNum" sz="quarter" idx="5"/>
          </p:nvPr>
        </p:nvSpPr>
        <p:spPr/>
        <p:txBody>
          <a:bodyPr/>
          <a:lstStyle/>
          <a:p>
            <a:fld id="{3BFE982F-4B32-004D-BBB9-8CE4938A207E}" type="slidenum">
              <a:rPr lang="en-US" smtClean="0"/>
              <a:t>3</a:t>
            </a:fld>
            <a:endParaRPr lang="en-US"/>
          </a:p>
        </p:txBody>
      </p:sp>
    </p:spTree>
    <p:extLst>
      <p:ext uri="{BB962C8B-B14F-4D97-AF65-F5344CB8AC3E}">
        <p14:creationId xmlns:p14="http://schemas.microsoft.com/office/powerpoint/2010/main" val="346150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Chicago White Sox.  </a:t>
            </a:r>
          </a:p>
          <a:p>
            <a:endParaRPr lang="en-US" dirty="0"/>
          </a:p>
          <a:p>
            <a:r>
              <a:rPr lang="en-US" dirty="0"/>
              <a:t>Marv </a:t>
            </a:r>
            <a:r>
              <a:rPr lang="en-US" dirty="0" err="1"/>
              <a:t>Roblatt</a:t>
            </a:r>
            <a:r>
              <a:rPr lang="en-US" dirty="0"/>
              <a:t>  entered the game by car on June 9, 1951 in a game against the Yankees.  The car was the model pictured here.</a:t>
            </a:r>
          </a:p>
          <a:p>
            <a:endParaRPr lang="en-US" dirty="0"/>
          </a:p>
          <a:p>
            <a:r>
              <a:rPr lang="en-US" dirty="0"/>
              <a:t>What is maybe most memorable from that game is the Yankees reaction, which led to what could be described as the first bullpen car feud. </a:t>
            </a:r>
          </a:p>
          <a:p>
            <a:endParaRPr lang="en-US" dirty="0"/>
          </a:p>
          <a:p>
            <a:r>
              <a:rPr lang="en-US" dirty="0"/>
              <a:t>As was reported, when the car passed the Yankee dugout  all the Yanks came out, led by Stengel, and tipped their cap with mock politeness.</a:t>
            </a:r>
          </a:p>
          <a:p>
            <a:endParaRPr lang="en-US" dirty="0"/>
          </a:p>
          <a:p>
            <a:endParaRPr lang="en-US" dirty="0"/>
          </a:p>
          <a:p>
            <a:r>
              <a:rPr lang="en-US" dirty="0"/>
              <a:t>________________</a:t>
            </a:r>
          </a:p>
          <a:p>
            <a:r>
              <a:rPr lang="en-US" dirty="0"/>
              <a:t>Segment from New York Times June 10, 1951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York Media did not appreciate the car at all writing  that the “White Sox were going Bush”,  </a:t>
            </a:r>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4</a:t>
            </a:fld>
            <a:endParaRPr lang="en-US"/>
          </a:p>
        </p:txBody>
      </p:sp>
    </p:spTree>
    <p:extLst>
      <p:ext uri="{BB962C8B-B14F-4D97-AF65-F5344CB8AC3E}">
        <p14:creationId xmlns:p14="http://schemas.microsoft.com/office/powerpoint/2010/main" val="182233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time the Yankees played the Sox in Chicago again Stengel decided to commission his own bullpen  car -- a black Cadillac hearse of the type shown here from a South side funeral home as he did not want to be shown up by the White Sox.</a:t>
            </a:r>
          </a:p>
          <a:p>
            <a:endParaRPr lang="en-US" dirty="0"/>
          </a:p>
          <a:p>
            <a:r>
              <a:rPr lang="en-US" dirty="0"/>
              <a:t>He “explained the Yankees reluctance to use the regular bullpen vehicle by saying his boys were used to Cadillacs” you can take that at face value or use the more superstitious answer that “they had a Cadillac in Cleveland… [Allie Reynolds] pitched a no-hitter.  Nobody rode in it all evening.</a:t>
            </a:r>
          </a:p>
          <a:p>
            <a:endParaRPr lang="en-US" dirty="0"/>
          </a:p>
          <a:p>
            <a:endParaRPr lang="en-US" dirty="0"/>
          </a:p>
          <a:p>
            <a:endParaRPr lang="en-US" dirty="0"/>
          </a:p>
          <a:p>
            <a:r>
              <a:rPr lang="en-US" dirty="0"/>
              <a:t>____________________</a:t>
            </a:r>
          </a:p>
          <a:p>
            <a:endParaRPr lang="en-US" dirty="0"/>
          </a:p>
          <a:p>
            <a:r>
              <a:rPr lang="en-US" dirty="0"/>
              <a:t>Chicago Tribune 7/18/51</a:t>
            </a:r>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5</a:t>
            </a:fld>
            <a:endParaRPr lang="en-US"/>
          </a:p>
        </p:txBody>
      </p:sp>
    </p:spTree>
    <p:extLst>
      <p:ext uri="{BB962C8B-B14F-4D97-AF65-F5344CB8AC3E}">
        <p14:creationId xmlns:p14="http://schemas.microsoft.com/office/powerpoint/2010/main" val="245277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bullpen cars of the 1950s where not a craze with only the Indians, White Sox and A’s adopting them.  In fact they were abandoned by the end of the decade.  </a:t>
            </a:r>
          </a:p>
          <a:p>
            <a:endParaRPr lang="en-US" dirty="0"/>
          </a:p>
          <a:p>
            <a:r>
              <a:rPr lang="en-US" dirty="0"/>
              <a:t>In 1954  the Bingham Press and News wrote about the White Sox car--- the station wagon was put away for the second game of a double header because of all the stuff that was being thrown at it. Paper cups, newspapers, everything that anyone might bring into a ball park.  We don’t want to litter the field.”</a:t>
            </a:r>
          </a:p>
          <a:p>
            <a:endParaRPr lang="en-US" dirty="0"/>
          </a:p>
          <a:p>
            <a:endParaRPr lang="en-US" dirty="0"/>
          </a:p>
          <a:p>
            <a:r>
              <a:rPr lang="en-US" dirty="0"/>
              <a:t>_____________________</a:t>
            </a:r>
          </a:p>
          <a:p>
            <a:r>
              <a:rPr lang="en-US" dirty="0"/>
              <a:t>Woodsy Owl</a:t>
            </a:r>
          </a:p>
          <a:p>
            <a:r>
              <a:rPr lang="en-US" dirty="0"/>
              <a:t>made the trop 4 times in the first game of the Sox double-header with Washington.  But in the second game, when the Sox needed transportation for a relief hurler, the car was out of sight under the stands.  </a:t>
            </a:r>
          </a:p>
        </p:txBody>
      </p:sp>
      <p:sp>
        <p:nvSpPr>
          <p:cNvPr id="4" name="Slide Number Placeholder 3"/>
          <p:cNvSpPr>
            <a:spLocks noGrp="1"/>
          </p:cNvSpPr>
          <p:nvPr>
            <p:ph type="sldNum" sz="quarter" idx="5"/>
          </p:nvPr>
        </p:nvSpPr>
        <p:spPr/>
        <p:txBody>
          <a:bodyPr/>
          <a:lstStyle/>
          <a:p>
            <a:fld id="{3BFE982F-4B32-004D-BBB9-8CE4938A207E}" type="slidenum">
              <a:rPr lang="en-US" smtClean="0"/>
              <a:t>6</a:t>
            </a:fld>
            <a:endParaRPr lang="en-US"/>
          </a:p>
        </p:txBody>
      </p:sp>
    </p:spTree>
    <p:extLst>
      <p:ext uri="{BB962C8B-B14F-4D97-AF65-F5344CB8AC3E}">
        <p14:creationId xmlns:p14="http://schemas.microsoft.com/office/powerpoint/2010/main" val="1421355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Bullpen transportation starts to spring up again in the 1960s.  Starting with the Milwaukee Braves with a Harley Davidson Topper Scooter  which was preferred because it’s light weight meant it could ride directly over the grass to the mound.  This lower impact style cart remained favorable until the late 1970s.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Angels in 1963 were the first to use a golf cart like what is shown in the picture., The Braves replaced the scooter with this model in 1964. This was the start of what could be called the era of the bullpen cart which would last until the 1980s.</a:t>
            </a:r>
          </a:p>
          <a:p>
            <a:endParaRPr lang="en-US" dirty="0"/>
          </a:p>
          <a:p>
            <a:r>
              <a:rPr lang="en-US" dirty="0"/>
              <a:t>So when did the all so familiar bullpen cart come into existence?  We just don’t know.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is  a gap in the literature between teams using an ordinary golf cart and an oversized baseball, complete with bat-shaped supports. When did teams make that leap? In 1967 the Angels added a roof with a cap but it had no baseball shape.  We also know the recognizable baseball design </a:t>
            </a:r>
            <a:r>
              <a:rPr lang="en-US" sz="1200" b="0" i="0" u="none" strike="noStrike" kern="1200" dirty="0">
                <a:solidFill>
                  <a:schemeClr val="tx1"/>
                </a:solidFill>
                <a:effectLst/>
                <a:latin typeface="+mn-lt"/>
                <a:ea typeface="+mn-ea"/>
                <a:cs typeface="+mn-cs"/>
              </a:rPr>
              <a:t>appeared with the Mets in 1967.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Were the Mets the first? Did the rest of the league immediately fall into line with these giant baseball carts once they saw it in action? It seems unthinkable in today's era for there to be a missing link, and yet, here we are:</a:t>
            </a:r>
          </a:p>
          <a:p>
            <a:r>
              <a:rPr lang="en-US" sz="1200" b="0" i="1" kern="1200" dirty="0">
                <a:solidFill>
                  <a:schemeClr val="tx1"/>
                </a:solidFill>
                <a:effectLst/>
                <a:latin typeface="+mn-lt"/>
                <a:ea typeface="+mn-ea"/>
                <a:cs typeface="+mn-cs"/>
              </a:rPr>
              <a:t>Nobody knows.</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7</a:t>
            </a:fld>
            <a:endParaRPr lang="en-US"/>
          </a:p>
        </p:txBody>
      </p:sp>
    </p:spTree>
    <p:extLst>
      <p:ext uri="{BB962C8B-B14F-4D97-AF65-F5344CB8AC3E}">
        <p14:creationId xmlns:p14="http://schemas.microsoft.com/office/powerpoint/2010/main" val="168764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Team historians are stumped, fans don't know, even the Hall of Fame lacks documentation -- a tiny moment in baseball history that has totally been lost to time. Somehow it happened, though. With a grand leap in design evolution, the giant carts took a spot as a defining feature of '70s baseball. </a:t>
            </a:r>
          </a:p>
          <a:p>
            <a:endParaRPr lang="en-US" dirty="0"/>
          </a:p>
          <a:p>
            <a:r>
              <a:rPr lang="en-US" dirty="0"/>
              <a:t>We actually don’t even know how many teams had carts as reporters simply didn’t write many stories saying “the pitcher arrived via bullpen cart” and it wasn’t a feature of radio and television broadcasts.  What we can say is it seems as if most clubs with Astroturf and/or domes did.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typical cart was an AMF golf cart that featured a baseball like cab, with red stitching to represent the seams.  The A-pillars were baseball bats and the headlights were baseball gloves.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8</a:t>
            </a:fld>
            <a:endParaRPr lang="en-US"/>
          </a:p>
        </p:txBody>
      </p:sp>
    </p:spTree>
    <p:extLst>
      <p:ext uri="{BB962C8B-B14F-4D97-AF65-F5344CB8AC3E}">
        <p14:creationId xmlns:p14="http://schemas.microsoft.com/office/powerpoint/2010/main" val="284481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The cart's demise started as teams began to experiment too wildly with design in the late 1970s and quite simply baseball changed.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Yankees opted for a Datsun which was later replaced with a Toyota Celica -- hardly the kind of thing that excites fans. The White Sox added a Chrysler </a:t>
            </a:r>
            <a:r>
              <a:rPr lang="en-US" sz="1200" b="0" i="0" kern="1200" dirty="0" err="1">
                <a:solidFill>
                  <a:schemeClr val="tx1"/>
                </a:solidFill>
                <a:effectLst/>
                <a:latin typeface="+mn-lt"/>
                <a:ea typeface="+mn-ea"/>
                <a:cs typeface="+mn-cs"/>
              </a:rPr>
              <a:t>LeBaron</a:t>
            </a:r>
            <a:r>
              <a:rPr lang="en-US" sz="1200" b="0" i="0" kern="1200" dirty="0">
                <a:solidFill>
                  <a:schemeClr val="tx1"/>
                </a:solidFill>
                <a:effectLst/>
                <a:latin typeface="+mn-lt"/>
                <a:ea typeface="+mn-ea"/>
                <a:cs typeface="+mn-cs"/>
              </a:rPr>
              <a:t>. Which historian Josh Cohen recalls that no one ever used it.  If the pitcher opted out the </a:t>
            </a:r>
            <a:r>
              <a:rPr lang="en-US" sz="1200" b="0" i="0" kern="1200" dirty="0" err="1">
                <a:solidFill>
                  <a:schemeClr val="tx1"/>
                </a:solidFill>
                <a:effectLst/>
                <a:latin typeface="+mn-lt"/>
                <a:ea typeface="+mn-ea"/>
                <a:cs typeface="+mn-cs"/>
              </a:rPr>
              <a:t>LeBaron</a:t>
            </a:r>
            <a:r>
              <a:rPr lang="en-US" sz="1200" b="0" i="0" kern="1200" dirty="0">
                <a:solidFill>
                  <a:schemeClr val="tx1"/>
                </a:solidFill>
                <a:effectLst/>
                <a:latin typeface="+mn-lt"/>
                <a:ea typeface="+mn-ea"/>
                <a:cs typeface="+mn-cs"/>
              </a:rPr>
              <a:t> still had to do a full lap around the warning track while the pitching change took place.  The beer shower it received had to be seen to be believed– imagine beer flying out of the upper deck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understand why carts might not work now, we must understand why they rose to prominence and also why the players eventually refused to use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.They became commonplace because  of entrepreneurs like  Charlie Finley, and  Bill Veeck. They were into it. They weren't afraid to be showboats. They weren't afraid to be wacky. And the other teams would follow suit because those guys were doing it, and they were at the cutting edge of entrepreneurship.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It likely isn’t coincidental that as the carts die out in the '70s and '80s … the ballplayers – now with free agency -- weren't beholden to the owners like they used to be.  Players began thinking, I want respect I can jog a couple dozen yards.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_______________________________________________</a:t>
            </a:r>
          </a:p>
          <a:p>
            <a:r>
              <a:rPr lang="en-US" sz="1200" b="0" i="0" kern="1200" dirty="0">
                <a:solidFill>
                  <a:schemeClr val="tx1"/>
                </a:solidFill>
                <a:effectLst/>
                <a:latin typeface="+mn-lt"/>
                <a:ea typeface="+mn-ea"/>
                <a:cs typeface="+mn-cs"/>
              </a:rPr>
              <a:t>Mike Flannigan said of the Yankees car that the first time </a:t>
            </a:r>
            <a:r>
              <a:rPr lang="en-US" sz="1200" b="0" i="0" kern="1200" dirty="0" err="1">
                <a:solidFill>
                  <a:schemeClr val="tx1"/>
                </a:solidFill>
                <a:effectLst/>
                <a:latin typeface="+mn-lt"/>
                <a:ea typeface="+mn-ea"/>
                <a:cs typeface="+mn-cs"/>
              </a:rPr>
              <a:t>hegot</a:t>
            </a:r>
            <a:r>
              <a:rPr lang="en-US" sz="1200" b="0" i="0" kern="1200" dirty="0">
                <a:solidFill>
                  <a:schemeClr val="tx1"/>
                </a:solidFill>
                <a:effectLst/>
                <a:latin typeface="+mn-lt"/>
                <a:ea typeface="+mn-ea"/>
                <a:cs typeface="+mn-cs"/>
              </a:rPr>
              <a:t> into the car and they told me to lock the doors.</a:t>
            </a:r>
          </a:p>
          <a:p>
            <a:endParaRPr lang="en-US" dirty="0"/>
          </a:p>
          <a:p>
            <a:endParaRPr lang="en-US" dirty="0"/>
          </a:p>
          <a:p>
            <a:endParaRPr lang="en-US" dirty="0"/>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3BFE982F-4B32-004D-BBB9-8CE4938A207E}" type="slidenum">
              <a:rPr lang="en-US" smtClean="0"/>
              <a:t>9</a:t>
            </a:fld>
            <a:endParaRPr lang="en-US"/>
          </a:p>
        </p:txBody>
      </p:sp>
    </p:spTree>
    <p:extLst>
      <p:ext uri="{BB962C8B-B14F-4D97-AF65-F5344CB8AC3E}">
        <p14:creationId xmlns:p14="http://schemas.microsoft.com/office/powerpoint/2010/main" val="532993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CD187028-6EDC-E444-955A-7D05CC11B7E7}" type="datetime1">
              <a:rPr lang="en-US" smtClean="0"/>
              <a:t>6/21/19</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56277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D274D-3723-6645-92D0-25F06D51799C}" type="datetime1">
              <a:rPr lang="en-US" smtClean="0"/>
              <a:t>6/21/19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325872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73777013-1D79-9545-BF48-0223A1AD85E8}" type="datetime1">
              <a:rPr lang="en-US" smtClean="0"/>
              <a:t>6/21/19</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246841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8E6CF-C247-0E48-8F94-43E5DE744181}" type="datetime1">
              <a:rPr lang="en-US" smtClean="0"/>
              <a:t>6/21/19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288737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3D13DD28-6AFC-6442-8DA0-CA1B3ABBAEAE}" type="datetime1">
              <a:rPr lang="en-US" smtClean="0"/>
              <a:t>6/21/19</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424403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AF351456-AFC1-694A-AE10-CD8269B12FEB}" type="datetime1">
              <a:rPr lang="en-US" smtClean="0"/>
              <a:t>6/21/19</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325109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11CA3AAD-8005-6346-AF70-E29C333EDB08}" type="datetime1">
              <a:rPr lang="en-US" smtClean="0"/>
              <a:t>6/21/19</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53025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8A4E5-2A46-0E40-8D4B-2F2F00A79887}" type="datetime1">
              <a:rPr lang="en-US" smtClean="0"/>
              <a:t>6/21/19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109683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9DF3D2F8-51E7-4E4B-BED2-CA563745293E}" type="datetime1">
              <a:rPr lang="en-US" smtClean="0"/>
              <a:t>6/21/19</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341181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59887C-AB84-A54A-9FF4-3ACD9E8C9B95}" type="datetime1">
              <a:rPr lang="en-US" smtClean="0"/>
              <a:t>6/21/19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4224751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B053A7A9-3D99-1348-B217-2DCD99749763}" type="datetime1">
              <a:rPr lang="en-US" smtClean="0"/>
              <a:t>6/21/19</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F43A0BE6-9339-3B44-B5A5-E1C7268F7346}" type="slidenum">
              <a:rPr lang="en-US" smtClean="0"/>
              <a:t>‹#›</a:t>
            </a:fld>
            <a:endParaRPr lang="en-US"/>
          </a:p>
        </p:txBody>
      </p:sp>
    </p:spTree>
    <p:extLst>
      <p:ext uri="{BB962C8B-B14F-4D97-AF65-F5344CB8AC3E}">
        <p14:creationId xmlns:p14="http://schemas.microsoft.com/office/powerpoint/2010/main" val="409130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9A9C3279-B8C0-2C44-BB4F-6BF6C4892CDD}" type="datetime1">
              <a:rPr lang="en-US" smtClean="0"/>
              <a:t>6/21/19</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F43A0BE6-9339-3B44-B5A5-E1C7268F7346}" type="slidenum">
              <a:rPr lang="en-US" smtClean="0"/>
              <a:t>‹#›</a:t>
            </a:fld>
            <a:endParaRPr lang="en-US"/>
          </a:p>
        </p:txBody>
      </p:sp>
    </p:spTree>
    <p:extLst>
      <p:ext uri="{BB962C8B-B14F-4D97-AF65-F5344CB8AC3E}">
        <p14:creationId xmlns:p14="http://schemas.microsoft.com/office/powerpoint/2010/main" val="20411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799F88-3E7A-7240-8726-987AA5C5D142}"/>
              </a:ext>
            </a:extLst>
          </p:cNvPr>
          <p:cNvSpPr>
            <a:spLocks noGrp="1"/>
          </p:cNvSpPr>
          <p:nvPr>
            <p:ph type="ctrTitle"/>
          </p:nvPr>
        </p:nvSpPr>
        <p:spPr>
          <a:xfrm>
            <a:off x="2579544" y="2264485"/>
            <a:ext cx="6617370" cy="1662475"/>
          </a:xfrm>
        </p:spPr>
        <p:txBody>
          <a:bodyPr>
            <a:normAutofit fontScale="90000"/>
          </a:bodyPr>
          <a:lstStyle/>
          <a:p>
            <a:r>
              <a:rPr lang="en-US" dirty="0"/>
              <a:t>A Return to Greatness: The Tumultuous History of the Bullpen Cart</a:t>
            </a:r>
            <a:br>
              <a:rPr lang="en-US" dirty="0"/>
            </a:br>
            <a:endParaRPr lang="en-US" sz="4800" dirty="0"/>
          </a:p>
        </p:txBody>
      </p:sp>
      <p:sp>
        <p:nvSpPr>
          <p:cNvPr id="3" name="Subtitle 2">
            <a:extLst>
              <a:ext uri="{FF2B5EF4-FFF2-40B4-BE49-F238E27FC236}">
                <a16:creationId xmlns:a16="http://schemas.microsoft.com/office/drawing/2014/main" id="{BF63EACB-4A89-1044-A938-779FC9880912}"/>
              </a:ext>
            </a:extLst>
          </p:cNvPr>
          <p:cNvSpPr>
            <a:spLocks noGrp="1"/>
          </p:cNvSpPr>
          <p:nvPr>
            <p:ph type="subTitle" idx="1"/>
          </p:nvPr>
        </p:nvSpPr>
        <p:spPr>
          <a:xfrm>
            <a:off x="3814055" y="3582345"/>
            <a:ext cx="5414125" cy="1196717"/>
          </a:xfrm>
        </p:spPr>
        <p:txBody>
          <a:bodyPr>
            <a:noAutofit/>
          </a:bodyPr>
          <a:lstStyle/>
          <a:p>
            <a:r>
              <a:rPr lang="en-US" sz="2400" dirty="0"/>
              <a:t>Allison R. Levin</a:t>
            </a:r>
          </a:p>
          <a:p>
            <a:r>
              <a:rPr lang="en-US" sz="2400" dirty="0"/>
              <a:t>Webster University</a:t>
            </a:r>
          </a:p>
          <a:p>
            <a:r>
              <a:rPr lang="en-US" sz="2400" dirty="0"/>
              <a:t>Presented at SABR 49</a:t>
            </a:r>
          </a:p>
          <a:p>
            <a:r>
              <a:rPr lang="en-US" sz="2400" dirty="0"/>
              <a:t>Twitter @</a:t>
            </a:r>
            <a:r>
              <a:rPr lang="en-US" sz="2400" dirty="0" err="1"/>
              <a:t>ConsultSnaps</a:t>
            </a:r>
            <a:endParaRPr lang="en-US" sz="2400" dirty="0"/>
          </a:p>
        </p:txBody>
      </p:sp>
    </p:spTree>
    <p:extLst>
      <p:ext uri="{BB962C8B-B14F-4D97-AF65-F5344CB8AC3E}">
        <p14:creationId xmlns:p14="http://schemas.microsoft.com/office/powerpoint/2010/main" val="37711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28EE-CBB0-2546-852B-C312D4A75DDB}"/>
              </a:ext>
            </a:extLst>
          </p:cNvPr>
          <p:cNvSpPr>
            <a:spLocks noGrp="1"/>
          </p:cNvSpPr>
          <p:nvPr>
            <p:ph type="title"/>
          </p:nvPr>
        </p:nvSpPr>
        <p:spPr/>
        <p:txBody>
          <a:bodyPr/>
          <a:lstStyle/>
          <a:p>
            <a:r>
              <a:rPr lang="en-US" dirty="0"/>
              <a:t>The breaking point</a:t>
            </a:r>
          </a:p>
        </p:txBody>
      </p:sp>
      <p:pic>
        <p:nvPicPr>
          <p:cNvPr id="5" name="Content Placeholder 4" descr="A tennis player sitting in front of a crowd&#10;&#10;Description automatically generated">
            <a:extLst>
              <a:ext uri="{FF2B5EF4-FFF2-40B4-BE49-F238E27FC236}">
                <a16:creationId xmlns:a16="http://schemas.microsoft.com/office/drawing/2014/main" id="{9CC30E02-B893-DF4D-8BE7-08A74A7D35EB}"/>
              </a:ext>
            </a:extLst>
          </p:cNvPr>
          <p:cNvPicPr>
            <a:picLocks noGrp="1" noChangeAspect="1"/>
          </p:cNvPicPr>
          <p:nvPr>
            <p:ph idx="1"/>
          </p:nvPr>
        </p:nvPicPr>
        <p:blipFill>
          <a:blip r:embed="rId3"/>
          <a:stretch>
            <a:fillRect/>
          </a:stretch>
        </p:blipFill>
        <p:spPr>
          <a:xfrm>
            <a:off x="4852627" y="1318038"/>
            <a:ext cx="6755078" cy="4221924"/>
          </a:xfrm>
        </p:spPr>
      </p:pic>
    </p:spTree>
    <p:extLst>
      <p:ext uri="{BB962C8B-B14F-4D97-AF65-F5344CB8AC3E}">
        <p14:creationId xmlns:p14="http://schemas.microsoft.com/office/powerpoint/2010/main" val="288645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69">
            <a:extLst>
              <a:ext uri="{FF2B5EF4-FFF2-40B4-BE49-F238E27FC236}">
                <a16:creationId xmlns:a16="http://schemas.microsoft.com/office/drawing/2014/main" id="{405C197B-9DA4-4144-9ACF-C8A63E380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1" name="Freeform 5">
              <a:extLst>
                <a:ext uri="{FF2B5EF4-FFF2-40B4-BE49-F238E27FC236}">
                  <a16:creationId xmlns:a16="http://schemas.microsoft.com/office/drawing/2014/main" id="{12C85C5E-FBBF-4447-8558-B5C5E6DDF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6">
              <a:extLst>
                <a:ext uri="{FF2B5EF4-FFF2-40B4-BE49-F238E27FC236}">
                  <a16:creationId xmlns:a16="http://schemas.microsoft.com/office/drawing/2014/main" id="{B8635E97-E4CC-4738-9DEB-AE63C8D7A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7">
              <a:extLst>
                <a:ext uri="{FF2B5EF4-FFF2-40B4-BE49-F238E27FC236}">
                  <a16:creationId xmlns:a16="http://schemas.microsoft.com/office/drawing/2014/main" id="{0AAE46E8-D6BC-4A98-879A-0AFD8F6A4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4" name="Freeform 8">
              <a:extLst>
                <a:ext uri="{FF2B5EF4-FFF2-40B4-BE49-F238E27FC236}">
                  <a16:creationId xmlns:a16="http://schemas.microsoft.com/office/drawing/2014/main" id="{C10A72EB-A452-4293-B377-47BABE721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9">
              <a:extLst>
                <a:ext uri="{FF2B5EF4-FFF2-40B4-BE49-F238E27FC236}">
                  <a16:creationId xmlns:a16="http://schemas.microsoft.com/office/drawing/2014/main" id="{A8101224-713E-4D28-B05A-CF0A56E59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0">
              <a:extLst>
                <a:ext uri="{FF2B5EF4-FFF2-40B4-BE49-F238E27FC236}">
                  <a16:creationId xmlns:a16="http://schemas.microsoft.com/office/drawing/2014/main" id="{BEA3F6E4-F1B7-4D2F-9652-3618CC720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1">
              <a:extLst>
                <a:ext uri="{FF2B5EF4-FFF2-40B4-BE49-F238E27FC236}">
                  <a16:creationId xmlns:a16="http://schemas.microsoft.com/office/drawing/2014/main" id="{8A6D6F82-752B-4ADD-A800-79D68A729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2">
              <a:extLst>
                <a:ext uri="{FF2B5EF4-FFF2-40B4-BE49-F238E27FC236}">
                  <a16:creationId xmlns:a16="http://schemas.microsoft.com/office/drawing/2014/main" id="{5B004FB3-6426-4503-AE95-EB15676E0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3">
              <a:extLst>
                <a:ext uri="{FF2B5EF4-FFF2-40B4-BE49-F238E27FC236}">
                  <a16:creationId xmlns:a16="http://schemas.microsoft.com/office/drawing/2014/main" id="{38553780-C865-46B3-BB91-D5DBB1102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4">
              <a:extLst>
                <a:ext uri="{FF2B5EF4-FFF2-40B4-BE49-F238E27FC236}">
                  <a16:creationId xmlns:a16="http://schemas.microsoft.com/office/drawing/2014/main" id="{2B3050C8-3614-4E89-9F1C-C67BB9CE5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5">
              <a:extLst>
                <a:ext uri="{FF2B5EF4-FFF2-40B4-BE49-F238E27FC236}">
                  <a16:creationId xmlns:a16="http://schemas.microsoft.com/office/drawing/2014/main" id="{72DBE2DE-87C7-4AB1-950E-DFCDC38F1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2" name="Freeform 16">
              <a:extLst>
                <a:ext uri="{FF2B5EF4-FFF2-40B4-BE49-F238E27FC236}">
                  <a16:creationId xmlns:a16="http://schemas.microsoft.com/office/drawing/2014/main" id="{9AF3BC82-2F28-4798-8985-293584EA64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3" name="Freeform 17">
              <a:extLst>
                <a:ext uri="{FF2B5EF4-FFF2-40B4-BE49-F238E27FC236}">
                  <a16:creationId xmlns:a16="http://schemas.microsoft.com/office/drawing/2014/main" id="{6180167F-2314-4D1E-A0A9-2809001E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8">
              <a:extLst>
                <a:ext uri="{FF2B5EF4-FFF2-40B4-BE49-F238E27FC236}">
                  <a16:creationId xmlns:a16="http://schemas.microsoft.com/office/drawing/2014/main" id="{EFCBDF3C-AF82-4CF2-BF18-DD187C59F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9">
              <a:extLst>
                <a:ext uri="{FF2B5EF4-FFF2-40B4-BE49-F238E27FC236}">
                  <a16:creationId xmlns:a16="http://schemas.microsoft.com/office/drawing/2014/main" id="{57900165-1B44-4C5E-A251-41CB7195E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0">
              <a:extLst>
                <a:ext uri="{FF2B5EF4-FFF2-40B4-BE49-F238E27FC236}">
                  <a16:creationId xmlns:a16="http://schemas.microsoft.com/office/drawing/2014/main" id="{F2781377-E384-4B5A-9361-E72001D1A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1">
              <a:extLst>
                <a:ext uri="{FF2B5EF4-FFF2-40B4-BE49-F238E27FC236}">
                  <a16:creationId xmlns:a16="http://schemas.microsoft.com/office/drawing/2014/main" id="{C4D3DDE9-56C8-40A9-8971-128939F6B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22">
              <a:extLst>
                <a:ext uri="{FF2B5EF4-FFF2-40B4-BE49-F238E27FC236}">
                  <a16:creationId xmlns:a16="http://schemas.microsoft.com/office/drawing/2014/main" id="{F7481932-1601-4A58-843E-2FFF0FECF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9" name="Freeform 23">
              <a:extLst>
                <a:ext uri="{FF2B5EF4-FFF2-40B4-BE49-F238E27FC236}">
                  <a16:creationId xmlns:a16="http://schemas.microsoft.com/office/drawing/2014/main" id="{2060039F-5F83-44FD-9BA2-92F3D6281A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7" name="Group 90">
            <a:extLst>
              <a:ext uri="{FF2B5EF4-FFF2-40B4-BE49-F238E27FC236}">
                <a16:creationId xmlns:a16="http://schemas.microsoft.com/office/drawing/2014/main" id="{80388DF2-4BFA-41B2-B9DA-DA4786489B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92" name="Rectangle 91">
              <a:extLst>
                <a:ext uri="{FF2B5EF4-FFF2-40B4-BE49-F238E27FC236}">
                  <a16:creationId xmlns:a16="http://schemas.microsoft.com/office/drawing/2014/main" id="{A2C5F070-03F5-4DB1-AEFB-CF61484DC6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Isosceles Triangle 92">
              <a:extLst>
                <a:ext uri="{FF2B5EF4-FFF2-40B4-BE49-F238E27FC236}">
                  <a16:creationId xmlns:a16="http://schemas.microsoft.com/office/drawing/2014/main" id="{4C8523F4-682F-4D2B-95A0-D6400EC36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4E08E735-8660-4B10-8380-EB1BB31FC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28" name="Rectangle 95">
            <a:extLst>
              <a:ext uri="{FF2B5EF4-FFF2-40B4-BE49-F238E27FC236}">
                <a16:creationId xmlns:a16="http://schemas.microsoft.com/office/drawing/2014/main" id="{8C4CFC13-53FC-4C9E-8A80-9341E4AFA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97">
            <a:extLst>
              <a:ext uri="{FF2B5EF4-FFF2-40B4-BE49-F238E27FC236}">
                <a16:creationId xmlns:a16="http://schemas.microsoft.com/office/drawing/2014/main" id="{0FC3AC58-F733-4C0C-8EE3-4315677ED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9" name="Freeform 5">
              <a:extLst>
                <a:ext uri="{FF2B5EF4-FFF2-40B4-BE49-F238E27FC236}">
                  <a16:creationId xmlns:a16="http://schemas.microsoft.com/office/drawing/2014/main" id="{E489F909-BFF2-4DDF-9D64-953D2FC604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6">
              <a:extLst>
                <a:ext uri="{FF2B5EF4-FFF2-40B4-BE49-F238E27FC236}">
                  <a16:creationId xmlns:a16="http://schemas.microsoft.com/office/drawing/2014/main" id="{3E04F449-2D12-4334-8EAF-364910966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7">
              <a:extLst>
                <a:ext uri="{FF2B5EF4-FFF2-40B4-BE49-F238E27FC236}">
                  <a16:creationId xmlns:a16="http://schemas.microsoft.com/office/drawing/2014/main" id="{F73C69BC-73D0-4DBF-8582-5E2332FD06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8">
              <a:extLst>
                <a:ext uri="{FF2B5EF4-FFF2-40B4-BE49-F238E27FC236}">
                  <a16:creationId xmlns:a16="http://schemas.microsoft.com/office/drawing/2014/main" id="{C0DD954E-BC76-4C70-8DAC-04877191E3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9">
              <a:extLst>
                <a:ext uri="{FF2B5EF4-FFF2-40B4-BE49-F238E27FC236}">
                  <a16:creationId xmlns:a16="http://schemas.microsoft.com/office/drawing/2014/main" id="{AF499201-F5C6-48E3-9801-6D89901171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
              <a:extLst>
                <a:ext uri="{FF2B5EF4-FFF2-40B4-BE49-F238E27FC236}">
                  <a16:creationId xmlns:a16="http://schemas.microsoft.com/office/drawing/2014/main" id="{8CFF6A7D-3CE7-4050-AAC1-70559810AC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1">
              <a:extLst>
                <a:ext uri="{FF2B5EF4-FFF2-40B4-BE49-F238E27FC236}">
                  <a16:creationId xmlns:a16="http://schemas.microsoft.com/office/drawing/2014/main" id="{5542353C-DA4A-412F-8E29-3295DDD3C3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2">
              <a:extLst>
                <a:ext uri="{FF2B5EF4-FFF2-40B4-BE49-F238E27FC236}">
                  <a16:creationId xmlns:a16="http://schemas.microsoft.com/office/drawing/2014/main" id="{BBC23D77-2F0B-4C01-A831-7302D0BCEC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3">
              <a:extLst>
                <a:ext uri="{FF2B5EF4-FFF2-40B4-BE49-F238E27FC236}">
                  <a16:creationId xmlns:a16="http://schemas.microsoft.com/office/drawing/2014/main" id="{1B045492-0EDD-4ABA-A996-6FA22B034E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
              <a:extLst>
                <a:ext uri="{FF2B5EF4-FFF2-40B4-BE49-F238E27FC236}">
                  <a16:creationId xmlns:a16="http://schemas.microsoft.com/office/drawing/2014/main" id="{0590EFF0-53E8-4DDE-99C8-A0E56BEDBA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5">
              <a:extLst>
                <a:ext uri="{FF2B5EF4-FFF2-40B4-BE49-F238E27FC236}">
                  <a16:creationId xmlns:a16="http://schemas.microsoft.com/office/drawing/2014/main" id="{CF74DC45-443A-4754-AF30-F20AF716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
              <a:extLst>
                <a:ext uri="{FF2B5EF4-FFF2-40B4-BE49-F238E27FC236}">
                  <a16:creationId xmlns:a16="http://schemas.microsoft.com/office/drawing/2014/main" id="{643BDA9B-32D4-4218-AA3E-9ED3D44CD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7">
              <a:extLst>
                <a:ext uri="{FF2B5EF4-FFF2-40B4-BE49-F238E27FC236}">
                  <a16:creationId xmlns:a16="http://schemas.microsoft.com/office/drawing/2014/main" id="{5FA22D2D-018A-4709-8780-8CC7717264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8">
              <a:extLst>
                <a:ext uri="{FF2B5EF4-FFF2-40B4-BE49-F238E27FC236}">
                  <a16:creationId xmlns:a16="http://schemas.microsoft.com/office/drawing/2014/main" id="{F6763F50-418A-4711-97D6-A64AFE592E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9">
              <a:extLst>
                <a:ext uri="{FF2B5EF4-FFF2-40B4-BE49-F238E27FC236}">
                  <a16:creationId xmlns:a16="http://schemas.microsoft.com/office/drawing/2014/main" id="{3F1C46CB-EE0A-4810-B8CA-B6BB5E368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0">
              <a:extLst>
                <a:ext uri="{FF2B5EF4-FFF2-40B4-BE49-F238E27FC236}">
                  <a16:creationId xmlns:a16="http://schemas.microsoft.com/office/drawing/2014/main" id="{4A76AC57-BA39-43D8-AC0C-229C229FB6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1">
              <a:extLst>
                <a:ext uri="{FF2B5EF4-FFF2-40B4-BE49-F238E27FC236}">
                  <a16:creationId xmlns:a16="http://schemas.microsoft.com/office/drawing/2014/main" id="{48B78E09-A655-499D-9F9D-5A3E38CB27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2">
              <a:extLst>
                <a:ext uri="{FF2B5EF4-FFF2-40B4-BE49-F238E27FC236}">
                  <a16:creationId xmlns:a16="http://schemas.microsoft.com/office/drawing/2014/main" id="{566A4ECE-FCF2-49D8-BFE8-E40C53AC3B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23">
              <a:extLst>
                <a:ext uri="{FF2B5EF4-FFF2-40B4-BE49-F238E27FC236}">
                  <a16:creationId xmlns:a16="http://schemas.microsoft.com/office/drawing/2014/main" id="{26C34413-916D-4F91-904E-3A1C4BE220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descr="A picture containing person, player, baseball, ground&#10;&#10;Description automatically generated">
            <a:extLst>
              <a:ext uri="{FF2B5EF4-FFF2-40B4-BE49-F238E27FC236}">
                <a16:creationId xmlns:a16="http://schemas.microsoft.com/office/drawing/2014/main" id="{14AC0D0E-3E29-6C40-A844-3E7C35C4A0CB}"/>
              </a:ext>
            </a:extLst>
          </p:cNvPr>
          <p:cNvPicPr>
            <a:picLocks noChangeAspect="1"/>
          </p:cNvPicPr>
          <p:nvPr/>
        </p:nvPicPr>
        <p:blipFill rotWithShape="1">
          <a:blip r:embed="rId3"/>
          <a:srcRect r="-3" b="16667"/>
          <a:stretch/>
        </p:blipFill>
        <p:spPr>
          <a:xfrm>
            <a:off x="20" y="10"/>
            <a:ext cx="6096591" cy="3429217"/>
          </a:xfrm>
          <a:prstGeom prst="rect">
            <a:avLst/>
          </a:prstGeom>
          <a:ln w="9525">
            <a:noFill/>
          </a:ln>
        </p:spPr>
      </p:pic>
      <p:pic>
        <p:nvPicPr>
          <p:cNvPr id="8" name="Picture 7" descr="A group of baseball players standing on top of a field&#10;&#10;Description automatically generated">
            <a:extLst>
              <a:ext uri="{FF2B5EF4-FFF2-40B4-BE49-F238E27FC236}">
                <a16:creationId xmlns:a16="http://schemas.microsoft.com/office/drawing/2014/main" id="{D4ECA390-6A2A-3741-AF66-40D750E0DCA7}"/>
              </a:ext>
            </a:extLst>
          </p:cNvPr>
          <p:cNvPicPr>
            <a:picLocks noChangeAspect="1"/>
          </p:cNvPicPr>
          <p:nvPr/>
        </p:nvPicPr>
        <p:blipFill rotWithShape="1">
          <a:blip r:embed="rId4"/>
          <a:srcRect r="-3"/>
          <a:stretch/>
        </p:blipFill>
        <p:spPr>
          <a:xfrm>
            <a:off x="20" y="3428999"/>
            <a:ext cx="6096591" cy="3429227"/>
          </a:xfrm>
          <a:prstGeom prst="rect">
            <a:avLst/>
          </a:prstGeom>
          <a:ln w="9525">
            <a:noFill/>
          </a:ln>
        </p:spPr>
      </p:pic>
      <p:grpSp>
        <p:nvGrpSpPr>
          <p:cNvPr id="130" name="Group 118">
            <a:extLst>
              <a:ext uri="{FF2B5EF4-FFF2-40B4-BE49-F238E27FC236}">
                <a16:creationId xmlns:a16="http://schemas.microsoft.com/office/drawing/2014/main" id="{33A8A70C-9483-4B4B-B6CA-5B5834CBA0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12791" y="1186483"/>
            <a:ext cx="4473771" cy="4477933"/>
            <a:chOff x="807084" y="1186483"/>
            <a:chExt cx="4473771" cy="4477933"/>
          </a:xfrm>
        </p:grpSpPr>
        <p:sp>
          <p:nvSpPr>
            <p:cNvPr id="120" name="Rectangle 119">
              <a:extLst>
                <a:ext uri="{FF2B5EF4-FFF2-40B4-BE49-F238E27FC236}">
                  <a16:creationId xmlns:a16="http://schemas.microsoft.com/office/drawing/2014/main" id="{07E33D8D-7C2C-4342-A43A-E4484E20F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186483"/>
              <a:ext cx="4472724"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39">
              <a:extLst>
                <a:ext uri="{FF2B5EF4-FFF2-40B4-BE49-F238E27FC236}">
                  <a16:creationId xmlns:a16="http://schemas.microsoft.com/office/drawing/2014/main" id="{2C4E09ED-5E32-4A91-A7AA-C8522EBEC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71A01401-4D79-4718-B29E-CB24EA53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A119CF34-365D-FE42-889D-FDDCAC895F94}"/>
              </a:ext>
            </a:extLst>
          </p:cNvPr>
          <p:cNvSpPr>
            <a:spLocks noGrp="1"/>
          </p:cNvSpPr>
          <p:nvPr>
            <p:ph type="title"/>
          </p:nvPr>
        </p:nvSpPr>
        <p:spPr>
          <a:xfrm>
            <a:off x="7001122" y="2074730"/>
            <a:ext cx="4299456" cy="2053921"/>
          </a:xfrm>
        </p:spPr>
        <p:txBody>
          <a:bodyPr vert="horz" lIns="228600" tIns="228600" rIns="228600" bIns="0" rtlCol="0" anchor="b">
            <a:normAutofit/>
          </a:bodyPr>
          <a:lstStyle/>
          <a:p>
            <a:pPr>
              <a:lnSpc>
                <a:spcPct val="80000"/>
              </a:lnSpc>
            </a:pPr>
            <a:r>
              <a:rPr lang="en-US" sz="5400"/>
              <a:t>What’s old is new again</a:t>
            </a:r>
          </a:p>
        </p:txBody>
      </p:sp>
    </p:spTree>
    <p:extLst>
      <p:ext uri="{BB962C8B-B14F-4D97-AF65-F5344CB8AC3E}">
        <p14:creationId xmlns:p14="http://schemas.microsoft.com/office/powerpoint/2010/main" val="283961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DA04DBF5-8916-4A95-8F12-870B9CFB9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73762E0-2DD8-45BD-9EB6-CA5154A510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B9FD3837-AEE7-4B5B-82B3-3951DE1B68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F778B3BD-7B76-4989-BB6C-F50B089C34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DC77AAC1-76D2-46B0-AE46-91C8C3AC5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1BB54049-1401-43CD-A970-1E026BD5CB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55EDB9E9-84DE-4BC8-9D3C-A02B90B96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2C96582F-8723-44BC-BDC1-62D8FBDE3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DC381B08-A485-45D0-8C29-C2AB10B04B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DBB2158D-DAF7-4689-A44E-3E5032B88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5AC96EEC-F774-41C8-8679-C1217EC5E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ED08285C-CDBB-4DD6-A69D-4432B668A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87BB7B9B-327A-4D4D-AB93-11CB044AC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360F57D7-4501-41A6-BA54-99E121136F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C37AD4AC-CE9F-4C58-A4E2-D48E2FA821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15EE3167-7FBB-48A3-8450-E72B525E8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C23095D8-5DD6-4F0A-BD74-ED5FB47F93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2A1F0E1B-819A-4255-B8AF-081106162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B167A410-29E3-4850-BEDC-B1362187FB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C809901A-3E02-4D2E-93C9-3F527EE97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6CD60056-ABC2-4076-B99B-A10B08D5F0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D47EAB90-DF6D-419E-92FC-8F9B900DA3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59" name="Isosceles Triangle 39">
              <a:extLst>
                <a:ext uri="{FF2B5EF4-FFF2-40B4-BE49-F238E27FC236}">
                  <a16:creationId xmlns:a16="http://schemas.microsoft.com/office/drawing/2014/main" id="{631BC384-797E-4F79-A628-36053708B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972066-EBE9-40A7-9650-AF6A838AC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A119CF34-365D-FE42-889D-FDDCAC895F94}"/>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700" dirty="0"/>
              <a:t>Times have changed</a:t>
            </a:r>
          </a:p>
        </p:txBody>
      </p:sp>
      <p:pic>
        <p:nvPicPr>
          <p:cNvPr id="2" name="Online Media 1" descr="mariano enter sandman.mov">
            <a:hlinkClick r:id="" action="ppaction://media"/>
            <a:extLst>
              <a:ext uri="{FF2B5EF4-FFF2-40B4-BE49-F238E27FC236}">
                <a16:creationId xmlns:a16="http://schemas.microsoft.com/office/drawing/2014/main" id="{76DFC394-0AEF-3240-B372-426208CC13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2787" y="14246"/>
            <a:ext cx="7418958" cy="4173164"/>
          </a:xfrm>
          <a:prstGeom prst="rect">
            <a:avLst/>
          </a:prstGeom>
        </p:spPr>
      </p:pic>
    </p:spTree>
    <p:extLst>
      <p:ext uri="{BB962C8B-B14F-4D97-AF65-F5344CB8AC3E}">
        <p14:creationId xmlns:p14="http://schemas.microsoft.com/office/powerpoint/2010/main" val="393875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07F97C-D10F-9546-A0B3-8D99FCB7A47F}"/>
              </a:ext>
            </a:extLst>
          </p:cNvPr>
          <p:cNvSpPr txBox="1"/>
          <p:nvPr/>
        </p:nvSpPr>
        <p:spPr>
          <a:xfrm>
            <a:off x="32706" y="5071782"/>
            <a:ext cx="12126588" cy="707886"/>
          </a:xfrm>
          <a:prstGeom prst="rect">
            <a:avLst/>
          </a:prstGeom>
          <a:noFill/>
        </p:spPr>
        <p:txBody>
          <a:bodyPr wrap="square" rtlCol="0">
            <a:spAutoFit/>
          </a:bodyPr>
          <a:lstStyle/>
          <a:p>
            <a:r>
              <a:rPr lang="en-US" sz="2000" dirty="0">
                <a:solidFill>
                  <a:srgbClr val="00B050"/>
                </a:solidFill>
              </a:rPr>
              <a:t>I think a Billy the Marlin theme would be classic.  You could have a huge marlin bill out the side and joust with other teams’ carts-– like in medieval times.</a:t>
            </a:r>
          </a:p>
        </p:txBody>
      </p:sp>
      <p:sp>
        <p:nvSpPr>
          <p:cNvPr id="7" name="TextBox 6">
            <a:extLst>
              <a:ext uri="{FF2B5EF4-FFF2-40B4-BE49-F238E27FC236}">
                <a16:creationId xmlns:a16="http://schemas.microsoft.com/office/drawing/2014/main" id="{DACFEA65-7B7D-974A-974E-85609F6010E3}"/>
              </a:ext>
            </a:extLst>
          </p:cNvPr>
          <p:cNvSpPr txBox="1"/>
          <p:nvPr/>
        </p:nvSpPr>
        <p:spPr>
          <a:xfrm>
            <a:off x="42861" y="1297230"/>
            <a:ext cx="12116433" cy="707886"/>
          </a:xfrm>
          <a:prstGeom prst="rect">
            <a:avLst/>
          </a:prstGeom>
          <a:noFill/>
        </p:spPr>
        <p:txBody>
          <a:bodyPr wrap="square" rtlCol="0">
            <a:spAutoFit/>
          </a:bodyPr>
          <a:lstStyle/>
          <a:p>
            <a:r>
              <a:rPr lang="en-US" sz="2000" dirty="0">
                <a:solidFill>
                  <a:srgbClr val="00B050"/>
                </a:solidFill>
              </a:rPr>
              <a:t>It’s good from the standpoint of advertising and the almighty dollar for teams.  Who cares if it looks like NASCAR with all the stickers on the side?  It could be cool. Fans would love it.</a:t>
            </a:r>
          </a:p>
        </p:txBody>
      </p:sp>
      <p:sp>
        <p:nvSpPr>
          <p:cNvPr id="9" name="TextBox 8">
            <a:extLst>
              <a:ext uri="{FF2B5EF4-FFF2-40B4-BE49-F238E27FC236}">
                <a16:creationId xmlns:a16="http://schemas.microsoft.com/office/drawing/2014/main" id="{E1B02A8D-1179-0442-A555-67603A6CF1DF}"/>
              </a:ext>
            </a:extLst>
          </p:cNvPr>
          <p:cNvSpPr txBox="1"/>
          <p:nvPr/>
        </p:nvSpPr>
        <p:spPr>
          <a:xfrm>
            <a:off x="59214" y="2069105"/>
            <a:ext cx="12234861" cy="400110"/>
          </a:xfrm>
          <a:prstGeom prst="rect">
            <a:avLst/>
          </a:prstGeom>
          <a:noFill/>
        </p:spPr>
        <p:txBody>
          <a:bodyPr wrap="square" rtlCol="0">
            <a:spAutoFit/>
          </a:bodyPr>
          <a:lstStyle/>
          <a:p>
            <a:r>
              <a:rPr lang="en-US" sz="2000" dirty="0">
                <a:solidFill>
                  <a:srgbClr val="FF0000"/>
                </a:solidFill>
              </a:rPr>
              <a:t>I think it is a lot more pressure to go in and pitch well if you are cruising in on a bullpen cart</a:t>
            </a:r>
          </a:p>
        </p:txBody>
      </p:sp>
      <p:sp>
        <p:nvSpPr>
          <p:cNvPr id="34" name="TextBox 33">
            <a:extLst>
              <a:ext uri="{FF2B5EF4-FFF2-40B4-BE49-F238E27FC236}">
                <a16:creationId xmlns:a16="http://schemas.microsoft.com/office/drawing/2014/main" id="{E69CF606-19D9-4C46-B3DE-76E184E00C2E}"/>
              </a:ext>
            </a:extLst>
          </p:cNvPr>
          <p:cNvSpPr txBox="1"/>
          <p:nvPr/>
        </p:nvSpPr>
        <p:spPr>
          <a:xfrm>
            <a:off x="59214" y="3136626"/>
            <a:ext cx="12159293" cy="400110"/>
          </a:xfrm>
          <a:prstGeom prst="rect">
            <a:avLst/>
          </a:prstGeom>
          <a:noFill/>
        </p:spPr>
        <p:txBody>
          <a:bodyPr wrap="square" rtlCol="0">
            <a:spAutoFit/>
          </a:bodyPr>
          <a:lstStyle/>
          <a:p>
            <a:r>
              <a:rPr lang="en-US" sz="2000" dirty="0">
                <a:solidFill>
                  <a:srgbClr val="00B050"/>
                </a:solidFill>
              </a:rPr>
              <a:t>Why would I not conserve energy before going into a game in the biggest moment?</a:t>
            </a:r>
          </a:p>
        </p:txBody>
      </p:sp>
      <p:sp>
        <p:nvSpPr>
          <p:cNvPr id="36" name="TextBox 35">
            <a:extLst>
              <a:ext uri="{FF2B5EF4-FFF2-40B4-BE49-F238E27FC236}">
                <a16:creationId xmlns:a16="http://schemas.microsoft.com/office/drawing/2014/main" id="{995D61F4-8A36-7644-BC28-34B16099B02C}"/>
              </a:ext>
            </a:extLst>
          </p:cNvPr>
          <p:cNvSpPr txBox="1"/>
          <p:nvPr/>
        </p:nvSpPr>
        <p:spPr>
          <a:xfrm>
            <a:off x="42861" y="3655063"/>
            <a:ext cx="12159293" cy="707886"/>
          </a:xfrm>
          <a:prstGeom prst="rect">
            <a:avLst/>
          </a:prstGeom>
          <a:noFill/>
        </p:spPr>
        <p:txBody>
          <a:bodyPr wrap="square" rtlCol="0">
            <a:spAutoFit/>
          </a:bodyPr>
          <a:lstStyle/>
          <a:p>
            <a:r>
              <a:rPr lang="en-US" sz="2000" dirty="0">
                <a:solidFill>
                  <a:srgbClr val="FF0000"/>
                </a:solidFill>
              </a:rPr>
              <a:t>It would feel a little weird warming up and getting all pumped up then getting in a cart and sitting down for a ride.  You get your blood going and the last thin you want is to relax and sit down.</a:t>
            </a:r>
          </a:p>
        </p:txBody>
      </p:sp>
      <p:sp>
        <p:nvSpPr>
          <p:cNvPr id="37" name="TextBox 36">
            <a:extLst>
              <a:ext uri="{FF2B5EF4-FFF2-40B4-BE49-F238E27FC236}">
                <a16:creationId xmlns:a16="http://schemas.microsoft.com/office/drawing/2014/main" id="{6EED3361-C1B8-A142-A763-540D7F31D602}"/>
              </a:ext>
            </a:extLst>
          </p:cNvPr>
          <p:cNvSpPr txBox="1"/>
          <p:nvPr/>
        </p:nvSpPr>
        <p:spPr>
          <a:xfrm>
            <a:off x="32707" y="4481276"/>
            <a:ext cx="12159293" cy="400110"/>
          </a:xfrm>
          <a:prstGeom prst="rect">
            <a:avLst/>
          </a:prstGeom>
          <a:noFill/>
        </p:spPr>
        <p:txBody>
          <a:bodyPr wrap="square" rtlCol="0">
            <a:spAutoFit/>
          </a:bodyPr>
          <a:lstStyle/>
          <a:p>
            <a:r>
              <a:rPr lang="en-US" sz="2000" dirty="0">
                <a:solidFill>
                  <a:srgbClr val="FFC000"/>
                </a:solidFill>
              </a:rPr>
              <a:t>I would consider riding in it if it got me a couple extra warmup pitches or if I could drive it. </a:t>
            </a:r>
          </a:p>
        </p:txBody>
      </p:sp>
      <p:sp>
        <p:nvSpPr>
          <p:cNvPr id="38" name="TextBox 37">
            <a:extLst>
              <a:ext uri="{FF2B5EF4-FFF2-40B4-BE49-F238E27FC236}">
                <a16:creationId xmlns:a16="http://schemas.microsoft.com/office/drawing/2014/main" id="{A1CD3D2C-7EC5-C541-A391-F2792D340163}"/>
              </a:ext>
            </a:extLst>
          </p:cNvPr>
          <p:cNvSpPr txBox="1"/>
          <p:nvPr/>
        </p:nvSpPr>
        <p:spPr>
          <a:xfrm>
            <a:off x="32706" y="5882223"/>
            <a:ext cx="12094597" cy="707886"/>
          </a:xfrm>
          <a:prstGeom prst="rect">
            <a:avLst/>
          </a:prstGeom>
          <a:noFill/>
        </p:spPr>
        <p:txBody>
          <a:bodyPr wrap="square" rtlCol="0">
            <a:spAutoFit/>
          </a:bodyPr>
          <a:lstStyle/>
          <a:p>
            <a:r>
              <a:rPr lang="en-US" sz="2000" dirty="0">
                <a:solidFill>
                  <a:srgbClr val="FFC000"/>
                </a:solidFill>
              </a:rPr>
              <a:t>Do you hug him?  Do you shake his hand?  Do you fist bump? Do you say, ‘Talk to you later?’ It’s just awkward.  </a:t>
            </a:r>
            <a:endParaRPr lang="en-US" dirty="0">
              <a:solidFill>
                <a:srgbClr val="FFC000"/>
              </a:solidFill>
            </a:endParaRPr>
          </a:p>
        </p:txBody>
      </p:sp>
      <p:sp>
        <p:nvSpPr>
          <p:cNvPr id="39" name="TextBox 38">
            <a:extLst>
              <a:ext uri="{FF2B5EF4-FFF2-40B4-BE49-F238E27FC236}">
                <a16:creationId xmlns:a16="http://schemas.microsoft.com/office/drawing/2014/main" id="{277FAC9F-2154-5C44-9739-07A53EA271A2}"/>
              </a:ext>
            </a:extLst>
          </p:cNvPr>
          <p:cNvSpPr txBox="1"/>
          <p:nvPr/>
        </p:nvSpPr>
        <p:spPr>
          <a:xfrm>
            <a:off x="59214" y="281665"/>
            <a:ext cx="12192000" cy="400110"/>
          </a:xfrm>
          <a:prstGeom prst="rect">
            <a:avLst/>
          </a:prstGeom>
          <a:noFill/>
        </p:spPr>
        <p:txBody>
          <a:bodyPr wrap="square" rtlCol="0">
            <a:spAutoFit/>
          </a:bodyPr>
          <a:lstStyle/>
          <a:p>
            <a:r>
              <a:rPr lang="en-US" sz="2000" dirty="0">
                <a:solidFill>
                  <a:srgbClr val="FF0000"/>
                </a:solidFill>
              </a:rPr>
              <a:t>There is probably a reason it hasn’t been used in so long</a:t>
            </a:r>
          </a:p>
        </p:txBody>
      </p:sp>
      <p:sp>
        <p:nvSpPr>
          <p:cNvPr id="40" name="TextBox 39">
            <a:extLst>
              <a:ext uri="{FF2B5EF4-FFF2-40B4-BE49-F238E27FC236}">
                <a16:creationId xmlns:a16="http://schemas.microsoft.com/office/drawing/2014/main" id="{02A183AB-2272-224D-8048-0C913A701411}"/>
              </a:ext>
            </a:extLst>
          </p:cNvPr>
          <p:cNvSpPr txBox="1"/>
          <p:nvPr/>
        </p:nvSpPr>
        <p:spPr>
          <a:xfrm>
            <a:off x="32706" y="822753"/>
            <a:ext cx="12159294" cy="400110"/>
          </a:xfrm>
          <a:prstGeom prst="rect">
            <a:avLst/>
          </a:prstGeom>
          <a:noFill/>
        </p:spPr>
        <p:txBody>
          <a:bodyPr wrap="square" rtlCol="0">
            <a:spAutoFit/>
          </a:bodyPr>
          <a:lstStyle/>
          <a:p>
            <a:r>
              <a:rPr lang="en-US" sz="2000" dirty="0">
                <a:solidFill>
                  <a:srgbClr val="FFC000"/>
                </a:solidFill>
              </a:rPr>
              <a:t>I want to hate it but I want to love it.  I don’t know if I’m wrong for loving it.</a:t>
            </a:r>
          </a:p>
        </p:txBody>
      </p:sp>
      <p:sp>
        <p:nvSpPr>
          <p:cNvPr id="41" name="TextBox 40">
            <a:extLst>
              <a:ext uri="{FF2B5EF4-FFF2-40B4-BE49-F238E27FC236}">
                <a16:creationId xmlns:a16="http://schemas.microsoft.com/office/drawing/2014/main" id="{B42DCCDD-BD8E-8445-802A-52C3235FC084}"/>
              </a:ext>
            </a:extLst>
          </p:cNvPr>
          <p:cNvSpPr txBox="1"/>
          <p:nvPr/>
        </p:nvSpPr>
        <p:spPr>
          <a:xfrm>
            <a:off x="75568" y="2588664"/>
            <a:ext cx="12224706" cy="369332"/>
          </a:xfrm>
          <a:prstGeom prst="rect">
            <a:avLst/>
          </a:prstGeom>
          <a:noFill/>
        </p:spPr>
        <p:txBody>
          <a:bodyPr wrap="square" rtlCol="0">
            <a:spAutoFit/>
          </a:bodyPr>
          <a:lstStyle/>
          <a:p>
            <a:r>
              <a:rPr lang="en-US" dirty="0">
                <a:solidFill>
                  <a:srgbClr val="FFC000"/>
                </a:solidFill>
              </a:rPr>
              <a:t>Do you tip the driver?  ’Here is a bag of sunflower seeds.’ Or ‘have some Double Bubble gum.’</a:t>
            </a:r>
          </a:p>
        </p:txBody>
      </p:sp>
    </p:spTree>
    <p:extLst>
      <p:ext uri="{BB962C8B-B14F-4D97-AF65-F5344CB8AC3E}">
        <p14:creationId xmlns:p14="http://schemas.microsoft.com/office/powerpoint/2010/main" val="263209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C37B-27A5-5F44-B481-E3C76885F7FD}"/>
              </a:ext>
            </a:extLst>
          </p:cNvPr>
          <p:cNvSpPr>
            <a:spLocks noGrp="1"/>
          </p:cNvSpPr>
          <p:nvPr>
            <p:ph type="title"/>
          </p:nvPr>
        </p:nvSpPr>
        <p:spPr/>
        <p:txBody>
          <a:bodyPr/>
          <a:lstStyle/>
          <a:p>
            <a:r>
              <a:rPr lang="en-US" dirty="0"/>
              <a:t>The Rebirth!</a:t>
            </a:r>
          </a:p>
        </p:txBody>
      </p:sp>
      <p:pic>
        <p:nvPicPr>
          <p:cNvPr id="4" name="Online Media 3" descr="First ride.mp4">
            <a:hlinkClick r:id="" action="ppaction://media"/>
            <a:extLst>
              <a:ext uri="{FF2B5EF4-FFF2-40B4-BE49-F238E27FC236}">
                <a16:creationId xmlns:a16="http://schemas.microsoft.com/office/drawing/2014/main" id="{A0DD9C2F-327E-304A-B022-8A2BA0D650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7323" y="1373141"/>
            <a:ext cx="7309104" cy="4111717"/>
          </a:xfrm>
        </p:spPr>
      </p:pic>
    </p:spTree>
    <p:extLst>
      <p:ext uri="{BB962C8B-B14F-4D97-AF65-F5344CB8AC3E}">
        <p14:creationId xmlns:p14="http://schemas.microsoft.com/office/powerpoint/2010/main" val="201533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3904BE49-D42F-4F46-B6D8-2F3171216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57C06C8-18BE-4336-B9E0-3E15ACC93B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C1C39E9B-4917-47D7-B9CB-56480F887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5F7200AE-DDFE-46D2-ABCA-99906B970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CAC40760-2393-4FAE-9A58-F4CDC0671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1080422B-1649-4C8E-9459-421424360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0136A7BD-0DB3-401B-A6AB-38BD30D100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FD037346-242B-41AF-8CF5-C35284CA2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238EBF94-0BBF-4BAE-AE27-729E3AC13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3940EFD7-EB1A-47AF-9DC9-7D4FCC601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6BAA7A10-98A8-4931-9BE2-B573EB3767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420223F5-34A9-4388-AF7B-38C76242FC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3CC9C746-C646-4363-B3D3-349B5C18C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3EAA5BC5-AB13-4C8E-9D9D-05DE777C5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500FC397-0569-4EC4-926A-DDD62AC495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284FF041-FE7D-47CD-830F-7FABF41C7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224154F3-CDFE-4FFF-92E4-ECEACF4A6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CCE7404D-AA5A-4B82-A875-07F35D7C2D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526B6FED-4F20-4070-95B4-FF6F439E1C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3A75958D-1716-4B5A-A745-AFA4962FA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531A2051-17DE-4E9D-9EA6-026B97B1A9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9" name="Rectangle 58">
            <a:extLst>
              <a:ext uri="{FF2B5EF4-FFF2-40B4-BE49-F238E27FC236}">
                <a16:creationId xmlns:a16="http://schemas.microsoft.com/office/drawing/2014/main" id="{CE0642A0-80D3-4F37-8249-A07E6F382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FA760135-24A9-40C9-B45F-2EB5B6420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62" name="Isosceles Triangle 39">
              <a:extLst>
                <a:ext uri="{FF2B5EF4-FFF2-40B4-BE49-F238E27FC236}">
                  <a16:creationId xmlns:a16="http://schemas.microsoft.com/office/drawing/2014/main" id="{20E3CEE0-0CB3-421F-99FC-4585E6243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346BB80-2556-4779-9642-5706CAA33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A119CF34-365D-FE42-889D-FDDCAC895F94}"/>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400" dirty="0"/>
              <a:t>No matter what-- we will always have Japan</a:t>
            </a:r>
          </a:p>
        </p:txBody>
      </p:sp>
      <p:pic>
        <p:nvPicPr>
          <p:cNvPr id="4" name="Online Media 3" descr="japan.mp4">
            <a:hlinkClick r:id="" action="ppaction://media"/>
            <a:extLst>
              <a:ext uri="{FF2B5EF4-FFF2-40B4-BE49-F238E27FC236}">
                <a16:creationId xmlns:a16="http://schemas.microsoft.com/office/drawing/2014/main" id="{DB8D6A54-2947-2F4B-BCFB-4F7EECEF7C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7487" y="109489"/>
            <a:ext cx="7187139" cy="4042766"/>
          </a:xfrm>
          <a:prstGeom prst="rect">
            <a:avLst/>
          </a:prstGeom>
        </p:spPr>
      </p:pic>
    </p:spTree>
    <p:extLst>
      <p:ext uri="{BB962C8B-B14F-4D97-AF65-F5344CB8AC3E}">
        <p14:creationId xmlns:p14="http://schemas.microsoft.com/office/powerpoint/2010/main" val="32799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29B82E-722D-45BB-B34F-D4423CBF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F7980BB-894F-43B4-B764-9CE95DEF8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D6D9E82D-9E8F-4365-8DD3-F87F575AF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1CD7CE6C-6D35-4CDB-8C9B-3749731FB4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D897CC5-D9DC-4B84-8FEE-769DDB3ED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7F9F68E-05A6-4B4F-A9C4-99F56BA4DE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FE459AB8-6C83-4017-AD7E-34DDCC29B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7E35D375-D544-4AA6-B2C0-AECF72D6D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330D17F1-A1B0-40BD-8617-EE4D6750C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B66F0F2E-CF96-4F3A-B20B-7A67FED935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A12D58E-271D-4783-99B0-2C1098B90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F9B86422-0052-4CDC-906A-A0991A290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C6847113-CFAE-4362-A26F-0B1D189964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2AD566C5-BF8B-4C51-82C6-4633CAE5B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F156CA36-0366-443D-9A53-7806BDE2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E854E694-6F0F-4143-B88B-DE4C9E02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65CBB851-7142-4AAB-8038-999CAB8CE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5560487F-527D-416F-A6A5-16BC6F62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1F3D29D7-04A7-4C39-ABC0-CCFFE39BD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AB11EF01-3B4E-41D2-9E08-0106F319A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a:extLst>
                <a:ext uri="{FF2B5EF4-FFF2-40B4-BE49-F238E27FC236}">
                  <a16:creationId xmlns:a16="http://schemas.microsoft.com/office/drawing/2014/main" id="{9E2C3217-DC0B-4F91-9F62-A04CDEB2F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descr="A picture containing wall&#10;&#10;Description automatically generated">
            <a:extLst>
              <a:ext uri="{FF2B5EF4-FFF2-40B4-BE49-F238E27FC236}">
                <a16:creationId xmlns:a16="http://schemas.microsoft.com/office/drawing/2014/main" id="{2239D2D6-5DAE-48DE-BD3F-EAB4554CF113}"/>
              </a:ext>
            </a:extLst>
          </p:cNvPr>
          <p:cNvPicPr>
            <a:picLocks noChangeAspect="1"/>
          </p:cNvPicPr>
          <p:nvPr/>
        </p:nvPicPr>
        <p:blipFill rotWithShape="1">
          <a:blip r:embed="rId3"/>
          <a:srcRect l="58752" r="2" b="2"/>
          <a:stretch/>
        </p:blipFill>
        <p:spPr>
          <a:xfrm>
            <a:off x="20" y="227"/>
            <a:ext cx="4637303" cy="6858000"/>
          </a:xfrm>
          <a:prstGeom prst="rect">
            <a:avLst/>
          </a:prstGeom>
          <a:ln w="9525">
            <a:noFill/>
          </a:ln>
        </p:spPr>
      </p:pic>
      <p:grpSp>
        <p:nvGrpSpPr>
          <p:cNvPr id="37" name="Group 31">
            <a:extLst>
              <a:ext uri="{FF2B5EF4-FFF2-40B4-BE49-F238E27FC236}">
                <a16:creationId xmlns:a16="http://schemas.microsoft.com/office/drawing/2014/main" id="{F2B7CF55-CC81-4559-9768-354C7462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55064" y="1186483"/>
            <a:ext cx="5941686" cy="4477933"/>
            <a:chOff x="807084" y="1186483"/>
            <a:chExt cx="5941686" cy="4477933"/>
          </a:xfrm>
        </p:grpSpPr>
        <p:sp>
          <p:nvSpPr>
            <p:cNvPr id="38" name="Rectangle 32">
              <a:extLst>
                <a:ext uri="{FF2B5EF4-FFF2-40B4-BE49-F238E27FC236}">
                  <a16:creationId xmlns:a16="http://schemas.microsoft.com/office/drawing/2014/main" id="{9FDAF335-846C-48F5-A261-6D242B1E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9">
              <a:extLst>
                <a:ext uri="{FF2B5EF4-FFF2-40B4-BE49-F238E27FC236}">
                  <a16:creationId xmlns:a16="http://schemas.microsoft.com/office/drawing/2014/main" id="{598CCBBA-616E-4339-A7DE-6168CEEE5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FDCDAE4-2A39-4204-B094-CA4F1493D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2B15D17-B993-9040-BFC8-2A80AB7E2237}"/>
              </a:ext>
            </a:extLst>
          </p:cNvPr>
          <p:cNvSpPr>
            <a:spLocks noGrp="1"/>
          </p:cNvSpPr>
          <p:nvPr>
            <p:ph type="ctrTitle"/>
          </p:nvPr>
        </p:nvSpPr>
        <p:spPr>
          <a:xfrm>
            <a:off x="5543394" y="2075504"/>
            <a:ext cx="5769989" cy="1748729"/>
          </a:xfrm>
        </p:spPr>
        <p:txBody>
          <a:bodyPr>
            <a:normAutofit/>
          </a:bodyPr>
          <a:lstStyle/>
          <a:p>
            <a:r>
              <a:rPr lang="en-US"/>
              <a:t>Questions?</a:t>
            </a:r>
          </a:p>
        </p:txBody>
      </p:sp>
      <p:sp>
        <p:nvSpPr>
          <p:cNvPr id="3" name="Subtitle 2">
            <a:extLst>
              <a:ext uri="{FF2B5EF4-FFF2-40B4-BE49-F238E27FC236}">
                <a16:creationId xmlns:a16="http://schemas.microsoft.com/office/drawing/2014/main" id="{729FF948-FCA8-AA4B-85DF-6C600BD6A6A3}"/>
              </a:ext>
            </a:extLst>
          </p:cNvPr>
          <p:cNvSpPr>
            <a:spLocks noGrp="1"/>
          </p:cNvSpPr>
          <p:nvPr>
            <p:ph type="subTitle" idx="1"/>
          </p:nvPr>
        </p:nvSpPr>
        <p:spPr>
          <a:xfrm>
            <a:off x="5543396" y="3906266"/>
            <a:ext cx="5769988" cy="1322587"/>
          </a:xfrm>
        </p:spPr>
        <p:txBody>
          <a:bodyPr>
            <a:normAutofit/>
          </a:bodyPr>
          <a:lstStyle/>
          <a:p>
            <a:endParaRPr lang="en-US"/>
          </a:p>
        </p:txBody>
      </p:sp>
    </p:spTree>
    <p:extLst>
      <p:ext uri="{BB962C8B-B14F-4D97-AF65-F5344CB8AC3E}">
        <p14:creationId xmlns:p14="http://schemas.microsoft.com/office/powerpoint/2010/main" val="1287504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54FA7551-62F4-4FD6-98F0-F440C2EFB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604D1569-A1A7-470B-8546-EE5D81F2DD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3" name="Freeform 5">
              <a:extLst>
                <a:ext uri="{FF2B5EF4-FFF2-40B4-BE49-F238E27FC236}">
                  <a16:creationId xmlns:a16="http://schemas.microsoft.com/office/drawing/2014/main" id="{DFC50A30-B248-4B63-B219-1E489DF87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6">
              <a:extLst>
                <a:ext uri="{FF2B5EF4-FFF2-40B4-BE49-F238E27FC236}">
                  <a16:creationId xmlns:a16="http://schemas.microsoft.com/office/drawing/2014/main" id="{EA7CF3E3-CE8B-4E82-948C-36A0D4AAD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7">
              <a:extLst>
                <a:ext uri="{FF2B5EF4-FFF2-40B4-BE49-F238E27FC236}">
                  <a16:creationId xmlns:a16="http://schemas.microsoft.com/office/drawing/2014/main" id="{6C9604FC-0B58-4CC7-A999-6306650699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8">
              <a:extLst>
                <a:ext uri="{FF2B5EF4-FFF2-40B4-BE49-F238E27FC236}">
                  <a16:creationId xmlns:a16="http://schemas.microsoft.com/office/drawing/2014/main" id="{A909FCEE-12A5-454F-821A-3C86EF47B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9">
              <a:extLst>
                <a:ext uri="{FF2B5EF4-FFF2-40B4-BE49-F238E27FC236}">
                  <a16:creationId xmlns:a16="http://schemas.microsoft.com/office/drawing/2014/main" id="{C9540466-9FAF-4B37-8EB1-62AC47860D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0">
              <a:extLst>
                <a:ext uri="{FF2B5EF4-FFF2-40B4-BE49-F238E27FC236}">
                  <a16:creationId xmlns:a16="http://schemas.microsoft.com/office/drawing/2014/main" id="{278B340E-B0D9-4451-806E-E104AC1F2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1">
              <a:extLst>
                <a:ext uri="{FF2B5EF4-FFF2-40B4-BE49-F238E27FC236}">
                  <a16:creationId xmlns:a16="http://schemas.microsoft.com/office/drawing/2014/main" id="{5A0C7D08-9828-4793-9A58-57BECAE801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2">
              <a:extLst>
                <a:ext uri="{FF2B5EF4-FFF2-40B4-BE49-F238E27FC236}">
                  <a16:creationId xmlns:a16="http://schemas.microsoft.com/office/drawing/2014/main" id="{13A24A47-FA45-4531-81D9-6148DD9ED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3">
              <a:extLst>
                <a:ext uri="{FF2B5EF4-FFF2-40B4-BE49-F238E27FC236}">
                  <a16:creationId xmlns:a16="http://schemas.microsoft.com/office/drawing/2014/main" id="{1AB52FA6-6D25-4EA3-B11E-BE46788A8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4">
              <a:extLst>
                <a:ext uri="{FF2B5EF4-FFF2-40B4-BE49-F238E27FC236}">
                  <a16:creationId xmlns:a16="http://schemas.microsoft.com/office/drawing/2014/main" id="{8AEDF898-DA89-465A-95CF-94369C7D2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5">
              <a:extLst>
                <a:ext uri="{FF2B5EF4-FFF2-40B4-BE49-F238E27FC236}">
                  <a16:creationId xmlns:a16="http://schemas.microsoft.com/office/drawing/2014/main" id="{4C46D32B-BD05-42DF-88EA-6188993AA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6">
              <a:extLst>
                <a:ext uri="{FF2B5EF4-FFF2-40B4-BE49-F238E27FC236}">
                  <a16:creationId xmlns:a16="http://schemas.microsoft.com/office/drawing/2014/main" id="{22CFB529-CCDE-4C6B-AED9-D7EE06E2E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7">
              <a:extLst>
                <a:ext uri="{FF2B5EF4-FFF2-40B4-BE49-F238E27FC236}">
                  <a16:creationId xmlns:a16="http://schemas.microsoft.com/office/drawing/2014/main" id="{46DF7DA7-6308-408D-802B-97AC4C38E8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8">
              <a:extLst>
                <a:ext uri="{FF2B5EF4-FFF2-40B4-BE49-F238E27FC236}">
                  <a16:creationId xmlns:a16="http://schemas.microsoft.com/office/drawing/2014/main" id="{C1051496-180E-4C8D-B12C-B44A473C4A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9">
              <a:extLst>
                <a:ext uri="{FF2B5EF4-FFF2-40B4-BE49-F238E27FC236}">
                  <a16:creationId xmlns:a16="http://schemas.microsoft.com/office/drawing/2014/main" id="{EFD92D55-216C-4F38-B4F8-DBD23E0B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20">
              <a:extLst>
                <a:ext uri="{FF2B5EF4-FFF2-40B4-BE49-F238E27FC236}">
                  <a16:creationId xmlns:a16="http://schemas.microsoft.com/office/drawing/2014/main" id="{04783097-1310-45AC-A2A9-28B886E45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21">
              <a:extLst>
                <a:ext uri="{FF2B5EF4-FFF2-40B4-BE49-F238E27FC236}">
                  <a16:creationId xmlns:a16="http://schemas.microsoft.com/office/drawing/2014/main" id="{451863B8-9514-4697-ACE7-28DE35AF07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22">
              <a:extLst>
                <a:ext uri="{FF2B5EF4-FFF2-40B4-BE49-F238E27FC236}">
                  <a16:creationId xmlns:a16="http://schemas.microsoft.com/office/drawing/2014/main" id="{DE27BC31-4B0D-43DA-A50D-620C4F0E07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23">
              <a:extLst>
                <a:ext uri="{FF2B5EF4-FFF2-40B4-BE49-F238E27FC236}">
                  <a16:creationId xmlns:a16="http://schemas.microsoft.com/office/drawing/2014/main" id="{F02B9293-6045-48F7-BA66-C6CEE079A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24">
              <a:extLst>
                <a:ext uri="{FF2B5EF4-FFF2-40B4-BE49-F238E27FC236}">
                  <a16:creationId xmlns:a16="http://schemas.microsoft.com/office/drawing/2014/main" id="{1B057154-9E55-4F46-8F52-2C2340C2C4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25">
              <a:extLst>
                <a:ext uri="{FF2B5EF4-FFF2-40B4-BE49-F238E27FC236}">
                  <a16:creationId xmlns:a16="http://schemas.microsoft.com/office/drawing/2014/main" id="{F0D99776-B00A-463D-B3CC-63B7A186B5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5" name="Group 164">
            <a:extLst>
              <a:ext uri="{FF2B5EF4-FFF2-40B4-BE49-F238E27FC236}">
                <a16:creationId xmlns:a16="http://schemas.microsoft.com/office/drawing/2014/main" id="{C85769A7-372A-438A-9AA5-96DC5E66F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66" name="Rectangle 165">
              <a:extLst>
                <a:ext uri="{FF2B5EF4-FFF2-40B4-BE49-F238E27FC236}">
                  <a16:creationId xmlns:a16="http://schemas.microsoft.com/office/drawing/2014/main" id="{78EA495A-1769-4B8F-A33B-BDAE3027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22">
              <a:extLst>
                <a:ext uri="{FF2B5EF4-FFF2-40B4-BE49-F238E27FC236}">
                  <a16:creationId xmlns:a16="http://schemas.microsoft.com/office/drawing/2014/main" id="{56F53DA0-076C-4B0B-99BF-10C069910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97A8E7D-1D13-4A15-B53E-B5FEC4DFB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EF58EE0-5C2B-1249-A611-1D66F9D7728D}"/>
              </a:ext>
            </a:extLst>
          </p:cNvPr>
          <p:cNvSpPr>
            <a:spLocks noGrp="1"/>
          </p:cNvSpPr>
          <p:nvPr>
            <p:ph type="title"/>
          </p:nvPr>
        </p:nvSpPr>
        <p:spPr>
          <a:xfrm>
            <a:off x="888631" y="2358391"/>
            <a:ext cx="3498979" cy="2453676"/>
          </a:xfrm>
        </p:spPr>
        <p:txBody>
          <a:bodyPr vert="horz" lIns="228600" tIns="228600" rIns="228600" bIns="228600" rtlCol="0" anchor="ctr">
            <a:normAutofit/>
          </a:bodyPr>
          <a:lstStyle/>
          <a:p>
            <a:r>
              <a:rPr lang="en-US"/>
              <a:t>Methodology</a:t>
            </a:r>
          </a:p>
        </p:txBody>
      </p:sp>
      <p:sp useBgFill="1">
        <p:nvSpPr>
          <p:cNvPr id="170" name="Rectangle 169">
            <a:extLst>
              <a:ext uri="{FF2B5EF4-FFF2-40B4-BE49-F238E27FC236}">
                <a16:creationId xmlns:a16="http://schemas.microsoft.com/office/drawing/2014/main" id="{1A2438B2-9912-419F-9C39-448B5CB18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1807285"/>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Content Placeholder 4" descr="A picture containing text&#10;&#10;Description automatically generated">
            <a:extLst>
              <a:ext uri="{FF2B5EF4-FFF2-40B4-BE49-F238E27FC236}">
                <a16:creationId xmlns:a16="http://schemas.microsoft.com/office/drawing/2014/main" id="{08110008-357F-A44E-9358-31AD23EFDFD1}"/>
              </a:ext>
            </a:extLst>
          </p:cNvPr>
          <p:cNvPicPr>
            <a:picLocks noGrp="1" noChangeAspect="1"/>
          </p:cNvPicPr>
          <p:nvPr>
            <p:ph idx="1"/>
          </p:nvPr>
        </p:nvPicPr>
        <p:blipFill rotWithShape="1">
          <a:blip r:embed="rId3"/>
          <a:srcRect r="1" b="650"/>
          <a:stretch/>
        </p:blipFill>
        <p:spPr>
          <a:xfrm>
            <a:off x="6251114" y="336614"/>
            <a:ext cx="3293398" cy="2871724"/>
          </a:xfrm>
          <a:prstGeom prst="rect">
            <a:avLst/>
          </a:prstGeom>
          <a:ln w="9525">
            <a:noFill/>
          </a:ln>
        </p:spPr>
      </p:pic>
      <p:sp>
        <p:nvSpPr>
          <p:cNvPr id="7" name="TextBox 6">
            <a:extLst>
              <a:ext uri="{FF2B5EF4-FFF2-40B4-BE49-F238E27FC236}">
                <a16:creationId xmlns:a16="http://schemas.microsoft.com/office/drawing/2014/main" id="{9061A088-0689-314F-9575-90DFE5EE552E}"/>
              </a:ext>
            </a:extLst>
          </p:cNvPr>
          <p:cNvSpPr txBox="1"/>
          <p:nvPr/>
        </p:nvSpPr>
        <p:spPr>
          <a:xfrm>
            <a:off x="5117587" y="3525051"/>
            <a:ext cx="6281873" cy="2959925"/>
          </a:xfrm>
          <a:prstGeom prst="rect">
            <a:avLst/>
          </a:prstGeom>
        </p:spPr>
        <p:txBody>
          <a:bodyPr vert="horz" lIns="91440" tIns="45720" rIns="91440" bIns="45720" rtlCol="0" anchor="ctr">
            <a:normAutofit/>
          </a:bodyPr>
          <a:lstStyle/>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dirty="0"/>
              <a:t>A rhetorical content analysis of the evolution of bullpen carts</a:t>
            </a:r>
          </a:p>
          <a:p>
            <a:pPr marL="285750" indent="-228600" defTabSz="914400">
              <a:lnSpc>
                <a:spcPct val="120000"/>
              </a:lnSpc>
              <a:spcAft>
                <a:spcPts val="600"/>
              </a:spcAft>
              <a:buClr>
                <a:schemeClr val="accent1"/>
              </a:buClr>
              <a:buSzPct val="110000"/>
              <a:buFont typeface="Wingdings" panose="05000000000000000000" pitchFamily="2" charset="2"/>
              <a:buChar char="§"/>
            </a:pPr>
            <a:r>
              <a:rPr lang="en-US" sz="2400" dirty="0"/>
              <a:t>Global understanding of the rise, fall, and potential rise again of the bullpen cart</a:t>
            </a:r>
          </a:p>
          <a:p>
            <a:pPr marL="285750" indent="-228600" defTabSz="914400">
              <a:lnSpc>
                <a:spcPct val="120000"/>
              </a:lnSpc>
              <a:spcAft>
                <a:spcPts val="600"/>
              </a:spcAft>
              <a:buClr>
                <a:schemeClr val="accent1"/>
              </a:buClr>
              <a:buSzPct val="110000"/>
              <a:buFont typeface="Wingdings" panose="05000000000000000000" pitchFamily="2" charset="2"/>
              <a:buChar char="§"/>
            </a:pPr>
            <a:endParaRPr lang="en-US" dirty="0"/>
          </a:p>
        </p:txBody>
      </p:sp>
    </p:spTree>
    <p:extLst>
      <p:ext uri="{BB962C8B-B14F-4D97-AF65-F5344CB8AC3E}">
        <p14:creationId xmlns:p14="http://schemas.microsoft.com/office/powerpoint/2010/main" val="85355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B95C-EAC7-3249-BC00-92A74967AF59}"/>
              </a:ext>
            </a:extLst>
          </p:cNvPr>
          <p:cNvSpPr>
            <a:spLocks noGrp="1"/>
          </p:cNvSpPr>
          <p:nvPr>
            <p:ph type="title"/>
          </p:nvPr>
        </p:nvSpPr>
        <p:spPr/>
        <p:txBody>
          <a:bodyPr/>
          <a:lstStyle/>
          <a:p>
            <a:r>
              <a:rPr lang="en-US" dirty="0"/>
              <a:t>1950s</a:t>
            </a:r>
          </a:p>
        </p:txBody>
      </p:sp>
      <p:sp>
        <p:nvSpPr>
          <p:cNvPr id="3" name="Content Placeholder 2">
            <a:extLst>
              <a:ext uri="{FF2B5EF4-FFF2-40B4-BE49-F238E27FC236}">
                <a16:creationId xmlns:a16="http://schemas.microsoft.com/office/drawing/2014/main" id="{6DABCDF4-288D-1546-8D06-FEA95454D5BF}"/>
              </a:ext>
            </a:extLst>
          </p:cNvPr>
          <p:cNvSpPr>
            <a:spLocks noGrp="1"/>
          </p:cNvSpPr>
          <p:nvPr>
            <p:ph idx="1"/>
          </p:nvPr>
        </p:nvSpPr>
        <p:spPr>
          <a:xfrm>
            <a:off x="5021496" y="1038521"/>
            <a:ext cx="6281873" cy="2622808"/>
          </a:xfrm>
        </p:spPr>
        <p:txBody>
          <a:bodyPr/>
          <a:lstStyle/>
          <a:p>
            <a:pPr marL="0" indent="0">
              <a:buNone/>
            </a:pPr>
            <a:endParaRPr lang="en-US" dirty="0"/>
          </a:p>
        </p:txBody>
      </p:sp>
      <p:pic>
        <p:nvPicPr>
          <p:cNvPr id="4" name="Online Media 3" descr="cleveland.mov">
            <a:hlinkClick r:id="" action="ppaction://media"/>
            <a:extLst>
              <a:ext uri="{FF2B5EF4-FFF2-40B4-BE49-F238E27FC236}">
                <a16:creationId xmlns:a16="http://schemas.microsoft.com/office/drawing/2014/main" id="{9F832D1F-3167-AC4A-A327-290B0A9E64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1496" y="1517001"/>
            <a:ext cx="6798219" cy="3823998"/>
          </a:xfrm>
          <a:prstGeom prst="rect">
            <a:avLst/>
          </a:prstGeom>
        </p:spPr>
      </p:pic>
    </p:spTree>
    <p:extLst>
      <p:ext uri="{BB962C8B-B14F-4D97-AF65-F5344CB8AC3E}">
        <p14:creationId xmlns:p14="http://schemas.microsoft.com/office/powerpoint/2010/main" val="18808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9" name="Group 123">
            <a:extLst>
              <a:ext uri="{FF2B5EF4-FFF2-40B4-BE49-F238E27FC236}">
                <a16:creationId xmlns:a16="http://schemas.microsoft.com/office/drawing/2014/main" id="{9A517D76-CE12-47A5-BD95-9A8F05070B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5" name="Freeform 5">
              <a:extLst>
                <a:ext uri="{FF2B5EF4-FFF2-40B4-BE49-F238E27FC236}">
                  <a16:creationId xmlns:a16="http://schemas.microsoft.com/office/drawing/2014/main" id="{A2F2F994-D93C-4552-B9AD-DA9E8C94B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6">
              <a:extLst>
                <a:ext uri="{FF2B5EF4-FFF2-40B4-BE49-F238E27FC236}">
                  <a16:creationId xmlns:a16="http://schemas.microsoft.com/office/drawing/2014/main" id="{502B8064-B713-4DB8-AC36-3E576B348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7">
              <a:extLst>
                <a:ext uri="{FF2B5EF4-FFF2-40B4-BE49-F238E27FC236}">
                  <a16:creationId xmlns:a16="http://schemas.microsoft.com/office/drawing/2014/main" id="{1D700A84-AE55-4EDE-A656-62806F504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8" name="Freeform 8">
              <a:extLst>
                <a:ext uri="{FF2B5EF4-FFF2-40B4-BE49-F238E27FC236}">
                  <a16:creationId xmlns:a16="http://schemas.microsoft.com/office/drawing/2014/main" id="{E04FC3D0-B839-4900-B5C8-86C794457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9">
              <a:extLst>
                <a:ext uri="{FF2B5EF4-FFF2-40B4-BE49-F238E27FC236}">
                  <a16:creationId xmlns:a16="http://schemas.microsoft.com/office/drawing/2014/main" id="{731A8D63-72B9-496F-BB43-DDD90FC7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10">
              <a:extLst>
                <a:ext uri="{FF2B5EF4-FFF2-40B4-BE49-F238E27FC236}">
                  <a16:creationId xmlns:a16="http://schemas.microsoft.com/office/drawing/2014/main" id="{5B167ED7-B36F-4DDE-B273-7A309BD0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11">
              <a:extLst>
                <a:ext uri="{FF2B5EF4-FFF2-40B4-BE49-F238E27FC236}">
                  <a16:creationId xmlns:a16="http://schemas.microsoft.com/office/drawing/2014/main" id="{1178D32B-E32A-4691-84EB-5FE693D3B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12">
              <a:extLst>
                <a:ext uri="{FF2B5EF4-FFF2-40B4-BE49-F238E27FC236}">
                  <a16:creationId xmlns:a16="http://schemas.microsoft.com/office/drawing/2014/main" id="{AB800FF0-63F8-4B30-96F4-E9601D02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13">
              <a:extLst>
                <a:ext uri="{FF2B5EF4-FFF2-40B4-BE49-F238E27FC236}">
                  <a16:creationId xmlns:a16="http://schemas.microsoft.com/office/drawing/2014/main" id="{A4616F81-02F6-4A18-949C-FB6CBA200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4" name="Freeform 14">
              <a:extLst>
                <a:ext uri="{FF2B5EF4-FFF2-40B4-BE49-F238E27FC236}">
                  <a16:creationId xmlns:a16="http://schemas.microsoft.com/office/drawing/2014/main" id="{D31D2123-B363-42F3-8A04-43048C7B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5" name="Freeform 15">
              <a:extLst>
                <a:ext uri="{FF2B5EF4-FFF2-40B4-BE49-F238E27FC236}">
                  <a16:creationId xmlns:a16="http://schemas.microsoft.com/office/drawing/2014/main" id="{C60973D3-0B9D-465C-8FD3-266BBA49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36" name="Freeform 16">
              <a:extLst>
                <a:ext uri="{FF2B5EF4-FFF2-40B4-BE49-F238E27FC236}">
                  <a16:creationId xmlns:a16="http://schemas.microsoft.com/office/drawing/2014/main" id="{C6655AC3-A1D6-4A0B-861F-F94CB5F0D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37" name="Freeform 17">
              <a:extLst>
                <a:ext uri="{FF2B5EF4-FFF2-40B4-BE49-F238E27FC236}">
                  <a16:creationId xmlns:a16="http://schemas.microsoft.com/office/drawing/2014/main" id="{E8850C4A-AFA5-499E-8E1C-176A59C88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8" name="Freeform 18">
              <a:extLst>
                <a:ext uri="{FF2B5EF4-FFF2-40B4-BE49-F238E27FC236}">
                  <a16:creationId xmlns:a16="http://schemas.microsoft.com/office/drawing/2014/main" id="{8C06F8D4-97B5-4836-AD19-2151421B0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19">
              <a:extLst>
                <a:ext uri="{FF2B5EF4-FFF2-40B4-BE49-F238E27FC236}">
                  <a16:creationId xmlns:a16="http://schemas.microsoft.com/office/drawing/2014/main" id="{89A2942D-1C1B-4AFF-9818-DA7B73EA4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20">
              <a:extLst>
                <a:ext uri="{FF2B5EF4-FFF2-40B4-BE49-F238E27FC236}">
                  <a16:creationId xmlns:a16="http://schemas.microsoft.com/office/drawing/2014/main" id="{2B61C5D3-5852-403F-B4BA-A64B93312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21">
              <a:extLst>
                <a:ext uri="{FF2B5EF4-FFF2-40B4-BE49-F238E27FC236}">
                  <a16:creationId xmlns:a16="http://schemas.microsoft.com/office/drawing/2014/main" id="{EF62A1A7-26C1-4804-93CB-A07F356CA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22">
              <a:extLst>
                <a:ext uri="{FF2B5EF4-FFF2-40B4-BE49-F238E27FC236}">
                  <a16:creationId xmlns:a16="http://schemas.microsoft.com/office/drawing/2014/main" id="{490A1082-3E3A-4C61-9613-910BB024A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3" name="Freeform 23">
              <a:extLst>
                <a:ext uri="{FF2B5EF4-FFF2-40B4-BE49-F238E27FC236}">
                  <a16:creationId xmlns:a16="http://schemas.microsoft.com/office/drawing/2014/main" id="{5F452D69-A1DB-4A06-B933-896AED861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80" name="Group 144">
            <a:extLst>
              <a:ext uri="{FF2B5EF4-FFF2-40B4-BE49-F238E27FC236}">
                <a16:creationId xmlns:a16="http://schemas.microsoft.com/office/drawing/2014/main" id="{445D6626-A6F2-4475-922C-BE42D3365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46" name="Rectangle 145">
              <a:extLst>
                <a:ext uri="{FF2B5EF4-FFF2-40B4-BE49-F238E27FC236}">
                  <a16:creationId xmlns:a16="http://schemas.microsoft.com/office/drawing/2014/main" id="{0ECFEB13-5D98-43DB-8DFF-78327AE1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Isosceles Triangle 146">
              <a:extLst>
                <a:ext uri="{FF2B5EF4-FFF2-40B4-BE49-F238E27FC236}">
                  <a16:creationId xmlns:a16="http://schemas.microsoft.com/office/drawing/2014/main" id="{29DA4AFD-8D10-4660-A842-40F4D1434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47">
              <a:extLst>
                <a:ext uri="{FF2B5EF4-FFF2-40B4-BE49-F238E27FC236}">
                  <a16:creationId xmlns:a16="http://schemas.microsoft.com/office/drawing/2014/main" id="{F2DBAFF0-48F5-43BB-87C6-CE56A16B6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81" name="Rectangle 14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5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6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6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 name="TextBox 8">
            <a:extLst>
              <a:ext uri="{FF2B5EF4-FFF2-40B4-BE49-F238E27FC236}">
                <a16:creationId xmlns:a16="http://schemas.microsoft.com/office/drawing/2014/main" id="{216D1B42-A520-0747-A096-38D4C3ED2BD9}"/>
              </a:ext>
            </a:extLst>
          </p:cNvPr>
          <p:cNvSpPr txBox="1"/>
          <p:nvPr/>
        </p:nvSpPr>
        <p:spPr>
          <a:xfrm>
            <a:off x="1378425" y="5199797"/>
            <a:ext cx="9435152" cy="789673"/>
          </a:xfrm>
          <a:prstGeom prst="rect">
            <a:avLst/>
          </a:prstGeom>
        </p:spPr>
        <p:txBody>
          <a:bodyPr vert="horz" lIns="228600" tIns="228600" rIns="228600" bIns="0" rtlCol="0" anchor="ctr">
            <a:normAutofit/>
          </a:bodyPr>
          <a:lstStyle/>
          <a:p>
            <a:pPr algn="ctr" defTabSz="914400">
              <a:lnSpc>
                <a:spcPct val="80000"/>
              </a:lnSpc>
              <a:spcBef>
                <a:spcPct val="0"/>
              </a:spcBef>
              <a:spcAft>
                <a:spcPts val="600"/>
              </a:spcAft>
            </a:pPr>
            <a:r>
              <a:rPr lang="en-US" sz="4000" spc="-150" dirty="0">
                <a:solidFill>
                  <a:schemeClr val="bg1"/>
                </a:solidFill>
                <a:latin typeface="+mj-lt"/>
                <a:ea typeface="+mj-ea"/>
                <a:cs typeface="+mj-cs"/>
              </a:rPr>
              <a:t>1951 White Sox Bullpen Car</a:t>
            </a:r>
          </a:p>
        </p:txBody>
      </p:sp>
      <p:sp>
        <p:nvSpPr>
          <p:cNvPr id="183" name="Freeform: Shape 172">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EC25DF3-B9D0-344F-A29B-6778C686309F}"/>
              </a:ext>
            </a:extLst>
          </p:cNvPr>
          <p:cNvPicPr>
            <a:picLocks noChangeAspect="1"/>
          </p:cNvPicPr>
          <p:nvPr/>
        </p:nvPicPr>
        <p:blipFill rotWithShape="1">
          <a:blip r:embed="rId3"/>
          <a:srcRect l="10396" t="19511" r="7958" b="17588"/>
          <a:stretch/>
        </p:blipFill>
        <p:spPr>
          <a:xfrm>
            <a:off x="643467" y="968899"/>
            <a:ext cx="5295896" cy="3151897"/>
          </a:xfrm>
          <a:prstGeom prst="rect">
            <a:avLst/>
          </a:prstGeom>
        </p:spPr>
      </p:pic>
      <p:pic>
        <p:nvPicPr>
          <p:cNvPr id="7" name="Picture 6" descr="A car parked in front of a house&#10;&#10;Description automatically generated">
            <a:extLst>
              <a:ext uri="{FF2B5EF4-FFF2-40B4-BE49-F238E27FC236}">
                <a16:creationId xmlns:a16="http://schemas.microsoft.com/office/drawing/2014/main" id="{5336898B-8DFC-244E-BDCE-796C9960AB3E}"/>
              </a:ext>
            </a:extLst>
          </p:cNvPr>
          <p:cNvPicPr>
            <a:picLocks noChangeAspect="1"/>
          </p:cNvPicPr>
          <p:nvPr/>
        </p:nvPicPr>
        <p:blipFill>
          <a:blip r:embed="rId4"/>
          <a:stretch>
            <a:fillRect/>
          </a:stretch>
        </p:blipFill>
        <p:spPr>
          <a:xfrm>
            <a:off x="6330832" y="626940"/>
            <a:ext cx="5152729" cy="3864547"/>
          </a:xfrm>
          <a:prstGeom prst="rect">
            <a:avLst/>
          </a:prstGeom>
        </p:spPr>
      </p:pic>
    </p:spTree>
    <p:extLst>
      <p:ext uri="{BB962C8B-B14F-4D97-AF65-F5344CB8AC3E}">
        <p14:creationId xmlns:p14="http://schemas.microsoft.com/office/powerpoint/2010/main" val="26684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9A517D76-CE12-47A5-BD95-9A8F05070B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7" name="Freeform 5">
              <a:extLst>
                <a:ext uri="{FF2B5EF4-FFF2-40B4-BE49-F238E27FC236}">
                  <a16:creationId xmlns:a16="http://schemas.microsoft.com/office/drawing/2014/main" id="{A2F2F994-D93C-4552-B9AD-DA9E8C94B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6">
              <a:extLst>
                <a:ext uri="{FF2B5EF4-FFF2-40B4-BE49-F238E27FC236}">
                  <a16:creationId xmlns:a16="http://schemas.microsoft.com/office/drawing/2014/main" id="{502B8064-B713-4DB8-AC36-3E576B348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7">
              <a:extLst>
                <a:ext uri="{FF2B5EF4-FFF2-40B4-BE49-F238E27FC236}">
                  <a16:creationId xmlns:a16="http://schemas.microsoft.com/office/drawing/2014/main" id="{1D700A84-AE55-4EDE-A656-62806F504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8">
              <a:extLst>
                <a:ext uri="{FF2B5EF4-FFF2-40B4-BE49-F238E27FC236}">
                  <a16:creationId xmlns:a16="http://schemas.microsoft.com/office/drawing/2014/main" id="{E04FC3D0-B839-4900-B5C8-86C794457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9">
              <a:extLst>
                <a:ext uri="{FF2B5EF4-FFF2-40B4-BE49-F238E27FC236}">
                  <a16:creationId xmlns:a16="http://schemas.microsoft.com/office/drawing/2014/main" id="{731A8D63-72B9-496F-BB43-DDD90FC7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0">
              <a:extLst>
                <a:ext uri="{FF2B5EF4-FFF2-40B4-BE49-F238E27FC236}">
                  <a16:creationId xmlns:a16="http://schemas.microsoft.com/office/drawing/2014/main" id="{5B167ED7-B36F-4DDE-B273-7A309BD0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1">
              <a:extLst>
                <a:ext uri="{FF2B5EF4-FFF2-40B4-BE49-F238E27FC236}">
                  <a16:creationId xmlns:a16="http://schemas.microsoft.com/office/drawing/2014/main" id="{1178D32B-E32A-4691-84EB-5FE693D3B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2">
              <a:extLst>
                <a:ext uri="{FF2B5EF4-FFF2-40B4-BE49-F238E27FC236}">
                  <a16:creationId xmlns:a16="http://schemas.microsoft.com/office/drawing/2014/main" id="{AB800FF0-63F8-4B30-96F4-E9601D02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3">
              <a:extLst>
                <a:ext uri="{FF2B5EF4-FFF2-40B4-BE49-F238E27FC236}">
                  <a16:creationId xmlns:a16="http://schemas.microsoft.com/office/drawing/2014/main" id="{A4616F81-02F6-4A18-949C-FB6CBA200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14">
              <a:extLst>
                <a:ext uri="{FF2B5EF4-FFF2-40B4-BE49-F238E27FC236}">
                  <a16:creationId xmlns:a16="http://schemas.microsoft.com/office/drawing/2014/main" id="{D31D2123-B363-42F3-8A04-43048C7B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7" name="Freeform 15">
              <a:extLst>
                <a:ext uri="{FF2B5EF4-FFF2-40B4-BE49-F238E27FC236}">
                  <a16:creationId xmlns:a16="http://schemas.microsoft.com/office/drawing/2014/main" id="{C60973D3-0B9D-465C-8FD3-266BBA49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8" name="Freeform 16">
              <a:extLst>
                <a:ext uri="{FF2B5EF4-FFF2-40B4-BE49-F238E27FC236}">
                  <a16:creationId xmlns:a16="http://schemas.microsoft.com/office/drawing/2014/main" id="{C6655AC3-A1D6-4A0B-861F-F94CB5F0D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9" name="Freeform 17">
              <a:extLst>
                <a:ext uri="{FF2B5EF4-FFF2-40B4-BE49-F238E27FC236}">
                  <a16:creationId xmlns:a16="http://schemas.microsoft.com/office/drawing/2014/main" id="{E8850C4A-AFA5-499E-8E1C-176A59C88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8">
              <a:extLst>
                <a:ext uri="{FF2B5EF4-FFF2-40B4-BE49-F238E27FC236}">
                  <a16:creationId xmlns:a16="http://schemas.microsoft.com/office/drawing/2014/main" id="{8C06F8D4-97B5-4836-AD19-2151421B0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9">
              <a:extLst>
                <a:ext uri="{FF2B5EF4-FFF2-40B4-BE49-F238E27FC236}">
                  <a16:creationId xmlns:a16="http://schemas.microsoft.com/office/drawing/2014/main" id="{89A2942D-1C1B-4AFF-9818-DA7B73EA4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20">
              <a:extLst>
                <a:ext uri="{FF2B5EF4-FFF2-40B4-BE49-F238E27FC236}">
                  <a16:creationId xmlns:a16="http://schemas.microsoft.com/office/drawing/2014/main" id="{2B61C5D3-5852-403F-B4BA-A64B93312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1">
              <a:extLst>
                <a:ext uri="{FF2B5EF4-FFF2-40B4-BE49-F238E27FC236}">
                  <a16:creationId xmlns:a16="http://schemas.microsoft.com/office/drawing/2014/main" id="{EF62A1A7-26C1-4804-93CB-A07F356CA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2">
              <a:extLst>
                <a:ext uri="{FF2B5EF4-FFF2-40B4-BE49-F238E27FC236}">
                  <a16:creationId xmlns:a16="http://schemas.microsoft.com/office/drawing/2014/main" id="{490A1082-3E3A-4C61-9613-910BB024A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5" name="Freeform 23">
              <a:extLst>
                <a:ext uri="{FF2B5EF4-FFF2-40B4-BE49-F238E27FC236}">
                  <a16:creationId xmlns:a16="http://schemas.microsoft.com/office/drawing/2014/main" id="{5F452D69-A1DB-4A06-B933-896AED861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07" name="Group 106">
            <a:extLst>
              <a:ext uri="{FF2B5EF4-FFF2-40B4-BE49-F238E27FC236}">
                <a16:creationId xmlns:a16="http://schemas.microsoft.com/office/drawing/2014/main" id="{445D6626-A6F2-4475-922C-BE42D3365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08" name="Rectangle 107">
              <a:extLst>
                <a:ext uri="{FF2B5EF4-FFF2-40B4-BE49-F238E27FC236}">
                  <a16:creationId xmlns:a16="http://schemas.microsoft.com/office/drawing/2014/main" id="{0ECFEB13-5D98-43DB-8DFF-78327AE1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 name="Isosceles Triangle 108">
              <a:extLst>
                <a:ext uri="{FF2B5EF4-FFF2-40B4-BE49-F238E27FC236}">
                  <a16:creationId xmlns:a16="http://schemas.microsoft.com/office/drawing/2014/main" id="{29DA4AFD-8D10-4660-A842-40F4D1434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 name="Rectangle 109">
              <a:extLst>
                <a:ext uri="{FF2B5EF4-FFF2-40B4-BE49-F238E27FC236}">
                  <a16:creationId xmlns:a16="http://schemas.microsoft.com/office/drawing/2014/main" id="{F2DBAFF0-48F5-43BB-87C6-CE56A16B6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12" name="Rectangle 1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653FCA70-5EBC-2F41-B736-1B6559883268}"/>
              </a:ext>
            </a:extLst>
          </p:cNvPr>
          <p:cNvSpPr txBox="1"/>
          <p:nvPr/>
        </p:nvSpPr>
        <p:spPr>
          <a:xfrm>
            <a:off x="1378425" y="5199797"/>
            <a:ext cx="9435152" cy="789673"/>
          </a:xfrm>
          <a:prstGeom prst="rect">
            <a:avLst/>
          </a:prstGeom>
        </p:spPr>
        <p:txBody>
          <a:bodyPr vert="horz" lIns="228600" tIns="228600" rIns="228600" bIns="0" rtlCol="0" anchor="ctr">
            <a:normAutofit/>
          </a:bodyPr>
          <a:lstStyle/>
          <a:p>
            <a:pPr algn="ctr" defTabSz="914400">
              <a:lnSpc>
                <a:spcPct val="80000"/>
              </a:lnSpc>
              <a:spcBef>
                <a:spcPct val="0"/>
              </a:spcBef>
              <a:spcAft>
                <a:spcPts val="600"/>
              </a:spcAft>
            </a:pPr>
            <a:r>
              <a:rPr lang="en-US" sz="4000" spc="-150" dirty="0">
                <a:solidFill>
                  <a:schemeClr val="bg1"/>
                </a:solidFill>
                <a:latin typeface="+mj-lt"/>
                <a:ea typeface="+mj-ea"/>
                <a:cs typeface="+mj-cs"/>
              </a:rPr>
              <a:t>The Yankees Respond</a:t>
            </a:r>
          </a:p>
        </p:txBody>
      </p:sp>
      <p:sp>
        <p:nvSpPr>
          <p:cNvPr id="135" name="Freeform: Shape 134">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3" name="Picture 52" descr="A close up of a logo&#10;&#10;Description automatically generated">
            <a:extLst>
              <a:ext uri="{FF2B5EF4-FFF2-40B4-BE49-F238E27FC236}">
                <a16:creationId xmlns:a16="http://schemas.microsoft.com/office/drawing/2014/main" id="{AE634946-31C9-EC42-BB82-ECAC3064BCDA}"/>
              </a:ext>
            </a:extLst>
          </p:cNvPr>
          <p:cNvPicPr>
            <a:picLocks noChangeAspect="1"/>
          </p:cNvPicPr>
          <p:nvPr/>
        </p:nvPicPr>
        <p:blipFill rotWithShape="1">
          <a:blip r:embed="rId3"/>
          <a:srcRect l="24810" t="29574" r="23956" b="29819"/>
          <a:stretch/>
        </p:blipFill>
        <p:spPr>
          <a:xfrm>
            <a:off x="1408093" y="612574"/>
            <a:ext cx="3766643" cy="3864547"/>
          </a:xfrm>
          <a:prstGeom prst="rect">
            <a:avLst/>
          </a:prstGeom>
        </p:spPr>
      </p:pic>
      <p:pic>
        <p:nvPicPr>
          <p:cNvPr id="52" name="Content Placeholder 5" descr="A car parked in a parking lot&#10;&#10;Description automatically generated">
            <a:extLst>
              <a:ext uri="{FF2B5EF4-FFF2-40B4-BE49-F238E27FC236}">
                <a16:creationId xmlns:a16="http://schemas.microsoft.com/office/drawing/2014/main" id="{9F3B5D92-BC18-D941-9200-F9CBFB2388AD}"/>
              </a:ext>
            </a:extLst>
          </p:cNvPr>
          <p:cNvPicPr>
            <a:picLocks noGrp="1" noChangeAspect="1"/>
          </p:cNvPicPr>
          <p:nvPr>
            <p:ph idx="1"/>
          </p:nvPr>
        </p:nvPicPr>
        <p:blipFill rotWithShape="1">
          <a:blip r:embed="rId4"/>
          <a:srcRect t="3557" r="-1" b="-1"/>
          <a:stretch/>
        </p:blipFill>
        <p:spPr>
          <a:xfrm>
            <a:off x="6256867" y="642169"/>
            <a:ext cx="5300660" cy="3834089"/>
          </a:xfrm>
          <a:prstGeom prst="rect">
            <a:avLst/>
          </a:prstGeom>
        </p:spPr>
      </p:pic>
    </p:spTree>
    <p:extLst>
      <p:ext uri="{BB962C8B-B14F-4D97-AF65-F5344CB8AC3E}">
        <p14:creationId xmlns:p14="http://schemas.microsoft.com/office/powerpoint/2010/main" val="3038511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5"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0"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2"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7" name="Group 56">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58" name="Rectangle 57">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2" name="Rectangle 61">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5"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86">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88" name="Rectangle 87">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9589F7F-5362-824C-B998-179335732FAE}"/>
              </a:ext>
            </a:extLst>
          </p:cNvPr>
          <p:cNvSpPr txBox="1"/>
          <p:nvPr/>
        </p:nvSpPr>
        <p:spPr>
          <a:xfrm>
            <a:off x="888631" y="2358391"/>
            <a:ext cx="3498979" cy="2453676"/>
          </a:xfrm>
          <a:prstGeom prst="rect">
            <a:avLst/>
          </a:prstGeom>
        </p:spPr>
        <p:txBody>
          <a:bodyPr vert="horz" lIns="228600" tIns="228600" rIns="228600" bIns="228600" rtlCol="0" anchor="ctr">
            <a:normAutofit/>
          </a:bodyPr>
          <a:lstStyle/>
          <a:p>
            <a:pPr algn="ctr" defTabSz="914400">
              <a:lnSpc>
                <a:spcPct val="85000"/>
              </a:lnSpc>
              <a:spcBef>
                <a:spcPct val="0"/>
              </a:spcBef>
              <a:spcAft>
                <a:spcPts val="600"/>
              </a:spcAft>
            </a:pPr>
            <a:r>
              <a:rPr lang="en-US" sz="4000" spc="-150">
                <a:solidFill>
                  <a:srgbClr val="FFFEFF"/>
                </a:solidFill>
                <a:latin typeface="+mj-lt"/>
                <a:ea typeface="+mj-ea"/>
                <a:cs typeface="+mj-cs"/>
              </a:rPr>
              <a:t>Bye for now</a:t>
            </a:r>
          </a:p>
        </p:txBody>
      </p:sp>
      <p:pic>
        <p:nvPicPr>
          <p:cNvPr id="29" name="Content Placeholder 28" descr="A screenshot of a cell phone&#10;&#10;Description automatically generated">
            <a:extLst>
              <a:ext uri="{FF2B5EF4-FFF2-40B4-BE49-F238E27FC236}">
                <a16:creationId xmlns:a16="http://schemas.microsoft.com/office/drawing/2014/main" id="{D19D6CEE-89DC-D94B-81A5-B15AB98C459C}"/>
              </a:ext>
            </a:extLst>
          </p:cNvPr>
          <p:cNvPicPr>
            <a:picLocks noGrp="1" noChangeAspect="1"/>
          </p:cNvPicPr>
          <p:nvPr>
            <p:ph sz="half" idx="4294967295"/>
          </p:nvPr>
        </p:nvPicPr>
        <p:blipFill rotWithShape="1">
          <a:blip r:embed="rId5"/>
          <a:srcRect t="30687" b="32656"/>
          <a:stretch/>
        </p:blipFill>
        <p:spPr>
          <a:xfrm>
            <a:off x="5028439" y="385763"/>
            <a:ext cx="6274561" cy="2977469"/>
          </a:xfrm>
          <a:prstGeom prst="rect">
            <a:avLst/>
          </a:prstGeom>
          <a:ln w="9525">
            <a:solidFill>
              <a:schemeClr val="tx1">
                <a:alpha val="20000"/>
              </a:schemeClr>
            </a:solidFill>
          </a:ln>
        </p:spPr>
      </p:pic>
      <p:pic>
        <p:nvPicPr>
          <p:cNvPr id="61" name="Online Media 3" descr="woodsey owl.mov">
            <a:hlinkClick r:id="" action="ppaction://media"/>
            <a:extLst>
              <a:ext uri="{FF2B5EF4-FFF2-40B4-BE49-F238E27FC236}">
                <a16:creationId xmlns:a16="http://schemas.microsoft.com/office/drawing/2014/main" id="{BF730393-30F8-AA4B-8341-47F12F88CC7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0280" y="3856420"/>
            <a:ext cx="3618927" cy="2412618"/>
          </a:xfrm>
          <a:prstGeom prst="rect">
            <a:avLst/>
          </a:prstGeom>
        </p:spPr>
      </p:pic>
    </p:spTree>
    <p:extLst>
      <p:ext uri="{BB962C8B-B14F-4D97-AF65-F5344CB8AC3E}">
        <p14:creationId xmlns:p14="http://schemas.microsoft.com/office/powerpoint/2010/main" val="269158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1"/>
                                        </p:tgtEl>
                                      </p:cBhvr>
                                    </p:cmd>
                                  </p:childTnLst>
                                </p:cTn>
                              </p:par>
                            </p:childTnLst>
                          </p:cTn>
                        </p:par>
                      </p:childTnLst>
                    </p:cTn>
                  </p:par>
                </p:childTnLst>
              </p:cTn>
              <p:nextCondLst>
                <p:cond evt="onClick" delay="0">
                  <p:tgtEl>
                    <p:spTgt spid="61"/>
                  </p:tgtEl>
                </p:cond>
              </p:nextCondLst>
            </p:seq>
            <p:video>
              <p:cMediaNode vol="0" mute="1">
                <p:cTn id="12" repeatCount="indefinite" fill="hold" display="0">
                  <p:stCondLst>
                    <p:cond delay="indefinite"/>
                  </p:stCondLst>
                </p:cTn>
                <p:tgtEl>
                  <p:spTgt spid="6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 name="Group 127">
            <a:extLst>
              <a:ext uri="{FF2B5EF4-FFF2-40B4-BE49-F238E27FC236}">
                <a16:creationId xmlns:a16="http://schemas.microsoft.com/office/drawing/2014/main" id="{9A517D76-CE12-47A5-BD95-9A8F05070B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9" name="Freeform 5">
              <a:extLst>
                <a:ext uri="{FF2B5EF4-FFF2-40B4-BE49-F238E27FC236}">
                  <a16:creationId xmlns:a16="http://schemas.microsoft.com/office/drawing/2014/main" id="{A2F2F994-D93C-4552-B9AD-DA9E8C94B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6">
              <a:extLst>
                <a:ext uri="{FF2B5EF4-FFF2-40B4-BE49-F238E27FC236}">
                  <a16:creationId xmlns:a16="http://schemas.microsoft.com/office/drawing/2014/main" id="{502B8064-B713-4DB8-AC36-3E576B348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7">
              <a:extLst>
                <a:ext uri="{FF2B5EF4-FFF2-40B4-BE49-F238E27FC236}">
                  <a16:creationId xmlns:a16="http://schemas.microsoft.com/office/drawing/2014/main" id="{1D700A84-AE55-4EDE-A656-62806F504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2" name="Freeform 8">
              <a:extLst>
                <a:ext uri="{FF2B5EF4-FFF2-40B4-BE49-F238E27FC236}">
                  <a16:creationId xmlns:a16="http://schemas.microsoft.com/office/drawing/2014/main" id="{E04FC3D0-B839-4900-B5C8-86C794457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9">
              <a:extLst>
                <a:ext uri="{FF2B5EF4-FFF2-40B4-BE49-F238E27FC236}">
                  <a16:creationId xmlns:a16="http://schemas.microsoft.com/office/drawing/2014/main" id="{731A8D63-72B9-496F-BB43-DDD90FC7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10">
              <a:extLst>
                <a:ext uri="{FF2B5EF4-FFF2-40B4-BE49-F238E27FC236}">
                  <a16:creationId xmlns:a16="http://schemas.microsoft.com/office/drawing/2014/main" id="{5B167ED7-B36F-4DDE-B273-7A309BD0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5" name="Freeform 11">
              <a:extLst>
                <a:ext uri="{FF2B5EF4-FFF2-40B4-BE49-F238E27FC236}">
                  <a16:creationId xmlns:a16="http://schemas.microsoft.com/office/drawing/2014/main" id="{1178D32B-E32A-4691-84EB-5FE693D3B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6" name="Freeform 12">
              <a:extLst>
                <a:ext uri="{FF2B5EF4-FFF2-40B4-BE49-F238E27FC236}">
                  <a16:creationId xmlns:a16="http://schemas.microsoft.com/office/drawing/2014/main" id="{AB800FF0-63F8-4B30-96F4-E9601D02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7" name="Freeform 13">
              <a:extLst>
                <a:ext uri="{FF2B5EF4-FFF2-40B4-BE49-F238E27FC236}">
                  <a16:creationId xmlns:a16="http://schemas.microsoft.com/office/drawing/2014/main" id="{A4616F81-02F6-4A18-949C-FB6CBA200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8" name="Freeform 14">
              <a:extLst>
                <a:ext uri="{FF2B5EF4-FFF2-40B4-BE49-F238E27FC236}">
                  <a16:creationId xmlns:a16="http://schemas.microsoft.com/office/drawing/2014/main" id="{D31D2123-B363-42F3-8A04-43048C7B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9" name="Freeform 15">
              <a:extLst>
                <a:ext uri="{FF2B5EF4-FFF2-40B4-BE49-F238E27FC236}">
                  <a16:creationId xmlns:a16="http://schemas.microsoft.com/office/drawing/2014/main" id="{C60973D3-0B9D-465C-8FD3-266BBA49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0" name="Freeform 16">
              <a:extLst>
                <a:ext uri="{FF2B5EF4-FFF2-40B4-BE49-F238E27FC236}">
                  <a16:creationId xmlns:a16="http://schemas.microsoft.com/office/drawing/2014/main" id="{C6655AC3-A1D6-4A0B-861F-F94CB5F0D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1" name="Freeform 17">
              <a:extLst>
                <a:ext uri="{FF2B5EF4-FFF2-40B4-BE49-F238E27FC236}">
                  <a16:creationId xmlns:a16="http://schemas.microsoft.com/office/drawing/2014/main" id="{E8850C4A-AFA5-499E-8E1C-176A59C88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18">
              <a:extLst>
                <a:ext uri="{FF2B5EF4-FFF2-40B4-BE49-F238E27FC236}">
                  <a16:creationId xmlns:a16="http://schemas.microsoft.com/office/drawing/2014/main" id="{8C06F8D4-97B5-4836-AD19-2151421B0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19">
              <a:extLst>
                <a:ext uri="{FF2B5EF4-FFF2-40B4-BE49-F238E27FC236}">
                  <a16:creationId xmlns:a16="http://schemas.microsoft.com/office/drawing/2014/main" id="{89A2942D-1C1B-4AFF-9818-DA7B73EA4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20">
              <a:extLst>
                <a:ext uri="{FF2B5EF4-FFF2-40B4-BE49-F238E27FC236}">
                  <a16:creationId xmlns:a16="http://schemas.microsoft.com/office/drawing/2014/main" id="{2B61C5D3-5852-403F-B4BA-A64B93312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21">
              <a:extLst>
                <a:ext uri="{FF2B5EF4-FFF2-40B4-BE49-F238E27FC236}">
                  <a16:creationId xmlns:a16="http://schemas.microsoft.com/office/drawing/2014/main" id="{EF62A1A7-26C1-4804-93CB-A07F356CA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22">
              <a:extLst>
                <a:ext uri="{FF2B5EF4-FFF2-40B4-BE49-F238E27FC236}">
                  <a16:creationId xmlns:a16="http://schemas.microsoft.com/office/drawing/2014/main" id="{490A1082-3E3A-4C61-9613-910BB024A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7" name="Freeform 23">
              <a:extLst>
                <a:ext uri="{FF2B5EF4-FFF2-40B4-BE49-F238E27FC236}">
                  <a16:creationId xmlns:a16="http://schemas.microsoft.com/office/drawing/2014/main" id="{5F452D69-A1DB-4A06-B933-896AED861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49" name="Group 148">
            <a:extLst>
              <a:ext uri="{FF2B5EF4-FFF2-40B4-BE49-F238E27FC236}">
                <a16:creationId xmlns:a16="http://schemas.microsoft.com/office/drawing/2014/main" id="{445D6626-A6F2-4475-922C-BE42D3365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50" name="Rectangle 149">
              <a:extLst>
                <a:ext uri="{FF2B5EF4-FFF2-40B4-BE49-F238E27FC236}">
                  <a16:creationId xmlns:a16="http://schemas.microsoft.com/office/drawing/2014/main" id="{0ECFEB13-5D98-43DB-8DFF-78327AE1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Isosceles Triangle 150">
              <a:extLst>
                <a:ext uri="{FF2B5EF4-FFF2-40B4-BE49-F238E27FC236}">
                  <a16:creationId xmlns:a16="http://schemas.microsoft.com/office/drawing/2014/main" id="{29DA4AFD-8D10-4660-A842-40F4D1434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Rectangle 151">
              <a:extLst>
                <a:ext uri="{FF2B5EF4-FFF2-40B4-BE49-F238E27FC236}">
                  <a16:creationId xmlns:a16="http://schemas.microsoft.com/office/drawing/2014/main" id="{F2DBAFF0-48F5-43BB-87C6-CE56A16B6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54" name="Rectangle 153">
            <a:extLst>
              <a:ext uri="{FF2B5EF4-FFF2-40B4-BE49-F238E27FC236}">
                <a16:creationId xmlns:a16="http://schemas.microsoft.com/office/drawing/2014/main" id="{970A98CA-71CF-41CD-937B-850795886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6F326EE7-A508-4EF7-AFBF-63D7A596E9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7" name="Freeform 5">
              <a:extLst>
                <a:ext uri="{FF2B5EF4-FFF2-40B4-BE49-F238E27FC236}">
                  <a16:creationId xmlns:a16="http://schemas.microsoft.com/office/drawing/2014/main" id="{E5D2B1BD-1F12-4523-A9CC-D3186D542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6">
              <a:extLst>
                <a:ext uri="{FF2B5EF4-FFF2-40B4-BE49-F238E27FC236}">
                  <a16:creationId xmlns:a16="http://schemas.microsoft.com/office/drawing/2014/main" id="{741741D2-ED67-4813-83F3-5EB418BB6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7">
              <a:extLst>
                <a:ext uri="{FF2B5EF4-FFF2-40B4-BE49-F238E27FC236}">
                  <a16:creationId xmlns:a16="http://schemas.microsoft.com/office/drawing/2014/main" id="{FF2A87CA-AEEF-44CB-AE35-AA98FE9B4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8">
              <a:extLst>
                <a:ext uri="{FF2B5EF4-FFF2-40B4-BE49-F238E27FC236}">
                  <a16:creationId xmlns:a16="http://schemas.microsoft.com/office/drawing/2014/main" id="{651423C2-A694-4809-8972-E7C432E60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9">
              <a:extLst>
                <a:ext uri="{FF2B5EF4-FFF2-40B4-BE49-F238E27FC236}">
                  <a16:creationId xmlns:a16="http://schemas.microsoft.com/office/drawing/2014/main" id="{B49B31D5-A22A-4C8A-8516-3DEEFAF469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0">
              <a:extLst>
                <a:ext uri="{FF2B5EF4-FFF2-40B4-BE49-F238E27FC236}">
                  <a16:creationId xmlns:a16="http://schemas.microsoft.com/office/drawing/2014/main" id="{177DF76B-4383-4F06-8125-43E9162D27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1">
              <a:extLst>
                <a:ext uri="{FF2B5EF4-FFF2-40B4-BE49-F238E27FC236}">
                  <a16:creationId xmlns:a16="http://schemas.microsoft.com/office/drawing/2014/main" id="{1F488673-3613-4D34-BF97-A4B6ADA63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2">
              <a:extLst>
                <a:ext uri="{FF2B5EF4-FFF2-40B4-BE49-F238E27FC236}">
                  <a16:creationId xmlns:a16="http://schemas.microsoft.com/office/drawing/2014/main" id="{26877494-71D4-4879-8E63-55A8239AB4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3">
              <a:extLst>
                <a:ext uri="{FF2B5EF4-FFF2-40B4-BE49-F238E27FC236}">
                  <a16:creationId xmlns:a16="http://schemas.microsoft.com/office/drawing/2014/main" id="{8DC06A40-DE2B-41AF-A528-2E900DD560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
              <a:extLst>
                <a:ext uri="{FF2B5EF4-FFF2-40B4-BE49-F238E27FC236}">
                  <a16:creationId xmlns:a16="http://schemas.microsoft.com/office/drawing/2014/main" id="{768B663C-FBC1-4556-9328-EAF4995DC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5">
              <a:extLst>
                <a:ext uri="{FF2B5EF4-FFF2-40B4-BE49-F238E27FC236}">
                  <a16:creationId xmlns:a16="http://schemas.microsoft.com/office/drawing/2014/main" id="{2BD7EBB2-5F33-4651-9A8D-22BB0EFEC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
              <a:extLst>
                <a:ext uri="{FF2B5EF4-FFF2-40B4-BE49-F238E27FC236}">
                  <a16:creationId xmlns:a16="http://schemas.microsoft.com/office/drawing/2014/main" id="{515B1D80-2CCA-480A-9E73-5AE4D385D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7">
              <a:extLst>
                <a:ext uri="{FF2B5EF4-FFF2-40B4-BE49-F238E27FC236}">
                  <a16:creationId xmlns:a16="http://schemas.microsoft.com/office/drawing/2014/main" id="{FDBE8DEF-819D-4AA7-8815-52EB22ACF0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8">
              <a:extLst>
                <a:ext uri="{FF2B5EF4-FFF2-40B4-BE49-F238E27FC236}">
                  <a16:creationId xmlns:a16="http://schemas.microsoft.com/office/drawing/2014/main" id="{AE90681D-42FE-4C0F-80CA-EA05785E0B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9">
              <a:extLst>
                <a:ext uri="{FF2B5EF4-FFF2-40B4-BE49-F238E27FC236}">
                  <a16:creationId xmlns:a16="http://schemas.microsoft.com/office/drawing/2014/main" id="{FA86AD07-319B-411F-AC45-AA52F8D3C3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20">
              <a:extLst>
                <a:ext uri="{FF2B5EF4-FFF2-40B4-BE49-F238E27FC236}">
                  <a16:creationId xmlns:a16="http://schemas.microsoft.com/office/drawing/2014/main" id="{C859D20C-F34C-48EB-BE36-9CEE77C2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21">
              <a:extLst>
                <a:ext uri="{FF2B5EF4-FFF2-40B4-BE49-F238E27FC236}">
                  <a16:creationId xmlns:a16="http://schemas.microsoft.com/office/drawing/2014/main" id="{E65C4ECC-A417-4C0C-B0DA-45536454BA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22">
              <a:extLst>
                <a:ext uri="{FF2B5EF4-FFF2-40B4-BE49-F238E27FC236}">
                  <a16:creationId xmlns:a16="http://schemas.microsoft.com/office/drawing/2014/main" id="{CC6F4AC2-FAA9-45AD-A4BC-8237BCE702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23">
              <a:extLst>
                <a:ext uri="{FF2B5EF4-FFF2-40B4-BE49-F238E27FC236}">
                  <a16:creationId xmlns:a16="http://schemas.microsoft.com/office/drawing/2014/main" id="{4A9DE6F0-4620-4084-B281-FE044DB2C8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77" name="Rectangle 176">
            <a:extLst>
              <a:ext uri="{FF2B5EF4-FFF2-40B4-BE49-F238E27FC236}">
                <a16:creationId xmlns:a16="http://schemas.microsoft.com/office/drawing/2014/main" id="{57FEE73E-FB69-4E9E-BF08-78CA18862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9" y="0"/>
            <a:ext cx="12191695" cy="41979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road, outdoor, person, building&#10;&#10;Description automatically generated">
            <a:extLst>
              <a:ext uri="{FF2B5EF4-FFF2-40B4-BE49-F238E27FC236}">
                <a16:creationId xmlns:a16="http://schemas.microsoft.com/office/drawing/2014/main" id="{AF9E951B-67A8-8D49-A8EC-64DBCCF718FA}"/>
              </a:ext>
            </a:extLst>
          </p:cNvPr>
          <p:cNvPicPr>
            <a:picLocks noChangeAspect="1"/>
          </p:cNvPicPr>
          <p:nvPr/>
        </p:nvPicPr>
        <p:blipFill>
          <a:blip r:embed="rId3"/>
          <a:stretch>
            <a:fillRect/>
          </a:stretch>
        </p:blipFill>
        <p:spPr>
          <a:xfrm>
            <a:off x="691308" y="305329"/>
            <a:ext cx="5919692" cy="4040190"/>
          </a:xfrm>
          <a:prstGeom prst="rect">
            <a:avLst/>
          </a:prstGeom>
          <a:ln w="12700">
            <a:noFill/>
          </a:ln>
        </p:spPr>
      </p:pic>
      <p:pic>
        <p:nvPicPr>
          <p:cNvPr id="7" name="Picture 6" descr="A person standing next to a suitcase&#10;&#10;Description automatically generated">
            <a:extLst>
              <a:ext uri="{FF2B5EF4-FFF2-40B4-BE49-F238E27FC236}">
                <a16:creationId xmlns:a16="http://schemas.microsoft.com/office/drawing/2014/main" id="{BB51B7A9-EAEC-3E4B-850E-7297B0175821}"/>
              </a:ext>
            </a:extLst>
          </p:cNvPr>
          <p:cNvPicPr>
            <a:picLocks noChangeAspect="1"/>
          </p:cNvPicPr>
          <p:nvPr/>
        </p:nvPicPr>
        <p:blipFill rotWithShape="1">
          <a:blip r:embed="rId4"/>
          <a:srcRect l="25168" r="6073" b="-1"/>
          <a:stretch/>
        </p:blipFill>
        <p:spPr>
          <a:xfrm>
            <a:off x="6927180" y="-2300"/>
            <a:ext cx="4731326" cy="5315651"/>
          </a:xfrm>
          <a:prstGeom prst="rect">
            <a:avLst/>
          </a:prstGeom>
          <a:ln w="12700">
            <a:noFill/>
          </a:ln>
        </p:spPr>
      </p:pic>
      <p:grpSp>
        <p:nvGrpSpPr>
          <p:cNvPr id="179" name="Group 178">
            <a:extLst>
              <a:ext uri="{FF2B5EF4-FFF2-40B4-BE49-F238E27FC236}">
                <a16:creationId xmlns:a16="http://schemas.microsoft.com/office/drawing/2014/main" id="{9D45FA45-1472-4C71-BA56-6BFB628AD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180" name="Isosceles Triangle 39">
              <a:extLst>
                <a:ext uri="{FF2B5EF4-FFF2-40B4-BE49-F238E27FC236}">
                  <a16:creationId xmlns:a16="http://schemas.microsoft.com/office/drawing/2014/main" id="{72B03240-6F06-45A1-9634-C4D45839D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3366D9C-D995-48FE-B2BD-ECE2EE2A4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81662AC-449E-FD49-854D-B0F477EB0179}"/>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700"/>
              <a:t>1960s</a:t>
            </a:r>
          </a:p>
        </p:txBody>
      </p:sp>
    </p:spTree>
    <p:extLst>
      <p:ext uri="{BB962C8B-B14F-4D97-AF65-F5344CB8AC3E}">
        <p14:creationId xmlns:p14="http://schemas.microsoft.com/office/powerpoint/2010/main" val="4136351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3" name="Rectangle 32">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4"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7" name="Rectangle 36">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Freeform: Shape 40">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C90DEBD3-5E1D-FE46-9AA9-AC529AA05CCA}"/>
              </a:ext>
            </a:extLst>
          </p:cNvPr>
          <p:cNvSpPr>
            <a:spLocks noGrp="1"/>
          </p:cNvSpPr>
          <p:nvPr>
            <p:ph type="title"/>
          </p:nvPr>
        </p:nvSpPr>
        <p:spPr>
          <a:xfrm>
            <a:off x="807720" y="2349925"/>
            <a:ext cx="2441894" cy="2456442"/>
          </a:xfrm>
        </p:spPr>
        <p:txBody>
          <a:bodyPr vert="horz" lIns="228600" tIns="228600" rIns="228600" bIns="228600" rtlCol="0" anchor="ctr">
            <a:normAutofit/>
          </a:bodyPr>
          <a:lstStyle/>
          <a:p>
            <a:pPr algn="l"/>
            <a:r>
              <a:rPr lang="en-US" sz="3200" dirty="0"/>
              <a:t>The 70s Cart</a:t>
            </a:r>
          </a:p>
        </p:txBody>
      </p:sp>
      <p:pic>
        <p:nvPicPr>
          <p:cNvPr id="5" name="Online Media 4" descr="mix of carts.mp4">
            <a:hlinkClick r:id="" action="ppaction://media"/>
            <a:extLst>
              <a:ext uri="{FF2B5EF4-FFF2-40B4-BE49-F238E27FC236}">
                <a16:creationId xmlns:a16="http://schemas.microsoft.com/office/drawing/2014/main" id="{77808386-DABA-AC48-9A46-4E10118495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8433" y="1529557"/>
            <a:ext cx="6896100" cy="3879056"/>
          </a:xfrm>
          <a:prstGeom prst="rect">
            <a:avLst/>
          </a:prstGeom>
        </p:spPr>
      </p:pic>
    </p:spTree>
    <p:extLst>
      <p:ext uri="{BB962C8B-B14F-4D97-AF65-F5344CB8AC3E}">
        <p14:creationId xmlns:p14="http://schemas.microsoft.com/office/powerpoint/2010/main" val="12131928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4" name="Rectangle 33">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34">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8" name="Rectangle 37">
            <a:extLst>
              <a:ext uri="{FF2B5EF4-FFF2-40B4-BE49-F238E27FC236}">
                <a16:creationId xmlns:a16="http://schemas.microsoft.com/office/drawing/2014/main" id="{3904BE49-D42F-4F46-B6D8-2F3171216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57C06C8-18BE-4336-B9E0-3E15ACC93B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C1C39E9B-4917-47D7-B9CB-56480F887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5F7200AE-DDFE-46D2-ABCA-99906B970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CAC40760-2393-4FAE-9A58-F4CDC0671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1080422B-1649-4C8E-9459-421424360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0136A7BD-0DB3-401B-A6AB-38BD30D100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FD037346-242B-41AF-8CF5-C35284CA2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238EBF94-0BBF-4BAE-AE27-729E3AC13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3940EFD7-EB1A-47AF-9DC9-7D4FCC601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6BAA7A10-98A8-4931-9BE2-B573EB3767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420223F5-34A9-4388-AF7B-38C76242FC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3CC9C746-C646-4363-B3D3-349B5C18C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3EAA5BC5-AB13-4C8E-9D9D-05DE777C5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500FC397-0569-4EC4-926A-DDD62AC495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284FF041-FE7D-47CD-830F-7FABF41C7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224154F3-CDFE-4FFF-92E4-ECEACF4A6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CCE7404D-AA5A-4B82-A875-07F35D7C2D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526B6FED-4F20-4070-95B4-FF6F439E1C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3A75958D-1716-4B5A-A745-AFA4962FA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531A2051-17DE-4E9D-9EA6-026B97B1A9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1" name="Rectangle 60">
            <a:extLst>
              <a:ext uri="{FF2B5EF4-FFF2-40B4-BE49-F238E27FC236}">
                <a16:creationId xmlns:a16="http://schemas.microsoft.com/office/drawing/2014/main" id="{CE0642A0-80D3-4F37-8249-A07E6F382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A760135-24A9-40C9-B45F-2EB5B6420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64" name="Isosceles Triangle 39">
              <a:extLst>
                <a:ext uri="{FF2B5EF4-FFF2-40B4-BE49-F238E27FC236}">
                  <a16:creationId xmlns:a16="http://schemas.microsoft.com/office/drawing/2014/main" id="{20E3CEE0-0CB3-421F-99FC-4585E6243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46BB80-2556-4779-9642-5706CAA33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A119CF34-365D-FE42-889D-FDDCAC895F94}"/>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700" dirty="0"/>
              <a:t>The 70s become the 80s</a:t>
            </a:r>
          </a:p>
        </p:txBody>
      </p:sp>
      <p:sp>
        <p:nvSpPr>
          <p:cNvPr id="5" name="Text Placeholder 4">
            <a:extLst>
              <a:ext uri="{FF2B5EF4-FFF2-40B4-BE49-F238E27FC236}">
                <a16:creationId xmlns:a16="http://schemas.microsoft.com/office/drawing/2014/main" id="{186A2D5C-5FA0-374D-9268-55B0F4500F92}"/>
              </a:ext>
            </a:extLst>
          </p:cNvPr>
          <p:cNvSpPr>
            <a:spLocks noGrp="1"/>
          </p:cNvSpPr>
          <p:nvPr>
            <p:ph type="body" sz="half" idx="2"/>
          </p:nvPr>
        </p:nvSpPr>
        <p:spPr>
          <a:xfrm>
            <a:off x="1683983" y="5021137"/>
            <a:ext cx="8833654" cy="522636"/>
          </a:xfrm>
        </p:spPr>
        <p:txBody>
          <a:bodyPr vert="horz" lIns="91440" tIns="0" rIns="91440" bIns="45720" rtlCol="0">
            <a:normAutofit/>
          </a:bodyPr>
          <a:lstStyle/>
          <a:p>
            <a:pPr>
              <a:lnSpc>
                <a:spcPct val="100000"/>
              </a:lnSpc>
            </a:pPr>
            <a:endParaRPr lang="en-US" sz="1600" dirty="0"/>
          </a:p>
        </p:txBody>
      </p:sp>
      <p:pic>
        <p:nvPicPr>
          <p:cNvPr id="2" name="Online Media 1" descr="yankees toyota.mp4">
            <a:hlinkClick r:id="" action="ppaction://media"/>
            <a:extLst>
              <a:ext uri="{FF2B5EF4-FFF2-40B4-BE49-F238E27FC236}">
                <a16:creationId xmlns:a16="http://schemas.microsoft.com/office/drawing/2014/main" id="{6A83C7D3-622A-0243-B985-7E0C9DFC27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9120" y="77056"/>
            <a:ext cx="7394062" cy="4159160"/>
          </a:xfrm>
          <a:prstGeom prst="rect">
            <a:avLst/>
          </a:prstGeom>
        </p:spPr>
      </p:pic>
    </p:spTree>
    <p:extLst>
      <p:ext uri="{BB962C8B-B14F-4D97-AF65-F5344CB8AC3E}">
        <p14:creationId xmlns:p14="http://schemas.microsoft.com/office/powerpoint/2010/main" val="32340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4517</TotalTime>
  <Words>3000</Words>
  <Application>Microsoft Macintosh PowerPoint</Application>
  <PresentationFormat>Widescreen</PresentationFormat>
  <Paragraphs>181</Paragraphs>
  <Slides>16</Slides>
  <Notes>16</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Calibri Light</vt:lpstr>
      <vt:lpstr>Rockwell</vt:lpstr>
      <vt:lpstr>Wingdings</vt:lpstr>
      <vt:lpstr>Atlas</vt:lpstr>
      <vt:lpstr>A Return to Greatness: The Tumultuous History of the Bullpen Cart </vt:lpstr>
      <vt:lpstr>Methodology</vt:lpstr>
      <vt:lpstr>1950s</vt:lpstr>
      <vt:lpstr>PowerPoint Presentation</vt:lpstr>
      <vt:lpstr>PowerPoint Presentation</vt:lpstr>
      <vt:lpstr>PowerPoint Presentation</vt:lpstr>
      <vt:lpstr>1960s</vt:lpstr>
      <vt:lpstr>The 70s Cart</vt:lpstr>
      <vt:lpstr>The 70s become the 80s</vt:lpstr>
      <vt:lpstr>The breaking point</vt:lpstr>
      <vt:lpstr>What’s old is new again</vt:lpstr>
      <vt:lpstr>Times have changed</vt:lpstr>
      <vt:lpstr>PowerPoint Presentation</vt:lpstr>
      <vt:lpstr>The Rebirth!</vt:lpstr>
      <vt:lpstr>No matter what-- we will always have Japan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Return to Greatness: The Tumultuous History of the Bullpen Cart </dc:title>
  <dc:creator>Allison Levin</dc:creator>
  <cp:lastModifiedBy>Allison Levin</cp:lastModifiedBy>
  <cp:revision>18</cp:revision>
  <dcterms:created xsi:type="dcterms:W3CDTF">2019-06-23T20:52:05Z</dcterms:created>
  <dcterms:modified xsi:type="dcterms:W3CDTF">2019-06-27T00:09:15Z</dcterms:modified>
</cp:coreProperties>
</file>