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7" r:id="rId3"/>
  </p:sldMasterIdLst>
  <p:notesMasterIdLst>
    <p:notesMasterId r:id="rId24"/>
  </p:notesMasterIdLst>
  <p:sldIdLst>
    <p:sldId id="794" r:id="rId4"/>
    <p:sldId id="784" r:id="rId5"/>
    <p:sldId id="559" r:id="rId6"/>
    <p:sldId id="569" r:id="rId7"/>
    <p:sldId id="785" r:id="rId8"/>
    <p:sldId id="786" r:id="rId9"/>
    <p:sldId id="382" r:id="rId10"/>
    <p:sldId id="594" r:id="rId11"/>
    <p:sldId id="796" r:id="rId12"/>
    <p:sldId id="787" r:id="rId13"/>
    <p:sldId id="788" r:id="rId14"/>
    <p:sldId id="792" r:id="rId15"/>
    <p:sldId id="802" r:id="rId16"/>
    <p:sldId id="499" r:id="rId17"/>
    <p:sldId id="790" r:id="rId18"/>
    <p:sldId id="568" r:id="rId19"/>
    <p:sldId id="801" r:id="rId20"/>
    <p:sldId id="803" r:id="rId21"/>
    <p:sldId id="804" r:id="rId22"/>
    <p:sldId id="797" r:id="rId23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6FF33"/>
    <a:srgbClr val="FF3300"/>
    <a:srgbClr val="F8B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1731" autoAdjust="0"/>
    <p:restoredTop sz="88421" autoAdjust="0"/>
  </p:normalViewPr>
  <p:slideViewPr>
    <p:cSldViewPr>
      <p:cViewPr varScale="1">
        <p:scale>
          <a:sx n="86" d="100"/>
          <a:sy n="86" d="100"/>
        </p:scale>
        <p:origin x="33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26" Type="http://schemas.openxmlformats.org/officeDocument/2006/relationships/viewProps" Target="viewProps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8.xml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5" Type="http://schemas.openxmlformats.org/officeDocument/2006/relationships/presProps" Target="pres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3.xml" /><Relationship Id="rId20" Type="http://schemas.openxmlformats.org/officeDocument/2006/relationships/slide" Target="slides/slide17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24" Type="http://schemas.openxmlformats.org/officeDocument/2006/relationships/notesMaster" Target="notesMasters/notesMaster1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23" Type="http://schemas.openxmlformats.org/officeDocument/2006/relationships/slide" Target="slides/slide20.xml" /><Relationship Id="rId28" Type="http://schemas.openxmlformats.org/officeDocument/2006/relationships/tableStyles" Target="tableStyles.xml" /><Relationship Id="rId10" Type="http://schemas.openxmlformats.org/officeDocument/2006/relationships/slide" Target="slides/slide7.xml" /><Relationship Id="rId19" Type="http://schemas.openxmlformats.org/officeDocument/2006/relationships/slide" Target="slides/slide16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slide" Target="slides/slide19.xml" /><Relationship Id="rId27" Type="http://schemas.openxmlformats.org/officeDocument/2006/relationships/theme" Target="theme/theme1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fld id="{EA6D53DC-F07C-42C2-8952-0A3B5712F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12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840395-7035-4F61-AC0F-6845B7A5CA9C}" type="slidenum">
              <a:rPr lang="en-US" altLang="en-US" b="0" smtClean="0"/>
              <a:pPr eaLnBrk="1" hangingPunct="1"/>
              <a:t>1</a:t>
            </a:fld>
            <a:endParaRPr lang="en-US" altLang="en-US" b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685800" lvl="1" indent="-228600" eaLnBrk="1" hangingPunct="1"/>
            <a:endParaRPr lang="en-US" altLang="en-US" sz="1000"/>
          </a:p>
          <a:p>
            <a:pPr marL="228600" indent="-228600" eaLnBrk="1" hangingPunct="1"/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2476680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F4EA06-8A10-44D0-8F03-85CCF82211A0}" type="slidenum">
              <a:rPr lang="en-US" altLang="en-US" smtClean="0"/>
              <a:pPr eaLnBrk="1" hangingPunct="1"/>
              <a:t>2</a:t>
            </a:fld>
            <a:endParaRPr lang="en-US" alt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490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F4EA06-8A10-44D0-8F03-85CCF82211A0}" type="slidenum">
              <a:rPr lang="en-US" altLang="en-US" smtClean="0"/>
              <a:pPr eaLnBrk="1" hangingPunct="1"/>
              <a:t>3</a:t>
            </a:fld>
            <a:endParaRPr lang="en-US" alt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1BDDCF4F-7284-6097-6E2B-25B025EE159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8CD6A5A-540F-4239-9A83-495EDDE77B24}" type="slidenum">
              <a:rPr lang="en-US" altLang="en-US" sz="1300"/>
              <a:pPr algn="r" eaLnBrk="1" hangingPunct="1"/>
              <a:t>7</a:t>
            </a:fld>
            <a:endParaRPr lang="en-US" altLang="en-US" sz="1300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0AC25A99-05F7-86A2-8296-67869B191C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543F8483-DD43-5BA7-6443-A37761513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Bounce some balls:  superball, sad ball, baseball (in between)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CC0F6A23-7269-4555-80C1-E5D13E8316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750C5A-DF1E-4B81-A838-6167215741B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55B51454-91C3-4396-9F6F-A5B6284B42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73113"/>
            <a:ext cx="5100638" cy="3827462"/>
          </a:xfrm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EC4F2FAD-5C7E-4A51-80D7-F7D4B21A1D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Note:  nodes stack up at barrel end--&gt;”sweet spot zone”</a:t>
            </a:r>
          </a:p>
        </p:txBody>
      </p:sp>
    </p:spTree>
    <p:extLst>
      <p:ext uri="{BB962C8B-B14F-4D97-AF65-F5344CB8AC3E}">
        <p14:creationId xmlns:p14="http://schemas.microsoft.com/office/powerpoint/2010/main" val="2156342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E307F22-16CA-4AA9-8993-9A83179425CA}" type="slidenum">
              <a:rPr lang="en-US" altLang="en-US" sz="1300" b="0"/>
              <a:pPr algn="r" eaLnBrk="1" hangingPunct="1"/>
              <a:t>14</a:t>
            </a:fld>
            <a:endParaRPr lang="en-US" altLang="en-US" sz="1300" b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73113"/>
            <a:ext cx="5103813" cy="3827462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60925"/>
            <a:ext cx="5865812" cy="4605338"/>
          </a:xfrm>
          <a:noFill/>
        </p:spPr>
        <p:txBody>
          <a:bodyPr/>
          <a:lstStyle/>
          <a:p>
            <a:pPr marL="228600" indent="-228600" eaLnBrk="1" hangingPunct="1"/>
            <a:r>
              <a:rPr lang="en-US" altLang="en-US"/>
              <a:t>Demo:  ball on stick, bat with cup on knob</a:t>
            </a:r>
          </a:p>
          <a:p>
            <a:pPr marL="228600" indent="-228600" eaLnBrk="1" hangingPunct="1"/>
            <a:r>
              <a:rPr lang="en-US" altLang="en-US"/>
              <a:t>Demo:  ball on stick, rubber bat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74988-1F11-4F41-8D71-C5ACF6E76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23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1DDB7-19C6-4659-A1E9-6BD20BA0C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1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1BB2D-A367-4642-A138-E87574E28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12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CB1BE-97A1-4364-A382-53E8DA481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24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4CE97-4D75-4DB7-BF58-C96C9E0FA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1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71152-5DE4-417F-8DB3-FB958DE33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16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E2120-5D9E-4981-8502-0296F9529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4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A0642-0DF7-4921-A83F-E1CC6E1C1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43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A9431-5EAD-4CC3-B301-1360104C5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60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BEE83-7F41-49EC-AA6D-12CB6DE98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7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33371-4296-42D3-8DC4-78E774675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9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3200"/>
            </a:lvl2pPr>
            <a:lvl3pPr>
              <a:defRPr sz="2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F155F-6001-4D9E-B354-2557CCF16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86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42C21-3011-437F-BCB1-8B9366EF1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6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A8BE8-315B-4EB7-B7E8-7B5370E73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2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F1A6C-0CD3-48F8-BB32-769272796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49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7F1A9-13F6-40A6-83F7-C59E94C56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49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E225B-F114-4B71-B9A1-A3F636876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60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F6597B-06CF-4B0A-827A-49692A9B92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13A0DA-A85A-4A1A-A137-D2BFE4D55C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E92E1D-3434-450C-B6D0-A85DA7A984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334AB0-70BE-4CD4-9484-797ABDBE1E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212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D06455-9FD0-4CEB-8A0B-EC16F25509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639A16-608B-433C-BA31-355924ED6C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A8FF22-4A67-417A-B321-C7DC804876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8981FA-AD6D-4072-AEE2-D004770974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306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9C956F-7509-4198-9C36-A897B6EE06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5643AE-7CAB-4252-B6DE-8B4102CF4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88DCDC-E2D1-498A-9149-8F889EEF44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5027ED-FD7C-4C77-8993-1017FEA64A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355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4FEBF1-9190-4782-819C-BFC05B660F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822DF-3FA5-4575-B01E-B8D3E0378D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B827F8-4643-44EF-AB1B-7543CE7478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A7ACCA-445B-4050-91B7-882815CB4B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597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5A18409-7E4D-4B2D-922D-C5DADF1337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7E7620-3AF9-494D-B123-0B3B9ABA20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D57AE1B-6919-44C5-8ACF-7D2A4AE2A8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C8837B-7000-4F9D-A615-3257376E57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70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F34C4-213F-43B5-BF2B-F4E6A4615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8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596C249-3E35-4EF5-AFB6-ED7AEF4AF5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F48E2C-674E-4C7B-A0A2-479761BEED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7D2ECDE-127D-4459-97E6-87016B3A11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095D4-7222-423F-8E75-94FC27C1AD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43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9F693D-5F5A-4242-AD17-E162252BF1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4FC1D5-580C-4D51-8D6A-E254C60565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35601D-BBA9-42E1-BE47-8D85EB792F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9857BD-9259-4B76-9291-3644270C8E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096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709684-CA99-4914-A0D6-E2CDE9CA5A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81440F-5D3D-431E-AD2B-56B5900832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5D556A-CD71-4D86-8D9F-8854F9C013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BB5561-D96A-4E7F-8E7B-B4B4005A4B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408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3C90DA-73FC-4917-95B7-8B6CD8D7AA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F36F4-54FE-47CE-9D38-F624315AB9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2CF61D-122D-4B7B-A057-4DB3B47A5B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6A6EFD-3E56-42B1-8E2E-64244D18E9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802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81CF20-79C4-4CA4-9CE9-71396A940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4872C3-8AC3-4FBB-A06C-1EAB962B0F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4AF2AF-2EE2-48E4-A82B-E6D0532B3C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4914E-BAC2-421D-AC52-B2F799487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732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53BF84-C9D3-4569-ADEE-8D6EA537EB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016BD6-BBBC-4EA7-871B-3352619BBF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18E36E-B991-4CAD-961C-73E2EC2553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86EBA-635F-4F27-A6D4-6D9F9DBB36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821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97D2BBE-0673-4F75-9FFF-9245DF4C1E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1383EFA-709B-49A2-8561-3E7AA037DF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A57CE9E-12CA-4EE2-861A-AE3935748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A3273E-76A3-42E7-93BE-778758D081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48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F81C2-8AF7-4D3C-9BCA-C478DC951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52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25645-C703-456D-BC7F-9BD32FE50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1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3440E-FB67-457B-BE31-725231991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9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51940-D16B-4703-8468-4A422BCDD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0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7ACDA-E09D-40CD-A964-6C421A186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19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58E28-7958-41CF-B9F4-8D37A1F7C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slideLayout" Target="../slideLayouts/slideLayout24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 /><Relationship Id="rId13" Type="http://schemas.openxmlformats.org/officeDocument/2006/relationships/theme" Target="../theme/theme3.xml" /><Relationship Id="rId3" Type="http://schemas.openxmlformats.org/officeDocument/2006/relationships/slideLayout" Target="../slideLayouts/slideLayout27.xml" /><Relationship Id="rId7" Type="http://schemas.openxmlformats.org/officeDocument/2006/relationships/slideLayout" Target="../slideLayouts/slideLayout31.xml" /><Relationship Id="rId12" Type="http://schemas.openxmlformats.org/officeDocument/2006/relationships/slideLayout" Target="../slideLayouts/slideLayout36.xml" /><Relationship Id="rId2" Type="http://schemas.openxmlformats.org/officeDocument/2006/relationships/slideLayout" Target="../slideLayouts/slideLayout26.xml" /><Relationship Id="rId1" Type="http://schemas.openxmlformats.org/officeDocument/2006/relationships/slideLayout" Target="../slideLayouts/slideLayout25.xml" /><Relationship Id="rId6" Type="http://schemas.openxmlformats.org/officeDocument/2006/relationships/slideLayout" Target="../slideLayouts/slideLayout30.xml" /><Relationship Id="rId11" Type="http://schemas.openxmlformats.org/officeDocument/2006/relationships/slideLayout" Target="../slideLayouts/slideLayout35.xml" /><Relationship Id="rId5" Type="http://schemas.openxmlformats.org/officeDocument/2006/relationships/slideLayout" Target="../slideLayouts/slideLayout29.xml" /><Relationship Id="rId10" Type="http://schemas.openxmlformats.org/officeDocument/2006/relationships/slideLayout" Target="../slideLayouts/slideLayout34.xml" /><Relationship Id="rId4" Type="http://schemas.openxmlformats.org/officeDocument/2006/relationships/slideLayout" Target="../slideLayouts/slideLayout28.xml" /><Relationship Id="rId9" Type="http://schemas.openxmlformats.org/officeDocument/2006/relationships/slideLayout" Target="../slideLayouts/slideLayout3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endParaRPr lang="en-US" altLang="en-US"/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50D4C8D0-C087-4AB6-95F4-040FDBCE0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FF3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endParaRPr lang="en-US" altLang="en-US"/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baseline="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6CAFBAE5-ADA5-4858-9925-6E44A344B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FF3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29A4A6-CA11-4A8B-BAF4-614AEEEBC0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5F66442-D3A4-4CCE-9B1B-368D9CEEC9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endParaRPr lang="en-US" altLang="en-US"/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03A6253-96D0-4D2A-81AE-ACBEA6423E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1EE52CC-F665-48FB-AF11-B59B243A1F4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7C65127-FEA0-412F-851F-9A5CD8E404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00"/>
                </a:solidFill>
              </a:defRPr>
            </a:lvl1pPr>
          </a:lstStyle>
          <a:p>
            <a:fld id="{30A73456-E1C0-4186-BC7E-931310EB7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92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FF3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 /><Relationship Id="rId3" Type="http://schemas.openxmlformats.org/officeDocument/2006/relationships/image" Target="../media/image6.wmf" /><Relationship Id="rId7" Type="http://schemas.openxmlformats.org/officeDocument/2006/relationships/image" Target="../media/image10.gif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31.xml" /><Relationship Id="rId6" Type="http://schemas.openxmlformats.org/officeDocument/2006/relationships/image" Target="../media/image9.gif" /><Relationship Id="rId5" Type="http://schemas.openxmlformats.org/officeDocument/2006/relationships/image" Target="../media/image8.jpeg" /><Relationship Id="rId4" Type="http://schemas.openxmlformats.org/officeDocument/2006/relationships/image" Target="../media/image7.wmf" /><Relationship Id="rId9" Type="http://schemas.openxmlformats.org/officeDocument/2006/relationships/image" Target="../media/image12.gif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 /><Relationship Id="rId3" Type="http://schemas.openxmlformats.org/officeDocument/2006/relationships/notesSlide" Target="../notesSlides/notesSlide6.xml" /><Relationship Id="rId7" Type="http://schemas.openxmlformats.org/officeDocument/2006/relationships/image" Target="../media/image14.png" /><Relationship Id="rId2" Type="http://schemas.openxmlformats.org/officeDocument/2006/relationships/slideLayout" Target="../slideLayouts/slideLayout19.xml" /><Relationship Id="rId1" Type="http://schemas.openxmlformats.org/officeDocument/2006/relationships/vmlDrawing" Target="../drawings/vmlDrawing1.vml" /><Relationship Id="rId6" Type="http://schemas.openxmlformats.org/officeDocument/2006/relationships/oleObject" Target="../embeddings/oleObject2.bin" /><Relationship Id="rId5" Type="http://schemas.openxmlformats.org/officeDocument/2006/relationships/image" Target="../media/image13.wmf" /><Relationship Id="rId4" Type="http://schemas.openxmlformats.org/officeDocument/2006/relationships/oleObject" Target="../embeddings/oleObject1.bin" /><Relationship Id="rId9" Type="http://schemas.openxmlformats.org/officeDocument/2006/relationships/image" Target="../media/image16.png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6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16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6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1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 /><Relationship Id="rId2" Type="http://schemas.openxmlformats.org/officeDocument/2006/relationships/image" Target="../media/image1.gif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.gif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C3E6A5-CDB5-40D8-A353-70D057A1EF8D}" type="slidenum">
              <a:rPr lang="en-US" altLang="en-US" b="0" smtClean="0">
                <a:solidFill>
                  <a:srgbClr val="FFFF00"/>
                </a:solidFill>
              </a:rPr>
              <a:pPr eaLnBrk="1" hangingPunct="1"/>
              <a:t>1</a:t>
            </a:fld>
            <a:endParaRPr lang="en-US" altLang="en-US" b="0">
              <a:solidFill>
                <a:srgbClr val="FFFF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Do All Wood Bats Perform Identically?</a:t>
            </a:r>
          </a:p>
          <a:p>
            <a:pPr eaLnBrk="1" hangingPunct="1"/>
            <a:r>
              <a:rPr lang="en-US" altLang="en-US" sz="3600" dirty="0"/>
              <a:t>(and if not, why not?)</a:t>
            </a:r>
            <a:endParaRPr lang="en-US" altLang="en-US" dirty="0"/>
          </a:p>
          <a:p>
            <a:pPr eaLnBrk="1" hangingPunct="1"/>
            <a:r>
              <a:rPr lang="en-US" altLang="en-US" sz="3600" dirty="0">
                <a:solidFill>
                  <a:schemeClr val="bg1"/>
                </a:solidFill>
              </a:rPr>
              <a:t>Alan Nathan, Dan Russell, Patrick Drane</a:t>
            </a:r>
          </a:p>
          <a:p>
            <a:pPr eaLnBrk="1" hangingPunct="1"/>
            <a:r>
              <a:rPr lang="en-US" altLang="en-US" sz="3600" dirty="0">
                <a:solidFill>
                  <a:schemeClr val="bg1"/>
                </a:solidFill>
              </a:rPr>
              <a:t>and Blake Campshure</a:t>
            </a:r>
          </a:p>
          <a:p>
            <a:pPr eaLnBrk="1" hangingPunct="1"/>
            <a:endParaRPr lang="en-US" alt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A71A8-A355-61A6-FE50-799371F74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20014"/>
            <a:ext cx="6705600" cy="376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4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9B5B0E-0DA8-6D3B-BB96-D06040221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51" y="-152400"/>
            <a:ext cx="8229600" cy="1143000"/>
          </a:xfrm>
        </p:spPr>
        <p:txBody>
          <a:bodyPr/>
          <a:lstStyle/>
          <a:p>
            <a:r>
              <a:rPr lang="en-US" dirty="0"/>
              <a:t>Outline of Research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D7946-0221-BAEA-054F-37392E906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38" y="800100"/>
            <a:ext cx="8614611" cy="5257800"/>
          </a:xfrm>
        </p:spPr>
        <p:txBody>
          <a:bodyPr/>
          <a:lstStyle/>
          <a:p>
            <a:r>
              <a:rPr lang="en-US" sz="2800" dirty="0"/>
              <a:t>Obtained 18 nearly identical bats—</a:t>
            </a:r>
          </a:p>
          <a:p>
            <a:pPr lvl="1"/>
            <a:r>
              <a:rPr lang="en-US" sz="2800" dirty="0"/>
              <a:t>Thank you, Rawlings!</a:t>
            </a:r>
          </a:p>
          <a:p>
            <a:pPr lvl="1"/>
            <a:r>
              <a:rPr lang="en-US" sz="2800" dirty="0"/>
              <a:t>33.5”, 31.5 oz</a:t>
            </a:r>
          </a:p>
          <a:p>
            <a:pPr lvl="1"/>
            <a:r>
              <a:rPr lang="en-US" sz="2800" dirty="0"/>
              <a:t>6 each ash, maple, birch</a:t>
            </a:r>
          </a:p>
          <a:p>
            <a:r>
              <a:rPr lang="en-US" sz="2800" dirty="0"/>
              <a:t>Measure static properties to verify identical</a:t>
            </a:r>
          </a:p>
          <a:p>
            <a:pPr lvl="1"/>
            <a:r>
              <a:rPr lang="en-US" sz="2800" dirty="0"/>
              <a:t>Length, weight, shape, etc.</a:t>
            </a:r>
          </a:p>
          <a:p>
            <a:r>
              <a:rPr lang="en-US" sz="2800" dirty="0"/>
              <a:t>Measure vibrational properties via modal analysis</a:t>
            </a:r>
          </a:p>
          <a:p>
            <a:pPr lvl="1"/>
            <a:r>
              <a:rPr lang="en-US" sz="2800" dirty="0"/>
              <a:t>Dan Russell, Penn State</a:t>
            </a:r>
          </a:p>
          <a:p>
            <a:r>
              <a:rPr lang="en-US" sz="2800" dirty="0"/>
              <a:t>Measure BBCOR via 100 mph impacts</a:t>
            </a:r>
          </a:p>
          <a:p>
            <a:pPr lvl="1"/>
            <a:r>
              <a:rPr lang="en-US" sz="2800" dirty="0"/>
              <a:t>Patrick Drane, UML</a:t>
            </a:r>
          </a:p>
          <a:p>
            <a:r>
              <a:rPr lang="en-US" sz="2800" dirty="0"/>
              <a:t>Predict EV w/computer simulation</a:t>
            </a:r>
          </a:p>
          <a:p>
            <a:pPr lvl="1"/>
            <a:r>
              <a:rPr lang="en-US" sz="2800" dirty="0"/>
              <a:t>Me, UIUC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5AECD3-960C-33F0-47D1-A43D8899A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751940-D16B-4703-8468-4A422BCDD20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7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>
            <a:extLst>
              <a:ext uri="{FF2B5EF4-FFF2-40B4-BE49-F238E27FC236}">
                <a16:creationId xmlns:a16="http://schemas.microsoft.com/office/drawing/2014/main" id="{782E329D-6A96-40D6-A5B3-0A95C02C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066261-7580-4875-A4C7-2D7972A787C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7378EAFB-D1CA-4669-85A5-B736E391F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8" name="Text Box 3">
            <a:extLst>
              <a:ext uri="{FF2B5EF4-FFF2-40B4-BE49-F238E27FC236}">
                <a16:creationId xmlns:a16="http://schemas.microsoft.com/office/drawing/2014/main" id="{77104C16-1BC7-4B69-93AF-1A6A36EB5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199" y="127000"/>
            <a:ext cx="501156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“Modal Analysis” Studies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https://www.acs.psu.edu/drussell/bats.html</a:t>
            </a:r>
          </a:p>
        </p:txBody>
      </p:sp>
      <p:grpSp>
        <p:nvGrpSpPr>
          <p:cNvPr id="189444" name="Group 4">
            <a:extLst>
              <a:ext uri="{FF2B5EF4-FFF2-40B4-BE49-F238E27FC236}">
                <a16:creationId xmlns:a16="http://schemas.microsoft.com/office/drawing/2014/main" id="{303FECBA-EAF8-4477-9E60-D6D93EC83DEC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3146425"/>
            <a:ext cx="4876800" cy="3727450"/>
            <a:chOff x="2544" y="1982"/>
            <a:chExt cx="3072" cy="2348"/>
          </a:xfrm>
        </p:grpSpPr>
        <p:grpSp>
          <p:nvGrpSpPr>
            <p:cNvPr id="11312" name="Group 5">
              <a:extLst>
                <a:ext uri="{FF2B5EF4-FFF2-40B4-BE49-F238E27FC236}">
                  <a16:creationId xmlns:a16="http://schemas.microsoft.com/office/drawing/2014/main" id="{4FC8AAC1-B534-4863-8276-6DD27EFC6E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1982"/>
              <a:ext cx="2688" cy="2348"/>
              <a:chOff x="2976" y="1972"/>
              <a:chExt cx="2688" cy="2348"/>
            </a:xfrm>
          </p:grpSpPr>
          <p:pic>
            <p:nvPicPr>
              <p:cNvPr id="11314" name="Picture 6">
                <a:extLst>
                  <a:ext uri="{FF2B5EF4-FFF2-40B4-BE49-F238E27FC236}">
                    <a16:creationId xmlns:a16="http://schemas.microsoft.com/office/drawing/2014/main" id="{139333E5-9347-4135-9414-EEEAF5AB00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72"/>
                <a:ext cx="2688" cy="23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315" name="Text Box 7">
                <a:extLst>
                  <a:ext uri="{FF2B5EF4-FFF2-40B4-BE49-F238E27FC236}">
                    <a16:creationId xmlns:a16="http://schemas.microsoft.com/office/drawing/2014/main" id="{5CAC2C8F-863C-46F3-93D5-0B93CEF1A4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80" y="2509"/>
                <a:ext cx="1244" cy="37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frequency</a:t>
                </a:r>
              </a:p>
            </p:txBody>
          </p:sp>
        </p:grpSp>
        <p:sp>
          <p:nvSpPr>
            <p:cNvPr id="11313" name="AutoShape 8">
              <a:extLst>
                <a:ext uri="{FF2B5EF4-FFF2-40B4-BE49-F238E27FC236}">
                  <a16:creationId xmlns:a16="http://schemas.microsoft.com/office/drawing/2014/main" id="{80701A7C-0093-4F43-B043-5C8168C47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120"/>
              <a:ext cx="615" cy="30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2 w 21600"/>
                <a:gd name="T13" fmla="*/ 5435 h 21600"/>
                <a:gd name="T14" fmla="*/ 18896 w 21600"/>
                <a:gd name="T15" fmla="*/ 1623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9449" name="Group 9">
            <a:extLst>
              <a:ext uri="{FF2B5EF4-FFF2-40B4-BE49-F238E27FC236}">
                <a16:creationId xmlns:a16="http://schemas.microsoft.com/office/drawing/2014/main" id="{BCF35C0C-0FDD-4F45-B0CC-411B12E6377F}"/>
              </a:ext>
            </a:extLst>
          </p:cNvPr>
          <p:cNvGrpSpPr>
            <a:grpSpLocks/>
          </p:cNvGrpSpPr>
          <p:nvPr/>
        </p:nvGrpSpPr>
        <p:grpSpPr bwMode="auto">
          <a:xfrm>
            <a:off x="117475" y="3130550"/>
            <a:ext cx="4073525" cy="3624263"/>
            <a:chOff x="74" y="1972"/>
            <a:chExt cx="2566" cy="2283"/>
          </a:xfrm>
        </p:grpSpPr>
        <p:grpSp>
          <p:nvGrpSpPr>
            <p:cNvPr id="11308" name="Group 10">
              <a:extLst>
                <a:ext uri="{FF2B5EF4-FFF2-40B4-BE49-F238E27FC236}">
                  <a16:creationId xmlns:a16="http://schemas.microsoft.com/office/drawing/2014/main" id="{21F6C762-7DBF-4800-90FC-AE8A2EE922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" y="1972"/>
              <a:ext cx="2566" cy="2283"/>
              <a:chOff x="74" y="1972"/>
              <a:chExt cx="2566" cy="2283"/>
            </a:xfrm>
          </p:grpSpPr>
          <p:pic>
            <p:nvPicPr>
              <p:cNvPr id="11310" name="Picture 11">
                <a:extLst>
                  <a:ext uri="{FF2B5EF4-FFF2-40B4-BE49-F238E27FC236}">
                    <a16:creationId xmlns:a16="http://schemas.microsoft.com/office/drawing/2014/main" id="{8C0B5530-D3BA-4B7A-B18A-FA49CE509B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" y="1972"/>
                <a:ext cx="2566" cy="22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311" name="Text Box 12">
                <a:extLst>
                  <a:ext uri="{FF2B5EF4-FFF2-40B4-BE49-F238E27FC236}">
                    <a16:creationId xmlns:a16="http://schemas.microsoft.com/office/drawing/2014/main" id="{1DC3EEC1-2803-4497-8359-3F06DAABE4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3" y="3613"/>
                <a:ext cx="605" cy="37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time</a:t>
                </a:r>
              </a:p>
            </p:txBody>
          </p:sp>
        </p:grpSp>
        <p:sp>
          <p:nvSpPr>
            <p:cNvPr id="11309" name="AutoShape 13">
              <a:extLst>
                <a:ext uri="{FF2B5EF4-FFF2-40B4-BE49-F238E27FC236}">
                  <a16:creationId xmlns:a16="http://schemas.microsoft.com/office/drawing/2014/main" id="{446D5632-6271-4EC5-B109-EDFC7BF28F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44" y="2142"/>
              <a:ext cx="460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1 w 21600"/>
                <a:gd name="T13" fmla="*/ 5400 h 21600"/>
                <a:gd name="T14" fmla="*/ 1892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89486" name="Picture 46" descr="modal-3">
            <a:extLst>
              <a:ext uri="{FF2B5EF4-FFF2-40B4-BE49-F238E27FC236}">
                <a16:creationId xmlns:a16="http://schemas.microsoft.com/office/drawing/2014/main" id="{0113F174-50C3-455A-BCC9-C4E86F605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9013"/>
            <a:ext cx="31654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87" name="Group 47">
            <a:extLst>
              <a:ext uri="{FF2B5EF4-FFF2-40B4-BE49-F238E27FC236}">
                <a16:creationId xmlns:a16="http://schemas.microsoft.com/office/drawing/2014/main" id="{F9CF189D-D4AC-46DB-891D-EFBE1639B065}"/>
              </a:ext>
            </a:extLst>
          </p:cNvPr>
          <p:cNvGrpSpPr>
            <a:grpSpLocks/>
          </p:cNvGrpSpPr>
          <p:nvPr/>
        </p:nvGrpSpPr>
        <p:grpSpPr bwMode="auto">
          <a:xfrm>
            <a:off x="831850" y="2424113"/>
            <a:ext cx="1325563" cy="792162"/>
            <a:chOff x="524" y="1527"/>
            <a:chExt cx="835" cy="499"/>
          </a:xfrm>
        </p:grpSpPr>
        <p:sp>
          <p:nvSpPr>
            <p:cNvPr id="11275" name="Oval 48">
              <a:extLst>
                <a:ext uri="{FF2B5EF4-FFF2-40B4-BE49-F238E27FC236}">
                  <a16:creationId xmlns:a16="http://schemas.microsoft.com/office/drawing/2014/main" id="{14CD4525-B881-46B3-8ECE-942EC01A3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" y="1527"/>
              <a:ext cx="162" cy="188"/>
            </a:xfrm>
            <a:prstGeom prst="ellipse">
              <a:avLst/>
            </a:prstGeom>
            <a:noFill/>
            <a:ln w="28575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76" name="Oval 49">
              <a:extLst>
                <a:ext uri="{FF2B5EF4-FFF2-40B4-BE49-F238E27FC236}">
                  <a16:creationId xmlns:a16="http://schemas.microsoft.com/office/drawing/2014/main" id="{B1F876B3-8997-49A8-9DC2-403F97317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1754"/>
              <a:ext cx="699" cy="272"/>
            </a:xfrm>
            <a:prstGeom prst="ellipse">
              <a:avLst/>
            </a:prstGeom>
            <a:noFill/>
            <a:ln w="28575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46943C1-A264-4421-8984-8124D9D17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950" y="6416675"/>
            <a:ext cx="10414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Demo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CEAE69-F08B-8D17-8D89-BBD506E39F31}"/>
              </a:ext>
            </a:extLst>
          </p:cNvPr>
          <p:cNvGrpSpPr/>
          <p:nvPr/>
        </p:nvGrpSpPr>
        <p:grpSpPr>
          <a:xfrm>
            <a:off x="3886200" y="972250"/>
            <a:ext cx="3962400" cy="2342451"/>
            <a:chOff x="3886200" y="972250"/>
            <a:chExt cx="3962400" cy="23424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1D33ED-894D-38C5-1094-223D7B35B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1" y="972250"/>
              <a:ext cx="3943350" cy="4381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619769-C7F1-AD0B-2AAA-5A7EF0BF2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1575995"/>
              <a:ext cx="3943350" cy="4381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FDC58D-68FB-43FD-D0EC-2B9CBE871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2203057"/>
              <a:ext cx="3943350" cy="4381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B37B45-70E7-354C-5F97-8D9FEB4FC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0" y="2876551"/>
              <a:ext cx="3943350" cy="43815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104CBFF-7A10-1BCC-7800-1F5289729A4D}"/>
              </a:ext>
            </a:extLst>
          </p:cNvPr>
          <p:cNvSpPr txBox="1"/>
          <p:nvPr/>
        </p:nvSpPr>
        <p:spPr>
          <a:xfrm>
            <a:off x="7797722" y="838151"/>
            <a:ext cx="106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179 Hz</a:t>
            </a:r>
          </a:p>
          <a:p>
            <a:endParaRPr lang="en-US" dirty="0"/>
          </a:p>
          <a:p>
            <a:r>
              <a:rPr lang="en-US" dirty="0"/>
              <a:t>582 Hz</a:t>
            </a:r>
          </a:p>
          <a:p>
            <a:endParaRPr lang="en-US" dirty="0"/>
          </a:p>
          <a:p>
            <a:r>
              <a:rPr lang="en-US" dirty="0"/>
              <a:t>1181 Hz</a:t>
            </a:r>
          </a:p>
          <a:p>
            <a:endParaRPr lang="en-US" dirty="0"/>
          </a:p>
          <a:p>
            <a:r>
              <a:rPr lang="en-US" dirty="0"/>
              <a:t>1830 Hz</a:t>
            </a:r>
          </a:p>
        </p:txBody>
      </p:sp>
    </p:spTree>
    <p:extLst>
      <p:ext uri="{BB962C8B-B14F-4D97-AF65-F5344CB8AC3E}">
        <p14:creationId xmlns:p14="http://schemas.microsoft.com/office/powerpoint/2010/main" val="341655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1167F-9CC6-6CCC-5386-1B88551F2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The Collision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A64A9-7A5D-9884-2312-FF38181269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Model the ball</a:t>
            </a:r>
          </a:p>
          <a:p>
            <a:pPr lvl="1"/>
            <a:r>
              <a:rPr lang="en-US" dirty="0"/>
              <a:t>Laboratory measurements of COR, stiffness</a:t>
            </a:r>
          </a:p>
          <a:p>
            <a:r>
              <a:rPr lang="en-US" dirty="0"/>
              <a:t>Model the bat</a:t>
            </a:r>
          </a:p>
          <a:p>
            <a:pPr lvl="1"/>
            <a:r>
              <a:rPr lang="en-US" dirty="0"/>
              <a:t>Static properties:  length, weight, shape, etc.</a:t>
            </a:r>
          </a:p>
          <a:p>
            <a:pPr lvl="1"/>
            <a:r>
              <a:rPr lang="en-US" dirty="0"/>
              <a:t>Modal analysis:  vibrational frequencies</a:t>
            </a:r>
          </a:p>
          <a:p>
            <a:r>
              <a:rPr lang="en-US" dirty="0"/>
              <a:t>Specify the pitch and swing speeds</a:t>
            </a:r>
          </a:p>
          <a:p>
            <a:pPr lvl="1"/>
            <a:r>
              <a:rPr lang="en-US" dirty="0"/>
              <a:t>Typical fastball and swing speed</a:t>
            </a:r>
          </a:p>
          <a:p>
            <a:pPr lvl="1"/>
            <a:r>
              <a:rPr lang="en-US" dirty="0"/>
              <a:t>Same for all bats</a:t>
            </a:r>
          </a:p>
          <a:p>
            <a:r>
              <a:rPr lang="en-US" dirty="0"/>
              <a:t>Model the collision</a:t>
            </a:r>
          </a:p>
          <a:p>
            <a:pPr lvl="1"/>
            <a:r>
              <a:rPr lang="en-US" dirty="0"/>
              <a:t>Predict BBCOR and exit velocity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1021B-AE47-95B8-99EE-B2676D3AB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A0642-0DF7-4921-A83F-E1CC6E1C113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9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2F0A9-1AD5-EB78-08EB-134AEC7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7EAC1-E55C-CC17-4CED-CFA70016E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Collision time is short, &lt;1/1000 sec</a:t>
            </a:r>
          </a:p>
          <a:p>
            <a:r>
              <a:rPr lang="en-US" dirty="0"/>
              <a:t>Therefore only low frequency modes absorb energy</a:t>
            </a:r>
          </a:p>
          <a:p>
            <a:r>
              <a:rPr lang="en-US" dirty="0"/>
              <a:t>Stiffer bat means</a:t>
            </a:r>
          </a:p>
          <a:p>
            <a:pPr lvl="1"/>
            <a:r>
              <a:rPr lang="en-US" dirty="0"/>
              <a:t>Higher vibrational frequencies</a:t>
            </a:r>
          </a:p>
          <a:p>
            <a:pPr lvl="1"/>
            <a:r>
              <a:rPr lang="en-US" dirty="0"/>
              <a:t>Less energy absorbed in vibrations</a:t>
            </a:r>
          </a:p>
          <a:p>
            <a:pPr lvl="1"/>
            <a:r>
              <a:rPr lang="en-US" dirty="0"/>
              <a:t>Therefore higher BBCOR and 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5526B-3B6F-E530-C61E-32935A8A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71152-5DE4-417F-8DB3-FB958DE334F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10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F07F070-A69E-48F3-BAC6-A6B9064D9B6C}" type="slidenum">
              <a:rPr lang="en-US" altLang="en-US" sz="1400" b="0">
                <a:solidFill>
                  <a:srgbClr val="FFFF00"/>
                </a:solidFill>
              </a:rPr>
              <a:pPr algn="r" eaLnBrk="1" hangingPunct="1"/>
              <a:t>14</a:t>
            </a:fld>
            <a:endParaRPr lang="en-US" altLang="en-US" sz="1400" b="0">
              <a:solidFill>
                <a:srgbClr val="FFFF00"/>
              </a:solidFill>
            </a:endParaRP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495190" y="32804"/>
            <a:ext cx="357181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0" dirty="0">
                <a:solidFill>
                  <a:schemeClr val="bg1"/>
                </a:solidFill>
              </a:rPr>
              <a:t>More Physics</a:t>
            </a:r>
          </a:p>
        </p:txBody>
      </p:sp>
      <p:graphicFrame>
        <p:nvGraphicFramePr>
          <p:cNvPr id="12292" name="Object 3"/>
          <p:cNvGraphicFramePr>
            <a:graphicFrameLocks noChangeAspect="1"/>
          </p:cNvGraphicFramePr>
          <p:nvPr/>
        </p:nvGraphicFramePr>
        <p:xfrm>
          <a:off x="2863850" y="4214813"/>
          <a:ext cx="103188" cy="18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1229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850" y="4214813"/>
                        <a:ext cx="103188" cy="18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4"/>
          <p:cNvGraphicFramePr>
            <a:graphicFrameLocks noChangeAspect="1"/>
          </p:cNvGraphicFramePr>
          <p:nvPr/>
        </p:nvGraphicFramePr>
        <p:xfrm>
          <a:off x="2863850" y="4214813"/>
          <a:ext cx="103188" cy="18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1229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850" y="4214813"/>
                        <a:ext cx="103188" cy="18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4502150" y="3206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400" b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2259013" y="4868863"/>
            <a:ext cx="730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0"/>
              <a:t>E</a:t>
            </a:r>
            <a:r>
              <a:rPr lang="en-US" altLang="en-US" sz="2800" b="0" baseline="-25000"/>
              <a:t>vib</a:t>
            </a:r>
            <a:endParaRPr lang="en-US" altLang="en-US" sz="2800" b="0"/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3287713" y="4049713"/>
            <a:ext cx="428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0">
                <a:solidFill>
                  <a:srgbClr val="FF0000"/>
                </a:solidFill>
              </a:rPr>
              <a:t>v</a:t>
            </a:r>
            <a:r>
              <a:rPr lang="en-US" altLang="en-US" sz="2800" b="0" baseline="-25000">
                <a:solidFill>
                  <a:srgbClr val="FF0000"/>
                </a:solidFill>
              </a:rPr>
              <a:t>f</a:t>
            </a:r>
            <a:endParaRPr lang="en-US" altLang="en-US" sz="2800" b="0">
              <a:solidFill>
                <a:srgbClr val="FF0000"/>
              </a:solidFill>
            </a:endParaRPr>
          </a:p>
        </p:txBody>
      </p:sp>
      <p:sp>
        <p:nvSpPr>
          <p:cNvPr id="12297" name="Text Box 8"/>
          <p:cNvSpPr txBox="1">
            <a:spLocks noChangeArrowheads="1"/>
          </p:cNvSpPr>
          <p:nvPr/>
        </p:nvSpPr>
        <p:spPr bwMode="auto">
          <a:xfrm>
            <a:off x="1220788" y="3705225"/>
            <a:ext cx="3413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0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12298" name="Line 9"/>
          <p:cNvSpPr>
            <a:spLocks noChangeShapeType="1"/>
          </p:cNvSpPr>
          <p:nvPr/>
        </p:nvSpPr>
        <p:spPr bwMode="auto">
          <a:xfrm>
            <a:off x="8442325" y="2422525"/>
            <a:ext cx="0" cy="798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Text Box 10"/>
          <p:cNvSpPr txBox="1">
            <a:spLocks noChangeArrowheads="1"/>
          </p:cNvSpPr>
          <p:nvPr/>
        </p:nvSpPr>
        <p:spPr bwMode="auto">
          <a:xfrm>
            <a:off x="8296275" y="3114675"/>
            <a:ext cx="317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+</a:t>
            </a:r>
          </a:p>
        </p:txBody>
      </p:sp>
      <p:grpSp>
        <p:nvGrpSpPr>
          <p:cNvPr id="12301" name="Group 12"/>
          <p:cNvGrpSpPr>
            <a:grpSpLocks/>
          </p:cNvGrpSpPr>
          <p:nvPr/>
        </p:nvGrpSpPr>
        <p:grpSpPr bwMode="auto">
          <a:xfrm>
            <a:off x="338138" y="1252538"/>
            <a:ext cx="8763000" cy="5486400"/>
            <a:chOff x="0" y="672"/>
            <a:chExt cx="5232" cy="3009"/>
          </a:xfrm>
        </p:grpSpPr>
        <p:grpSp>
          <p:nvGrpSpPr>
            <p:cNvPr id="12305" name="Group 13"/>
            <p:cNvGrpSpPr>
              <a:grpSpLocks/>
            </p:cNvGrpSpPr>
            <p:nvPr/>
          </p:nvGrpSpPr>
          <p:grpSpPr bwMode="auto">
            <a:xfrm>
              <a:off x="572" y="672"/>
              <a:ext cx="4660" cy="900"/>
              <a:chOff x="577" y="758"/>
              <a:chExt cx="4570" cy="824"/>
            </a:xfrm>
          </p:grpSpPr>
          <p:grpSp>
            <p:nvGrpSpPr>
              <p:cNvPr id="12309" name="Group 14"/>
              <p:cNvGrpSpPr>
                <a:grpSpLocks/>
              </p:cNvGrpSpPr>
              <p:nvPr/>
            </p:nvGrpSpPr>
            <p:grpSpPr bwMode="auto">
              <a:xfrm>
                <a:off x="577" y="888"/>
                <a:ext cx="4570" cy="694"/>
                <a:chOff x="589" y="824"/>
                <a:chExt cx="4570" cy="694"/>
              </a:xfrm>
            </p:grpSpPr>
            <p:sp>
              <p:nvSpPr>
                <p:cNvPr id="1236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535" y="824"/>
                  <a:ext cx="108" cy="22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altLang="en-US" sz="2400" b="0">
                    <a:solidFill>
                      <a:srgbClr val="00FF00"/>
                    </a:solidFill>
                  </a:endParaRPr>
                </a:p>
              </p:txBody>
            </p:sp>
            <p:grpSp>
              <p:nvGrpSpPr>
                <p:cNvPr id="12370" name="Group 16"/>
                <p:cNvGrpSpPr>
                  <a:grpSpLocks/>
                </p:cNvGrpSpPr>
                <p:nvPr/>
              </p:nvGrpSpPr>
              <p:grpSpPr bwMode="auto">
                <a:xfrm>
                  <a:off x="589" y="1072"/>
                  <a:ext cx="4570" cy="446"/>
                  <a:chOff x="589" y="1072"/>
                  <a:chExt cx="4570" cy="446"/>
                </a:xfrm>
              </p:grpSpPr>
              <p:pic>
                <p:nvPicPr>
                  <p:cNvPr id="12371" name="Picture 17" descr="bat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589" y="1072"/>
                    <a:ext cx="4570" cy="4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2372" name="Oval 18" descr="Wide downward diagonal"/>
                  <p:cNvSpPr>
                    <a:spLocks noChangeArrowheads="1"/>
                  </p:cNvSpPr>
                  <p:nvPr/>
                </p:nvSpPr>
                <p:spPr bwMode="auto">
                  <a:xfrm>
                    <a:off x="4369" y="1260"/>
                    <a:ext cx="97" cy="97"/>
                  </a:xfrm>
                  <a:prstGeom prst="ellipse">
                    <a:avLst/>
                  </a:prstGeom>
                  <a:pattFill prst="wdDnDiag">
                    <a:fgClr>
                      <a:schemeClr val="tx2"/>
                    </a:fgClr>
                    <a:bgClr>
                      <a:schemeClr val="bg1"/>
                    </a:bgClr>
                  </a:pattFill>
                  <a:ln w="9525" algn="ctr">
                    <a:pattFill prst="wdDnDiag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n-US" altLang="en-US" b="0"/>
                  </a:p>
                </p:txBody>
              </p:sp>
            </p:grpSp>
          </p:grpSp>
          <p:grpSp>
            <p:nvGrpSpPr>
              <p:cNvPr id="12310" name="Group 19"/>
              <p:cNvGrpSpPr>
                <a:grpSpLocks noChangeAspect="1"/>
              </p:cNvGrpSpPr>
              <p:nvPr/>
            </p:nvGrpSpPr>
            <p:grpSpPr bwMode="auto">
              <a:xfrm>
                <a:off x="1207" y="758"/>
                <a:ext cx="260" cy="222"/>
                <a:chOff x="521" y="1367"/>
                <a:chExt cx="532" cy="534"/>
              </a:xfrm>
            </p:grpSpPr>
            <p:sp>
              <p:nvSpPr>
                <p:cNvPr id="12312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523" y="1369"/>
                  <a:ext cx="526" cy="529"/>
                </a:xfrm>
                <a:prstGeom prst="ellipse">
                  <a:avLst/>
                </a:prstGeom>
                <a:solidFill>
                  <a:srgbClr val="DFDFDF"/>
                </a:solidFill>
                <a:ln w="7938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 b="0"/>
                </a:p>
              </p:txBody>
            </p:sp>
            <p:grpSp>
              <p:nvGrpSpPr>
                <p:cNvPr id="12313" name="Group 21"/>
                <p:cNvGrpSpPr>
                  <a:grpSpLocks noChangeAspect="1"/>
                </p:cNvGrpSpPr>
                <p:nvPr/>
              </p:nvGrpSpPr>
              <p:grpSpPr bwMode="auto">
                <a:xfrm>
                  <a:off x="673" y="1481"/>
                  <a:ext cx="366" cy="400"/>
                  <a:chOff x="673" y="1481"/>
                  <a:chExt cx="366" cy="400"/>
                </a:xfrm>
              </p:grpSpPr>
              <p:grpSp>
                <p:nvGrpSpPr>
                  <p:cNvPr id="12317" name="Group 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73" y="1481"/>
                    <a:ext cx="364" cy="397"/>
                    <a:chOff x="673" y="1481"/>
                    <a:chExt cx="364" cy="397"/>
                  </a:xfrm>
                </p:grpSpPr>
                <p:sp>
                  <p:nvSpPr>
                    <p:cNvPr id="12344" name="Freeform 2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678" y="1509"/>
                      <a:ext cx="357" cy="364"/>
                    </a:xfrm>
                    <a:custGeom>
                      <a:avLst/>
                      <a:gdLst>
                        <a:gd name="T0" fmla="*/ 0 w 714"/>
                        <a:gd name="T1" fmla="*/ 0 h 729"/>
                        <a:gd name="T2" fmla="*/ 1 w 714"/>
                        <a:gd name="T3" fmla="*/ 0 h 729"/>
                        <a:gd name="T4" fmla="*/ 1 w 714"/>
                        <a:gd name="T5" fmla="*/ 0 h 729"/>
                        <a:gd name="T6" fmla="*/ 1 w 714"/>
                        <a:gd name="T7" fmla="*/ 0 h 729"/>
                        <a:gd name="T8" fmla="*/ 1 w 714"/>
                        <a:gd name="T9" fmla="*/ 0 h 729"/>
                        <a:gd name="T10" fmla="*/ 1 w 714"/>
                        <a:gd name="T11" fmla="*/ 0 h 729"/>
                        <a:gd name="T12" fmla="*/ 1 w 714"/>
                        <a:gd name="T13" fmla="*/ 0 h 729"/>
                        <a:gd name="T14" fmla="*/ 1 w 714"/>
                        <a:gd name="T15" fmla="*/ 0 h 729"/>
                        <a:gd name="T16" fmla="*/ 1 w 714"/>
                        <a:gd name="T17" fmla="*/ 0 h 729"/>
                        <a:gd name="T18" fmla="*/ 1 w 714"/>
                        <a:gd name="T19" fmla="*/ 0 h 729"/>
                        <a:gd name="T20" fmla="*/ 1 w 714"/>
                        <a:gd name="T21" fmla="*/ 0 h 729"/>
                        <a:gd name="T22" fmla="*/ 1 w 714"/>
                        <a:gd name="T23" fmla="*/ 0 h 729"/>
                        <a:gd name="T24" fmla="*/ 1 w 714"/>
                        <a:gd name="T25" fmla="*/ 0 h 729"/>
                        <a:gd name="T26" fmla="*/ 1 w 714"/>
                        <a:gd name="T27" fmla="*/ 0 h 729"/>
                        <a:gd name="T28" fmla="*/ 1 w 714"/>
                        <a:gd name="T29" fmla="*/ 0 h 729"/>
                        <a:gd name="T30" fmla="*/ 1 w 714"/>
                        <a:gd name="T31" fmla="*/ 0 h 729"/>
                        <a:gd name="T32" fmla="*/ 1 w 714"/>
                        <a:gd name="T33" fmla="*/ 0 h 729"/>
                        <a:gd name="T34" fmla="*/ 1 w 714"/>
                        <a:gd name="T35" fmla="*/ 0 h 729"/>
                        <a:gd name="T36" fmla="*/ 1 w 714"/>
                        <a:gd name="T37" fmla="*/ 0 h 729"/>
                        <a:gd name="T38" fmla="*/ 1 w 714"/>
                        <a:gd name="T39" fmla="*/ 0 h 729"/>
                        <a:gd name="T40" fmla="*/ 1 w 714"/>
                        <a:gd name="T41" fmla="*/ 0 h 729"/>
                        <a:gd name="T42" fmla="*/ 1 w 714"/>
                        <a:gd name="T43" fmla="*/ 0 h 729"/>
                        <a:gd name="T44" fmla="*/ 1 w 714"/>
                        <a:gd name="T45" fmla="*/ 0 h 729"/>
                        <a:gd name="T46" fmla="*/ 1 w 714"/>
                        <a:gd name="T47" fmla="*/ 0 h 729"/>
                        <a:gd name="T48" fmla="*/ 1 w 714"/>
                        <a:gd name="T49" fmla="*/ 0 h 729"/>
                        <a:gd name="T50" fmla="*/ 1 w 714"/>
                        <a:gd name="T51" fmla="*/ 0 h 729"/>
                        <a:gd name="T52" fmla="*/ 1 w 714"/>
                        <a:gd name="T53" fmla="*/ 0 h 729"/>
                        <a:gd name="T54" fmla="*/ 1 w 714"/>
                        <a:gd name="T55" fmla="*/ 0 h 729"/>
                        <a:gd name="T56" fmla="*/ 1 w 714"/>
                        <a:gd name="T57" fmla="*/ 0 h 729"/>
                        <a:gd name="T58" fmla="*/ 1 w 714"/>
                        <a:gd name="T59" fmla="*/ 0 h 729"/>
                        <a:gd name="T60" fmla="*/ 1 w 714"/>
                        <a:gd name="T61" fmla="*/ 0 h 729"/>
                        <a:gd name="T62" fmla="*/ 1 w 714"/>
                        <a:gd name="T63" fmla="*/ 0 h 729"/>
                        <a:gd name="T64" fmla="*/ 1 w 714"/>
                        <a:gd name="T65" fmla="*/ 0 h 729"/>
                        <a:gd name="T66" fmla="*/ 1 w 714"/>
                        <a:gd name="T67" fmla="*/ 0 h 729"/>
                        <a:gd name="T68" fmla="*/ 1 w 714"/>
                        <a:gd name="T69" fmla="*/ 0 h 729"/>
                        <a:gd name="T70" fmla="*/ 1 w 714"/>
                        <a:gd name="T71" fmla="*/ 0 h 729"/>
                        <a:gd name="T72" fmla="*/ 1 w 714"/>
                        <a:gd name="T73" fmla="*/ 0 h 729"/>
                        <a:gd name="T74" fmla="*/ 1 w 714"/>
                        <a:gd name="T75" fmla="*/ 0 h 729"/>
                        <a:gd name="T76" fmla="*/ 1 w 714"/>
                        <a:gd name="T77" fmla="*/ 0 h 729"/>
                        <a:gd name="T78" fmla="*/ 1 w 714"/>
                        <a:gd name="T79" fmla="*/ 0 h 729"/>
                        <a:gd name="T80" fmla="*/ 1 w 714"/>
                        <a:gd name="T81" fmla="*/ 0 h 729"/>
                        <a:gd name="T82" fmla="*/ 1 w 714"/>
                        <a:gd name="T83" fmla="*/ 0 h 729"/>
                        <a:gd name="T84" fmla="*/ 1 w 714"/>
                        <a:gd name="T85" fmla="*/ 0 h 729"/>
                        <a:gd name="T86" fmla="*/ 1 w 714"/>
                        <a:gd name="T87" fmla="*/ 0 h 729"/>
                        <a:gd name="T88" fmla="*/ 1 w 714"/>
                        <a:gd name="T89" fmla="*/ 0 h 729"/>
                        <a:gd name="T90" fmla="*/ 1 w 714"/>
                        <a:gd name="T91" fmla="*/ 0 h 729"/>
                        <a:gd name="T92" fmla="*/ 1 w 714"/>
                        <a:gd name="T93" fmla="*/ 0 h 729"/>
                        <a:gd name="T94" fmla="*/ 1 w 714"/>
                        <a:gd name="T95" fmla="*/ 0 h 729"/>
                        <a:gd name="T96" fmla="*/ 1 w 714"/>
                        <a:gd name="T97" fmla="*/ 0 h 729"/>
                        <a:gd name="T98" fmla="*/ 1 w 714"/>
                        <a:gd name="T99" fmla="*/ 0 h 729"/>
                        <a:gd name="T100" fmla="*/ 1 w 714"/>
                        <a:gd name="T101" fmla="*/ 0 h 729"/>
                        <a:gd name="T102" fmla="*/ 1 w 714"/>
                        <a:gd name="T103" fmla="*/ 0 h 729"/>
                        <a:gd name="T104" fmla="*/ 1 w 714"/>
                        <a:gd name="T105" fmla="*/ 0 h 729"/>
                        <a:gd name="T106" fmla="*/ 1 w 714"/>
                        <a:gd name="T107" fmla="*/ 0 h 729"/>
                        <a:gd name="T108" fmla="*/ 1 w 714"/>
                        <a:gd name="T109" fmla="*/ 0 h 729"/>
                        <a:gd name="T110" fmla="*/ 1 w 714"/>
                        <a:gd name="T111" fmla="*/ 0 h 729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0" t="0" r="r" b="b"/>
                      <a:pathLst>
                        <a:path w="714" h="729">
                          <a:moveTo>
                            <a:pt x="0" y="729"/>
                          </a:moveTo>
                          <a:lnTo>
                            <a:pt x="20" y="718"/>
                          </a:lnTo>
                          <a:lnTo>
                            <a:pt x="42" y="703"/>
                          </a:lnTo>
                          <a:lnTo>
                            <a:pt x="62" y="684"/>
                          </a:lnTo>
                          <a:lnTo>
                            <a:pt x="79" y="665"/>
                          </a:lnTo>
                          <a:lnTo>
                            <a:pt x="95" y="643"/>
                          </a:lnTo>
                          <a:lnTo>
                            <a:pt x="105" y="623"/>
                          </a:lnTo>
                          <a:lnTo>
                            <a:pt x="112" y="599"/>
                          </a:lnTo>
                          <a:lnTo>
                            <a:pt x="115" y="575"/>
                          </a:lnTo>
                          <a:lnTo>
                            <a:pt x="116" y="539"/>
                          </a:lnTo>
                          <a:lnTo>
                            <a:pt x="116" y="509"/>
                          </a:lnTo>
                          <a:lnTo>
                            <a:pt x="114" y="477"/>
                          </a:lnTo>
                          <a:lnTo>
                            <a:pt x="112" y="452"/>
                          </a:lnTo>
                          <a:lnTo>
                            <a:pt x="110" y="426"/>
                          </a:lnTo>
                          <a:lnTo>
                            <a:pt x="107" y="393"/>
                          </a:lnTo>
                          <a:lnTo>
                            <a:pt x="106" y="357"/>
                          </a:lnTo>
                          <a:lnTo>
                            <a:pt x="107" y="322"/>
                          </a:lnTo>
                          <a:lnTo>
                            <a:pt x="111" y="287"/>
                          </a:lnTo>
                          <a:lnTo>
                            <a:pt x="115" y="258"/>
                          </a:lnTo>
                          <a:lnTo>
                            <a:pt x="124" y="227"/>
                          </a:lnTo>
                          <a:lnTo>
                            <a:pt x="131" y="198"/>
                          </a:lnTo>
                          <a:lnTo>
                            <a:pt x="142" y="172"/>
                          </a:lnTo>
                          <a:lnTo>
                            <a:pt x="153" y="147"/>
                          </a:lnTo>
                          <a:lnTo>
                            <a:pt x="167" y="127"/>
                          </a:lnTo>
                          <a:lnTo>
                            <a:pt x="180" y="108"/>
                          </a:lnTo>
                          <a:lnTo>
                            <a:pt x="196" y="88"/>
                          </a:lnTo>
                          <a:lnTo>
                            <a:pt x="220" y="65"/>
                          </a:lnTo>
                          <a:lnTo>
                            <a:pt x="247" y="47"/>
                          </a:lnTo>
                          <a:lnTo>
                            <a:pt x="271" y="35"/>
                          </a:lnTo>
                          <a:lnTo>
                            <a:pt x="297" y="22"/>
                          </a:lnTo>
                          <a:lnTo>
                            <a:pt x="326" y="13"/>
                          </a:lnTo>
                          <a:lnTo>
                            <a:pt x="352" y="7"/>
                          </a:lnTo>
                          <a:lnTo>
                            <a:pt x="377" y="1"/>
                          </a:lnTo>
                          <a:lnTo>
                            <a:pt x="405" y="0"/>
                          </a:lnTo>
                          <a:lnTo>
                            <a:pt x="429" y="0"/>
                          </a:lnTo>
                          <a:lnTo>
                            <a:pt x="450" y="2"/>
                          </a:lnTo>
                          <a:lnTo>
                            <a:pt x="473" y="7"/>
                          </a:lnTo>
                          <a:lnTo>
                            <a:pt x="494" y="16"/>
                          </a:lnTo>
                          <a:lnTo>
                            <a:pt x="515" y="30"/>
                          </a:lnTo>
                          <a:lnTo>
                            <a:pt x="538" y="45"/>
                          </a:lnTo>
                          <a:lnTo>
                            <a:pt x="558" y="62"/>
                          </a:lnTo>
                          <a:lnTo>
                            <a:pt x="576" y="80"/>
                          </a:lnTo>
                          <a:lnTo>
                            <a:pt x="593" y="100"/>
                          </a:lnTo>
                          <a:lnTo>
                            <a:pt x="606" y="118"/>
                          </a:lnTo>
                          <a:lnTo>
                            <a:pt x="618" y="135"/>
                          </a:lnTo>
                          <a:lnTo>
                            <a:pt x="630" y="157"/>
                          </a:lnTo>
                          <a:lnTo>
                            <a:pt x="638" y="175"/>
                          </a:lnTo>
                          <a:lnTo>
                            <a:pt x="646" y="196"/>
                          </a:lnTo>
                          <a:lnTo>
                            <a:pt x="654" y="222"/>
                          </a:lnTo>
                          <a:lnTo>
                            <a:pt x="661" y="252"/>
                          </a:lnTo>
                          <a:lnTo>
                            <a:pt x="669" y="276"/>
                          </a:lnTo>
                          <a:lnTo>
                            <a:pt x="678" y="303"/>
                          </a:lnTo>
                          <a:lnTo>
                            <a:pt x="686" y="329"/>
                          </a:lnTo>
                          <a:lnTo>
                            <a:pt x="694" y="354"/>
                          </a:lnTo>
                          <a:lnTo>
                            <a:pt x="703" y="378"/>
                          </a:lnTo>
                          <a:lnTo>
                            <a:pt x="714" y="404"/>
                          </a:lnTo>
                        </a:path>
                      </a:pathLst>
                    </a:custGeom>
                    <a:noFill/>
                    <a:ln w="14288">
                      <a:solidFill>
                        <a:srgbClr val="C0C0C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2345" name="Group 2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673" y="1481"/>
                      <a:ext cx="364" cy="397"/>
                      <a:chOff x="673" y="1481"/>
                      <a:chExt cx="364" cy="397"/>
                    </a:xfrm>
                  </p:grpSpPr>
                  <p:sp>
                    <p:nvSpPr>
                      <p:cNvPr id="12346" name="Line 2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09" y="1662"/>
                        <a:ext cx="28" cy="28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47" name="Line 2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999" y="1632"/>
                        <a:ext cx="26" cy="25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48" name="Line 2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990" y="1601"/>
                        <a:ext cx="27" cy="27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49" name="Line 2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977" y="1572"/>
                        <a:ext cx="26" cy="26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50" name="Line 2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957" y="1541"/>
                        <a:ext cx="30" cy="31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51" name="Line 3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935" y="1514"/>
                        <a:ext cx="28" cy="33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52" name="Line 3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909" y="1495"/>
                        <a:ext cx="25" cy="38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53" name="Line 3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886" y="1481"/>
                        <a:ext cx="12" cy="54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54" name="Line 3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860" y="1484"/>
                        <a:ext cx="2" cy="53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55" name="Line 3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820" y="1496"/>
                        <a:ext cx="22" cy="45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56" name="Line 3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87" y="1513"/>
                        <a:ext cx="24" cy="40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57" name="Line 3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55" y="1539"/>
                        <a:ext cx="30" cy="38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58" name="Line 3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34" y="1573"/>
                        <a:ext cx="39" cy="28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59" name="Line 3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20" y="1609"/>
                        <a:ext cx="43" cy="19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60" name="Line 3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12" y="1648"/>
                        <a:ext cx="44" cy="10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61" name="Line 4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06" y="1680"/>
                        <a:ext cx="47" cy="9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62" name="Line 4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05" y="1715"/>
                        <a:ext cx="48" cy="1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63" name="Line 4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08" y="1747"/>
                        <a:ext cx="48" cy="1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64" name="Line 4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13" y="1771"/>
                        <a:ext cx="48" cy="7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65" name="Line 4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11" y="1799"/>
                        <a:ext cx="45" cy="15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66" name="Line 4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06" y="1822"/>
                        <a:ext cx="34" cy="23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67" name="Line 4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89" y="1842"/>
                        <a:ext cx="36" cy="26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68" name="Line 4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73" y="1858"/>
                        <a:ext cx="31" cy="20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C0C0C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2318" name="Group 4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76" y="1485"/>
                    <a:ext cx="363" cy="396"/>
                    <a:chOff x="676" y="1485"/>
                    <a:chExt cx="363" cy="396"/>
                  </a:xfrm>
                </p:grpSpPr>
                <p:sp>
                  <p:nvSpPr>
                    <p:cNvPr id="12319" name="Freeform 4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681" y="1511"/>
                      <a:ext cx="357" cy="365"/>
                    </a:xfrm>
                    <a:custGeom>
                      <a:avLst/>
                      <a:gdLst>
                        <a:gd name="T0" fmla="*/ 0 w 714"/>
                        <a:gd name="T1" fmla="*/ 1 h 729"/>
                        <a:gd name="T2" fmla="*/ 1 w 714"/>
                        <a:gd name="T3" fmla="*/ 1 h 729"/>
                        <a:gd name="T4" fmla="*/ 1 w 714"/>
                        <a:gd name="T5" fmla="*/ 1 h 729"/>
                        <a:gd name="T6" fmla="*/ 1 w 714"/>
                        <a:gd name="T7" fmla="*/ 1 h 729"/>
                        <a:gd name="T8" fmla="*/ 1 w 714"/>
                        <a:gd name="T9" fmla="*/ 1 h 729"/>
                        <a:gd name="T10" fmla="*/ 1 w 714"/>
                        <a:gd name="T11" fmla="*/ 1 h 729"/>
                        <a:gd name="T12" fmla="*/ 1 w 714"/>
                        <a:gd name="T13" fmla="*/ 1 h 729"/>
                        <a:gd name="T14" fmla="*/ 1 w 714"/>
                        <a:gd name="T15" fmla="*/ 1 h 729"/>
                        <a:gd name="T16" fmla="*/ 1 w 714"/>
                        <a:gd name="T17" fmla="*/ 1 h 729"/>
                        <a:gd name="T18" fmla="*/ 1 w 714"/>
                        <a:gd name="T19" fmla="*/ 1 h 729"/>
                        <a:gd name="T20" fmla="*/ 1 w 714"/>
                        <a:gd name="T21" fmla="*/ 1 h 729"/>
                        <a:gd name="T22" fmla="*/ 1 w 714"/>
                        <a:gd name="T23" fmla="*/ 1 h 729"/>
                        <a:gd name="T24" fmla="*/ 1 w 714"/>
                        <a:gd name="T25" fmla="*/ 1 h 729"/>
                        <a:gd name="T26" fmla="*/ 1 w 714"/>
                        <a:gd name="T27" fmla="*/ 1 h 729"/>
                        <a:gd name="T28" fmla="*/ 1 w 714"/>
                        <a:gd name="T29" fmla="*/ 1 h 729"/>
                        <a:gd name="T30" fmla="*/ 1 w 714"/>
                        <a:gd name="T31" fmla="*/ 1 h 729"/>
                        <a:gd name="T32" fmla="*/ 1 w 714"/>
                        <a:gd name="T33" fmla="*/ 1 h 729"/>
                        <a:gd name="T34" fmla="*/ 1 w 714"/>
                        <a:gd name="T35" fmla="*/ 1 h 729"/>
                        <a:gd name="T36" fmla="*/ 1 w 714"/>
                        <a:gd name="T37" fmla="*/ 1 h 729"/>
                        <a:gd name="T38" fmla="*/ 1 w 714"/>
                        <a:gd name="T39" fmla="*/ 1 h 729"/>
                        <a:gd name="T40" fmla="*/ 1 w 714"/>
                        <a:gd name="T41" fmla="*/ 1 h 729"/>
                        <a:gd name="T42" fmla="*/ 1 w 714"/>
                        <a:gd name="T43" fmla="*/ 1 h 729"/>
                        <a:gd name="T44" fmla="*/ 1 w 714"/>
                        <a:gd name="T45" fmla="*/ 1 h 729"/>
                        <a:gd name="T46" fmla="*/ 1 w 714"/>
                        <a:gd name="T47" fmla="*/ 1 h 729"/>
                        <a:gd name="T48" fmla="*/ 1 w 714"/>
                        <a:gd name="T49" fmla="*/ 1 h 729"/>
                        <a:gd name="T50" fmla="*/ 1 w 714"/>
                        <a:gd name="T51" fmla="*/ 1 h 729"/>
                        <a:gd name="T52" fmla="*/ 1 w 714"/>
                        <a:gd name="T53" fmla="*/ 1 h 729"/>
                        <a:gd name="T54" fmla="*/ 1 w 714"/>
                        <a:gd name="T55" fmla="*/ 1 h 729"/>
                        <a:gd name="T56" fmla="*/ 1 w 714"/>
                        <a:gd name="T57" fmla="*/ 1 h 729"/>
                        <a:gd name="T58" fmla="*/ 1 w 714"/>
                        <a:gd name="T59" fmla="*/ 1 h 729"/>
                        <a:gd name="T60" fmla="*/ 1 w 714"/>
                        <a:gd name="T61" fmla="*/ 1 h 729"/>
                        <a:gd name="T62" fmla="*/ 1 w 714"/>
                        <a:gd name="T63" fmla="*/ 1 h 729"/>
                        <a:gd name="T64" fmla="*/ 1 w 714"/>
                        <a:gd name="T65" fmla="*/ 1 h 729"/>
                        <a:gd name="T66" fmla="*/ 1 w 714"/>
                        <a:gd name="T67" fmla="*/ 0 h 729"/>
                        <a:gd name="T68" fmla="*/ 1 w 714"/>
                        <a:gd name="T69" fmla="*/ 0 h 729"/>
                        <a:gd name="T70" fmla="*/ 1 w 714"/>
                        <a:gd name="T71" fmla="*/ 1 h 729"/>
                        <a:gd name="T72" fmla="*/ 1 w 714"/>
                        <a:gd name="T73" fmla="*/ 1 h 729"/>
                        <a:gd name="T74" fmla="*/ 1 w 714"/>
                        <a:gd name="T75" fmla="*/ 1 h 729"/>
                        <a:gd name="T76" fmla="*/ 1 w 714"/>
                        <a:gd name="T77" fmla="*/ 1 h 729"/>
                        <a:gd name="T78" fmla="*/ 1 w 714"/>
                        <a:gd name="T79" fmla="*/ 1 h 729"/>
                        <a:gd name="T80" fmla="*/ 1 w 714"/>
                        <a:gd name="T81" fmla="*/ 1 h 729"/>
                        <a:gd name="T82" fmla="*/ 1 w 714"/>
                        <a:gd name="T83" fmla="*/ 1 h 729"/>
                        <a:gd name="T84" fmla="*/ 1 w 714"/>
                        <a:gd name="T85" fmla="*/ 1 h 729"/>
                        <a:gd name="T86" fmla="*/ 1 w 714"/>
                        <a:gd name="T87" fmla="*/ 1 h 729"/>
                        <a:gd name="T88" fmla="*/ 1 w 714"/>
                        <a:gd name="T89" fmla="*/ 1 h 729"/>
                        <a:gd name="T90" fmla="*/ 1 w 714"/>
                        <a:gd name="T91" fmla="*/ 1 h 729"/>
                        <a:gd name="T92" fmla="*/ 1 w 714"/>
                        <a:gd name="T93" fmla="*/ 1 h 729"/>
                        <a:gd name="T94" fmla="*/ 1 w 714"/>
                        <a:gd name="T95" fmla="*/ 1 h 729"/>
                        <a:gd name="T96" fmla="*/ 1 w 714"/>
                        <a:gd name="T97" fmla="*/ 1 h 729"/>
                        <a:gd name="T98" fmla="*/ 1 w 714"/>
                        <a:gd name="T99" fmla="*/ 1 h 729"/>
                        <a:gd name="T100" fmla="*/ 1 w 714"/>
                        <a:gd name="T101" fmla="*/ 1 h 729"/>
                        <a:gd name="T102" fmla="*/ 1 w 714"/>
                        <a:gd name="T103" fmla="*/ 1 h 729"/>
                        <a:gd name="T104" fmla="*/ 1 w 714"/>
                        <a:gd name="T105" fmla="*/ 1 h 729"/>
                        <a:gd name="T106" fmla="*/ 1 w 714"/>
                        <a:gd name="T107" fmla="*/ 1 h 729"/>
                        <a:gd name="T108" fmla="*/ 1 w 714"/>
                        <a:gd name="T109" fmla="*/ 1 h 729"/>
                        <a:gd name="T110" fmla="*/ 1 w 714"/>
                        <a:gd name="T111" fmla="*/ 1 h 729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0" t="0" r="r" b="b"/>
                      <a:pathLst>
                        <a:path w="714" h="729">
                          <a:moveTo>
                            <a:pt x="0" y="729"/>
                          </a:moveTo>
                          <a:lnTo>
                            <a:pt x="20" y="717"/>
                          </a:lnTo>
                          <a:lnTo>
                            <a:pt x="43" y="701"/>
                          </a:lnTo>
                          <a:lnTo>
                            <a:pt x="61" y="684"/>
                          </a:lnTo>
                          <a:lnTo>
                            <a:pt x="78" y="665"/>
                          </a:lnTo>
                          <a:lnTo>
                            <a:pt x="94" y="643"/>
                          </a:lnTo>
                          <a:lnTo>
                            <a:pt x="105" y="622"/>
                          </a:lnTo>
                          <a:lnTo>
                            <a:pt x="112" y="598"/>
                          </a:lnTo>
                          <a:lnTo>
                            <a:pt x="115" y="574"/>
                          </a:lnTo>
                          <a:lnTo>
                            <a:pt x="116" y="539"/>
                          </a:lnTo>
                          <a:lnTo>
                            <a:pt x="116" y="510"/>
                          </a:lnTo>
                          <a:lnTo>
                            <a:pt x="114" y="477"/>
                          </a:lnTo>
                          <a:lnTo>
                            <a:pt x="112" y="452"/>
                          </a:lnTo>
                          <a:lnTo>
                            <a:pt x="109" y="426"/>
                          </a:lnTo>
                          <a:lnTo>
                            <a:pt x="108" y="392"/>
                          </a:lnTo>
                          <a:lnTo>
                            <a:pt x="106" y="357"/>
                          </a:lnTo>
                          <a:lnTo>
                            <a:pt x="108" y="321"/>
                          </a:lnTo>
                          <a:lnTo>
                            <a:pt x="110" y="287"/>
                          </a:lnTo>
                          <a:lnTo>
                            <a:pt x="115" y="257"/>
                          </a:lnTo>
                          <a:lnTo>
                            <a:pt x="124" y="226"/>
                          </a:lnTo>
                          <a:lnTo>
                            <a:pt x="131" y="199"/>
                          </a:lnTo>
                          <a:lnTo>
                            <a:pt x="141" y="172"/>
                          </a:lnTo>
                          <a:lnTo>
                            <a:pt x="154" y="146"/>
                          </a:lnTo>
                          <a:lnTo>
                            <a:pt x="166" y="127"/>
                          </a:lnTo>
                          <a:lnTo>
                            <a:pt x="180" y="107"/>
                          </a:lnTo>
                          <a:lnTo>
                            <a:pt x="196" y="89"/>
                          </a:lnTo>
                          <a:lnTo>
                            <a:pt x="220" y="65"/>
                          </a:lnTo>
                          <a:lnTo>
                            <a:pt x="246" y="47"/>
                          </a:lnTo>
                          <a:lnTo>
                            <a:pt x="271" y="34"/>
                          </a:lnTo>
                          <a:lnTo>
                            <a:pt x="297" y="22"/>
                          </a:lnTo>
                          <a:lnTo>
                            <a:pt x="325" y="14"/>
                          </a:lnTo>
                          <a:lnTo>
                            <a:pt x="352" y="7"/>
                          </a:lnTo>
                          <a:lnTo>
                            <a:pt x="377" y="1"/>
                          </a:lnTo>
                          <a:lnTo>
                            <a:pt x="405" y="0"/>
                          </a:lnTo>
                          <a:lnTo>
                            <a:pt x="428" y="0"/>
                          </a:lnTo>
                          <a:lnTo>
                            <a:pt x="451" y="3"/>
                          </a:lnTo>
                          <a:lnTo>
                            <a:pt x="473" y="7"/>
                          </a:lnTo>
                          <a:lnTo>
                            <a:pt x="493" y="16"/>
                          </a:lnTo>
                          <a:lnTo>
                            <a:pt x="516" y="30"/>
                          </a:lnTo>
                          <a:lnTo>
                            <a:pt x="538" y="45"/>
                          </a:lnTo>
                          <a:lnTo>
                            <a:pt x="557" y="62"/>
                          </a:lnTo>
                          <a:lnTo>
                            <a:pt x="577" y="80"/>
                          </a:lnTo>
                          <a:lnTo>
                            <a:pt x="593" y="99"/>
                          </a:lnTo>
                          <a:lnTo>
                            <a:pt x="605" y="118"/>
                          </a:lnTo>
                          <a:lnTo>
                            <a:pt x="618" y="135"/>
                          </a:lnTo>
                          <a:lnTo>
                            <a:pt x="628" y="157"/>
                          </a:lnTo>
                          <a:lnTo>
                            <a:pt x="638" y="175"/>
                          </a:lnTo>
                          <a:lnTo>
                            <a:pt x="647" y="196"/>
                          </a:lnTo>
                          <a:lnTo>
                            <a:pt x="654" y="222"/>
                          </a:lnTo>
                          <a:lnTo>
                            <a:pt x="662" y="252"/>
                          </a:lnTo>
                          <a:lnTo>
                            <a:pt x="668" y="276"/>
                          </a:lnTo>
                          <a:lnTo>
                            <a:pt x="678" y="303"/>
                          </a:lnTo>
                          <a:lnTo>
                            <a:pt x="687" y="328"/>
                          </a:lnTo>
                          <a:lnTo>
                            <a:pt x="694" y="353"/>
                          </a:lnTo>
                          <a:lnTo>
                            <a:pt x="703" y="377"/>
                          </a:lnTo>
                          <a:lnTo>
                            <a:pt x="714" y="404"/>
                          </a:lnTo>
                        </a:path>
                      </a:pathLst>
                    </a:custGeom>
                    <a:noFill/>
                    <a:ln w="14288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2320" name="Group 5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676" y="1485"/>
                      <a:ext cx="363" cy="396"/>
                      <a:chOff x="676" y="1485"/>
                      <a:chExt cx="363" cy="396"/>
                    </a:xfrm>
                  </p:grpSpPr>
                  <p:sp>
                    <p:nvSpPr>
                      <p:cNvPr id="12321" name="Line 5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13" y="1666"/>
                        <a:ext cx="26" cy="27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22" name="Line 5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03" y="1634"/>
                        <a:ext cx="27" cy="27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23" name="Line 5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993" y="1604"/>
                        <a:ext cx="27" cy="27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24" name="Line 5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980" y="1574"/>
                        <a:ext cx="26" cy="26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25" name="Line 5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960" y="1545"/>
                        <a:ext cx="30" cy="30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26" name="Line 5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939" y="1517"/>
                        <a:ext cx="28" cy="33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27" name="Line 5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912" y="1498"/>
                        <a:ext cx="26" cy="39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28" name="Line 5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889" y="1485"/>
                        <a:ext cx="12" cy="54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29" name="Line 5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862" y="1486"/>
                        <a:ext cx="2" cy="54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30" name="Line 6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823" y="1499"/>
                        <a:ext cx="22" cy="45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31" name="Line 6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90" y="1516"/>
                        <a:ext cx="25" cy="40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32" name="Line 6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58" y="1541"/>
                        <a:ext cx="31" cy="39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33" name="Line 6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36" y="1575"/>
                        <a:ext cx="40" cy="30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34" name="Line 6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23" y="1612"/>
                        <a:ext cx="42" cy="19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35" name="Line 6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15" y="1651"/>
                        <a:ext cx="44" cy="10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36" name="Line 6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09" y="1683"/>
                        <a:ext cx="47" cy="9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37" name="Line 6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08" y="1718"/>
                        <a:ext cx="48" cy="2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38" name="Line 6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10" y="1749"/>
                        <a:ext cx="49" cy="1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39" name="Line 6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15" y="1775"/>
                        <a:ext cx="49" cy="7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40" name="Line 7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14" y="1802"/>
                        <a:ext cx="45" cy="15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41" name="Line 7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08" y="1824"/>
                        <a:ext cx="35" cy="26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42" name="Line 7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93" y="1846"/>
                        <a:ext cx="35" cy="25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43" name="Line 7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76" y="1860"/>
                        <a:ext cx="32" cy="21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2314" name="Oval 74"/>
                <p:cNvSpPr>
                  <a:spLocks noChangeAspect="1" noChangeArrowheads="1"/>
                </p:cNvSpPr>
                <p:nvPr/>
              </p:nvSpPr>
              <p:spPr bwMode="auto">
                <a:xfrm>
                  <a:off x="521" y="1367"/>
                  <a:ext cx="532" cy="534"/>
                </a:xfrm>
                <a:prstGeom prst="ellipse">
                  <a:avLst/>
                </a:prstGeom>
                <a:noFill/>
                <a:ln w="7938">
                  <a:solidFill>
                    <a:srgbClr val="BFBFB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 b="0"/>
                </a:p>
              </p:txBody>
            </p:sp>
            <p:sp>
              <p:nvSpPr>
                <p:cNvPr id="12315" name="Freeform 75"/>
                <p:cNvSpPr>
                  <a:spLocks noChangeAspect="1"/>
                </p:cNvSpPr>
                <p:nvPr/>
              </p:nvSpPr>
              <p:spPr bwMode="auto">
                <a:xfrm>
                  <a:off x="849" y="1720"/>
                  <a:ext cx="126" cy="125"/>
                </a:xfrm>
                <a:custGeom>
                  <a:avLst/>
                  <a:gdLst>
                    <a:gd name="T0" fmla="*/ 1 w 251"/>
                    <a:gd name="T1" fmla="*/ 0 h 251"/>
                    <a:gd name="T2" fmla="*/ 1 w 251"/>
                    <a:gd name="T3" fmla="*/ 0 h 251"/>
                    <a:gd name="T4" fmla="*/ 1 w 251"/>
                    <a:gd name="T5" fmla="*/ 0 h 251"/>
                    <a:gd name="T6" fmla="*/ 1 w 251"/>
                    <a:gd name="T7" fmla="*/ 0 h 251"/>
                    <a:gd name="T8" fmla="*/ 1 w 251"/>
                    <a:gd name="T9" fmla="*/ 0 h 251"/>
                    <a:gd name="T10" fmla="*/ 1 w 251"/>
                    <a:gd name="T11" fmla="*/ 0 h 251"/>
                    <a:gd name="T12" fmla="*/ 1 w 251"/>
                    <a:gd name="T13" fmla="*/ 0 h 251"/>
                    <a:gd name="T14" fmla="*/ 1 w 251"/>
                    <a:gd name="T15" fmla="*/ 0 h 251"/>
                    <a:gd name="T16" fmla="*/ 1 w 251"/>
                    <a:gd name="T17" fmla="*/ 0 h 251"/>
                    <a:gd name="T18" fmla="*/ 1 w 251"/>
                    <a:gd name="T19" fmla="*/ 0 h 251"/>
                    <a:gd name="T20" fmla="*/ 1 w 251"/>
                    <a:gd name="T21" fmla="*/ 0 h 251"/>
                    <a:gd name="T22" fmla="*/ 1 w 251"/>
                    <a:gd name="T23" fmla="*/ 0 h 251"/>
                    <a:gd name="T24" fmla="*/ 1 w 251"/>
                    <a:gd name="T25" fmla="*/ 0 h 251"/>
                    <a:gd name="T26" fmla="*/ 1 w 251"/>
                    <a:gd name="T27" fmla="*/ 0 h 251"/>
                    <a:gd name="T28" fmla="*/ 1 w 251"/>
                    <a:gd name="T29" fmla="*/ 0 h 251"/>
                    <a:gd name="T30" fmla="*/ 1 w 251"/>
                    <a:gd name="T31" fmla="*/ 0 h 251"/>
                    <a:gd name="T32" fmla="*/ 0 w 251"/>
                    <a:gd name="T33" fmla="*/ 0 h 251"/>
                    <a:gd name="T34" fmla="*/ 1 w 251"/>
                    <a:gd name="T35" fmla="*/ 0 h 251"/>
                    <a:gd name="T36" fmla="*/ 1 w 251"/>
                    <a:gd name="T37" fmla="*/ 0 h 251"/>
                    <a:gd name="T38" fmla="*/ 1 w 251"/>
                    <a:gd name="T39" fmla="*/ 0 h 251"/>
                    <a:gd name="T40" fmla="*/ 1 w 251"/>
                    <a:gd name="T41" fmla="*/ 0 h 251"/>
                    <a:gd name="T42" fmla="*/ 1 w 251"/>
                    <a:gd name="T43" fmla="*/ 0 h 251"/>
                    <a:gd name="T44" fmla="*/ 1 w 251"/>
                    <a:gd name="T45" fmla="*/ 0 h 251"/>
                    <a:gd name="T46" fmla="*/ 1 w 251"/>
                    <a:gd name="T47" fmla="*/ 0 h 251"/>
                    <a:gd name="T48" fmla="*/ 1 w 251"/>
                    <a:gd name="T49" fmla="*/ 0 h 251"/>
                    <a:gd name="T50" fmla="*/ 1 w 251"/>
                    <a:gd name="T51" fmla="*/ 0 h 251"/>
                    <a:gd name="T52" fmla="*/ 1 w 251"/>
                    <a:gd name="T53" fmla="*/ 0 h 251"/>
                    <a:gd name="T54" fmla="*/ 1 w 251"/>
                    <a:gd name="T55" fmla="*/ 0 h 251"/>
                    <a:gd name="T56" fmla="*/ 1 w 251"/>
                    <a:gd name="T57" fmla="*/ 0 h 251"/>
                    <a:gd name="T58" fmla="*/ 1 w 251"/>
                    <a:gd name="T59" fmla="*/ 0 h 251"/>
                    <a:gd name="T60" fmla="*/ 1 w 251"/>
                    <a:gd name="T61" fmla="*/ 0 h 251"/>
                    <a:gd name="T62" fmla="*/ 1 w 251"/>
                    <a:gd name="T63" fmla="*/ 0 h 251"/>
                    <a:gd name="T64" fmla="*/ 1 w 251"/>
                    <a:gd name="T65" fmla="*/ 0 h 251"/>
                    <a:gd name="T66" fmla="*/ 1 w 251"/>
                    <a:gd name="T67" fmla="*/ 0 h 25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51" h="251">
                      <a:moveTo>
                        <a:pt x="235" y="0"/>
                      </a:moveTo>
                      <a:lnTo>
                        <a:pt x="241" y="36"/>
                      </a:lnTo>
                      <a:lnTo>
                        <a:pt x="241" y="60"/>
                      </a:lnTo>
                      <a:lnTo>
                        <a:pt x="236" y="90"/>
                      </a:lnTo>
                      <a:lnTo>
                        <a:pt x="226" y="118"/>
                      </a:lnTo>
                      <a:lnTo>
                        <a:pt x="215" y="141"/>
                      </a:lnTo>
                      <a:lnTo>
                        <a:pt x="199" y="171"/>
                      </a:lnTo>
                      <a:lnTo>
                        <a:pt x="183" y="188"/>
                      </a:lnTo>
                      <a:lnTo>
                        <a:pt x="162" y="204"/>
                      </a:lnTo>
                      <a:lnTo>
                        <a:pt x="141" y="216"/>
                      </a:lnTo>
                      <a:lnTo>
                        <a:pt x="120" y="226"/>
                      </a:lnTo>
                      <a:lnTo>
                        <a:pt x="93" y="235"/>
                      </a:lnTo>
                      <a:lnTo>
                        <a:pt x="72" y="240"/>
                      </a:lnTo>
                      <a:lnTo>
                        <a:pt x="52" y="242"/>
                      </a:lnTo>
                      <a:lnTo>
                        <a:pt x="37" y="244"/>
                      </a:lnTo>
                      <a:lnTo>
                        <a:pt x="26" y="241"/>
                      </a:lnTo>
                      <a:lnTo>
                        <a:pt x="0" y="236"/>
                      </a:lnTo>
                      <a:lnTo>
                        <a:pt x="21" y="245"/>
                      </a:lnTo>
                      <a:lnTo>
                        <a:pt x="50" y="250"/>
                      </a:lnTo>
                      <a:lnTo>
                        <a:pt x="72" y="251"/>
                      </a:lnTo>
                      <a:lnTo>
                        <a:pt x="106" y="246"/>
                      </a:lnTo>
                      <a:lnTo>
                        <a:pt x="131" y="240"/>
                      </a:lnTo>
                      <a:lnTo>
                        <a:pt x="155" y="230"/>
                      </a:lnTo>
                      <a:lnTo>
                        <a:pt x="171" y="221"/>
                      </a:lnTo>
                      <a:lnTo>
                        <a:pt x="187" y="213"/>
                      </a:lnTo>
                      <a:lnTo>
                        <a:pt x="203" y="198"/>
                      </a:lnTo>
                      <a:lnTo>
                        <a:pt x="216" y="185"/>
                      </a:lnTo>
                      <a:lnTo>
                        <a:pt x="226" y="165"/>
                      </a:lnTo>
                      <a:lnTo>
                        <a:pt x="236" y="143"/>
                      </a:lnTo>
                      <a:lnTo>
                        <a:pt x="245" y="114"/>
                      </a:lnTo>
                      <a:lnTo>
                        <a:pt x="251" y="82"/>
                      </a:lnTo>
                      <a:lnTo>
                        <a:pt x="250" y="55"/>
                      </a:lnTo>
                      <a:lnTo>
                        <a:pt x="244" y="24"/>
                      </a:lnTo>
                      <a:lnTo>
                        <a:pt x="235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16" name="Freeform 76"/>
                <p:cNvSpPr>
                  <a:spLocks noChangeAspect="1"/>
                </p:cNvSpPr>
                <p:nvPr/>
              </p:nvSpPr>
              <p:spPr bwMode="auto">
                <a:xfrm>
                  <a:off x="557" y="1403"/>
                  <a:ext cx="263" cy="271"/>
                </a:xfrm>
                <a:custGeom>
                  <a:avLst/>
                  <a:gdLst>
                    <a:gd name="T0" fmla="*/ 1 w 526"/>
                    <a:gd name="T1" fmla="*/ 1 h 541"/>
                    <a:gd name="T2" fmla="*/ 1 w 526"/>
                    <a:gd name="T3" fmla="*/ 1 h 541"/>
                    <a:gd name="T4" fmla="*/ 1 w 526"/>
                    <a:gd name="T5" fmla="*/ 1 h 541"/>
                    <a:gd name="T6" fmla="*/ 1 w 526"/>
                    <a:gd name="T7" fmla="*/ 1 h 541"/>
                    <a:gd name="T8" fmla="*/ 1 w 526"/>
                    <a:gd name="T9" fmla="*/ 1 h 541"/>
                    <a:gd name="T10" fmla="*/ 1 w 526"/>
                    <a:gd name="T11" fmla="*/ 1 h 541"/>
                    <a:gd name="T12" fmla="*/ 1 w 526"/>
                    <a:gd name="T13" fmla="*/ 1 h 541"/>
                    <a:gd name="T14" fmla="*/ 1 w 526"/>
                    <a:gd name="T15" fmla="*/ 1 h 541"/>
                    <a:gd name="T16" fmla="*/ 1 w 526"/>
                    <a:gd name="T17" fmla="*/ 1 h 541"/>
                    <a:gd name="T18" fmla="*/ 1 w 526"/>
                    <a:gd name="T19" fmla="*/ 1 h 541"/>
                    <a:gd name="T20" fmla="*/ 1 w 526"/>
                    <a:gd name="T21" fmla="*/ 1 h 541"/>
                    <a:gd name="T22" fmla="*/ 1 w 526"/>
                    <a:gd name="T23" fmla="*/ 1 h 541"/>
                    <a:gd name="T24" fmla="*/ 1 w 526"/>
                    <a:gd name="T25" fmla="*/ 1 h 541"/>
                    <a:gd name="T26" fmla="*/ 1 w 526"/>
                    <a:gd name="T27" fmla="*/ 1 h 541"/>
                    <a:gd name="T28" fmla="*/ 1 w 526"/>
                    <a:gd name="T29" fmla="*/ 1 h 541"/>
                    <a:gd name="T30" fmla="*/ 1 w 526"/>
                    <a:gd name="T31" fmla="*/ 1 h 541"/>
                    <a:gd name="T32" fmla="*/ 1 w 526"/>
                    <a:gd name="T33" fmla="*/ 1 h 541"/>
                    <a:gd name="T34" fmla="*/ 1 w 526"/>
                    <a:gd name="T35" fmla="*/ 1 h 541"/>
                    <a:gd name="T36" fmla="*/ 1 w 526"/>
                    <a:gd name="T37" fmla="*/ 1 h 541"/>
                    <a:gd name="T38" fmla="*/ 1 w 526"/>
                    <a:gd name="T39" fmla="*/ 1 h 541"/>
                    <a:gd name="T40" fmla="*/ 1 w 526"/>
                    <a:gd name="T41" fmla="*/ 0 h 541"/>
                    <a:gd name="T42" fmla="*/ 1 w 526"/>
                    <a:gd name="T43" fmla="*/ 1 h 541"/>
                    <a:gd name="T44" fmla="*/ 1 w 526"/>
                    <a:gd name="T45" fmla="*/ 1 h 541"/>
                    <a:gd name="T46" fmla="*/ 1 w 526"/>
                    <a:gd name="T47" fmla="*/ 1 h 541"/>
                    <a:gd name="T48" fmla="*/ 1 w 526"/>
                    <a:gd name="T49" fmla="*/ 1 h 541"/>
                    <a:gd name="T50" fmla="*/ 1 w 526"/>
                    <a:gd name="T51" fmla="*/ 1 h 541"/>
                    <a:gd name="T52" fmla="*/ 1 w 526"/>
                    <a:gd name="T53" fmla="*/ 1 h 541"/>
                    <a:gd name="T54" fmla="*/ 1 w 526"/>
                    <a:gd name="T55" fmla="*/ 1 h 541"/>
                    <a:gd name="T56" fmla="*/ 1 w 526"/>
                    <a:gd name="T57" fmla="*/ 1 h 541"/>
                    <a:gd name="T58" fmla="*/ 1 w 526"/>
                    <a:gd name="T59" fmla="*/ 1 h 541"/>
                    <a:gd name="T60" fmla="*/ 1 w 526"/>
                    <a:gd name="T61" fmla="*/ 1 h 541"/>
                    <a:gd name="T62" fmla="*/ 0 w 526"/>
                    <a:gd name="T63" fmla="*/ 1 h 541"/>
                    <a:gd name="T64" fmla="*/ 1 w 526"/>
                    <a:gd name="T65" fmla="*/ 1 h 541"/>
                    <a:gd name="T66" fmla="*/ 1 w 526"/>
                    <a:gd name="T67" fmla="*/ 1 h 541"/>
                    <a:gd name="T68" fmla="*/ 1 w 526"/>
                    <a:gd name="T69" fmla="*/ 1 h 541"/>
                    <a:gd name="T70" fmla="*/ 1 w 526"/>
                    <a:gd name="T71" fmla="*/ 1 h 541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26" h="541">
                      <a:moveTo>
                        <a:pt x="36" y="541"/>
                      </a:moveTo>
                      <a:lnTo>
                        <a:pt x="25" y="484"/>
                      </a:lnTo>
                      <a:lnTo>
                        <a:pt x="19" y="444"/>
                      </a:lnTo>
                      <a:lnTo>
                        <a:pt x="21" y="396"/>
                      </a:lnTo>
                      <a:lnTo>
                        <a:pt x="29" y="344"/>
                      </a:lnTo>
                      <a:lnTo>
                        <a:pt x="49" y="290"/>
                      </a:lnTo>
                      <a:lnTo>
                        <a:pt x="76" y="235"/>
                      </a:lnTo>
                      <a:lnTo>
                        <a:pt x="120" y="172"/>
                      </a:lnTo>
                      <a:lnTo>
                        <a:pt x="148" y="138"/>
                      </a:lnTo>
                      <a:lnTo>
                        <a:pt x="186" y="106"/>
                      </a:lnTo>
                      <a:lnTo>
                        <a:pt x="229" y="76"/>
                      </a:lnTo>
                      <a:lnTo>
                        <a:pt x="274" y="52"/>
                      </a:lnTo>
                      <a:lnTo>
                        <a:pt x="330" y="34"/>
                      </a:lnTo>
                      <a:lnTo>
                        <a:pt x="372" y="25"/>
                      </a:lnTo>
                      <a:lnTo>
                        <a:pt x="401" y="20"/>
                      </a:lnTo>
                      <a:lnTo>
                        <a:pt x="426" y="19"/>
                      </a:lnTo>
                      <a:lnTo>
                        <a:pt x="471" y="21"/>
                      </a:lnTo>
                      <a:lnTo>
                        <a:pt x="526" y="31"/>
                      </a:lnTo>
                      <a:lnTo>
                        <a:pt x="475" y="11"/>
                      </a:lnTo>
                      <a:lnTo>
                        <a:pt x="420" y="1"/>
                      </a:lnTo>
                      <a:lnTo>
                        <a:pt x="372" y="0"/>
                      </a:lnTo>
                      <a:lnTo>
                        <a:pt x="304" y="9"/>
                      </a:lnTo>
                      <a:lnTo>
                        <a:pt x="251" y="21"/>
                      </a:lnTo>
                      <a:lnTo>
                        <a:pt x="202" y="44"/>
                      </a:lnTo>
                      <a:lnTo>
                        <a:pt x="167" y="66"/>
                      </a:lnTo>
                      <a:lnTo>
                        <a:pt x="140" y="87"/>
                      </a:lnTo>
                      <a:lnTo>
                        <a:pt x="115" y="112"/>
                      </a:lnTo>
                      <a:lnTo>
                        <a:pt x="82" y="150"/>
                      </a:lnTo>
                      <a:lnTo>
                        <a:pt x="52" y="191"/>
                      </a:lnTo>
                      <a:lnTo>
                        <a:pt x="30" y="235"/>
                      </a:lnTo>
                      <a:lnTo>
                        <a:pt x="10" y="299"/>
                      </a:lnTo>
                      <a:lnTo>
                        <a:pt x="0" y="350"/>
                      </a:lnTo>
                      <a:lnTo>
                        <a:pt x="1" y="406"/>
                      </a:lnTo>
                      <a:lnTo>
                        <a:pt x="9" y="456"/>
                      </a:lnTo>
                      <a:lnTo>
                        <a:pt x="17" y="492"/>
                      </a:lnTo>
                      <a:lnTo>
                        <a:pt x="36" y="541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11" name="Line 77"/>
              <p:cNvSpPr>
                <a:spLocks noChangeAspect="1" noChangeShapeType="1"/>
              </p:cNvSpPr>
              <p:nvPr/>
            </p:nvSpPr>
            <p:spPr bwMode="auto">
              <a:xfrm rot="5400000">
                <a:off x="1222" y="1042"/>
                <a:ext cx="189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06" name="Group 78"/>
            <p:cNvGrpSpPr>
              <a:grpSpLocks/>
            </p:cNvGrpSpPr>
            <p:nvPr/>
          </p:nvGrpSpPr>
          <p:grpSpPr bwMode="auto">
            <a:xfrm>
              <a:off x="0" y="1521"/>
              <a:ext cx="3225" cy="2160"/>
              <a:chOff x="0" y="1536"/>
              <a:chExt cx="3225" cy="2160"/>
            </a:xfrm>
          </p:grpSpPr>
          <p:sp>
            <p:nvSpPr>
              <p:cNvPr id="12307" name="Rectangle 79"/>
              <p:cNvSpPr>
                <a:spLocks noChangeArrowheads="1"/>
              </p:cNvSpPr>
              <p:nvPr/>
            </p:nvSpPr>
            <p:spPr bwMode="auto">
              <a:xfrm>
                <a:off x="0" y="1584"/>
                <a:ext cx="3225" cy="211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 b="0"/>
              </a:p>
            </p:txBody>
          </p:sp>
          <p:pic>
            <p:nvPicPr>
              <p:cNvPr id="12308" name="Picture 80" descr="bbcor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1536"/>
                <a:ext cx="3024" cy="2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2302" name="Line 81"/>
          <p:cNvSpPr>
            <a:spLocks noChangeShapeType="1"/>
          </p:cNvSpPr>
          <p:nvPr/>
        </p:nvSpPr>
        <p:spPr bwMode="auto">
          <a:xfrm>
            <a:off x="1392238" y="3895725"/>
            <a:ext cx="3505200" cy="0"/>
          </a:xfrm>
          <a:prstGeom prst="line">
            <a:avLst/>
          </a:prstGeom>
          <a:noFill/>
          <a:ln w="38100">
            <a:solidFill>
              <a:schemeClr val="tx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303" name="Picture 8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912813"/>
            <a:ext cx="59626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4" name="TextBox 1"/>
          <p:cNvSpPr txBox="1">
            <a:spLocks noChangeArrowheads="1"/>
          </p:cNvSpPr>
          <p:nvPr/>
        </p:nvSpPr>
        <p:spPr bwMode="auto">
          <a:xfrm>
            <a:off x="5981700" y="1054100"/>
            <a:ext cx="3276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0">
                <a:solidFill>
                  <a:srgbClr val="FFC000"/>
                </a:solidFill>
              </a:rPr>
              <a:t>AJP </a:t>
            </a:r>
            <a:r>
              <a:rPr lang="en-US" altLang="en-US" sz="2800">
                <a:solidFill>
                  <a:srgbClr val="FFC000"/>
                </a:solidFill>
              </a:rPr>
              <a:t>45</a:t>
            </a:r>
            <a:r>
              <a:rPr lang="en-US" altLang="en-US" sz="2800" b="0">
                <a:solidFill>
                  <a:srgbClr val="FFC000"/>
                </a:solidFill>
              </a:rPr>
              <a:t>, 979 (2000)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FD8DEB-8DAE-3B8E-4E99-61E5AD08E18B}"/>
              </a:ext>
            </a:extLst>
          </p:cNvPr>
          <p:cNvSpPr txBox="1"/>
          <p:nvPr/>
        </p:nvSpPr>
        <p:spPr>
          <a:xfrm>
            <a:off x="5851169" y="3985239"/>
            <a:ext cx="3199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FFFF00"/>
                </a:solidFill>
              </a:rPr>
              <a:t>BBCOR max when </a:t>
            </a:r>
          </a:p>
          <a:p>
            <a:r>
              <a:rPr lang="en-US" sz="2400" b="0" dirty="0">
                <a:solidFill>
                  <a:srgbClr val="FFFF00"/>
                </a:solidFill>
              </a:rPr>
              <a:t>vibrational energy min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BD775-70B4-89FC-3B29-91360294D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95"/>
            <a:ext cx="8229600" cy="1143000"/>
          </a:xfrm>
        </p:spPr>
        <p:txBody>
          <a:bodyPr/>
          <a:lstStyle/>
          <a:p>
            <a:r>
              <a:rPr lang="en-US" dirty="0"/>
              <a:t>Results:</a:t>
            </a:r>
            <a:br>
              <a:rPr lang="en-US" dirty="0"/>
            </a:br>
            <a:r>
              <a:rPr lang="en-US" dirty="0"/>
              <a:t>Lowest Bending Vibration</a:t>
            </a:r>
          </a:p>
        </p:txBody>
      </p:sp>
      <p:pic>
        <p:nvPicPr>
          <p:cNvPr id="9" name="Content Placeholder 8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A75E108C-02F2-76E9-E360-8BCC9AD2E8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82661"/>
            <a:ext cx="6674643" cy="444976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61E2D-C947-EBF1-A53E-446EC9AA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A0642-0DF7-4921-A83F-E1CC6E1C113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89D2F5-646E-5663-8360-3ED4D74E4E93}"/>
              </a:ext>
            </a:extLst>
          </p:cNvPr>
          <p:cNvSpPr/>
          <p:nvPr/>
        </p:nvSpPr>
        <p:spPr bwMode="auto">
          <a:xfrm>
            <a:off x="4724400" y="2057400"/>
            <a:ext cx="304800" cy="304800"/>
          </a:xfrm>
          <a:prstGeom prst="ellips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5B62F3C-7DA0-4BCC-1AB5-43EA2DF97553}"/>
              </a:ext>
            </a:extLst>
          </p:cNvPr>
          <p:cNvSpPr/>
          <p:nvPr/>
        </p:nvSpPr>
        <p:spPr bwMode="auto">
          <a:xfrm>
            <a:off x="2667000" y="5029200"/>
            <a:ext cx="304800" cy="304800"/>
          </a:xfrm>
          <a:prstGeom prst="ellips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107A49E-5014-7462-79BD-562C006CC007}"/>
              </a:ext>
            </a:extLst>
          </p:cNvPr>
          <p:cNvSpPr/>
          <p:nvPr/>
        </p:nvSpPr>
        <p:spPr bwMode="auto">
          <a:xfrm>
            <a:off x="6324600" y="3276600"/>
            <a:ext cx="304800" cy="304800"/>
          </a:xfrm>
          <a:prstGeom prst="ellips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507878-AB85-9326-EA56-5A1A5D323AED}"/>
              </a:ext>
            </a:extLst>
          </p:cNvPr>
          <p:cNvSpPr/>
          <p:nvPr/>
        </p:nvSpPr>
        <p:spPr bwMode="auto">
          <a:xfrm>
            <a:off x="6705600" y="2286000"/>
            <a:ext cx="304800" cy="304800"/>
          </a:xfrm>
          <a:prstGeom prst="ellips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57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7B80D9-7C4E-4706-BBC0-A85DAFCFD8F2}" type="slidenum">
              <a:rPr lang="en-US" altLang="en-US" smtClean="0">
                <a:solidFill>
                  <a:srgbClr val="FFFF00"/>
                </a:solidFill>
              </a:rPr>
              <a:pPr eaLnBrk="1" hangingPunct="1"/>
              <a:t>16</a:t>
            </a:fld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100 mph Impacts in Lab</a:t>
            </a:r>
          </a:p>
        </p:txBody>
      </p:sp>
      <p:pic>
        <p:nvPicPr>
          <p:cNvPr id="29700" name="Picture 7" descr="LVSDe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37A309-0576-8F2D-30B3-EE8DF0DC90F6}"/>
              </a:ext>
            </a:extLst>
          </p:cNvPr>
          <p:cNvSpPr txBox="1"/>
          <p:nvPr/>
        </p:nvSpPr>
        <p:spPr>
          <a:xfrm>
            <a:off x="914400" y="5322002"/>
            <a:ext cx="73629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q = (rebound speed)/(incident speed)</a:t>
            </a:r>
          </a:p>
          <a:p>
            <a:r>
              <a:rPr lang="en-US" sz="3200" dirty="0"/>
              <a:t>BBCOR inferred from q</a:t>
            </a:r>
          </a:p>
        </p:txBody>
      </p:sp>
    </p:spTree>
    <p:extLst>
      <p:ext uri="{BB962C8B-B14F-4D97-AF65-F5344CB8AC3E}">
        <p14:creationId xmlns:p14="http://schemas.microsoft.com/office/powerpoint/2010/main" val="1340273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DBF3D-6EE7-4274-2341-276B558DB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Results:  100 mph Impact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C2942-4484-FAC4-459B-35E6643C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A0642-0DF7-4921-A83F-E1CC6E1C113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F6A0CA-D727-AE1D-B8E6-75B7C49D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53880"/>
            <a:ext cx="5913982" cy="4550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46C0F-4EE6-D369-F5FC-12954B4DDE2C}"/>
              </a:ext>
            </a:extLst>
          </p:cNvPr>
          <p:cNvSpPr txBox="1"/>
          <p:nvPr/>
        </p:nvSpPr>
        <p:spPr>
          <a:xfrm>
            <a:off x="1855551" y="5938560"/>
            <a:ext cx="5432898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FFFF00"/>
                </a:solidFill>
                <a:sym typeface="Symbol" panose="05050102010706020507" pitchFamily="18" charset="2"/>
              </a:rPr>
              <a:t>(BBCOR)=0.01 (EV)~2 mph</a:t>
            </a:r>
            <a:endParaRPr lang="en-US" sz="28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87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DBF3D-6EE7-4274-2341-276B558DB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Results:  100 mph Impact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C2942-4484-FAC4-459B-35E6643C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A0642-0DF7-4921-A83F-E1CC6E1C113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46C0F-4EE6-D369-F5FC-12954B4DDE2C}"/>
              </a:ext>
            </a:extLst>
          </p:cNvPr>
          <p:cNvSpPr txBox="1"/>
          <p:nvPr/>
        </p:nvSpPr>
        <p:spPr>
          <a:xfrm>
            <a:off x="1855551" y="5938560"/>
            <a:ext cx="5432898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FFFF00"/>
                </a:solidFill>
                <a:sym typeface="Symbol" panose="05050102010706020507" pitchFamily="18" charset="2"/>
              </a:rPr>
              <a:t>(BBCOR)=0.01 (EV)~2 mph</a:t>
            </a:r>
            <a:endParaRPr lang="en-US" sz="2800" b="0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755263-F902-36AC-A98D-C794E13D6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41392"/>
            <a:ext cx="5861093" cy="44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07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DBF3D-6EE7-4274-2341-276B558DB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Results:  100 mph Impact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C2942-4484-FAC4-459B-35E6643C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A0642-0DF7-4921-A83F-E1CC6E1C113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46C0F-4EE6-D369-F5FC-12954B4DDE2C}"/>
              </a:ext>
            </a:extLst>
          </p:cNvPr>
          <p:cNvSpPr txBox="1"/>
          <p:nvPr/>
        </p:nvSpPr>
        <p:spPr>
          <a:xfrm>
            <a:off x="1855551" y="5938560"/>
            <a:ext cx="5432898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FFFF00"/>
                </a:solidFill>
                <a:sym typeface="Symbol" panose="05050102010706020507" pitchFamily="18" charset="2"/>
              </a:rPr>
              <a:t>(BBCOR)=0.01 (EV)~2 mph</a:t>
            </a:r>
            <a:endParaRPr lang="en-US" sz="2800" b="0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6F92F-5BBD-57A1-3472-EDAA1F811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65670"/>
            <a:ext cx="6096000" cy="415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016F98-E94D-48E7-99E2-2CC96214BABF}" type="slidenum">
              <a:rPr lang="en-US" altLang="en-US" smtClean="0">
                <a:solidFill>
                  <a:srgbClr val="FFFF00"/>
                </a:solidFill>
              </a:rPr>
              <a:pPr eaLnBrk="1" hangingPunct="1"/>
              <a:t>2</a:t>
            </a:fld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 sz="4400" dirty="0"/>
              <a:t>The Focus of this Talk</a:t>
            </a:r>
            <a:endParaRPr lang="en-US" altLang="en-US" dirty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953000"/>
          </a:xfrm>
        </p:spPr>
        <p:txBody>
          <a:bodyPr/>
          <a:lstStyle/>
          <a:p>
            <a:r>
              <a:rPr lang="en-US" altLang="en-US" sz="3600" dirty="0"/>
              <a:t>Suppose we have two nominally identical bats</a:t>
            </a:r>
          </a:p>
          <a:p>
            <a:pPr lvl="1"/>
            <a:r>
              <a:rPr lang="en-US" altLang="en-US" sz="3600" dirty="0"/>
              <a:t>Same length, weight, weight distribution, balance pt, shape</a:t>
            </a:r>
          </a:p>
          <a:p>
            <a:r>
              <a:rPr lang="en-US" altLang="en-US" sz="3600" dirty="0"/>
              <a:t>Will these bats perform identically?</a:t>
            </a:r>
          </a:p>
          <a:p>
            <a:r>
              <a:rPr lang="en-US" altLang="en-US" sz="3600" dirty="0"/>
              <a:t>If not, why not?</a:t>
            </a:r>
          </a:p>
          <a:p>
            <a:r>
              <a:rPr lang="en-US" altLang="en-US" sz="3600" dirty="0"/>
              <a:t>Is there a simple way to select the better bat?</a:t>
            </a:r>
          </a:p>
          <a:p>
            <a:pPr lvl="1"/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148512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39AE-36EA-9231-F687-C8EA626C5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1143000"/>
          </a:xfrm>
        </p:spPr>
        <p:txBody>
          <a:bodyPr/>
          <a:lstStyle/>
          <a:p>
            <a:r>
              <a:rPr lang="en-US" dirty="0"/>
              <a:t>Tentative Conclusions</a:t>
            </a:r>
            <a:br>
              <a:rPr lang="en-US" dirty="0"/>
            </a:br>
            <a:r>
              <a:rPr lang="en-US" sz="4000" dirty="0">
                <a:solidFill>
                  <a:srgbClr val="92D050"/>
                </a:solidFill>
              </a:rPr>
              <a:t>(work still in progress)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F3838-114D-D238-6144-1EADF43CA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05800" cy="4876800"/>
          </a:xfrm>
        </p:spPr>
        <p:txBody>
          <a:bodyPr/>
          <a:lstStyle/>
          <a:p>
            <a:r>
              <a:rPr lang="en-US" dirty="0"/>
              <a:t>Nominally identical wood bats </a:t>
            </a:r>
            <a:r>
              <a:rPr lang="en-US" dirty="0">
                <a:solidFill>
                  <a:srgbClr val="FF0000"/>
                </a:solidFill>
              </a:rPr>
              <a:t>do not </a:t>
            </a:r>
            <a:r>
              <a:rPr lang="en-US" dirty="0"/>
              <a:t>perform identically</a:t>
            </a:r>
          </a:p>
          <a:p>
            <a:r>
              <a:rPr lang="en-US" dirty="0"/>
              <a:t>Body of evidence suggests differences in bending stiffness as primary reason for differences in performance </a:t>
            </a:r>
          </a:p>
          <a:p>
            <a:r>
              <a:rPr lang="en-US" dirty="0"/>
              <a:t>Frequency of lowest bending mode is likely good predictor of relative bat stiffness</a:t>
            </a:r>
          </a:p>
          <a:p>
            <a:pPr lvl="1"/>
            <a:r>
              <a:rPr lang="en-US" dirty="0"/>
              <a:t>Tap and listen</a:t>
            </a:r>
          </a:p>
          <a:p>
            <a:pPr lvl="1"/>
            <a:r>
              <a:rPr lang="en-US" dirty="0"/>
              <a:t>Smart phone apps for frequency analysis of sound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0E800-B50B-20E9-1A36-BE9ABB83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A0642-0DF7-4921-A83F-E1CC6E1C113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22A58B-215B-E1A6-8BEC-54B94BD546E1}"/>
              </a:ext>
            </a:extLst>
          </p:cNvPr>
          <p:cNvSpPr txBox="1"/>
          <p:nvPr/>
        </p:nvSpPr>
        <p:spPr>
          <a:xfrm>
            <a:off x="1275693" y="5892225"/>
            <a:ext cx="6668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Thanks for listening.  Questions?</a:t>
            </a:r>
          </a:p>
        </p:txBody>
      </p:sp>
    </p:spTree>
    <p:extLst>
      <p:ext uri="{BB962C8B-B14F-4D97-AF65-F5344CB8AC3E}">
        <p14:creationId xmlns:p14="http://schemas.microsoft.com/office/powerpoint/2010/main" val="323933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016F98-E94D-48E7-99E2-2CC96214BABF}" type="slidenum">
              <a:rPr lang="en-US" altLang="en-US" smtClean="0">
                <a:solidFill>
                  <a:srgbClr val="FFFF00"/>
                </a:solidFill>
              </a:rPr>
              <a:pPr eaLnBrk="1" hangingPunct="1"/>
              <a:t>3</a:t>
            </a:fld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 dirty="0"/>
              <a:t>Preliminaries:  </a:t>
            </a:r>
            <a:br>
              <a:rPr lang="en-US" altLang="en-US" dirty="0"/>
            </a:br>
            <a:r>
              <a:rPr lang="en-US" altLang="en-US" dirty="0"/>
              <a:t>Quantifying Bat Performance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680" y="1905000"/>
            <a:ext cx="8458200" cy="4953000"/>
          </a:xfrm>
        </p:spPr>
        <p:txBody>
          <a:bodyPr/>
          <a:lstStyle/>
          <a:p>
            <a:r>
              <a:rPr lang="en-US" altLang="en-US" sz="3600" dirty="0"/>
              <a:t>How do we define performance?</a:t>
            </a:r>
          </a:p>
          <a:p>
            <a:pPr lvl="1"/>
            <a:r>
              <a:rPr lang="en-US" altLang="en-US" sz="3600" dirty="0"/>
              <a:t>Exit velocity (EV), under some standard game-like conditions</a:t>
            </a:r>
          </a:p>
          <a:p>
            <a:pPr lvl="1"/>
            <a:r>
              <a:rPr lang="en-US" altLang="en-US" sz="3600" dirty="0"/>
              <a:t>High EV is the characteristic of a well-hit ball</a:t>
            </a:r>
          </a:p>
          <a:p>
            <a:pPr lvl="2"/>
            <a:r>
              <a:rPr lang="en-US" altLang="en-US" sz="3200" dirty="0"/>
              <a:t>Whether line drive single or long home run</a:t>
            </a:r>
          </a:p>
          <a:p>
            <a:pPr marL="457200" lvl="1" indent="0">
              <a:buNone/>
            </a:pP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21202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Hit Probability vs. 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F155F-6001-4D9E-B354-2557CCF16A3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7" descr="A picture containing text, diagram, screenshot, plot&#10;&#10;Description automatically generated">
            <a:extLst>
              <a:ext uri="{FF2B5EF4-FFF2-40B4-BE49-F238E27FC236}">
                <a16:creationId xmlns:a16="http://schemas.microsoft.com/office/drawing/2014/main" id="{95B4E235-47F9-6350-C744-2532A95A1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09" y="1417638"/>
            <a:ext cx="7241381" cy="482758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47D690-AFBD-868C-F816-44059BA0E87D}"/>
              </a:ext>
            </a:extLst>
          </p:cNvPr>
          <p:cNvCxnSpPr/>
          <p:nvPr/>
        </p:nvCxnSpPr>
        <p:spPr>
          <a:xfrm>
            <a:off x="4343400" y="2217738"/>
            <a:ext cx="19812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93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F50C1-3AE6-EBCB-612E-BCE2A7B6C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Contributing to 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085A9-364B-DCAB-96CE-83785DF9F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17080"/>
            <a:ext cx="8229600" cy="4525963"/>
          </a:xfrm>
        </p:spPr>
        <p:txBody>
          <a:bodyPr/>
          <a:lstStyle/>
          <a:p>
            <a:r>
              <a:rPr lang="en-US" dirty="0"/>
              <a:t>Pitch Speed</a:t>
            </a:r>
          </a:p>
          <a:p>
            <a:pPr lvl="1"/>
            <a:r>
              <a:rPr lang="en-US" dirty="0"/>
              <a:t>A little</a:t>
            </a:r>
          </a:p>
          <a:p>
            <a:r>
              <a:rPr lang="en-US" dirty="0"/>
              <a:t>Bat Speed</a:t>
            </a:r>
          </a:p>
          <a:p>
            <a:pPr lvl="1"/>
            <a:r>
              <a:rPr lang="en-US" dirty="0"/>
              <a:t>A lot</a:t>
            </a:r>
          </a:p>
          <a:p>
            <a:r>
              <a:rPr lang="en-US" dirty="0"/>
              <a:t>“collision efficiency”</a:t>
            </a:r>
          </a:p>
          <a:p>
            <a:pPr lvl="1"/>
            <a:r>
              <a:rPr lang="en-US" dirty="0"/>
              <a:t>A joint property of ball and bat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6DB71-0081-8BC4-268D-4411CF9C7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F155F-6001-4D9E-B354-2557CCF16A3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A63A9-B453-35ED-103D-E24704B51698}"/>
              </a:ext>
            </a:extLst>
          </p:cNvPr>
          <p:cNvSpPr txBox="1"/>
          <p:nvPr/>
        </p:nvSpPr>
        <p:spPr>
          <a:xfrm>
            <a:off x="457200" y="5536780"/>
            <a:ext cx="7848600" cy="584775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</a:rPr>
              <a:t>Exit Velocity (EV) = </a:t>
            </a:r>
            <a:r>
              <a:rPr lang="en-US" altLang="en-US" sz="3200" dirty="0">
                <a:solidFill>
                  <a:srgbClr val="66FF33"/>
                </a:solidFill>
              </a:rPr>
              <a:t>q</a:t>
            </a:r>
            <a:r>
              <a:rPr lang="en-US" altLang="en-US" sz="3200" dirty="0">
                <a:solidFill>
                  <a:srgbClr val="FFFFFF"/>
                </a:solidFill>
              </a:rPr>
              <a:t> </a:t>
            </a:r>
            <a:r>
              <a:rPr lang="en-US" altLang="en-US" sz="3200" dirty="0" err="1">
                <a:solidFill>
                  <a:srgbClr val="FFFFFF"/>
                </a:solidFill>
              </a:rPr>
              <a:t>v</a:t>
            </a:r>
            <a:r>
              <a:rPr lang="en-US" altLang="en-US" sz="3200" baseline="-25000" dirty="0" err="1">
                <a:solidFill>
                  <a:srgbClr val="FFFFFF"/>
                </a:solidFill>
              </a:rPr>
              <a:t>pitch</a:t>
            </a:r>
            <a:r>
              <a:rPr lang="en-US" altLang="en-US" sz="3200" dirty="0">
                <a:solidFill>
                  <a:srgbClr val="FFFFFF"/>
                </a:solidFill>
              </a:rPr>
              <a:t> + (</a:t>
            </a:r>
            <a:r>
              <a:rPr lang="en-US" altLang="en-US" sz="3200" dirty="0">
                <a:solidFill>
                  <a:srgbClr val="66FF33"/>
                </a:solidFill>
              </a:rPr>
              <a:t>1+q</a:t>
            </a:r>
            <a:r>
              <a:rPr lang="en-US" altLang="en-US" sz="3200" dirty="0">
                <a:solidFill>
                  <a:srgbClr val="FFFFFF"/>
                </a:solidFill>
              </a:rPr>
              <a:t>) </a:t>
            </a:r>
            <a:r>
              <a:rPr lang="en-US" altLang="en-US" sz="3200" dirty="0" err="1">
                <a:solidFill>
                  <a:srgbClr val="FFFFFF"/>
                </a:solidFill>
              </a:rPr>
              <a:t>v</a:t>
            </a:r>
            <a:r>
              <a:rPr lang="en-US" altLang="en-US" sz="3200" baseline="-25000" dirty="0" err="1">
                <a:solidFill>
                  <a:srgbClr val="FFFFFF"/>
                </a:solidFill>
              </a:rPr>
              <a:t>bat</a:t>
            </a:r>
            <a:endParaRPr lang="en-US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B3C594-CFED-1E8B-05BF-1A4206B42E8F}"/>
              </a:ext>
            </a:extLst>
          </p:cNvPr>
          <p:cNvSpPr/>
          <p:nvPr/>
        </p:nvSpPr>
        <p:spPr>
          <a:xfrm>
            <a:off x="457200" y="3534341"/>
            <a:ext cx="4724400" cy="867399"/>
          </a:xfrm>
          <a:prstGeom prst="ellipse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A2862D4-5047-6A49-7E4B-D884D5FD16E2}"/>
              </a:ext>
            </a:extLst>
          </p:cNvPr>
          <p:cNvCxnSpPr/>
          <p:nvPr/>
        </p:nvCxnSpPr>
        <p:spPr>
          <a:xfrm flipH="1">
            <a:off x="4559968" y="2636520"/>
            <a:ext cx="1219200" cy="943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20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891AD-73EC-004B-01A4-72C6D8A61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69" y="214578"/>
            <a:ext cx="8229600" cy="1143000"/>
          </a:xfrm>
        </p:spPr>
        <p:txBody>
          <a:bodyPr/>
          <a:lstStyle/>
          <a:p>
            <a:r>
              <a:rPr lang="en-US" dirty="0"/>
              <a:t>Factors Contributing to </a:t>
            </a:r>
            <a:r>
              <a:rPr lang="en-US" dirty="0">
                <a:solidFill>
                  <a:srgbClr val="92D050"/>
                </a:solidFill>
              </a:rPr>
              <a:t>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DD902-F1AE-63EE-07D4-D3903D8E3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68" y="1166018"/>
            <a:ext cx="8715531" cy="4525963"/>
          </a:xfrm>
        </p:spPr>
        <p:txBody>
          <a:bodyPr/>
          <a:lstStyle/>
          <a:p>
            <a:r>
              <a:rPr lang="en-US" dirty="0"/>
              <a:t>“Static” properties of bat</a:t>
            </a:r>
          </a:p>
          <a:p>
            <a:pPr lvl="1"/>
            <a:r>
              <a:rPr lang="en-US" dirty="0"/>
              <a:t>Weight, “swing weight”, length, shape</a:t>
            </a:r>
          </a:p>
          <a:p>
            <a:pPr lvl="1"/>
            <a:r>
              <a:rPr lang="en-US" dirty="0"/>
              <a:t>Affects “feel” of bat, swing speed, q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“Bounciness” of ball</a:t>
            </a:r>
          </a:p>
          <a:p>
            <a:pPr lvl="1"/>
            <a:r>
              <a:rPr lang="en-US" dirty="0"/>
              <a:t>“coefficient of restitution” (COR)</a:t>
            </a:r>
          </a:p>
          <a:p>
            <a:pPr lvl="1"/>
            <a:r>
              <a:rPr lang="en-US" dirty="0"/>
              <a:t>More bouncy (superball)</a:t>
            </a:r>
            <a:r>
              <a:rPr lang="en-US" dirty="0">
                <a:sym typeface="Wingdings" panose="05000000000000000000" pitchFamily="2" charset="2"/>
              </a:rPr>
              <a:t>higher q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C4AB8-C93F-1B6B-3168-F47CCA52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F155F-6001-4D9E-B354-2557CCF16A3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FB27B0-1670-41A9-F3AA-B9975EFD1BA5}"/>
              </a:ext>
            </a:extLst>
          </p:cNvPr>
          <p:cNvSpPr/>
          <p:nvPr/>
        </p:nvSpPr>
        <p:spPr>
          <a:xfrm>
            <a:off x="304799" y="3331567"/>
            <a:ext cx="4724400" cy="867399"/>
          </a:xfrm>
          <a:prstGeom prst="ellipse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A5ECFF-E331-47FD-658D-FF5D483E0349}"/>
              </a:ext>
            </a:extLst>
          </p:cNvPr>
          <p:cNvCxnSpPr>
            <a:cxnSpLocks/>
          </p:cNvCxnSpPr>
          <p:nvPr/>
        </p:nvCxnSpPr>
        <p:spPr>
          <a:xfrm flipH="1">
            <a:off x="5029199" y="3053009"/>
            <a:ext cx="1447800" cy="6688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25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6">
            <a:extLst>
              <a:ext uri="{FF2B5EF4-FFF2-40B4-BE49-F238E27FC236}">
                <a16:creationId xmlns:a16="http://schemas.microsoft.com/office/drawing/2014/main" id="{9F547236-924D-C66F-7296-EA4B2EE3AB58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920B682-83E4-4192-9878-0AB74421341A}" type="slidenum">
              <a:rPr lang="en-US" altLang="en-US" sz="1400">
                <a:solidFill>
                  <a:srgbClr val="FFFF00"/>
                </a:solidFill>
              </a:rPr>
              <a:pPr algn="r" eaLnBrk="1" hangingPunct="1"/>
              <a:t>7</a:t>
            </a:fld>
            <a:endParaRPr lang="en-US" altLang="en-US" sz="1400">
              <a:solidFill>
                <a:srgbClr val="FFFF00"/>
              </a:solidFill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7F0836E7-6C37-CD35-455C-4C39B29A56E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66FF33"/>
                </a:solidFill>
              </a:rPr>
              <a:t>C</a:t>
            </a:r>
            <a:r>
              <a:rPr lang="en-US" altLang="en-US" sz="4000" dirty="0"/>
              <a:t>oefficient </a:t>
            </a:r>
            <a:r>
              <a:rPr lang="en-US" altLang="en-US" sz="4000" dirty="0">
                <a:solidFill>
                  <a:srgbClr val="66FF33"/>
                </a:solidFill>
              </a:rPr>
              <a:t>o</a:t>
            </a:r>
            <a:r>
              <a:rPr lang="en-US" altLang="en-US" sz="4000" dirty="0"/>
              <a:t>f </a:t>
            </a:r>
            <a:r>
              <a:rPr lang="en-US" altLang="en-US" sz="4000" dirty="0">
                <a:solidFill>
                  <a:srgbClr val="66FF33"/>
                </a:solidFill>
              </a:rPr>
              <a:t>R</a:t>
            </a:r>
            <a:r>
              <a:rPr lang="en-US" altLang="en-US" sz="4000" dirty="0"/>
              <a:t>estitution (</a:t>
            </a:r>
            <a:r>
              <a:rPr lang="en-US" altLang="en-US" sz="4000" dirty="0">
                <a:solidFill>
                  <a:srgbClr val="66FF33"/>
                </a:solidFill>
              </a:rPr>
              <a:t>COR</a:t>
            </a:r>
            <a:r>
              <a:rPr lang="en-US" altLang="en-US" sz="4000" dirty="0"/>
              <a:t>)</a:t>
            </a:r>
          </a:p>
        </p:txBody>
      </p:sp>
      <p:sp>
        <p:nvSpPr>
          <p:cNvPr id="83973" name="Line 12">
            <a:extLst>
              <a:ext uri="{FF2B5EF4-FFF2-40B4-BE49-F238E27FC236}">
                <a16:creationId xmlns:a16="http://schemas.microsoft.com/office/drawing/2014/main" id="{205FD0B3-2467-58B2-0424-86073C2D5F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7413" y="6132513"/>
            <a:ext cx="939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5" name="Line 16">
            <a:extLst>
              <a:ext uri="{FF2B5EF4-FFF2-40B4-BE49-F238E27FC236}">
                <a16:creationId xmlns:a16="http://schemas.microsoft.com/office/drawing/2014/main" id="{950D57BC-4F11-59EA-351B-143E2ACDCF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3200" y="6492875"/>
            <a:ext cx="939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309A7DEA-B652-3140-C9A6-AD56057C9B8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228600" y="1371600"/>
            <a:ext cx="7010400" cy="2702161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altLang="en-US" sz="3600" dirty="0"/>
              <a:t>  “Bounciness” of ball</a:t>
            </a:r>
          </a:p>
          <a:p>
            <a:pPr marL="914400" lvl="1" indent="-457200" eaLnBrk="1" hangingPunct="1">
              <a:lnSpc>
                <a:spcPct val="120000"/>
              </a:lnSpc>
            </a:pPr>
            <a:r>
              <a:rPr lang="en-US" altLang="en-US" sz="3200" dirty="0"/>
              <a:t>Energy dissipated in ball</a:t>
            </a:r>
            <a:endParaRPr lang="en-US" altLang="en-US" sz="2800" dirty="0"/>
          </a:p>
          <a:p>
            <a:pPr marL="914400" lvl="1" indent="-457200" eaLnBrk="1" hangingPunct="1">
              <a:lnSpc>
                <a:spcPct val="120000"/>
              </a:lnSpc>
            </a:pPr>
            <a:r>
              <a:rPr lang="en-US" altLang="en-US" sz="3200" dirty="0"/>
              <a:t>Bat matters also</a:t>
            </a:r>
          </a:p>
          <a:p>
            <a:pPr marL="1314450" lvl="2" indent="-457200" eaLnBrk="1" hangingPunct="1">
              <a:lnSpc>
                <a:spcPct val="120000"/>
              </a:lnSpc>
            </a:pPr>
            <a:r>
              <a:rPr lang="en-US" altLang="en-US" sz="2800" dirty="0"/>
              <a:t>Bat not rigid:  It can vibrate</a:t>
            </a:r>
          </a:p>
          <a:p>
            <a:pPr marL="1314450" lvl="2" indent="-457200" eaLnBrk="1" hangingPunct="1">
              <a:lnSpc>
                <a:spcPct val="120000"/>
              </a:lnSpc>
            </a:pPr>
            <a:r>
              <a:rPr lang="en-US" altLang="en-US" sz="2800" dirty="0"/>
              <a:t>Ball-Bat COR, or BBCOR</a:t>
            </a:r>
          </a:p>
          <a:p>
            <a:pPr marL="857250" lvl="2" indent="0" eaLnBrk="1" hangingPunct="1">
              <a:lnSpc>
                <a:spcPct val="120000"/>
              </a:lnSpc>
              <a:buNone/>
            </a:pPr>
            <a:endParaRPr lang="en-US" altLang="en-US" sz="2800" dirty="0"/>
          </a:p>
          <a:p>
            <a:pPr marL="857250" lvl="2" indent="0" eaLnBrk="1" hangingPunct="1">
              <a:lnSpc>
                <a:spcPct val="120000"/>
              </a:lnSpc>
              <a:buNone/>
            </a:pPr>
            <a:endParaRPr lang="en-US" altLang="en-US" sz="2800" dirty="0"/>
          </a:p>
          <a:p>
            <a:pPr marL="914400" lvl="1" indent="-457200" eaLnBrk="1" hangingPunct="1">
              <a:lnSpc>
                <a:spcPct val="120000"/>
              </a:lnSpc>
              <a:buFontTx/>
              <a:buNone/>
            </a:pPr>
            <a:endParaRPr lang="en-US" altLang="en-US" sz="3200" dirty="0"/>
          </a:p>
        </p:txBody>
      </p:sp>
      <p:pic>
        <p:nvPicPr>
          <p:cNvPr id="83977" name="Picture 9">
            <a:extLst>
              <a:ext uri="{FF2B5EF4-FFF2-40B4-BE49-F238E27FC236}">
                <a16:creationId xmlns:a16="http://schemas.microsoft.com/office/drawing/2014/main" id="{0E1E1FB9-C6F6-1DCF-5440-96DA45021C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8777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DA09A9-F78A-261C-221B-3A50292736C7}"/>
              </a:ext>
            </a:extLst>
          </p:cNvPr>
          <p:cNvSpPr txBox="1"/>
          <p:nvPr/>
        </p:nvSpPr>
        <p:spPr>
          <a:xfrm>
            <a:off x="5832949" y="412059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120 mph on steel plate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37" y="4101850"/>
            <a:ext cx="4503737" cy="2527550"/>
          </a:xfrm>
          <a:prstGeom prst="rect">
            <a:avLst/>
          </a:prstGeom>
        </p:spPr>
      </p:pic>
      <p:pic>
        <p:nvPicPr>
          <p:cNvPr id="10" name="Picture 4" descr="ScutaroLineDriv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32" y="1435633"/>
            <a:ext cx="4487863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60895" y="4123771"/>
            <a:ext cx="2007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outside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847089" y="1602620"/>
            <a:ext cx="25731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66FF33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 dirty="0"/>
              <a:t>“</a:t>
            </a:r>
            <a:r>
              <a:rPr lang="en-US" altLang="en-US" dirty="0"/>
              <a:t>sweet spot</a:t>
            </a:r>
            <a:r>
              <a:rPr lang="en-US" altLang="en-US" b="0" dirty="0"/>
              <a:t>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-169004" y="149671"/>
            <a:ext cx="79414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en-US" sz="4400" dirty="0">
              <a:solidFill>
                <a:srgbClr val="FFFF00"/>
              </a:solidFill>
            </a:endParaRPr>
          </a:p>
        </p:txBody>
      </p:sp>
      <p:pic>
        <p:nvPicPr>
          <p:cNvPr id="15" name="Picture 5" descr="ball-b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81" y="4040454"/>
            <a:ext cx="4503737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8981" y="4040454"/>
            <a:ext cx="1665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inside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1998D59-B777-4892-85A5-A917F86B8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18" y="18960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kern="0" dirty="0"/>
              <a:t>Dynamics:  The Bat Matters Also</a:t>
            </a:r>
            <a:br>
              <a:rPr lang="en-US" altLang="en-US" sz="4000" kern="0" dirty="0"/>
            </a:br>
            <a:r>
              <a:rPr lang="en-US" altLang="en-US" sz="4000" kern="0" dirty="0"/>
              <a:t>Vibrations and the Sweet Spot!</a:t>
            </a:r>
          </a:p>
        </p:txBody>
      </p:sp>
    </p:spTree>
    <p:extLst>
      <p:ext uri="{BB962C8B-B14F-4D97-AF65-F5344CB8AC3E}">
        <p14:creationId xmlns:p14="http://schemas.microsoft.com/office/powerpoint/2010/main" val="426667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602E34-4909-D94F-6779-81742D59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Thus Far….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C6C13-B44C-2746-9130-A85F45F28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8839200" cy="4525963"/>
          </a:xfrm>
        </p:spPr>
        <p:txBody>
          <a:bodyPr/>
          <a:lstStyle/>
          <a:p>
            <a:r>
              <a:rPr lang="en-US" dirty="0"/>
              <a:t>EV determined by pitch speed, bat speed, q</a:t>
            </a:r>
          </a:p>
          <a:p>
            <a:pPr lvl="1"/>
            <a:r>
              <a:rPr lang="en-US" dirty="0"/>
              <a:t>Bat speed determined by </a:t>
            </a:r>
            <a:r>
              <a:rPr lang="en-US" dirty="0">
                <a:solidFill>
                  <a:srgbClr val="92D050"/>
                </a:solidFill>
              </a:rPr>
              <a:t>static properties</a:t>
            </a:r>
          </a:p>
          <a:p>
            <a:endParaRPr lang="en-US" dirty="0"/>
          </a:p>
          <a:p>
            <a:r>
              <a:rPr lang="en-US" dirty="0"/>
              <a:t>q determined by </a:t>
            </a:r>
            <a:r>
              <a:rPr lang="en-US" dirty="0">
                <a:solidFill>
                  <a:srgbClr val="92D050"/>
                </a:solidFill>
              </a:rPr>
              <a:t>static properties </a:t>
            </a:r>
            <a:r>
              <a:rPr lang="en-US" dirty="0"/>
              <a:t>+ BBCOR</a:t>
            </a:r>
          </a:p>
          <a:p>
            <a:endParaRPr lang="en-US" dirty="0"/>
          </a:p>
          <a:p>
            <a:r>
              <a:rPr lang="en-US" dirty="0"/>
              <a:t>EV of bats with identical </a:t>
            </a:r>
            <a:r>
              <a:rPr lang="en-US" dirty="0">
                <a:solidFill>
                  <a:srgbClr val="92D050"/>
                </a:solidFill>
              </a:rPr>
              <a:t>static properties </a:t>
            </a:r>
            <a:r>
              <a:rPr lang="en-US" dirty="0"/>
              <a:t>distinguished only by BBCOR</a:t>
            </a:r>
          </a:p>
          <a:p>
            <a:pPr lvl="1"/>
            <a:r>
              <a:rPr lang="en-US" dirty="0"/>
              <a:t>Vibrations reduce BBCOR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F8F3D0-09E4-2802-ACED-104C5CE30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751940-D16B-4703-8468-4A422BCDD20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8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20960</TotalTime>
  <Words>716</Words>
  <Application>Microsoft Office PowerPoint</Application>
  <PresentationFormat>On-screen Show (4:3)</PresentationFormat>
  <Paragraphs>150</Paragraphs>
  <Slides>20</Slides>
  <Notes>6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Default Design</vt:lpstr>
      <vt:lpstr>1_Default Design</vt:lpstr>
      <vt:lpstr>2_Default Design</vt:lpstr>
      <vt:lpstr>PowerPoint Presentation</vt:lpstr>
      <vt:lpstr>The Focus of this Talk</vt:lpstr>
      <vt:lpstr>Preliminaries:   Quantifying Bat Performance</vt:lpstr>
      <vt:lpstr>Hit Probability vs. EV</vt:lpstr>
      <vt:lpstr>Factors Contributing to EV</vt:lpstr>
      <vt:lpstr>Factors Contributing to q</vt:lpstr>
      <vt:lpstr>Coefficient of Restitution (COR)</vt:lpstr>
      <vt:lpstr>PowerPoint Presentation</vt:lpstr>
      <vt:lpstr>Summary Thus Far….</vt:lpstr>
      <vt:lpstr>Outline of Research</vt:lpstr>
      <vt:lpstr>PowerPoint Presentation</vt:lpstr>
      <vt:lpstr>Modeling The Collision</vt:lpstr>
      <vt:lpstr>Some Physics</vt:lpstr>
      <vt:lpstr>PowerPoint Presentation</vt:lpstr>
      <vt:lpstr>Results: Lowest Bending Vibration</vt:lpstr>
      <vt:lpstr>100 mph Impacts in Lab</vt:lpstr>
      <vt:lpstr>First Results:  100 mph Impact</vt:lpstr>
      <vt:lpstr>First Results:  100 mph Impact</vt:lpstr>
      <vt:lpstr>First Results:  100 mph Impact</vt:lpstr>
      <vt:lpstr>Tentative Conclusions (work still in progress)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Juiced Baseballs, Corked Bats, and other Myths of Baseball</dc:title>
  <dc:creator>Alan M. Nathan</dc:creator>
  <cp:lastModifiedBy>Alan Nathan</cp:lastModifiedBy>
  <cp:revision>364</cp:revision>
  <dcterms:created xsi:type="dcterms:W3CDTF">2006-07-27T02:39:52Z</dcterms:created>
  <dcterms:modified xsi:type="dcterms:W3CDTF">2023-07-06T21:48:43Z</dcterms:modified>
</cp:coreProperties>
</file>