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325"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333" r:id="rId26"/>
    <p:sldId id="280" r:id="rId27"/>
    <p:sldId id="283" r:id="rId28"/>
    <p:sldId id="327" r:id="rId29"/>
    <p:sldId id="302" r:id="rId30"/>
    <p:sldId id="301" r:id="rId31"/>
    <p:sldId id="286" r:id="rId32"/>
    <p:sldId id="284" r:id="rId33"/>
    <p:sldId id="282" r:id="rId34"/>
    <p:sldId id="285" r:id="rId35"/>
    <p:sldId id="281" r:id="rId36"/>
    <p:sldId id="298" r:id="rId37"/>
    <p:sldId id="287" r:id="rId38"/>
    <p:sldId id="291" r:id="rId39"/>
    <p:sldId id="326" r:id="rId40"/>
    <p:sldId id="306" r:id="rId41"/>
    <p:sldId id="292" r:id="rId42"/>
    <p:sldId id="308" r:id="rId43"/>
    <p:sldId id="331" r:id="rId44"/>
    <p:sldId id="309" r:id="rId45"/>
    <p:sldId id="310" r:id="rId46"/>
    <p:sldId id="312" r:id="rId47"/>
    <p:sldId id="314" r:id="rId48"/>
    <p:sldId id="311" r:id="rId49"/>
    <p:sldId id="315" r:id="rId50"/>
    <p:sldId id="313" r:id="rId51"/>
    <p:sldId id="299" r:id="rId52"/>
    <p:sldId id="330" r:id="rId53"/>
    <p:sldId id="317" r:id="rId54"/>
    <p:sldId id="316" r:id="rId55"/>
    <p:sldId id="320" r:id="rId56"/>
    <p:sldId id="307" r:id="rId57"/>
    <p:sldId id="300" r:id="rId58"/>
    <p:sldId id="294" r:id="rId59"/>
    <p:sldId id="295" r:id="rId60"/>
    <p:sldId id="296" r:id="rId61"/>
    <p:sldId id="305" r:id="rId62"/>
    <p:sldId id="318" r:id="rId63"/>
    <p:sldId id="297" r:id="rId64"/>
    <p:sldId id="303" r:id="rId65"/>
    <p:sldId id="304" r:id="rId66"/>
    <p:sldId id="328" r:id="rId67"/>
    <p:sldId id="321" r:id="rId68"/>
    <p:sldId id="332" r:id="rId69"/>
    <p:sldId id="319" r:id="rId70"/>
    <p:sldId id="329" r:id="rId71"/>
    <p:sldId id="324" r:id="rId72"/>
    <p:sldId id="322" r:id="rId73"/>
    <p:sldId id="323" r:id="rId74"/>
    <p:sldId id="288" r:id="rId75"/>
    <p:sldId id="289" r:id="rId76"/>
    <p:sldId id="29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97" d="100"/>
          <a:sy n="97" d="100"/>
        </p:scale>
        <p:origin x="579" y="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7410-E71C-4885-B9C9-AC58EEB7B9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0BDD9-881C-AF36-A8CC-DA786DF0D5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768A13-BD4C-F756-636D-F31228CC34FD}"/>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5" name="Footer Placeholder 4">
            <a:extLst>
              <a:ext uri="{FF2B5EF4-FFF2-40B4-BE49-F238E27FC236}">
                <a16:creationId xmlns:a16="http://schemas.microsoft.com/office/drawing/2014/main" id="{D86E2E0B-31FC-4150-0CD3-358DE52CB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0F675-DC5F-B2AB-A5A6-3CB4FD0B04B2}"/>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278753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02DA-8AC1-9367-AD2E-C7D409B191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8B684E-B1B3-3EF5-F928-B63B979481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77231-9D3E-6D42-E9A1-A813F656B3A2}"/>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5" name="Footer Placeholder 4">
            <a:extLst>
              <a:ext uri="{FF2B5EF4-FFF2-40B4-BE49-F238E27FC236}">
                <a16:creationId xmlns:a16="http://schemas.microsoft.com/office/drawing/2014/main" id="{8439048B-CB8F-9C18-9592-E4AF96EBD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97B3B-28CB-BBBC-F317-95A6C17D3671}"/>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3601032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68D675-FC34-A477-803C-D770712F03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2A9A13-6B7C-FBCE-F304-36055C9D1C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BD802-F204-C9BA-3632-FC1516981AAE}"/>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5" name="Footer Placeholder 4">
            <a:extLst>
              <a:ext uri="{FF2B5EF4-FFF2-40B4-BE49-F238E27FC236}">
                <a16:creationId xmlns:a16="http://schemas.microsoft.com/office/drawing/2014/main" id="{01B7F2E2-EE97-83B5-2E59-03B083C03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F8988-7F72-3103-13E1-17F4DC725D43}"/>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268784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208F-A7EB-3AA1-A212-53C1BDC8B7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A4500-F3AF-8041-49E0-F6226D1F6C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BC86B-0586-0A91-59E5-9BDBDAD80757}"/>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5" name="Footer Placeholder 4">
            <a:extLst>
              <a:ext uri="{FF2B5EF4-FFF2-40B4-BE49-F238E27FC236}">
                <a16:creationId xmlns:a16="http://schemas.microsoft.com/office/drawing/2014/main" id="{76FD3F8C-AB1A-3E0D-DA83-66D5BBD4F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62FB3-DEE7-4D3E-991C-1C8D525E30CF}"/>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2556154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3759-C03F-1F4D-7B5E-6B9D7A732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CA6907-28C2-1AD2-8B8E-A1150575C4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9BA0E0-6E6C-46B3-D244-FFFCB7A514FB}"/>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5" name="Footer Placeholder 4">
            <a:extLst>
              <a:ext uri="{FF2B5EF4-FFF2-40B4-BE49-F238E27FC236}">
                <a16:creationId xmlns:a16="http://schemas.microsoft.com/office/drawing/2014/main" id="{F6246525-0702-A73E-8754-5BE18DADF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828D9-FBAF-4584-C852-D622AAAE4C62}"/>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3016274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22E1F-F22A-238F-64C3-70A9FC33B4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60C2F0-056D-B629-1600-B9F3319FC5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9C245-F166-4DF8-7BDB-EDCA5460B5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D81C86-D82D-6B7F-3831-830DDFC8E893}"/>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6" name="Footer Placeholder 5">
            <a:extLst>
              <a:ext uri="{FF2B5EF4-FFF2-40B4-BE49-F238E27FC236}">
                <a16:creationId xmlns:a16="http://schemas.microsoft.com/office/drawing/2014/main" id="{2F70E792-DCA2-DDE7-842C-936AE7D01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26CDBB-5445-846A-45FD-DB83C3FF64AC}"/>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251870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0FCB-4A15-5A6C-ED34-D5AFA247D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4EB97-375F-634D-DC14-766F97F3E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0C0E2-78F2-05B0-68AB-FE0858531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980843-0DD4-63D0-9799-021ADC6366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2FC21-9F76-E733-C7CF-C538F69C5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CF914-0773-B8D1-D05F-7253D8D5C9C0}"/>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8" name="Footer Placeholder 7">
            <a:extLst>
              <a:ext uri="{FF2B5EF4-FFF2-40B4-BE49-F238E27FC236}">
                <a16:creationId xmlns:a16="http://schemas.microsoft.com/office/drawing/2014/main" id="{3064932F-6E04-30AF-5CE5-EDA3C30531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5F16D8-59A4-BA16-3770-1EE0A457BA93}"/>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359613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8A439-963F-EDAA-E13F-301F069D38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BC83EB-D063-2DD4-E1FE-3905CCD9FE55}"/>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4" name="Footer Placeholder 3">
            <a:extLst>
              <a:ext uri="{FF2B5EF4-FFF2-40B4-BE49-F238E27FC236}">
                <a16:creationId xmlns:a16="http://schemas.microsoft.com/office/drawing/2014/main" id="{FE34B7AF-2C77-A1DD-E786-E817E84036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EC7A4-2FF2-42D3-7EC4-A58F9BDDC0E5}"/>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413413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34A93C-1F35-9665-7E1B-65039B64B110}"/>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3" name="Footer Placeholder 2">
            <a:extLst>
              <a:ext uri="{FF2B5EF4-FFF2-40B4-BE49-F238E27FC236}">
                <a16:creationId xmlns:a16="http://schemas.microsoft.com/office/drawing/2014/main" id="{AE7E14B8-E0A6-5EE1-5D66-DB91032401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37AE7C-0FC3-4F24-9417-DDAAAA1639CC}"/>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321046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4F3B-8D07-C6CF-1082-B86F0194F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C2CD3D-C441-711B-4F52-6148A8C17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2DF161-B431-8FBC-5BB9-06C4B6FF8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EDC252-89A8-FDAD-AF67-E0BD5797A4F0}"/>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6" name="Footer Placeholder 5">
            <a:extLst>
              <a:ext uri="{FF2B5EF4-FFF2-40B4-BE49-F238E27FC236}">
                <a16:creationId xmlns:a16="http://schemas.microsoft.com/office/drawing/2014/main" id="{4FA89391-955B-6F6B-11D9-F9272DF12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BEEE8-AD18-556D-9454-5656A80A34C7}"/>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1194491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C427F-B497-7662-48B9-653C6740C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C5A16-E0AF-B37B-74B8-0DB40D7F21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CD89ED-58C2-C447-6B1D-49151D45A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5E07F-8974-5DF6-189E-7B7F1545427E}"/>
              </a:ext>
            </a:extLst>
          </p:cNvPr>
          <p:cNvSpPr>
            <a:spLocks noGrp="1"/>
          </p:cNvSpPr>
          <p:nvPr>
            <p:ph type="dt" sz="half" idx="10"/>
          </p:nvPr>
        </p:nvSpPr>
        <p:spPr/>
        <p:txBody>
          <a:bodyPr/>
          <a:lstStyle/>
          <a:p>
            <a:fld id="{F5E47EF3-3711-4C77-9F90-A915DCAC70F5}" type="datetimeFigureOut">
              <a:rPr lang="en-US" smtClean="0"/>
              <a:t>7/4/2023</a:t>
            </a:fld>
            <a:endParaRPr lang="en-US"/>
          </a:p>
        </p:txBody>
      </p:sp>
      <p:sp>
        <p:nvSpPr>
          <p:cNvPr id="6" name="Footer Placeholder 5">
            <a:extLst>
              <a:ext uri="{FF2B5EF4-FFF2-40B4-BE49-F238E27FC236}">
                <a16:creationId xmlns:a16="http://schemas.microsoft.com/office/drawing/2014/main" id="{9EB5AFEA-21B6-9EF6-79EA-ABDCECCE1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69BB9-2AF7-CCAA-1A68-239494E48DB3}"/>
              </a:ext>
            </a:extLst>
          </p:cNvPr>
          <p:cNvSpPr>
            <a:spLocks noGrp="1"/>
          </p:cNvSpPr>
          <p:nvPr>
            <p:ph type="sldNum" sz="quarter" idx="12"/>
          </p:nvPr>
        </p:nvSpPr>
        <p:spPr/>
        <p:txBody>
          <a:bodyPr/>
          <a:lstStyle/>
          <a:p>
            <a:fld id="{FDAF6C50-00B6-4010-934D-695799BA26BF}" type="slidenum">
              <a:rPr lang="en-US" smtClean="0"/>
              <a:t>‹#›</a:t>
            </a:fld>
            <a:endParaRPr lang="en-US"/>
          </a:p>
        </p:txBody>
      </p:sp>
    </p:spTree>
    <p:extLst>
      <p:ext uri="{BB962C8B-B14F-4D97-AF65-F5344CB8AC3E}">
        <p14:creationId xmlns:p14="http://schemas.microsoft.com/office/powerpoint/2010/main" val="225211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4862C-245E-4FC0-F975-F437361BF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EDBB8D-2AC6-9A43-224B-85D92EA665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27042-4AE9-6D44-4B5E-1CBEBAAD3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47EF3-3711-4C77-9F90-A915DCAC70F5}" type="datetimeFigureOut">
              <a:rPr lang="en-US" smtClean="0"/>
              <a:t>7/4/2023</a:t>
            </a:fld>
            <a:endParaRPr lang="en-US"/>
          </a:p>
        </p:txBody>
      </p:sp>
      <p:sp>
        <p:nvSpPr>
          <p:cNvPr id="5" name="Footer Placeholder 4">
            <a:extLst>
              <a:ext uri="{FF2B5EF4-FFF2-40B4-BE49-F238E27FC236}">
                <a16:creationId xmlns:a16="http://schemas.microsoft.com/office/drawing/2014/main" id="{F51547F4-4C60-2D32-1476-360281CEA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53F7ED-D5A9-799B-B8E5-7FED04DF91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F6C50-00B6-4010-934D-695799BA26BF}" type="slidenum">
              <a:rPr lang="en-US" smtClean="0"/>
              <a:t>‹#›</a:t>
            </a:fld>
            <a:endParaRPr lang="en-US"/>
          </a:p>
        </p:txBody>
      </p:sp>
    </p:spTree>
    <p:extLst>
      <p:ext uri="{BB962C8B-B14F-4D97-AF65-F5344CB8AC3E}">
        <p14:creationId xmlns:p14="http://schemas.microsoft.com/office/powerpoint/2010/main" val="1037523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4163-E5D0-6716-37D7-886A5110110C}"/>
              </a:ext>
            </a:extLst>
          </p:cNvPr>
          <p:cNvSpPr>
            <a:spLocks noGrp="1"/>
          </p:cNvSpPr>
          <p:nvPr>
            <p:ph type="ctrTitle"/>
          </p:nvPr>
        </p:nvSpPr>
        <p:spPr/>
        <p:txBody>
          <a:bodyPr/>
          <a:lstStyle/>
          <a:p>
            <a:r>
              <a:rPr lang="en-US" dirty="0"/>
              <a:t>The 1949 Project</a:t>
            </a:r>
          </a:p>
        </p:txBody>
      </p:sp>
      <p:sp>
        <p:nvSpPr>
          <p:cNvPr id="3" name="Subtitle 2">
            <a:extLst>
              <a:ext uri="{FF2B5EF4-FFF2-40B4-BE49-F238E27FC236}">
                <a16:creationId xmlns:a16="http://schemas.microsoft.com/office/drawing/2014/main" id="{5BF523C5-D4B9-3D01-2162-3F8D1146D9D9}"/>
              </a:ext>
            </a:extLst>
          </p:cNvPr>
          <p:cNvSpPr>
            <a:spLocks noGrp="1"/>
          </p:cNvSpPr>
          <p:nvPr>
            <p:ph type="subTitle" idx="1"/>
          </p:nvPr>
        </p:nvSpPr>
        <p:spPr/>
        <p:txBody>
          <a:bodyPr/>
          <a:lstStyle/>
          <a:p>
            <a:r>
              <a:rPr lang="en-US" dirty="0"/>
              <a:t>The Negro Leagues After 1948</a:t>
            </a:r>
          </a:p>
        </p:txBody>
      </p:sp>
    </p:spTree>
    <p:extLst>
      <p:ext uri="{BB962C8B-B14F-4D97-AF65-F5344CB8AC3E}">
        <p14:creationId xmlns:p14="http://schemas.microsoft.com/office/powerpoint/2010/main" val="3100355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5B9A78-D7AF-D6D3-E1FB-78535922B240}"/>
              </a:ext>
            </a:extLst>
          </p:cNvPr>
          <p:cNvSpPr>
            <a:spLocks noGrp="1"/>
          </p:cNvSpPr>
          <p:nvPr>
            <p:ph type="title"/>
          </p:nvPr>
        </p:nvSpPr>
        <p:spPr>
          <a:xfrm>
            <a:off x="838200" y="365125"/>
            <a:ext cx="10243978" cy="566775"/>
          </a:xfrm>
        </p:spPr>
        <p:txBody>
          <a:bodyPr>
            <a:normAutofit fontScale="90000"/>
          </a:bodyPr>
          <a:lstStyle/>
          <a:p>
            <a:pPr algn="ctr"/>
            <a:r>
              <a:rPr lang="en-US" dirty="0"/>
              <a:t>The Season Begins</a:t>
            </a:r>
          </a:p>
        </p:txBody>
      </p:sp>
      <p:pic>
        <p:nvPicPr>
          <p:cNvPr id="10" name="Content Placeholder 9" descr="A picture containing newspaper, text, newsprint, publication&#10;&#10;Description automatically generated">
            <a:extLst>
              <a:ext uri="{FF2B5EF4-FFF2-40B4-BE49-F238E27FC236}">
                <a16:creationId xmlns:a16="http://schemas.microsoft.com/office/drawing/2014/main" id="{C31EF97D-42C6-5A86-AD27-18E3789F9D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2310" y="1054177"/>
            <a:ext cx="5498410" cy="5582879"/>
          </a:xfrm>
        </p:spPr>
      </p:pic>
    </p:spTree>
    <p:extLst>
      <p:ext uri="{BB962C8B-B14F-4D97-AF65-F5344CB8AC3E}">
        <p14:creationId xmlns:p14="http://schemas.microsoft.com/office/powerpoint/2010/main" val="2647729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2202-817D-370C-EFBF-20B03EE6052B}"/>
              </a:ext>
            </a:extLst>
          </p:cNvPr>
          <p:cNvSpPr>
            <a:spLocks noGrp="1"/>
          </p:cNvSpPr>
          <p:nvPr>
            <p:ph type="title"/>
          </p:nvPr>
        </p:nvSpPr>
        <p:spPr>
          <a:xfrm>
            <a:off x="838200" y="365125"/>
            <a:ext cx="10515600" cy="751951"/>
          </a:xfrm>
        </p:spPr>
        <p:txBody>
          <a:bodyPr/>
          <a:lstStyle/>
          <a:p>
            <a:pPr algn="ctr"/>
            <a:r>
              <a:rPr lang="en-US" b="1" dirty="0"/>
              <a:t>The Kansas City Monarchs</a:t>
            </a:r>
          </a:p>
        </p:txBody>
      </p:sp>
      <p:sp>
        <p:nvSpPr>
          <p:cNvPr id="3" name="Content Placeholder 2">
            <a:extLst>
              <a:ext uri="{FF2B5EF4-FFF2-40B4-BE49-F238E27FC236}">
                <a16:creationId xmlns:a16="http://schemas.microsoft.com/office/drawing/2014/main" id="{730A7B88-FFCC-0E5C-1069-304A5D5FE875}"/>
              </a:ext>
            </a:extLst>
          </p:cNvPr>
          <p:cNvSpPr>
            <a:spLocks noGrp="1"/>
          </p:cNvSpPr>
          <p:nvPr>
            <p:ph idx="1"/>
          </p:nvPr>
        </p:nvSpPr>
        <p:spPr>
          <a:xfrm>
            <a:off x="838199" y="1117076"/>
            <a:ext cx="10515601" cy="5375799"/>
          </a:xfrm>
        </p:spPr>
        <p:txBody>
          <a:bodyPr>
            <a:normAutofit lnSpcReduction="10000"/>
          </a:bodyPr>
          <a:lstStyle/>
          <a:p>
            <a:r>
              <a:rPr lang="en-US" dirty="0"/>
              <a:t>Powerhouse lineup with major talent.</a:t>
            </a:r>
          </a:p>
          <a:p>
            <a:r>
              <a:rPr lang="en-US" dirty="0"/>
              <a:t>Pitching staff led by </a:t>
            </a:r>
            <a:r>
              <a:rPr lang="en-US" dirty="0">
                <a:highlight>
                  <a:srgbClr val="FFFF00"/>
                </a:highlight>
              </a:rPr>
              <a:t>Connie Johnson</a:t>
            </a:r>
            <a:r>
              <a:rPr lang="en-US" dirty="0"/>
              <a:t>.</a:t>
            </a:r>
          </a:p>
          <a:p>
            <a:r>
              <a:rPr lang="en-US" dirty="0"/>
              <a:t>Versatile </a:t>
            </a:r>
            <a:r>
              <a:rPr lang="en-US" dirty="0" err="1">
                <a:highlight>
                  <a:srgbClr val="FFFF00"/>
                </a:highlight>
              </a:rPr>
              <a:t>Elston</a:t>
            </a:r>
            <a:r>
              <a:rPr lang="en-US" dirty="0">
                <a:highlight>
                  <a:srgbClr val="FFFF00"/>
                </a:highlight>
              </a:rPr>
              <a:t> Howard</a:t>
            </a:r>
            <a:r>
              <a:rPr lang="en-US" dirty="0"/>
              <a:t> split time between outfield and catcher.</a:t>
            </a:r>
          </a:p>
          <a:p>
            <a:r>
              <a:rPr lang="en-US" dirty="0"/>
              <a:t>Keystone combination of </a:t>
            </a:r>
            <a:r>
              <a:rPr lang="en-US" dirty="0">
                <a:highlight>
                  <a:srgbClr val="FFFF00"/>
                </a:highlight>
              </a:rPr>
              <a:t>Curt Roberts</a:t>
            </a:r>
            <a:r>
              <a:rPr lang="en-US" dirty="0"/>
              <a:t> and </a:t>
            </a:r>
            <a:r>
              <a:rPr lang="en-US" dirty="0">
                <a:highlight>
                  <a:srgbClr val="FFFF00"/>
                </a:highlight>
              </a:rPr>
              <a:t>Gene Baker</a:t>
            </a:r>
            <a:r>
              <a:rPr lang="en-US" dirty="0"/>
              <a:t>.</a:t>
            </a:r>
          </a:p>
          <a:p>
            <a:r>
              <a:rPr lang="en-US" dirty="0">
                <a:highlight>
                  <a:srgbClr val="FFFF00"/>
                </a:highlight>
              </a:rPr>
              <a:t>Willard Brown</a:t>
            </a:r>
            <a:r>
              <a:rPr lang="en-US" dirty="0"/>
              <a:t> had returned to Monarchs after a short-time in 1947 with the St. Louis Browns.</a:t>
            </a:r>
          </a:p>
          <a:p>
            <a:r>
              <a:rPr lang="en-US" dirty="0"/>
              <a:t>Pitcher/Outfielder </a:t>
            </a:r>
            <a:r>
              <a:rPr lang="en-US" dirty="0">
                <a:highlight>
                  <a:srgbClr val="FFFF00"/>
                </a:highlight>
              </a:rPr>
              <a:t>Bob Thurman</a:t>
            </a:r>
            <a:r>
              <a:rPr lang="en-US" dirty="0"/>
              <a:t> was acquired from Homestead Grays.</a:t>
            </a:r>
          </a:p>
          <a:p>
            <a:r>
              <a:rPr lang="en-US" dirty="0"/>
              <a:t>Pitcher </a:t>
            </a:r>
            <a:r>
              <a:rPr lang="en-US" dirty="0">
                <a:highlight>
                  <a:srgbClr val="FFFF00"/>
                </a:highlight>
              </a:rPr>
              <a:t>Frank Barnes</a:t>
            </a:r>
            <a:r>
              <a:rPr lang="en-US" dirty="0"/>
              <a:t> who would advance to the AL/NL majors with the </a:t>
            </a:r>
            <a:r>
              <a:rPr lang="en-US" dirty="0" err="1"/>
              <a:t>the</a:t>
            </a:r>
            <a:r>
              <a:rPr lang="en-US" dirty="0"/>
              <a:t> St. Louis Cardinals. </a:t>
            </a:r>
          </a:p>
          <a:p>
            <a:r>
              <a:rPr lang="en-US" dirty="0"/>
              <a:t>And the first baseman – Buck O’Neil.</a:t>
            </a:r>
          </a:p>
          <a:p>
            <a:r>
              <a:rPr lang="en-US" dirty="0"/>
              <a:t>The Monarchs would remain a viable franchise through 1962.</a:t>
            </a:r>
          </a:p>
          <a:p>
            <a:endParaRPr lang="en-US" dirty="0"/>
          </a:p>
          <a:p>
            <a:endParaRPr lang="en-US" dirty="0"/>
          </a:p>
        </p:txBody>
      </p:sp>
    </p:spTree>
    <p:extLst>
      <p:ext uri="{BB962C8B-B14F-4D97-AF65-F5344CB8AC3E}">
        <p14:creationId xmlns:p14="http://schemas.microsoft.com/office/powerpoint/2010/main" val="522629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6DCA-A4D4-B13E-ED0E-BC5DCA4AF085}"/>
              </a:ext>
            </a:extLst>
          </p:cNvPr>
          <p:cNvSpPr>
            <a:spLocks noGrp="1"/>
          </p:cNvSpPr>
          <p:nvPr>
            <p:ph type="title"/>
          </p:nvPr>
        </p:nvSpPr>
        <p:spPr>
          <a:xfrm>
            <a:off x="838200" y="365126"/>
            <a:ext cx="10475859" cy="763656"/>
          </a:xfrm>
        </p:spPr>
        <p:txBody>
          <a:bodyPr/>
          <a:lstStyle/>
          <a:p>
            <a:pPr algn="ctr"/>
            <a:r>
              <a:rPr lang="en-US" b="1" dirty="0"/>
              <a:t>The Birmingham Black Barons</a:t>
            </a:r>
          </a:p>
        </p:txBody>
      </p:sp>
      <p:sp>
        <p:nvSpPr>
          <p:cNvPr id="3" name="Content Placeholder 2">
            <a:extLst>
              <a:ext uri="{FF2B5EF4-FFF2-40B4-BE49-F238E27FC236}">
                <a16:creationId xmlns:a16="http://schemas.microsoft.com/office/drawing/2014/main" id="{80102760-92FB-1110-27D5-2CE1900415D3}"/>
              </a:ext>
            </a:extLst>
          </p:cNvPr>
          <p:cNvSpPr>
            <a:spLocks noGrp="1"/>
          </p:cNvSpPr>
          <p:nvPr>
            <p:ph idx="1"/>
          </p:nvPr>
        </p:nvSpPr>
        <p:spPr>
          <a:xfrm>
            <a:off x="838199" y="1128782"/>
            <a:ext cx="10786494" cy="5508274"/>
          </a:xfrm>
        </p:spPr>
        <p:txBody>
          <a:bodyPr>
            <a:normAutofit lnSpcReduction="10000"/>
          </a:bodyPr>
          <a:lstStyle/>
          <a:p>
            <a:r>
              <a:rPr lang="en-US" dirty="0"/>
              <a:t>The longtime Negro American League team had lost the Negro League World Series in 1948.</a:t>
            </a:r>
          </a:p>
          <a:p>
            <a:r>
              <a:rPr lang="en-US" dirty="0"/>
              <a:t>They had lost their top player </a:t>
            </a:r>
            <a:r>
              <a:rPr lang="en-US" dirty="0">
                <a:highlight>
                  <a:srgbClr val="FFFF00"/>
                </a:highlight>
              </a:rPr>
              <a:t>Artie Wilson</a:t>
            </a:r>
            <a:r>
              <a:rPr lang="en-US" dirty="0"/>
              <a:t>, who, after a contentious dispute, wound up with Oakland of the PCL in 1949. He played briefly with the New York Giants in 1951.</a:t>
            </a:r>
          </a:p>
          <a:p>
            <a:r>
              <a:rPr lang="en-US" dirty="0"/>
              <a:t>Manager/second baseman Piper Davis was one of four members of the team to play in the 1949 East-West Game.</a:t>
            </a:r>
          </a:p>
          <a:p>
            <a:r>
              <a:rPr lang="en-US" dirty="0"/>
              <a:t>High school junior </a:t>
            </a:r>
            <a:r>
              <a:rPr lang="en-US" dirty="0">
                <a:highlight>
                  <a:srgbClr val="FFFF00"/>
                </a:highlight>
              </a:rPr>
              <a:t>Willie Mays</a:t>
            </a:r>
            <a:r>
              <a:rPr lang="en-US" dirty="0"/>
              <a:t> did not accompany the team on road trips until his school year ended.</a:t>
            </a:r>
          </a:p>
          <a:p>
            <a:r>
              <a:rPr lang="en-US" dirty="0"/>
              <a:t>In the home opener on May 8, Mays had gunned down Chicago’s Jesse Douglas at home plate as Birmingham swept a doubleheader.</a:t>
            </a:r>
          </a:p>
          <a:p>
            <a:r>
              <a:rPr lang="en-US" dirty="0"/>
              <a:t>Pitcher </a:t>
            </a:r>
            <a:r>
              <a:rPr lang="en-US" dirty="0">
                <a:highlight>
                  <a:srgbClr val="FFFF00"/>
                </a:highlight>
              </a:rPr>
              <a:t>Bill </a:t>
            </a:r>
            <a:r>
              <a:rPr lang="en-US" dirty="0" err="1">
                <a:highlight>
                  <a:srgbClr val="FFFF00"/>
                </a:highlight>
              </a:rPr>
              <a:t>Greason</a:t>
            </a:r>
            <a:r>
              <a:rPr lang="en-US" dirty="0"/>
              <a:t>, who later pitched for the St. Louis Cardinals, is now Baseball’s second oldest living player.</a:t>
            </a:r>
          </a:p>
        </p:txBody>
      </p:sp>
    </p:spTree>
    <p:extLst>
      <p:ext uri="{BB962C8B-B14F-4D97-AF65-F5344CB8AC3E}">
        <p14:creationId xmlns:p14="http://schemas.microsoft.com/office/powerpoint/2010/main" val="10016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F606-4C47-AFF1-35D0-15C9B63CC664}"/>
              </a:ext>
            </a:extLst>
          </p:cNvPr>
          <p:cNvSpPr>
            <a:spLocks noGrp="1"/>
          </p:cNvSpPr>
          <p:nvPr>
            <p:ph type="title"/>
          </p:nvPr>
        </p:nvSpPr>
        <p:spPr/>
        <p:txBody>
          <a:bodyPr>
            <a:normAutofit/>
          </a:bodyPr>
          <a:lstStyle/>
          <a:p>
            <a:pPr algn="ctr"/>
            <a:r>
              <a:rPr lang="en-US" sz="4000" dirty="0"/>
              <a:t>May 10, 1949 – Willie’s first home run of season</a:t>
            </a:r>
          </a:p>
        </p:txBody>
      </p:sp>
      <p:sp>
        <p:nvSpPr>
          <p:cNvPr id="9" name="Text Placeholder 8">
            <a:extLst>
              <a:ext uri="{FF2B5EF4-FFF2-40B4-BE49-F238E27FC236}">
                <a16:creationId xmlns:a16="http://schemas.microsoft.com/office/drawing/2014/main" id="{E32C3F79-799E-4045-5758-C811A2006DA2}"/>
              </a:ext>
            </a:extLst>
          </p:cNvPr>
          <p:cNvSpPr>
            <a:spLocks noGrp="1"/>
          </p:cNvSpPr>
          <p:nvPr>
            <p:ph type="body" idx="1"/>
          </p:nvPr>
        </p:nvSpPr>
        <p:spPr>
          <a:xfrm>
            <a:off x="912812" y="1466802"/>
            <a:ext cx="4988367" cy="512827"/>
          </a:xfrm>
        </p:spPr>
        <p:txBody>
          <a:bodyPr/>
          <a:lstStyle/>
          <a:p>
            <a:r>
              <a:rPr lang="en-US" dirty="0"/>
              <a:t>From May 11, 1949 Birmingham News</a:t>
            </a:r>
          </a:p>
        </p:txBody>
      </p:sp>
      <p:pic>
        <p:nvPicPr>
          <p:cNvPr id="5" name="Content Placeholder 4" descr="A picture containing text, newspaper, font, black and white&#10;&#10;Description automatically generated">
            <a:extLst>
              <a:ext uri="{FF2B5EF4-FFF2-40B4-BE49-F238E27FC236}">
                <a16:creationId xmlns:a16="http://schemas.microsoft.com/office/drawing/2014/main" id="{DA8DA5F0-6867-6975-3FF4-21B72E311CE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59801" y="1979629"/>
            <a:ext cx="3620374" cy="4381582"/>
          </a:xfrm>
        </p:spPr>
      </p:pic>
      <p:sp>
        <p:nvSpPr>
          <p:cNvPr id="10" name="Text Placeholder 9">
            <a:extLst>
              <a:ext uri="{FF2B5EF4-FFF2-40B4-BE49-F238E27FC236}">
                <a16:creationId xmlns:a16="http://schemas.microsoft.com/office/drawing/2014/main" id="{B3A35CBF-854E-1F7D-5DD4-D7C7F8700E2D}"/>
              </a:ext>
            </a:extLst>
          </p:cNvPr>
          <p:cNvSpPr>
            <a:spLocks noGrp="1"/>
          </p:cNvSpPr>
          <p:nvPr>
            <p:ph type="body" sz="quarter" idx="3"/>
          </p:nvPr>
        </p:nvSpPr>
        <p:spPr>
          <a:xfrm>
            <a:off x="6172200" y="1366887"/>
            <a:ext cx="5106988" cy="612742"/>
          </a:xfrm>
        </p:spPr>
        <p:txBody>
          <a:bodyPr/>
          <a:lstStyle/>
          <a:p>
            <a:r>
              <a:rPr lang="en-US" dirty="0"/>
              <a:t>From May 22, 1949 Birmingham News</a:t>
            </a:r>
          </a:p>
        </p:txBody>
      </p:sp>
      <p:pic>
        <p:nvPicPr>
          <p:cNvPr id="8" name="Content Placeholder 7" descr="A picture containing text, black and white, newspaper, white&#10;&#10;Description automatically generated">
            <a:extLst>
              <a:ext uri="{FF2B5EF4-FFF2-40B4-BE49-F238E27FC236}">
                <a16:creationId xmlns:a16="http://schemas.microsoft.com/office/drawing/2014/main" id="{2A5863E9-84B2-D282-7613-D20D9811A27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65918" y="2039911"/>
            <a:ext cx="3539472" cy="4510726"/>
          </a:xfrm>
        </p:spPr>
      </p:pic>
    </p:spTree>
    <p:extLst>
      <p:ext uri="{BB962C8B-B14F-4D97-AF65-F5344CB8AC3E}">
        <p14:creationId xmlns:p14="http://schemas.microsoft.com/office/powerpoint/2010/main" val="428212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D24A16-E22F-5055-ACC8-91C1877A6485}"/>
              </a:ext>
            </a:extLst>
          </p:cNvPr>
          <p:cNvSpPr>
            <a:spLocks noGrp="1"/>
          </p:cNvSpPr>
          <p:nvPr>
            <p:ph type="title"/>
          </p:nvPr>
        </p:nvSpPr>
        <p:spPr/>
        <p:txBody>
          <a:bodyPr/>
          <a:lstStyle/>
          <a:p>
            <a:pPr algn="ctr"/>
            <a:r>
              <a:rPr lang="en-US" b="1" dirty="0"/>
              <a:t>Baltimore Elite Giants Rule Eastern Division</a:t>
            </a:r>
          </a:p>
        </p:txBody>
      </p:sp>
      <p:sp>
        <p:nvSpPr>
          <p:cNvPr id="8" name="Content Placeholder 7">
            <a:extLst>
              <a:ext uri="{FF2B5EF4-FFF2-40B4-BE49-F238E27FC236}">
                <a16:creationId xmlns:a16="http://schemas.microsoft.com/office/drawing/2014/main" id="{F4F1A3C4-1E68-D088-1FEA-6128857CD95A}"/>
              </a:ext>
            </a:extLst>
          </p:cNvPr>
          <p:cNvSpPr>
            <a:spLocks noGrp="1"/>
          </p:cNvSpPr>
          <p:nvPr>
            <p:ph idx="1"/>
          </p:nvPr>
        </p:nvSpPr>
        <p:spPr/>
        <p:txBody>
          <a:bodyPr/>
          <a:lstStyle/>
          <a:p>
            <a:r>
              <a:rPr lang="en-US" dirty="0"/>
              <a:t>The Baltimore Elite Giants won the first half Eastern Division title.</a:t>
            </a:r>
          </a:p>
          <a:p>
            <a:r>
              <a:rPr lang="en-US" dirty="0"/>
              <a:t>Here are the standings;</a:t>
            </a:r>
          </a:p>
          <a:p>
            <a:r>
              <a:rPr lang="en-US" dirty="0"/>
              <a:t>Eastern Division		                       W	 L	Pct.	    GB</a:t>
            </a:r>
          </a:p>
          <a:p>
            <a:r>
              <a:rPr lang="en-US" dirty="0"/>
              <a:t>Baltimore Elite Giants	             	33	16	0.673	</a:t>
            </a:r>
          </a:p>
          <a:p>
            <a:r>
              <a:rPr lang="en-US" dirty="0"/>
              <a:t>New York Cubans 		           17	15	0.531	    7.5</a:t>
            </a:r>
          </a:p>
          <a:p>
            <a:r>
              <a:rPr lang="en-US" dirty="0"/>
              <a:t>Philadelphia Stars		           17	24	0.415	  12</a:t>
            </a:r>
          </a:p>
          <a:p>
            <a:r>
              <a:rPr lang="en-US" dirty="0"/>
              <a:t>Indianapolis Clowns		           20	30	0.400	  15</a:t>
            </a:r>
          </a:p>
          <a:p>
            <a:r>
              <a:rPr lang="en-US" dirty="0"/>
              <a:t>Louisville-Cleveland Buckeyes		12	38	0.240	  21.5</a:t>
            </a:r>
          </a:p>
          <a:p>
            <a:endParaRPr lang="en-US" dirty="0"/>
          </a:p>
          <a:p>
            <a:endParaRPr lang="en-US" dirty="0"/>
          </a:p>
        </p:txBody>
      </p:sp>
    </p:spTree>
    <p:extLst>
      <p:ext uri="{BB962C8B-B14F-4D97-AF65-F5344CB8AC3E}">
        <p14:creationId xmlns:p14="http://schemas.microsoft.com/office/powerpoint/2010/main" val="196677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81F2-BA21-F8F8-F2FA-0A50BE112FB4}"/>
              </a:ext>
            </a:extLst>
          </p:cNvPr>
          <p:cNvSpPr>
            <a:spLocks noGrp="1"/>
          </p:cNvSpPr>
          <p:nvPr>
            <p:ph type="title"/>
          </p:nvPr>
        </p:nvSpPr>
        <p:spPr/>
        <p:txBody>
          <a:bodyPr/>
          <a:lstStyle/>
          <a:p>
            <a:pPr algn="ctr"/>
            <a:r>
              <a:rPr lang="en-US" b="1" dirty="0"/>
              <a:t>Baltimore’s</a:t>
            </a:r>
            <a:r>
              <a:rPr lang="en-US" dirty="0"/>
              <a:t> </a:t>
            </a:r>
            <a:r>
              <a:rPr lang="en-US" b="1" dirty="0"/>
              <a:t>Leaders</a:t>
            </a:r>
          </a:p>
        </p:txBody>
      </p:sp>
      <p:sp>
        <p:nvSpPr>
          <p:cNvPr id="3" name="Content Placeholder 2">
            <a:extLst>
              <a:ext uri="{FF2B5EF4-FFF2-40B4-BE49-F238E27FC236}">
                <a16:creationId xmlns:a16="http://schemas.microsoft.com/office/drawing/2014/main" id="{A0E48D08-29B8-9276-A916-4B42222E7315}"/>
              </a:ext>
            </a:extLst>
          </p:cNvPr>
          <p:cNvSpPr>
            <a:spLocks noGrp="1"/>
          </p:cNvSpPr>
          <p:nvPr>
            <p:ph idx="1"/>
          </p:nvPr>
        </p:nvSpPr>
        <p:spPr/>
        <p:txBody>
          <a:bodyPr>
            <a:normAutofit lnSpcReduction="10000"/>
          </a:bodyPr>
          <a:lstStyle/>
          <a:p>
            <a:r>
              <a:rPr lang="en-US" dirty="0"/>
              <a:t>The pitching staff was led by </a:t>
            </a:r>
            <a:r>
              <a:rPr lang="en-US" dirty="0">
                <a:highlight>
                  <a:srgbClr val="FFFF00"/>
                </a:highlight>
              </a:rPr>
              <a:t>Joe Black</a:t>
            </a:r>
            <a:r>
              <a:rPr lang="en-US" dirty="0"/>
              <a:t>, in his seventh season with Baltimore. </a:t>
            </a:r>
          </a:p>
          <a:p>
            <a:r>
              <a:rPr lang="en-US" dirty="0"/>
              <a:t>Black remained with Baltimore in 1950 and joined the Brooklyn Dodger organization in 1951.</a:t>
            </a:r>
          </a:p>
          <a:p>
            <a:r>
              <a:rPr lang="en-US" dirty="0"/>
              <a:t>In 1952, he went 15-4 with Brooklyn and won the NL Rookie of the Year award.</a:t>
            </a:r>
          </a:p>
          <a:p>
            <a:r>
              <a:rPr lang="en-US" dirty="0">
                <a:highlight>
                  <a:srgbClr val="FFFF00"/>
                </a:highlight>
              </a:rPr>
              <a:t>Junior Gilliam</a:t>
            </a:r>
            <a:r>
              <a:rPr lang="en-US" dirty="0"/>
              <a:t> was only 20 years old in 1949 but, in his fourth season with Baltimore, showed greatness in the infield and outfield.</a:t>
            </a:r>
          </a:p>
          <a:p>
            <a:r>
              <a:rPr lang="en-US" dirty="0"/>
              <a:t>In 1951, he joined Joe Black with the Montreal Royals and advanced to the Dodgers in 1953, winning the NL Rookie of the Year Award.</a:t>
            </a:r>
          </a:p>
          <a:p>
            <a:endParaRPr lang="en-US" dirty="0"/>
          </a:p>
        </p:txBody>
      </p:sp>
    </p:spTree>
    <p:extLst>
      <p:ext uri="{BB962C8B-B14F-4D97-AF65-F5344CB8AC3E}">
        <p14:creationId xmlns:p14="http://schemas.microsoft.com/office/powerpoint/2010/main" val="2056099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598F-7B50-FF3B-2AA6-25DA0983CF82}"/>
              </a:ext>
            </a:extLst>
          </p:cNvPr>
          <p:cNvSpPr>
            <a:spLocks noGrp="1"/>
          </p:cNvSpPr>
          <p:nvPr>
            <p:ph type="title"/>
          </p:nvPr>
        </p:nvSpPr>
        <p:spPr/>
        <p:txBody>
          <a:bodyPr/>
          <a:lstStyle/>
          <a:p>
            <a:pPr algn="ctr"/>
            <a:r>
              <a:rPr lang="en-US" b="1" dirty="0"/>
              <a:t>New</a:t>
            </a:r>
            <a:r>
              <a:rPr lang="en-US" dirty="0"/>
              <a:t> </a:t>
            </a:r>
            <a:r>
              <a:rPr lang="en-US" b="1" dirty="0"/>
              <a:t>York</a:t>
            </a:r>
            <a:r>
              <a:rPr lang="en-US" dirty="0"/>
              <a:t> </a:t>
            </a:r>
            <a:r>
              <a:rPr lang="en-US" b="1" dirty="0"/>
              <a:t>Cubans</a:t>
            </a:r>
          </a:p>
        </p:txBody>
      </p:sp>
      <p:sp>
        <p:nvSpPr>
          <p:cNvPr id="3" name="Content Placeholder 2">
            <a:extLst>
              <a:ext uri="{FF2B5EF4-FFF2-40B4-BE49-F238E27FC236}">
                <a16:creationId xmlns:a16="http://schemas.microsoft.com/office/drawing/2014/main" id="{37A9A346-E3C7-CF94-E6FD-57A8418331D0}"/>
              </a:ext>
            </a:extLst>
          </p:cNvPr>
          <p:cNvSpPr>
            <a:spLocks noGrp="1"/>
          </p:cNvSpPr>
          <p:nvPr>
            <p:ph idx="1"/>
          </p:nvPr>
        </p:nvSpPr>
        <p:spPr>
          <a:xfrm>
            <a:off x="838199" y="1378162"/>
            <a:ext cx="10698991" cy="5241393"/>
          </a:xfrm>
        </p:spPr>
        <p:txBody>
          <a:bodyPr>
            <a:normAutofit fontScale="92500" lnSpcReduction="10000"/>
          </a:bodyPr>
          <a:lstStyle/>
          <a:p>
            <a:r>
              <a:rPr lang="en-US" dirty="0"/>
              <a:t>Owned by Alex </a:t>
            </a:r>
            <a:r>
              <a:rPr lang="en-US" dirty="0" err="1"/>
              <a:t>Pompez</a:t>
            </a:r>
            <a:r>
              <a:rPr lang="en-US" dirty="0"/>
              <a:t>, the Cubans played their home games at the Polo Grounds in New York.</a:t>
            </a:r>
          </a:p>
          <a:p>
            <a:r>
              <a:rPr lang="en-US" dirty="0"/>
              <a:t>They had a great “Hundred Thousand Dollar” infield with Lorenzo Cabrera, Ray Dandridge, Armando </a:t>
            </a:r>
            <a:r>
              <a:rPr lang="en-US" dirty="0" err="1"/>
              <a:t>Yvanez</a:t>
            </a:r>
            <a:r>
              <a:rPr lang="en-US" dirty="0"/>
              <a:t>, and Howard Easterling.</a:t>
            </a:r>
          </a:p>
          <a:p>
            <a:r>
              <a:rPr lang="en-US" dirty="0"/>
              <a:t>None of these infielders made it to the AL/NL major leagues, but five men who played for the 1949 Cubans (Rafael Noble, Pat </a:t>
            </a:r>
            <a:r>
              <a:rPr lang="en-US" dirty="0" err="1"/>
              <a:t>Scantleburry</a:t>
            </a:r>
            <a:r>
              <a:rPr lang="en-US" dirty="0"/>
              <a:t>, George Crowe, Lino </a:t>
            </a:r>
            <a:r>
              <a:rPr lang="en-US" dirty="0" err="1"/>
              <a:t>Dinoso</a:t>
            </a:r>
            <a:r>
              <a:rPr lang="en-US" dirty="0"/>
              <a:t>, and Quincy </a:t>
            </a:r>
            <a:r>
              <a:rPr lang="en-US" dirty="0" err="1"/>
              <a:t>Trouppe</a:t>
            </a:r>
            <a:r>
              <a:rPr lang="en-US" dirty="0"/>
              <a:t>) did advance. </a:t>
            </a:r>
          </a:p>
          <a:p>
            <a:r>
              <a:rPr lang="en-US" dirty="0"/>
              <a:t>The scouts were out in force when the Cubans played their first home games of the season on May 29.</a:t>
            </a:r>
          </a:p>
          <a:p>
            <a:r>
              <a:rPr lang="en-US" dirty="0"/>
              <a:t>They won the opener against Birmingham, 8-4 behind </a:t>
            </a:r>
            <a:r>
              <a:rPr lang="en-US" dirty="0" err="1"/>
              <a:t>Scantlebury’s</a:t>
            </a:r>
            <a:r>
              <a:rPr lang="en-US" dirty="0"/>
              <a:t> 10 strikeouts. </a:t>
            </a:r>
            <a:r>
              <a:rPr lang="en-US" dirty="0" err="1"/>
              <a:t>Scantlebury</a:t>
            </a:r>
            <a:r>
              <a:rPr lang="en-US" dirty="0"/>
              <a:t> made it to the AL/NL majors for six games with Cincinnati in 1956.</a:t>
            </a:r>
          </a:p>
          <a:p>
            <a:r>
              <a:rPr lang="en-US" dirty="0"/>
              <a:t>But, from their perch in the center field clubhouse, the Giants scouts saw something else.</a:t>
            </a:r>
          </a:p>
        </p:txBody>
      </p:sp>
    </p:spTree>
    <p:extLst>
      <p:ext uri="{BB962C8B-B14F-4D97-AF65-F5344CB8AC3E}">
        <p14:creationId xmlns:p14="http://schemas.microsoft.com/office/powerpoint/2010/main" val="4259445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8B5566-66C3-8D2C-5FC8-F4EC2B02B678}"/>
              </a:ext>
            </a:extLst>
          </p:cNvPr>
          <p:cNvSpPr>
            <a:spLocks noGrp="1"/>
          </p:cNvSpPr>
          <p:nvPr>
            <p:ph type="title"/>
          </p:nvPr>
        </p:nvSpPr>
        <p:spPr/>
        <p:txBody>
          <a:bodyPr/>
          <a:lstStyle/>
          <a:p>
            <a:pPr algn="ctr"/>
            <a:r>
              <a:rPr lang="en-US" dirty="0"/>
              <a:t>What a Difference a Day Makes!</a:t>
            </a:r>
          </a:p>
        </p:txBody>
      </p:sp>
      <p:sp>
        <p:nvSpPr>
          <p:cNvPr id="5" name="Text Placeholder 4">
            <a:extLst>
              <a:ext uri="{FF2B5EF4-FFF2-40B4-BE49-F238E27FC236}">
                <a16:creationId xmlns:a16="http://schemas.microsoft.com/office/drawing/2014/main" id="{EBA88FFD-4A26-5BE7-F65B-EF3B77C6CE15}"/>
              </a:ext>
            </a:extLst>
          </p:cNvPr>
          <p:cNvSpPr>
            <a:spLocks noGrp="1"/>
          </p:cNvSpPr>
          <p:nvPr>
            <p:ph type="body" idx="1"/>
          </p:nvPr>
        </p:nvSpPr>
        <p:spPr/>
        <p:txBody>
          <a:bodyPr/>
          <a:lstStyle/>
          <a:p>
            <a:r>
              <a:rPr lang="en-US" dirty="0"/>
              <a:t>New York Daily News – May 29, 1949</a:t>
            </a:r>
          </a:p>
        </p:txBody>
      </p:sp>
      <p:sp>
        <p:nvSpPr>
          <p:cNvPr id="7" name="Text Placeholder 6">
            <a:extLst>
              <a:ext uri="{FF2B5EF4-FFF2-40B4-BE49-F238E27FC236}">
                <a16:creationId xmlns:a16="http://schemas.microsoft.com/office/drawing/2014/main" id="{7485A01F-9034-1707-4C83-397C3E8DD26D}"/>
              </a:ext>
            </a:extLst>
          </p:cNvPr>
          <p:cNvSpPr>
            <a:spLocks noGrp="1"/>
          </p:cNvSpPr>
          <p:nvPr>
            <p:ph type="body" sz="quarter" idx="3"/>
          </p:nvPr>
        </p:nvSpPr>
        <p:spPr/>
        <p:txBody>
          <a:bodyPr/>
          <a:lstStyle/>
          <a:p>
            <a:r>
              <a:rPr lang="en-US" dirty="0"/>
              <a:t>New York Daily News – May 30, 1949</a:t>
            </a:r>
          </a:p>
        </p:txBody>
      </p:sp>
      <p:pic>
        <p:nvPicPr>
          <p:cNvPr id="16" name="Content Placeholder 15" descr="A picture containing text, font, white, black and white&#10;&#10;Description automatically generated">
            <a:extLst>
              <a:ext uri="{FF2B5EF4-FFF2-40B4-BE49-F238E27FC236}">
                <a16:creationId xmlns:a16="http://schemas.microsoft.com/office/drawing/2014/main" id="{4E782734-9BDF-A343-3C9B-29AF6043D82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365336" y="2946729"/>
            <a:ext cx="4796916" cy="3684588"/>
          </a:xfrm>
        </p:spPr>
      </p:pic>
      <p:pic>
        <p:nvPicPr>
          <p:cNvPr id="14" name="Content Placeholder 13" descr="A picture containing text, font, white, typography&#10;&#10;Description automatically generated">
            <a:extLst>
              <a:ext uri="{FF2B5EF4-FFF2-40B4-BE49-F238E27FC236}">
                <a16:creationId xmlns:a16="http://schemas.microsoft.com/office/drawing/2014/main" id="{19D131D1-85E1-1DC8-A4FA-66A052A1FAF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2946729"/>
            <a:ext cx="5157787" cy="2801279"/>
          </a:xfrm>
        </p:spPr>
      </p:pic>
    </p:spTree>
    <p:extLst>
      <p:ext uri="{BB962C8B-B14F-4D97-AF65-F5344CB8AC3E}">
        <p14:creationId xmlns:p14="http://schemas.microsoft.com/office/powerpoint/2010/main" val="1317374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07EA22-BEE1-6FD3-75D1-DE59E17E30A7}"/>
              </a:ext>
            </a:extLst>
          </p:cNvPr>
          <p:cNvSpPr>
            <a:spLocks noGrp="1"/>
          </p:cNvSpPr>
          <p:nvPr>
            <p:ph type="title"/>
          </p:nvPr>
        </p:nvSpPr>
        <p:spPr>
          <a:xfrm>
            <a:off x="838201" y="214381"/>
            <a:ext cx="10344606" cy="678143"/>
          </a:xfrm>
        </p:spPr>
        <p:txBody>
          <a:bodyPr>
            <a:normAutofit fontScale="90000"/>
          </a:bodyPr>
          <a:lstStyle/>
          <a:p>
            <a:pPr algn="ctr"/>
            <a:r>
              <a:rPr lang="en-US" b="1" dirty="0"/>
              <a:t>Philadelphia</a:t>
            </a:r>
            <a:r>
              <a:rPr lang="en-US" dirty="0"/>
              <a:t> </a:t>
            </a:r>
            <a:r>
              <a:rPr lang="en-US" b="1" dirty="0"/>
              <a:t>Stars</a:t>
            </a:r>
          </a:p>
        </p:txBody>
      </p:sp>
      <p:sp>
        <p:nvSpPr>
          <p:cNvPr id="8" name="Content Placeholder 7">
            <a:extLst>
              <a:ext uri="{FF2B5EF4-FFF2-40B4-BE49-F238E27FC236}">
                <a16:creationId xmlns:a16="http://schemas.microsoft.com/office/drawing/2014/main" id="{B0BD04C0-889F-50A6-8A30-1F2F8DCCF313}"/>
              </a:ext>
            </a:extLst>
          </p:cNvPr>
          <p:cNvSpPr>
            <a:spLocks noGrp="1"/>
          </p:cNvSpPr>
          <p:nvPr>
            <p:ph idx="1"/>
          </p:nvPr>
        </p:nvSpPr>
        <p:spPr>
          <a:xfrm>
            <a:off x="838200" y="813772"/>
            <a:ext cx="10738367" cy="5923911"/>
          </a:xfrm>
        </p:spPr>
        <p:txBody>
          <a:bodyPr>
            <a:noAutofit/>
          </a:bodyPr>
          <a:lstStyle/>
          <a:p>
            <a:r>
              <a:rPr lang="en-US" sz="3200" dirty="0"/>
              <a:t>The Stars were a long-standing franchise in the Negro National League, but had not, in general, faired particularly well.</a:t>
            </a:r>
          </a:p>
          <a:p>
            <a:r>
              <a:rPr lang="en-US" sz="3200" dirty="0"/>
              <a:t>They had won the League Championship in 1934, but generally played below .500.</a:t>
            </a:r>
          </a:p>
          <a:p>
            <a:r>
              <a:rPr lang="en-US" sz="3200" dirty="0"/>
              <a:t>The 1949 team featured All-Stars </a:t>
            </a:r>
            <a:r>
              <a:rPr lang="en-US" sz="3200" dirty="0">
                <a:highlight>
                  <a:srgbClr val="FFFF00"/>
                </a:highlight>
              </a:rPr>
              <a:t>Bus Clarkson</a:t>
            </a:r>
            <a:r>
              <a:rPr lang="en-US" sz="3200" dirty="0"/>
              <a:t>, Bill Cash, and Bob Griffith.</a:t>
            </a:r>
          </a:p>
          <a:p>
            <a:r>
              <a:rPr lang="en-US" sz="3200" dirty="0"/>
              <a:t>Clarkson was signed by the Boston Braves in 1950 and made it to the AL/NL majors with Boston in 1952 – playing in 14 games at age 37.</a:t>
            </a:r>
          </a:p>
          <a:p>
            <a:r>
              <a:rPr lang="en-US" sz="3200" dirty="0">
                <a:highlight>
                  <a:srgbClr val="FFFF00"/>
                </a:highlight>
              </a:rPr>
              <a:t>Milt Smith</a:t>
            </a:r>
            <a:r>
              <a:rPr lang="en-US" sz="3200" dirty="0"/>
              <a:t> was a 20-year-old rookie with the 1949 Stars. He was with the team through 1951 and made it to the AL/NL majors with the Cincinnati Reds for 36 games in 1955.</a:t>
            </a:r>
          </a:p>
        </p:txBody>
      </p:sp>
    </p:spTree>
    <p:extLst>
      <p:ext uri="{BB962C8B-B14F-4D97-AF65-F5344CB8AC3E}">
        <p14:creationId xmlns:p14="http://schemas.microsoft.com/office/powerpoint/2010/main" val="555060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0837-036A-356B-46B0-35E066004531}"/>
              </a:ext>
            </a:extLst>
          </p:cNvPr>
          <p:cNvSpPr>
            <a:spLocks noGrp="1"/>
          </p:cNvSpPr>
          <p:nvPr>
            <p:ph type="title"/>
          </p:nvPr>
        </p:nvSpPr>
        <p:spPr/>
        <p:txBody>
          <a:bodyPr/>
          <a:lstStyle/>
          <a:p>
            <a:pPr algn="ctr"/>
            <a:r>
              <a:rPr lang="en-US" b="1" dirty="0"/>
              <a:t>Kansas City Triumphs in First Half of Season</a:t>
            </a:r>
          </a:p>
        </p:txBody>
      </p:sp>
      <p:sp>
        <p:nvSpPr>
          <p:cNvPr id="3" name="Content Placeholder 2">
            <a:extLst>
              <a:ext uri="{FF2B5EF4-FFF2-40B4-BE49-F238E27FC236}">
                <a16:creationId xmlns:a16="http://schemas.microsoft.com/office/drawing/2014/main" id="{94F75D29-3D44-9D7C-10E1-829942812E38}"/>
              </a:ext>
            </a:extLst>
          </p:cNvPr>
          <p:cNvSpPr>
            <a:spLocks noGrp="1"/>
          </p:cNvSpPr>
          <p:nvPr>
            <p:ph idx="1"/>
          </p:nvPr>
        </p:nvSpPr>
        <p:spPr/>
        <p:txBody>
          <a:bodyPr>
            <a:normAutofit/>
          </a:bodyPr>
          <a:lstStyle/>
          <a:p>
            <a:r>
              <a:rPr lang="en-US" dirty="0"/>
              <a:t>The Kansas City Monarchs won the first half Western Division title.</a:t>
            </a:r>
          </a:p>
          <a:p>
            <a:r>
              <a:rPr lang="en-US" dirty="0"/>
              <a:t>Here are the standings;</a:t>
            </a:r>
          </a:p>
          <a:p>
            <a:r>
              <a:rPr lang="en-US" dirty="0"/>
              <a:t>Western Division		                       W	 L	Pct.	    GB</a:t>
            </a:r>
          </a:p>
          <a:p>
            <a:r>
              <a:rPr lang="en-US" dirty="0"/>
              <a:t>Kansas City Monarchs	             	31	20	0.608	</a:t>
            </a:r>
          </a:p>
          <a:p>
            <a:r>
              <a:rPr lang="en-US" dirty="0"/>
              <a:t>Birmingham Black Barons	           29	20	0.592	    1.0</a:t>
            </a:r>
          </a:p>
          <a:p>
            <a:r>
              <a:rPr lang="en-US" dirty="0"/>
              <a:t>Chicago American Giants	           32	23	0.582	    1.0</a:t>
            </a:r>
          </a:p>
          <a:p>
            <a:r>
              <a:rPr lang="en-US" dirty="0"/>
              <a:t>Houston Eagles			           19	20	0.487	    6.0</a:t>
            </a:r>
          </a:p>
          <a:p>
            <a:r>
              <a:rPr lang="en-US" dirty="0"/>
              <a:t>Memphis Red Sox                 		20	24	0.455	    7.5</a:t>
            </a:r>
          </a:p>
          <a:p>
            <a:endParaRPr lang="en-US" dirty="0"/>
          </a:p>
        </p:txBody>
      </p:sp>
    </p:spTree>
    <p:extLst>
      <p:ext uri="{BB962C8B-B14F-4D97-AF65-F5344CB8AC3E}">
        <p14:creationId xmlns:p14="http://schemas.microsoft.com/office/powerpoint/2010/main" val="245827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438C-1AA9-89BB-61CE-084E0EFA6759}"/>
              </a:ext>
            </a:extLst>
          </p:cNvPr>
          <p:cNvSpPr>
            <a:spLocks noGrp="1"/>
          </p:cNvSpPr>
          <p:nvPr>
            <p:ph type="title"/>
          </p:nvPr>
        </p:nvSpPr>
        <p:spPr/>
        <p:txBody>
          <a:bodyPr/>
          <a:lstStyle/>
          <a:p>
            <a:pPr algn="ctr"/>
            <a:r>
              <a:rPr lang="en-US" dirty="0"/>
              <a:t>The Negro Leagues Died in 1948</a:t>
            </a:r>
          </a:p>
        </p:txBody>
      </p:sp>
      <p:sp>
        <p:nvSpPr>
          <p:cNvPr id="3" name="Content Placeholder 2">
            <a:extLst>
              <a:ext uri="{FF2B5EF4-FFF2-40B4-BE49-F238E27FC236}">
                <a16:creationId xmlns:a16="http://schemas.microsoft.com/office/drawing/2014/main" id="{BF381D04-2244-20AC-F223-BBC9E2F4BA68}"/>
              </a:ext>
            </a:extLst>
          </p:cNvPr>
          <p:cNvSpPr>
            <a:spLocks noGrp="1"/>
          </p:cNvSpPr>
          <p:nvPr>
            <p:ph idx="1"/>
          </p:nvPr>
        </p:nvSpPr>
        <p:spPr/>
        <p:txBody>
          <a:bodyPr/>
          <a:lstStyle/>
          <a:p>
            <a:r>
              <a:rPr lang="en-US" dirty="0"/>
              <a:t>The Last Negro League World Series was contested between the Homestead Grays and Birmingham Black Barons.</a:t>
            </a:r>
          </a:p>
          <a:p>
            <a:r>
              <a:rPr lang="en-US" dirty="0"/>
              <a:t>Statistics in </a:t>
            </a:r>
            <a:r>
              <a:rPr lang="en-US" dirty="0" err="1"/>
              <a:t>Seamheads</a:t>
            </a:r>
            <a:r>
              <a:rPr lang="en-US" dirty="0"/>
              <a:t> and other sources only go through 1948.</a:t>
            </a:r>
          </a:p>
          <a:p>
            <a:r>
              <a:rPr lang="en-US" dirty="0"/>
              <a:t>SABR’s Book </a:t>
            </a:r>
            <a:r>
              <a:rPr lang="en-US" i="1" dirty="0"/>
              <a:t>Bittersweet Goodbye </a:t>
            </a:r>
            <a:r>
              <a:rPr lang="en-US" dirty="0"/>
              <a:t>was about the 1948 Homestead Grays and Birmingham Black Barons.</a:t>
            </a:r>
          </a:p>
          <a:p>
            <a:r>
              <a:rPr lang="en-US" dirty="0"/>
              <a:t>AL/NL Baseball had been integrated beginning with Jackie Robinson on April 15, 1947.</a:t>
            </a:r>
          </a:p>
          <a:p>
            <a:r>
              <a:rPr lang="en-US" dirty="0"/>
              <a:t>Was there life in the Negro Leagues after 1948, and why should we care?</a:t>
            </a:r>
          </a:p>
        </p:txBody>
      </p:sp>
    </p:spTree>
    <p:extLst>
      <p:ext uri="{BB962C8B-B14F-4D97-AF65-F5344CB8AC3E}">
        <p14:creationId xmlns:p14="http://schemas.microsoft.com/office/powerpoint/2010/main" val="3559159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9C05-C0AB-AF3D-075F-4603DC11BB9A}"/>
              </a:ext>
            </a:extLst>
          </p:cNvPr>
          <p:cNvSpPr>
            <a:spLocks noGrp="1"/>
          </p:cNvSpPr>
          <p:nvPr>
            <p:ph type="title"/>
          </p:nvPr>
        </p:nvSpPr>
        <p:spPr>
          <a:xfrm>
            <a:off x="838200" y="365126"/>
            <a:ext cx="10440858" cy="632402"/>
          </a:xfrm>
        </p:spPr>
        <p:txBody>
          <a:bodyPr>
            <a:normAutofit fontScale="90000"/>
          </a:bodyPr>
          <a:lstStyle/>
          <a:p>
            <a:pPr algn="ctr"/>
            <a:r>
              <a:rPr lang="en-US" dirty="0"/>
              <a:t>What were the </a:t>
            </a:r>
            <a:r>
              <a:rPr lang="en-US" b="1" dirty="0"/>
              <a:t>Stats</a:t>
            </a:r>
            <a:r>
              <a:rPr lang="en-US" dirty="0"/>
              <a:t>?</a:t>
            </a:r>
          </a:p>
        </p:txBody>
      </p:sp>
      <p:sp>
        <p:nvSpPr>
          <p:cNvPr id="3" name="Content Placeholder 2">
            <a:extLst>
              <a:ext uri="{FF2B5EF4-FFF2-40B4-BE49-F238E27FC236}">
                <a16:creationId xmlns:a16="http://schemas.microsoft.com/office/drawing/2014/main" id="{63B93DC2-E322-2E5B-8685-F82F5F0065C9}"/>
              </a:ext>
            </a:extLst>
          </p:cNvPr>
          <p:cNvSpPr>
            <a:spLocks noGrp="1"/>
          </p:cNvSpPr>
          <p:nvPr>
            <p:ph idx="1"/>
          </p:nvPr>
        </p:nvSpPr>
        <p:spPr>
          <a:xfrm>
            <a:off x="838200" y="1098155"/>
            <a:ext cx="10537111" cy="5455774"/>
          </a:xfrm>
        </p:spPr>
        <p:txBody>
          <a:bodyPr>
            <a:normAutofit fontScale="85000" lnSpcReduction="10000"/>
          </a:bodyPr>
          <a:lstStyle/>
          <a:p>
            <a:r>
              <a:rPr lang="en-US" dirty="0"/>
              <a:t>Detailed statistics were not shown in newspapers.</a:t>
            </a:r>
          </a:p>
          <a:p>
            <a:r>
              <a:rPr lang="en-US" dirty="0"/>
              <a:t>At midway point, batting Leaders, shown in the </a:t>
            </a:r>
            <a:r>
              <a:rPr lang="en-US" i="1" dirty="0"/>
              <a:t>Baltimore Afro-American</a:t>
            </a:r>
            <a:r>
              <a:rPr lang="en-US" dirty="0"/>
              <a:t>, were.</a:t>
            </a:r>
          </a:p>
          <a:p>
            <a:r>
              <a:rPr lang="en-US" dirty="0"/>
              <a:t>Player	                	Team		AB	 R	H	Pct.</a:t>
            </a:r>
          </a:p>
          <a:p>
            <a:r>
              <a:rPr lang="en-US" dirty="0"/>
              <a:t>Piper Davis	              Birmingham		175	39	71	0.406 </a:t>
            </a:r>
          </a:p>
          <a:p>
            <a:r>
              <a:rPr lang="en-US" dirty="0"/>
              <a:t>Lennie Pearson	Baltimore		176	32	67	0.381 </a:t>
            </a:r>
          </a:p>
          <a:p>
            <a:r>
              <a:rPr lang="en-US" dirty="0"/>
              <a:t>Leonard Pigg	              Indianapolis		122	  8	45	0.380 </a:t>
            </a:r>
          </a:p>
          <a:p>
            <a:r>
              <a:rPr lang="en-US" dirty="0"/>
              <a:t>Butch Davis	             Baltimore		172	36	63	0.366 </a:t>
            </a:r>
          </a:p>
          <a:p>
            <a:r>
              <a:rPr lang="en-US" dirty="0"/>
              <a:t>Lyman Bostock	Chicago		225	40	79	0.351</a:t>
            </a:r>
          </a:p>
          <a:p>
            <a:r>
              <a:rPr lang="en-US" dirty="0"/>
              <a:t>Willard Brown	Kansas City		189	42	66	0.349</a:t>
            </a:r>
          </a:p>
          <a:p>
            <a:r>
              <a:rPr lang="en-US" dirty="0"/>
              <a:t>Ed Steele	             Birmingham		169	46	59	0.349</a:t>
            </a:r>
          </a:p>
          <a:p>
            <a:r>
              <a:rPr lang="en-US" dirty="0"/>
              <a:t>Bob Boyd		Memphis		159	31	54	0.342</a:t>
            </a:r>
          </a:p>
          <a:p>
            <a:r>
              <a:rPr lang="en-US" dirty="0" err="1"/>
              <a:t>Rernando</a:t>
            </a:r>
            <a:r>
              <a:rPr lang="en-US" dirty="0"/>
              <a:t> Diaz	New York		138	26	47	0.341 </a:t>
            </a:r>
          </a:p>
          <a:p>
            <a:r>
              <a:rPr lang="en-US" dirty="0"/>
              <a:t>Art Pennington	Chicago		189	37	66	0.340</a:t>
            </a:r>
          </a:p>
          <a:p>
            <a:endParaRPr lang="en-US" dirty="0"/>
          </a:p>
        </p:txBody>
      </p:sp>
    </p:spTree>
    <p:extLst>
      <p:ext uri="{BB962C8B-B14F-4D97-AF65-F5344CB8AC3E}">
        <p14:creationId xmlns:p14="http://schemas.microsoft.com/office/powerpoint/2010/main" val="345215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036B2-E35D-CFD1-A89B-5D4211849029}"/>
              </a:ext>
            </a:extLst>
          </p:cNvPr>
          <p:cNvSpPr>
            <a:spLocks noGrp="1"/>
          </p:cNvSpPr>
          <p:nvPr>
            <p:ph type="title"/>
          </p:nvPr>
        </p:nvSpPr>
        <p:spPr>
          <a:xfrm>
            <a:off x="838200" y="365125"/>
            <a:ext cx="10410233" cy="737405"/>
          </a:xfrm>
        </p:spPr>
        <p:txBody>
          <a:bodyPr/>
          <a:lstStyle/>
          <a:p>
            <a:pPr algn="ctr"/>
            <a:r>
              <a:rPr lang="en-US" dirty="0"/>
              <a:t>The East-West Game</a:t>
            </a:r>
          </a:p>
        </p:txBody>
      </p:sp>
      <p:sp>
        <p:nvSpPr>
          <p:cNvPr id="3" name="Content Placeholder 2">
            <a:extLst>
              <a:ext uri="{FF2B5EF4-FFF2-40B4-BE49-F238E27FC236}">
                <a16:creationId xmlns:a16="http://schemas.microsoft.com/office/drawing/2014/main" id="{8C5C4B77-8727-25D9-183B-67461006BE17}"/>
              </a:ext>
            </a:extLst>
          </p:cNvPr>
          <p:cNvSpPr>
            <a:spLocks noGrp="1"/>
          </p:cNvSpPr>
          <p:nvPr>
            <p:ph idx="1"/>
          </p:nvPr>
        </p:nvSpPr>
        <p:spPr>
          <a:xfrm>
            <a:off x="838200" y="1102530"/>
            <a:ext cx="10515600" cy="5074433"/>
          </a:xfrm>
        </p:spPr>
        <p:txBody>
          <a:bodyPr>
            <a:normAutofit/>
          </a:bodyPr>
          <a:lstStyle/>
          <a:p>
            <a:r>
              <a:rPr lang="en-US" dirty="0"/>
              <a:t>1949 East-West Game was played at Comiskey Park on August 14.</a:t>
            </a:r>
          </a:p>
          <a:p>
            <a:r>
              <a:rPr lang="en-US" dirty="0"/>
              <a:t>The West squad did not include Birmingham’s Willie Mays. After a spectacular start, Mays had slumped badly, and his batting average, in early July, stood at .274 (per the Atlanta Daily World – 7/6/49). Five of his Black Baron teammates were well above .300.</a:t>
            </a:r>
          </a:p>
          <a:p>
            <a:r>
              <a:rPr lang="en-US" dirty="0"/>
              <a:t>The East won the game, 4-0. Attendance was 31,097. Of the seven pitchers in the game, only two (Pat </a:t>
            </a:r>
            <a:r>
              <a:rPr lang="en-US" dirty="0" err="1"/>
              <a:t>Scantlebury</a:t>
            </a:r>
            <a:r>
              <a:rPr lang="en-US" dirty="0"/>
              <a:t> and Bill </a:t>
            </a:r>
            <a:r>
              <a:rPr lang="en-US" dirty="0" err="1"/>
              <a:t>Greason</a:t>
            </a:r>
            <a:r>
              <a:rPr lang="en-US" dirty="0"/>
              <a:t>) played in the AL/NL major leagues.</a:t>
            </a:r>
          </a:p>
          <a:p>
            <a:r>
              <a:rPr lang="en-US" dirty="0"/>
              <a:t>The East-West games continued through 1962. </a:t>
            </a:r>
          </a:p>
        </p:txBody>
      </p:sp>
    </p:spTree>
    <p:extLst>
      <p:ext uri="{BB962C8B-B14F-4D97-AF65-F5344CB8AC3E}">
        <p14:creationId xmlns:p14="http://schemas.microsoft.com/office/powerpoint/2010/main" val="2479162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2CAF-23F0-4CAE-216D-971723B9FA9F}"/>
              </a:ext>
            </a:extLst>
          </p:cNvPr>
          <p:cNvSpPr>
            <a:spLocks noGrp="1"/>
          </p:cNvSpPr>
          <p:nvPr>
            <p:ph type="title"/>
          </p:nvPr>
        </p:nvSpPr>
        <p:spPr/>
        <p:txBody>
          <a:bodyPr/>
          <a:lstStyle/>
          <a:p>
            <a:r>
              <a:rPr lang="en-US" dirty="0"/>
              <a:t>The Chicago American Giants Make a Charge</a:t>
            </a:r>
          </a:p>
        </p:txBody>
      </p:sp>
      <p:sp>
        <p:nvSpPr>
          <p:cNvPr id="3" name="Content Placeholder 2">
            <a:extLst>
              <a:ext uri="{FF2B5EF4-FFF2-40B4-BE49-F238E27FC236}">
                <a16:creationId xmlns:a16="http://schemas.microsoft.com/office/drawing/2014/main" id="{A79D59A3-32FA-51AD-3203-304909898D52}"/>
              </a:ext>
            </a:extLst>
          </p:cNvPr>
          <p:cNvSpPr>
            <a:spLocks noGrp="1"/>
          </p:cNvSpPr>
          <p:nvPr>
            <p:ph idx="1"/>
          </p:nvPr>
        </p:nvSpPr>
        <p:spPr/>
        <p:txBody>
          <a:bodyPr/>
          <a:lstStyle/>
          <a:p>
            <a:r>
              <a:rPr lang="en-US" dirty="0"/>
              <a:t>During the second half of the season, Baltimore continued its winning ways and once again led the East.</a:t>
            </a:r>
          </a:p>
          <a:p>
            <a:r>
              <a:rPr lang="en-US" dirty="0"/>
              <a:t>In the West, the Chicago American Giants put on a belated rush to win the Division.</a:t>
            </a:r>
          </a:p>
          <a:p>
            <a:r>
              <a:rPr lang="en-US" dirty="0"/>
              <a:t>By this point, media coverage was limited, and it is unclear why Kansas City and Chicago did not have a playoff.</a:t>
            </a:r>
          </a:p>
          <a:p>
            <a:r>
              <a:rPr lang="en-US" dirty="0"/>
              <a:t>Chicago advanced to the Negro League World Series and faced Baltimore.</a:t>
            </a:r>
          </a:p>
          <a:p>
            <a:endParaRPr lang="en-US" dirty="0"/>
          </a:p>
        </p:txBody>
      </p:sp>
    </p:spTree>
    <p:extLst>
      <p:ext uri="{BB962C8B-B14F-4D97-AF65-F5344CB8AC3E}">
        <p14:creationId xmlns:p14="http://schemas.microsoft.com/office/powerpoint/2010/main" val="3444802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58B-92E9-A020-906A-D4AE0DB260B4}"/>
              </a:ext>
            </a:extLst>
          </p:cNvPr>
          <p:cNvSpPr>
            <a:spLocks noGrp="1"/>
          </p:cNvSpPr>
          <p:nvPr>
            <p:ph type="title"/>
          </p:nvPr>
        </p:nvSpPr>
        <p:spPr>
          <a:xfrm>
            <a:off x="838200" y="365125"/>
            <a:ext cx="10423358" cy="728655"/>
          </a:xfrm>
        </p:spPr>
        <p:txBody>
          <a:bodyPr/>
          <a:lstStyle/>
          <a:p>
            <a:pPr algn="ctr"/>
            <a:r>
              <a:rPr lang="en-US" b="1" dirty="0"/>
              <a:t>The Chicago American Giants</a:t>
            </a:r>
          </a:p>
        </p:txBody>
      </p:sp>
      <p:sp>
        <p:nvSpPr>
          <p:cNvPr id="3" name="Content Placeholder 2">
            <a:extLst>
              <a:ext uri="{FF2B5EF4-FFF2-40B4-BE49-F238E27FC236}">
                <a16:creationId xmlns:a16="http://schemas.microsoft.com/office/drawing/2014/main" id="{C6BB8417-9495-CD15-4668-E22E1C6B73A2}"/>
              </a:ext>
            </a:extLst>
          </p:cNvPr>
          <p:cNvSpPr>
            <a:spLocks noGrp="1"/>
          </p:cNvSpPr>
          <p:nvPr>
            <p:ph idx="1"/>
          </p:nvPr>
        </p:nvSpPr>
        <p:spPr>
          <a:xfrm>
            <a:off x="838200" y="1146281"/>
            <a:ext cx="10541486" cy="5346594"/>
          </a:xfrm>
        </p:spPr>
        <p:txBody>
          <a:bodyPr>
            <a:normAutofit/>
          </a:bodyPr>
          <a:lstStyle/>
          <a:p>
            <a:r>
              <a:rPr lang="en-US" dirty="0"/>
              <a:t>Chicago was the oldest established member of the Negro Leagues.</a:t>
            </a:r>
          </a:p>
          <a:p>
            <a:r>
              <a:rPr lang="en-US" dirty="0"/>
              <a:t>They were Champions of the original Negro National League in 1920.</a:t>
            </a:r>
          </a:p>
          <a:p>
            <a:r>
              <a:rPr lang="en-US" dirty="0"/>
              <a:t>They were in the first Negro National League until it folded after the 1931 season. In 1932, they were in the Negro Southern League, and they joined the new Negro National League in 1933. They joined the Negro American League in 1937.</a:t>
            </a:r>
          </a:p>
          <a:p>
            <a:r>
              <a:rPr lang="en-US" dirty="0"/>
              <a:t>The 1949 team included 15 newcomers, six of whom were in the starting lineup. However, the roster included few players under the age of 30. Only three starters were under 30.</a:t>
            </a:r>
          </a:p>
          <a:p>
            <a:r>
              <a:rPr lang="en-US" dirty="0"/>
              <a:t>Art Pennington was selected for the East-West Game but was acquired by the Portland Beavers of the Pacific Coast League on July 15. He was replaced by teammate Lloyd Davenport. </a:t>
            </a:r>
          </a:p>
          <a:p>
            <a:endParaRPr lang="en-US" dirty="0"/>
          </a:p>
          <a:p>
            <a:endParaRPr lang="en-US" dirty="0"/>
          </a:p>
        </p:txBody>
      </p:sp>
    </p:spTree>
    <p:extLst>
      <p:ext uri="{BB962C8B-B14F-4D97-AF65-F5344CB8AC3E}">
        <p14:creationId xmlns:p14="http://schemas.microsoft.com/office/powerpoint/2010/main" val="2623537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779C-A343-7CAE-B068-1B1992920CEA}"/>
              </a:ext>
            </a:extLst>
          </p:cNvPr>
          <p:cNvSpPr>
            <a:spLocks noGrp="1"/>
          </p:cNvSpPr>
          <p:nvPr>
            <p:ph type="title"/>
          </p:nvPr>
        </p:nvSpPr>
        <p:spPr/>
        <p:txBody>
          <a:bodyPr/>
          <a:lstStyle/>
          <a:p>
            <a:pPr algn="ctr"/>
            <a:r>
              <a:rPr lang="en-US" b="1" dirty="0"/>
              <a:t>1949 Negro League World Series</a:t>
            </a:r>
          </a:p>
        </p:txBody>
      </p:sp>
      <p:sp>
        <p:nvSpPr>
          <p:cNvPr id="3" name="Content Placeholder 2">
            <a:extLst>
              <a:ext uri="{FF2B5EF4-FFF2-40B4-BE49-F238E27FC236}">
                <a16:creationId xmlns:a16="http://schemas.microsoft.com/office/drawing/2014/main" id="{BB6C05E6-B1D3-6B39-101C-E03ADD8398BC}"/>
              </a:ext>
            </a:extLst>
          </p:cNvPr>
          <p:cNvSpPr>
            <a:spLocks noGrp="1"/>
          </p:cNvSpPr>
          <p:nvPr>
            <p:ph idx="1"/>
          </p:nvPr>
        </p:nvSpPr>
        <p:spPr/>
        <p:txBody>
          <a:bodyPr/>
          <a:lstStyle/>
          <a:p>
            <a:r>
              <a:rPr lang="en-US" dirty="0"/>
              <a:t>Baltimore won the Negro League World Series in four straight games.</a:t>
            </a:r>
          </a:p>
          <a:p>
            <a:r>
              <a:rPr lang="en-US" dirty="0"/>
              <a:t>Only the first two games were scheduled for Baltimore, as their ballpark, Bugle Field, was scheduled for demolition.</a:t>
            </a:r>
          </a:p>
          <a:p>
            <a:r>
              <a:rPr lang="en-US" dirty="0"/>
              <a:t>Box Scores not available for the final two games, played in Norfolk and Chicago.</a:t>
            </a:r>
          </a:p>
        </p:txBody>
      </p:sp>
    </p:spTree>
    <p:extLst>
      <p:ext uri="{BB962C8B-B14F-4D97-AF65-F5344CB8AC3E}">
        <p14:creationId xmlns:p14="http://schemas.microsoft.com/office/powerpoint/2010/main" val="2456523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4FBD-064E-D33B-A072-CF226E78B0E9}"/>
              </a:ext>
            </a:extLst>
          </p:cNvPr>
          <p:cNvSpPr>
            <a:spLocks noGrp="1"/>
          </p:cNvSpPr>
          <p:nvPr>
            <p:ph type="title"/>
          </p:nvPr>
        </p:nvSpPr>
        <p:spPr>
          <a:xfrm>
            <a:off x="838200" y="0"/>
            <a:ext cx="10550236" cy="1106906"/>
          </a:xfrm>
        </p:spPr>
        <p:txBody>
          <a:bodyPr>
            <a:normAutofit fontScale="90000"/>
          </a:bodyPr>
          <a:lstStyle/>
          <a:p>
            <a:pPr algn="ctr"/>
            <a:r>
              <a:rPr lang="en-US" b="1" dirty="0"/>
              <a:t>1949 Negro American League Players That Played in the AL/NL Majors</a:t>
            </a:r>
          </a:p>
        </p:txBody>
      </p:sp>
      <p:sp>
        <p:nvSpPr>
          <p:cNvPr id="4" name="Content Placeholder 3">
            <a:extLst>
              <a:ext uri="{FF2B5EF4-FFF2-40B4-BE49-F238E27FC236}">
                <a16:creationId xmlns:a16="http://schemas.microsoft.com/office/drawing/2014/main" id="{B1594C41-46FB-E3EA-74FD-7947C57F35EE}"/>
              </a:ext>
            </a:extLst>
          </p:cNvPr>
          <p:cNvSpPr>
            <a:spLocks noGrp="1"/>
          </p:cNvSpPr>
          <p:nvPr>
            <p:ph sz="half" idx="1"/>
          </p:nvPr>
        </p:nvSpPr>
        <p:spPr>
          <a:xfrm>
            <a:off x="838200" y="1106906"/>
            <a:ext cx="5181600" cy="5578277"/>
          </a:xfrm>
        </p:spPr>
        <p:txBody>
          <a:bodyPr>
            <a:normAutofit fontScale="92500" lnSpcReduction="20000"/>
          </a:bodyPr>
          <a:lstStyle/>
          <a:p>
            <a:r>
              <a:rPr lang="en-US" dirty="0"/>
              <a:t>Gene Baker</a:t>
            </a:r>
          </a:p>
          <a:p>
            <a:r>
              <a:rPr lang="en-US" dirty="0"/>
              <a:t>Frank Barnes</a:t>
            </a:r>
          </a:p>
          <a:p>
            <a:r>
              <a:rPr lang="en-US" dirty="0"/>
              <a:t>Joe Black</a:t>
            </a:r>
          </a:p>
          <a:p>
            <a:r>
              <a:rPr lang="en-US" dirty="0"/>
              <a:t>Bob Boyd</a:t>
            </a:r>
          </a:p>
          <a:p>
            <a:r>
              <a:rPr lang="en-US" dirty="0"/>
              <a:t>Willard Brown</a:t>
            </a:r>
          </a:p>
          <a:p>
            <a:r>
              <a:rPr lang="en-US" dirty="0"/>
              <a:t>Bus Clarkson</a:t>
            </a:r>
          </a:p>
          <a:p>
            <a:r>
              <a:rPr lang="en-US" dirty="0"/>
              <a:t>George Crowe</a:t>
            </a:r>
          </a:p>
          <a:p>
            <a:r>
              <a:rPr lang="en-US" dirty="0"/>
              <a:t>Lino </a:t>
            </a:r>
            <a:r>
              <a:rPr lang="en-US" dirty="0" err="1"/>
              <a:t>Donoso</a:t>
            </a:r>
            <a:endParaRPr lang="en-US" dirty="0"/>
          </a:p>
          <a:p>
            <a:r>
              <a:rPr lang="en-US" dirty="0"/>
              <a:t>Junior Gilliam</a:t>
            </a:r>
          </a:p>
          <a:p>
            <a:r>
              <a:rPr lang="en-US" dirty="0"/>
              <a:t>Bill </a:t>
            </a:r>
            <a:r>
              <a:rPr lang="en-US" dirty="0" err="1"/>
              <a:t>Greason</a:t>
            </a:r>
            <a:endParaRPr lang="en-US" dirty="0"/>
          </a:p>
          <a:p>
            <a:r>
              <a:rPr lang="en-US" dirty="0"/>
              <a:t>Sam Hairston</a:t>
            </a:r>
          </a:p>
          <a:p>
            <a:r>
              <a:rPr lang="en-US" dirty="0" err="1"/>
              <a:t>Jehosie</a:t>
            </a:r>
            <a:r>
              <a:rPr lang="en-US" dirty="0"/>
              <a:t> Heard</a:t>
            </a:r>
          </a:p>
          <a:p>
            <a:r>
              <a:rPr lang="en-US" dirty="0"/>
              <a:t>Dave Hoskins</a:t>
            </a:r>
          </a:p>
          <a:p>
            <a:endParaRPr lang="en-US" dirty="0"/>
          </a:p>
        </p:txBody>
      </p:sp>
      <p:sp>
        <p:nvSpPr>
          <p:cNvPr id="5" name="Content Placeholder 4">
            <a:extLst>
              <a:ext uri="{FF2B5EF4-FFF2-40B4-BE49-F238E27FC236}">
                <a16:creationId xmlns:a16="http://schemas.microsoft.com/office/drawing/2014/main" id="{821B1EA5-A6BB-9D6D-F71A-C2AA285578F8}"/>
              </a:ext>
            </a:extLst>
          </p:cNvPr>
          <p:cNvSpPr>
            <a:spLocks noGrp="1"/>
          </p:cNvSpPr>
          <p:nvPr>
            <p:ph sz="half" idx="2"/>
          </p:nvPr>
        </p:nvSpPr>
        <p:spPr>
          <a:xfrm>
            <a:off x="6172199" y="1106906"/>
            <a:ext cx="5290613" cy="5626403"/>
          </a:xfrm>
        </p:spPr>
        <p:txBody>
          <a:bodyPr>
            <a:normAutofit fontScale="92500" lnSpcReduction="20000"/>
          </a:bodyPr>
          <a:lstStyle/>
          <a:p>
            <a:r>
              <a:rPr lang="en-US" dirty="0"/>
              <a:t>Elston Howard</a:t>
            </a:r>
          </a:p>
          <a:p>
            <a:r>
              <a:rPr lang="en-US" dirty="0"/>
              <a:t>Connie Johnson</a:t>
            </a:r>
          </a:p>
          <a:p>
            <a:r>
              <a:rPr lang="en-US" dirty="0"/>
              <a:t>Sam Jones</a:t>
            </a:r>
          </a:p>
          <a:p>
            <a:r>
              <a:rPr lang="en-US" dirty="0"/>
              <a:t>Willie Mays</a:t>
            </a:r>
          </a:p>
          <a:p>
            <a:r>
              <a:rPr lang="en-US" dirty="0"/>
              <a:t>Rafael Noble</a:t>
            </a:r>
          </a:p>
          <a:p>
            <a:r>
              <a:rPr lang="en-US" dirty="0"/>
              <a:t>Curt Roberts</a:t>
            </a:r>
          </a:p>
          <a:p>
            <a:r>
              <a:rPr lang="en-US" dirty="0"/>
              <a:t>Pat </a:t>
            </a:r>
            <a:r>
              <a:rPr lang="en-US" dirty="0" err="1"/>
              <a:t>Scantlebury</a:t>
            </a:r>
            <a:endParaRPr lang="en-US" dirty="0"/>
          </a:p>
          <a:p>
            <a:r>
              <a:rPr lang="en-US" dirty="0"/>
              <a:t>Milt Smith</a:t>
            </a:r>
          </a:p>
          <a:p>
            <a:r>
              <a:rPr lang="en-US" dirty="0"/>
              <a:t>Joe Taylor</a:t>
            </a:r>
          </a:p>
          <a:p>
            <a:r>
              <a:rPr lang="en-US" dirty="0"/>
              <a:t>Bob Thurman</a:t>
            </a:r>
          </a:p>
          <a:p>
            <a:r>
              <a:rPr lang="en-US" dirty="0"/>
              <a:t>Quincy </a:t>
            </a:r>
            <a:r>
              <a:rPr lang="en-US" dirty="0" err="1"/>
              <a:t>Trouppe</a:t>
            </a:r>
            <a:endParaRPr lang="en-US" dirty="0"/>
          </a:p>
          <a:p>
            <a:r>
              <a:rPr lang="en-US" dirty="0"/>
              <a:t>Bob Wilson</a:t>
            </a:r>
          </a:p>
          <a:p>
            <a:endParaRPr lang="en-US" dirty="0"/>
          </a:p>
        </p:txBody>
      </p:sp>
    </p:spTree>
    <p:extLst>
      <p:ext uri="{BB962C8B-B14F-4D97-AF65-F5344CB8AC3E}">
        <p14:creationId xmlns:p14="http://schemas.microsoft.com/office/powerpoint/2010/main" val="98860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4BC1-9498-1944-2A8A-4B3894BF3FB1}"/>
              </a:ext>
            </a:extLst>
          </p:cNvPr>
          <p:cNvSpPr>
            <a:spLocks noGrp="1"/>
          </p:cNvSpPr>
          <p:nvPr>
            <p:ph type="title"/>
          </p:nvPr>
        </p:nvSpPr>
        <p:spPr>
          <a:xfrm>
            <a:off x="838200" y="365125"/>
            <a:ext cx="10445233" cy="628027"/>
          </a:xfrm>
        </p:spPr>
        <p:txBody>
          <a:bodyPr>
            <a:normAutofit fontScale="90000"/>
          </a:bodyPr>
          <a:lstStyle/>
          <a:p>
            <a:pPr algn="ctr"/>
            <a:r>
              <a:rPr lang="en-US" b="1" dirty="0"/>
              <a:t>1950 – Some Departures – Some Arrivals</a:t>
            </a:r>
          </a:p>
        </p:txBody>
      </p:sp>
      <p:sp>
        <p:nvSpPr>
          <p:cNvPr id="3" name="Content Placeholder 2">
            <a:extLst>
              <a:ext uri="{FF2B5EF4-FFF2-40B4-BE49-F238E27FC236}">
                <a16:creationId xmlns:a16="http://schemas.microsoft.com/office/drawing/2014/main" id="{86115208-B851-2E65-C4A6-8750227515CC}"/>
              </a:ext>
            </a:extLst>
          </p:cNvPr>
          <p:cNvSpPr>
            <a:spLocks noGrp="1"/>
          </p:cNvSpPr>
          <p:nvPr>
            <p:ph idx="1"/>
          </p:nvPr>
        </p:nvSpPr>
        <p:spPr>
          <a:xfrm>
            <a:off x="838199" y="993152"/>
            <a:ext cx="10773367" cy="5587028"/>
          </a:xfrm>
        </p:spPr>
        <p:txBody>
          <a:bodyPr>
            <a:normAutofit/>
          </a:bodyPr>
          <a:lstStyle/>
          <a:p>
            <a:r>
              <a:rPr lang="en-US" dirty="0"/>
              <a:t>Willie Mays graduated from high school on May 25, 1950. He played in 35 games before departing for Trenton in June. He had three home runs with the Black Barons in 1950.</a:t>
            </a:r>
          </a:p>
          <a:p>
            <a:r>
              <a:rPr lang="en-US" dirty="0"/>
              <a:t>The Kansas City Monarchs still had much of their lineup intact – and there was one notable addition. Ernie Banks arrived from Dallas, Texas.</a:t>
            </a:r>
          </a:p>
          <a:p>
            <a:r>
              <a:rPr lang="en-US" dirty="0"/>
              <a:t>Banks roomed with </a:t>
            </a:r>
            <a:r>
              <a:rPr lang="en-US" dirty="0" err="1"/>
              <a:t>Elston</a:t>
            </a:r>
            <a:r>
              <a:rPr lang="en-US" dirty="0"/>
              <a:t> Howard during his first weeks with the Monarchs, but Howard, like Mays of Birmingham, was on his way to New York. Howard’s first stop in the Yankee organization was at Muskegon, Michigan in the Central League. One of Howard’s teammates in Muskegon was Monarchs’ teammate Frank Barnes.</a:t>
            </a:r>
          </a:p>
          <a:p>
            <a:r>
              <a:rPr lang="en-US" dirty="0"/>
              <a:t>The New York Cubans added Sandy </a:t>
            </a:r>
            <a:r>
              <a:rPr lang="en-US" dirty="0" err="1"/>
              <a:t>Amoros</a:t>
            </a:r>
            <a:r>
              <a:rPr lang="en-US" dirty="0"/>
              <a:t> who went on to make a World Series savings catch with the Brooklyn Dodgers in 1955.</a:t>
            </a:r>
          </a:p>
        </p:txBody>
      </p:sp>
    </p:spTree>
    <p:extLst>
      <p:ext uri="{BB962C8B-B14F-4D97-AF65-F5344CB8AC3E}">
        <p14:creationId xmlns:p14="http://schemas.microsoft.com/office/powerpoint/2010/main" val="2989878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FAF5-FB31-CBAF-A082-15FBFC2FD66E}"/>
              </a:ext>
            </a:extLst>
          </p:cNvPr>
          <p:cNvSpPr>
            <a:spLocks noGrp="1"/>
          </p:cNvSpPr>
          <p:nvPr>
            <p:ph type="title"/>
          </p:nvPr>
        </p:nvSpPr>
        <p:spPr>
          <a:xfrm>
            <a:off x="838200" y="365126"/>
            <a:ext cx="10475859" cy="514274"/>
          </a:xfrm>
        </p:spPr>
        <p:txBody>
          <a:bodyPr>
            <a:normAutofit fontScale="90000"/>
          </a:bodyPr>
          <a:lstStyle/>
          <a:p>
            <a:pPr algn="ctr"/>
            <a:r>
              <a:rPr lang="en-US" b="1" dirty="0"/>
              <a:t>The Signing of Mays</a:t>
            </a:r>
          </a:p>
        </p:txBody>
      </p:sp>
      <p:pic>
        <p:nvPicPr>
          <p:cNvPr id="5" name="Content Placeholder 4" descr="A picture containing text, newspaper, font, black and white&#10;&#10;Description automatically generated">
            <a:extLst>
              <a:ext uri="{FF2B5EF4-FFF2-40B4-BE49-F238E27FC236}">
                <a16:creationId xmlns:a16="http://schemas.microsoft.com/office/drawing/2014/main" id="{1551FE3C-CD44-446B-38A6-B9BAAB0BBC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7020" y="1016023"/>
            <a:ext cx="1859426" cy="5666603"/>
          </a:xfrm>
        </p:spPr>
      </p:pic>
    </p:spTree>
    <p:extLst>
      <p:ext uri="{BB962C8B-B14F-4D97-AF65-F5344CB8AC3E}">
        <p14:creationId xmlns:p14="http://schemas.microsoft.com/office/powerpoint/2010/main" val="3577931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C779-44A9-ACCC-A84B-85AF0DED5792}"/>
              </a:ext>
            </a:extLst>
          </p:cNvPr>
          <p:cNvSpPr>
            <a:spLocks noGrp="1"/>
          </p:cNvSpPr>
          <p:nvPr>
            <p:ph type="title"/>
          </p:nvPr>
        </p:nvSpPr>
        <p:spPr>
          <a:xfrm>
            <a:off x="838200" y="365125"/>
            <a:ext cx="11206504" cy="916785"/>
          </a:xfrm>
        </p:spPr>
        <p:txBody>
          <a:bodyPr/>
          <a:lstStyle/>
          <a:p>
            <a:pPr algn="ctr"/>
            <a:r>
              <a:rPr lang="en-US" b="1" dirty="0"/>
              <a:t>Willie Mays Day in Birmingham</a:t>
            </a:r>
          </a:p>
        </p:txBody>
      </p:sp>
      <p:sp>
        <p:nvSpPr>
          <p:cNvPr id="4" name="Content Placeholder 3">
            <a:extLst>
              <a:ext uri="{FF2B5EF4-FFF2-40B4-BE49-F238E27FC236}">
                <a16:creationId xmlns:a16="http://schemas.microsoft.com/office/drawing/2014/main" id="{8B3C4B07-EA52-B914-5650-787B5243F528}"/>
              </a:ext>
            </a:extLst>
          </p:cNvPr>
          <p:cNvSpPr>
            <a:spLocks noGrp="1"/>
          </p:cNvSpPr>
          <p:nvPr>
            <p:ph sz="half" idx="1"/>
          </p:nvPr>
        </p:nvSpPr>
        <p:spPr>
          <a:xfrm>
            <a:off x="838199" y="1281910"/>
            <a:ext cx="5396346" cy="5140766"/>
          </a:xfrm>
        </p:spPr>
        <p:txBody>
          <a:bodyPr/>
          <a:lstStyle/>
          <a:p>
            <a:r>
              <a:rPr lang="en-US" dirty="0"/>
              <a:t>On September 24, Mays after finishing his first minor league season with Trenton, was honored by the Black Barons.</a:t>
            </a:r>
          </a:p>
          <a:p>
            <a:r>
              <a:rPr lang="en-US" dirty="0"/>
              <a:t>He played in the doubleheader that day.</a:t>
            </a:r>
          </a:p>
          <a:p>
            <a:r>
              <a:rPr lang="en-US" dirty="0"/>
              <a:t>During the two games he had two doubles and a single in seven at-bats against Memphis.</a:t>
            </a:r>
          </a:p>
          <a:p>
            <a:r>
              <a:rPr lang="en-US" dirty="0"/>
              <a:t>He was only 19 years old.</a:t>
            </a:r>
          </a:p>
          <a:p>
            <a:endParaRPr lang="en-US" dirty="0"/>
          </a:p>
        </p:txBody>
      </p:sp>
      <p:pic>
        <p:nvPicPr>
          <p:cNvPr id="7" name="Content Placeholder 6">
            <a:extLst>
              <a:ext uri="{FF2B5EF4-FFF2-40B4-BE49-F238E27FC236}">
                <a16:creationId xmlns:a16="http://schemas.microsoft.com/office/drawing/2014/main" id="{6A4AC332-0A5F-BF15-A199-9E967E8A0B5C}"/>
              </a:ext>
            </a:extLst>
          </p:cNvPr>
          <p:cNvPicPr>
            <a:picLocks noGrp="1" noChangeAspect="1"/>
          </p:cNvPicPr>
          <p:nvPr>
            <p:ph sz="half" idx="2"/>
          </p:nvPr>
        </p:nvPicPr>
        <p:blipFill>
          <a:blip r:embed="rId2"/>
          <a:stretch>
            <a:fillRect/>
          </a:stretch>
        </p:blipFill>
        <p:spPr>
          <a:xfrm>
            <a:off x="6231325" y="1281910"/>
            <a:ext cx="5816600" cy="2276905"/>
          </a:xfrm>
        </p:spPr>
      </p:pic>
    </p:spTree>
    <p:extLst>
      <p:ext uri="{BB962C8B-B14F-4D97-AF65-F5344CB8AC3E}">
        <p14:creationId xmlns:p14="http://schemas.microsoft.com/office/powerpoint/2010/main" val="132320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FDC0-199B-741C-9ABD-4B835B75149B}"/>
              </a:ext>
            </a:extLst>
          </p:cNvPr>
          <p:cNvSpPr>
            <a:spLocks noGrp="1"/>
          </p:cNvSpPr>
          <p:nvPr>
            <p:ph type="title"/>
          </p:nvPr>
        </p:nvSpPr>
        <p:spPr>
          <a:xfrm>
            <a:off x="839788" y="192506"/>
            <a:ext cx="5552262" cy="1225034"/>
          </a:xfrm>
        </p:spPr>
        <p:txBody>
          <a:bodyPr>
            <a:normAutofit/>
          </a:bodyPr>
          <a:lstStyle/>
          <a:p>
            <a:pPr algn="ctr"/>
            <a:r>
              <a:rPr lang="en-US" sz="4000" b="1" dirty="0" err="1"/>
              <a:t>Elston</a:t>
            </a:r>
            <a:r>
              <a:rPr lang="en-US" sz="4000" b="1" dirty="0"/>
              <a:t> Howard Ready to Move On</a:t>
            </a:r>
          </a:p>
        </p:txBody>
      </p:sp>
      <p:pic>
        <p:nvPicPr>
          <p:cNvPr id="17" name="Content Placeholder 16">
            <a:extLst>
              <a:ext uri="{FF2B5EF4-FFF2-40B4-BE49-F238E27FC236}">
                <a16:creationId xmlns:a16="http://schemas.microsoft.com/office/drawing/2014/main" id="{CDD4E33D-040E-8768-8CF0-93DC1302DCB7}"/>
              </a:ext>
            </a:extLst>
          </p:cNvPr>
          <p:cNvPicPr>
            <a:picLocks noGrp="1" noChangeAspect="1"/>
          </p:cNvPicPr>
          <p:nvPr>
            <p:ph idx="1"/>
          </p:nvPr>
        </p:nvPicPr>
        <p:blipFill>
          <a:blip r:embed="rId2"/>
          <a:stretch>
            <a:fillRect/>
          </a:stretch>
        </p:blipFill>
        <p:spPr>
          <a:xfrm>
            <a:off x="6695747" y="145925"/>
            <a:ext cx="4034166" cy="6607338"/>
          </a:xfrm>
        </p:spPr>
      </p:pic>
      <p:sp>
        <p:nvSpPr>
          <p:cNvPr id="3" name="Content Placeholder 2">
            <a:extLst>
              <a:ext uri="{FF2B5EF4-FFF2-40B4-BE49-F238E27FC236}">
                <a16:creationId xmlns:a16="http://schemas.microsoft.com/office/drawing/2014/main" id="{2992225E-77C6-C9A8-4DDC-8BA55B83ACBB}"/>
              </a:ext>
            </a:extLst>
          </p:cNvPr>
          <p:cNvSpPr>
            <a:spLocks noGrp="1"/>
          </p:cNvSpPr>
          <p:nvPr>
            <p:ph type="body" sz="half" idx="2"/>
          </p:nvPr>
        </p:nvSpPr>
        <p:spPr>
          <a:xfrm>
            <a:off x="839788" y="1682496"/>
            <a:ext cx="5291264" cy="4681728"/>
          </a:xfrm>
        </p:spPr>
        <p:txBody>
          <a:bodyPr>
            <a:normAutofit lnSpcReduction="10000"/>
          </a:bodyPr>
          <a:lstStyle/>
          <a:p>
            <a:pPr marL="457200" indent="-457200">
              <a:buFont typeface="Arial" panose="020B0604020202020204" pitchFamily="34" charset="0"/>
              <a:buChar char="•"/>
            </a:pPr>
            <a:r>
              <a:rPr lang="en-US" sz="3200" dirty="0"/>
              <a:t>Elston Howard was on a home run binge with the Monarchs in June 1950, topped off by his game winner on June 11.</a:t>
            </a:r>
          </a:p>
          <a:p>
            <a:pPr marL="457200" indent="-457200">
              <a:buFont typeface="Arial" panose="020B0604020202020204" pitchFamily="34" charset="0"/>
              <a:buChar char="•"/>
            </a:pPr>
            <a:r>
              <a:rPr lang="en-US" sz="3200" dirty="0"/>
              <a:t>On July 18, his contract was obtained by the Yankees organization.</a:t>
            </a:r>
          </a:p>
          <a:p>
            <a:pPr marL="457200" indent="-457200">
              <a:buFont typeface="Arial" panose="020B0604020202020204" pitchFamily="34" charset="0"/>
              <a:buChar char="•"/>
            </a:pPr>
            <a:r>
              <a:rPr lang="en-US" sz="3200" dirty="0"/>
              <a:t>In 1955, he became the Yankees’ first Black player.</a:t>
            </a:r>
          </a:p>
          <a:p>
            <a:endParaRPr lang="en-US" sz="3200" dirty="0"/>
          </a:p>
          <a:p>
            <a:endParaRPr lang="en-US" dirty="0"/>
          </a:p>
        </p:txBody>
      </p:sp>
    </p:spTree>
    <p:extLst>
      <p:ext uri="{BB962C8B-B14F-4D97-AF65-F5344CB8AC3E}">
        <p14:creationId xmlns:p14="http://schemas.microsoft.com/office/powerpoint/2010/main" val="132358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7078-90CB-91D6-5E83-51FEB57E1837}"/>
              </a:ext>
            </a:extLst>
          </p:cNvPr>
          <p:cNvSpPr>
            <a:spLocks noGrp="1"/>
          </p:cNvSpPr>
          <p:nvPr>
            <p:ph type="title"/>
          </p:nvPr>
        </p:nvSpPr>
        <p:spPr>
          <a:xfrm>
            <a:off x="838200" y="365125"/>
            <a:ext cx="10515600" cy="568129"/>
          </a:xfrm>
        </p:spPr>
        <p:txBody>
          <a:bodyPr>
            <a:normAutofit fontScale="90000"/>
          </a:bodyPr>
          <a:lstStyle/>
          <a:p>
            <a:pPr algn="ctr"/>
            <a:r>
              <a:rPr lang="en-US" b="1" dirty="0"/>
              <a:t>So, Why Pose the Question?</a:t>
            </a:r>
          </a:p>
        </p:txBody>
      </p:sp>
      <p:sp>
        <p:nvSpPr>
          <p:cNvPr id="3" name="Content Placeholder 2">
            <a:extLst>
              <a:ext uri="{FF2B5EF4-FFF2-40B4-BE49-F238E27FC236}">
                <a16:creationId xmlns:a16="http://schemas.microsoft.com/office/drawing/2014/main" id="{F12FCF3B-BAED-4551-7CB2-757134791A0F}"/>
              </a:ext>
            </a:extLst>
          </p:cNvPr>
          <p:cNvSpPr>
            <a:spLocks noGrp="1"/>
          </p:cNvSpPr>
          <p:nvPr>
            <p:ph idx="1"/>
          </p:nvPr>
        </p:nvSpPr>
        <p:spPr>
          <a:xfrm>
            <a:off x="838200" y="1027522"/>
            <a:ext cx="10563520" cy="5465353"/>
          </a:xfrm>
        </p:spPr>
        <p:txBody>
          <a:bodyPr>
            <a:normAutofit/>
          </a:bodyPr>
          <a:lstStyle/>
          <a:p>
            <a:r>
              <a:rPr lang="en-US" dirty="0"/>
              <a:t>Willie Mays played for the Birmingham Black Barons in 1948 at the age of 17.</a:t>
            </a:r>
          </a:p>
          <a:p>
            <a:r>
              <a:rPr lang="en-US" dirty="0"/>
              <a:t>He next appears, per Baseball-Reference, with Trenton in 1950.</a:t>
            </a:r>
          </a:p>
          <a:p>
            <a:r>
              <a:rPr lang="en-US" dirty="0"/>
              <a:t>What happened in the interim?</a:t>
            </a:r>
          </a:p>
          <a:p>
            <a:r>
              <a:rPr lang="en-US" dirty="0"/>
              <a:t>Ernie Banks never played a day in the minors. Where, really, was he before his debut with the Cubs in September 1953?</a:t>
            </a:r>
          </a:p>
          <a:p>
            <a:r>
              <a:rPr lang="en-US" dirty="0"/>
              <a:t>Henry Aaron began his career in the minor leagues with </a:t>
            </a:r>
            <a:r>
              <a:rPr lang="en-US" dirty="0" err="1"/>
              <a:t>Eau</a:t>
            </a:r>
            <a:r>
              <a:rPr lang="en-US" dirty="0"/>
              <a:t> Claire, Wisconsin in 1952. They even have a plaque saying that he played his first professional game there. Did he?</a:t>
            </a:r>
          </a:p>
          <a:p>
            <a:r>
              <a:rPr lang="en-US" dirty="0"/>
              <a:t>And what happened to the hundreds of men who played on the 12 Negro League teams in 1948?</a:t>
            </a:r>
          </a:p>
          <a:p>
            <a:r>
              <a:rPr lang="en-US" dirty="0"/>
              <a:t>Let us try to find some answers.</a:t>
            </a:r>
          </a:p>
        </p:txBody>
      </p:sp>
    </p:spTree>
    <p:extLst>
      <p:ext uri="{BB962C8B-B14F-4D97-AF65-F5344CB8AC3E}">
        <p14:creationId xmlns:p14="http://schemas.microsoft.com/office/powerpoint/2010/main" val="1908145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9556-3481-7506-FA69-CAF26F7435E9}"/>
              </a:ext>
            </a:extLst>
          </p:cNvPr>
          <p:cNvSpPr>
            <a:spLocks noGrp="1"/>
          </p:cNvSpPr>
          <p:nvPr>
            <p:ph type="title"/>
          </p:nvPr>
        </p:nvSpPr>
        <p:spPr/>
        <p:txBody>
          <a:bodyPr/>
          <a:lstStyle/>
          <a:p>
            <a:pPr algn="ctr"/>
            <a:r>
              <a:rPr lang="en-US" b="1" dirty="0"/>
              <a:t>Ernie Banks in 1950</a:t>
            </a:r>
          </a:p>
        </p:txBody>
      </p:sp>
      <p:sp>
        <p:nvSpPr>
          <p:cNvPr id="3" name="Content Placeholder 2">
            <a:extLst>
              <a:ext uri="{FF2B5EF4-FFF2-40B4-BE49-F238E27FC236}">
                <a16:creationId xmlns:a16="http://schemas.microsoft.com/office/drawing/2014/main" id="{5BC73AFE-7630-DB0B-7F9D-0B315B9F69BA}"/>
              </a:ext>
            </a:extLst>
          </p:cNvPr>
          <p:cNvSpPr>
            <a:spLocks noGrp="1"/>
          </p:cNvSpPr>
          <p:nvPr>
            <p:ph idx="1"/>
          </p:nvPr>
        </p:nvSpPr>
        <p:spPr/>
        <p:txBody>
          <a:bodyPr/>
          <a:lstStyle/>
          <a:p>
            <a:r>
              <a:rPr lang="en-US" dirty="0"/>
              <a:t>Banks first appearance was in doubleheader on June 4. He was 1-for-4 and 2-for-3.</a:t>
            </a:r>
          </a:p>
          <a:p>
            <a:r>
              <a:rPr lang="en-US" dirty="0"/>
              <a:t>Per statistics released by the Howe News Bureau, he batted .255 in 53 games with 11 doubles, one triple, one homer, and 20 RBIs. He stole three bases.</a:t>
            </a:r>
          </a:p>
          <a:p>
            <a:r>
              <a:rPr lang="en-US" dirty="0"/>
              <a:t>Two of those doubles came in a 14-inning Labor Day marathon against Indianapolis. The game was scoreless when halted by darkness.</a:t>
            </a:r>
          </a:p>
          <a:p>
            <a:endParaRPr lang="en-US" dirty="0"/>
          </a:p>
        </p:txBody>
      </p:sp>
    </p:spTree>
    <p:extLst>
      <p:ext uri="{BB962C8B-B14F-4D97-AF65-F5344CB8AC3E}">
        <p14:creationId xmlns:p14="http://schemas.microsoft.com/office/powerpoint/2010/main" val="325447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8061-019A-C00E-0B12-DD5FFCAC677E}"/>
              </a:ext>
            </a:extLst>
          </p:cNvPr>
          <p:cNvSpPr>
            <a:spLocks noGrp="1"/>
          </p:cNvSpPr>
          <p:nvPr>
            <p:ph type="title"/>
          </p:nvPr>
        </p:nvSpPr>
        <p:spPr>
          <a:xfrm>
            <a:off x="838200" y="365125"/>
            <a:ext cx="10440858" cy="689279"/>
          </a:xfrm>
        </p:spPr>
        <p:txBody>
          <a:bodyPr>
            <a:normAutofit fontScale="90000"/>
          </a:bodyPr>
          <a:lstStyle/>
          <a:p>
            <a:pPr algn="ctr"/>
            <a:r>
              <a:rPr lang="en-US" b="1" dirty="0"/>
              <a:t>Others move on</a:t>
            </a:r>
          </a:p>
        </p:txBody>
      </p:sp>
      <p:sp>
        <p:nvSpPr>
          <p:cNvPr id="3" name="Content Placeholder 2">
            <a:extLst>
              <a:ext uri="{FF2B5EF4-FFF2-40B4-BE49-F238E27FC236}">
                <a16:creationId xmlns:a16="http://schemas.microsoft.com/office/drawing/2014/main" id="{9A18CB90-350F-4C9B-18D4-A4385E52D55A}"/>
              </a:ext>
            </a:extLst>
          </p:cNvPr>
          <p:cNvSpPr>
            <a:spLocks noGrp="1"/>
          </p:cNvSpPr>
          <p:nvPr>
            <p:ph idx="1"/>
          </p:nvPr>
        </p:nvSpPr>
        <p:spPr>
          <a:xfrm>
            <a:off x="838200" y="1054404"/>
            <a:ext cx="10628989" cy="5674530"/>
          </a:xfrm>
        </p:spPr>
        <p:txBody>
          <a:bodyPr>
            <a:normAutofit lnSpcReduction="10000"/>
          </a:bodyPr>
          <a:lstStyle/>
          <a:p>
            <a:r>
              <a:rPr lang="en-US" dirty="0"/>
              <a:t>Ray Dandridge, who was scouted by the Giants in May 1949, signed with the team (he was 35) but made it no further than Triple-A Minneapolis, winning the American Association MVP Award in 1950.</a:t>
            </a:r>
          </a:p>
          <a:p>
            <a:r>
              <a:rPr lang="en-US" dirty="0"/>
              <a:t>Lennie Pearson, longtime first baseman for the Newark Eagles, was with the Baltimore Elite Giants in 1950. During the season, at age 32, he went to the Braves organization.</a:t>
            </a:r>
          </a:p>
          <a:p>
            <a:r>
              <a:rPr lang="en-US" dirty="0"/>
              <a:t>With the Triple A Milwaukee Brewers, he batted .305 in 63 games. </a:t>
            </a:r>
          </a:p>
          <a:p>
            <a:r>
              <a:rPr lang="en-US" dirty="0"/>
              <a:t>In 1951, Pearson was demoted to Single A Hartford.</a:t>
            </a:r>
          </a:p>
          <a:p>
            <a:r>
              <a:rPr lang="en-US" dirty="0"/>
              <a:t>The Brewers had George Crowe at first base in 1951. He had been in the New England League in 1949 and the Eastern League in 1950.</a:t>
            </a:r>
          </a:p>
          <a:p>
            <a:r>
              <a:rPr lang="en-US" dirty="0"/>
              <a:t>Some lower-level minor leagues, such as the New England League, the Canadian-American League, the Colonial League, the Provincial League, the Eastern League, and the Mississippi-Ohio Valley League welcomed Black players as early as 1946.  </a:t>
            </a:r>
          </a:p>
        </p:txBody>
      </p:sp>
    </p:spTree>
    <p:extLst>
      <p:ext uri="{BB962C8B-B14F-4D97-AF65-F5344CB8AC3E}">
        <p14:creationId xmlns:p14="http://schemas.microsoft.com/office/powerpoint/2010/main" val="169701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7332-A93A-C0BC-B9B6-1E7E15789299}"/>
              </a:ext>
            </a:extLst>
          </p:cNvPr>
          <p:cNvSpPr>
            <a:spLocks noGrp="1"/>
          </p:cNvSpPr>
          <p:nvPr>
            <p:ph type="title"/>
          </p:nvPr>
        </p:nvSpPr>
        <p:spPr>
          <a:xfrm>
            <a:off x="838200" y="95465"/>
            <a:ext cx="7435151" cy="1514579"/>
          </a:xfrm>
        </p:spPr>
        <p:txBody>
          <a:bodyPr/>
          <a:lstStyle/>
          <a:p>
            <a:pPr algn="ctr"/>
            <a:r>
              <a:rPr lang="en-US" b="1" dirty="0"/>
              <a:t>First Half of the 1950 Season</a:t>
            </a:r>
          </a:p>
        </p:txBody>
      </p:sp>
      <p:sp>
        <p:nvSpPr>
          <p:cNvPr id="3" name="Content Placeholder 2">
            <a:extLst>
              <a:ext uri="{FF2B5EF4-FFF2-40B4-BE49-F238E27FC236}">
                <a16:creationId xmlns:a16="http://schemas.microsoft.com/office/drawing/2014/main" id="{60AA94FC-D725-290A-040B-6DDB195C2D4F}"/>
              </a:ext>
            </a:extLst>
          </p:cNvPr>
          <p:cNvSpPr>
            <a:spLocks noGrp="1"/>
          </p:cNvSpPr>
          <p:nvPr>
            <p:ph sz="half" idx="1"/>
          </p:nvPr>
        </p:nvSpPr>
        <p:spPr>
          <a:xfrm>
            <a:off x="838200" y="1076279"/>
            <a:ext cx="7391400" cy="5595778"/>
          </a:xfrm>
        </p:spPr>
        <p:txBody>
          <a:bodyPr>
            <a:normAutofit fontScale="92500"/>
          </a:bodyPr>
          <a:lstStyle/>
          <a:p>
            <a:r>
              <a:rPr lang="en-US" sz="3600" dirty="0"/>
              <a:t>The Kansas City Monarchs won the West, and the Indianapolis Clowns won the East. </a:t>
            </a:r>
          </a:p>
          <a:p>
            <a:r>
              <a:rPr lang="en-US" sz="3600" dirty="0"/>
              <a:t>Archie Ware and Sam Hairston were the big stars for Indianapolis.</a:t>
            </a:r>
          </a:p>
          <a:p>
            <a:r>
              <a:rPr lang="en-US" sz="3600" dirty="0"/>
              <a:t>Elston Howard and newcomer Ernie Banks were the big stars for Kansas City.</a:t>
            </a:r>
          </a:p>
          <a:p>
            <a:r>
              <a:rPr lang="en-US" sz="3600" dirty="0"/>
              <a:t>Howard and Hairston were among the many who would depart the NAL, along with Mays, during the 1950 season.</a:t>
            </a:r>
          </a:p>
          <a:p>
            <a:endParaRPr lang="en-US" dirty="0"/>
          </a:p>
        </p:txBody>
      </p:sp>
      <p:pic>
        <p:nvPicPr>
          <p:cNvPr id="6" name="Content Placeholder 5">
            <a:extLst>
              <a:ext uri="{FF2B5EF4-FFF2-40B4-BE49-F238E27FC236}">
                <a16:creationId xmlns:a16="http://schemas.microsoft.com/office/drawing/2014/main" id="{BF543934-8271-6FE3-49DF-4EC690BA43FD}"/>
              </a:ext>
            </a:extLst>
          </p:cNvPr>
          <p:cNvPicPr>
            <a:picLocks noGrp="1" noChangeAspect="1"/>
          </p:cNvPicPr>
          <p:nvPr>
            <p:ph sz="half" idx="2"/>
          </p:nvPr>
        </p:nvPicPr>
        <p:blipFill>
          <a:blip r:embed="rId2"/>
          <a:stretch>
            <a:fillRect/>
          </a:stretch>
        </p:blipFill>
        <p:spPr>
          <a:xfrm>
            <a:off x="8365073" y="95464"/>
            <a:ext cx="1905764" cy="6667072"/>
          </a:xfrm>
        </p:spPr>
      </p:pic>
    </p:spTree>
    <p:extLst>
      <p:ext uri="{BB962C8B-B14F-4D97-AF65-F5344CB8AC3E}">
        <p14:creationId xmlns:p14="http://schemas.microsoft.com/office/powerpoint/2010/main" val="776427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AFE3-6843-3A05-4E05-34246591D31C}"/>
              </a:ext>
            </a:extLst>
          </p:cNvPr>
          <p:cNvSpPr>
            <a:spLocks noGrp="1"/>
          </p:cNvSpPr>
          <p:nvPr>
            <p:ph type="title"/>
          </p:nvPr>
        </p:nvSpPr>
        <p:spPr>
          <a:xfrm>
            <a:off x="838200" y="365126"/>
            <a:ext cx="10467109" cy="724280"/>
          </a:xfrm>
        </p:spPr>
        <p:txBody>
          <a:bodyPr/>
          <a:lstStyle/>
          <a:p>
            <a:pPr algn="ctr"/>
            <a:r>
              <a:rPr lang="en-US" b="1" dirty="0"/>
              <a:t>Not Clowning Around</a:t>
            </a:r>
          </a:p>
        </p:txBody>
      </p:sp>
      <p:sp>
        <p:nvSpPr>
          <p:cNvPr id="3" name="Content Placeholder 2">
            <a:extLst>
              <a:ext uri="{FF2B5EF4-FFF2-40B4-BE49-F238E27FC236}">
                <a16:creationId xmlns:a16="http://schemas.microsoft.com/office/drawing/2014/main" id="{507BADC1-38E9-BF1C-83F3-278A11A2B5F0}"/>
              </a:ext>
            </a:extLst>
          </p:cNvPr>
          <p:cNvSpPr>
            <a:spLocks noGrp="1"/>
          </p:cNvSpPr>
          <p:nvPr>
            <p:ph idx="1"/>
          </p:nvPr>
        </p:nvSpPr>
        <p:spPr>
          <a:xfrm>
            <a:off x="838199" y="1146282"/>
            <a:ext cx="10672741" cy="5420774"/>
          </a:xfrm>
        </p:spPr>
        <p:txBody>
          <a:bodyPr>
            <a:normAutofit lnSpcReduction="10000"/>
          </a:bodyPr>
          <a:lstStyle/>
          <a:p>
            <a:r>
              <a:rPr lang="en-US" dirty="0"/>
              <a:t>The Indianapolis Clowns were best known for the antics and Goose Tatum (of basketball fame), King Tut, Eddie “</a:t>
            </a:r>
            <a:r>
              <a:rPr lang="en-US" dirty="0" err="1"/>
              <a:t>Nyassis</a:t>
            </a:r>
            <a:r>
              <a:rPr lang="en-US" dirty="0"/>
              <a:t>” Davis, and the others put on a show.</a:t>
            </a:r>
          </a:p>
          <a:p>
            <a:r>
              <a:rPr lang="en-US" dirty="0"/>
              <a:t>But they had some good ballplayers.</a:t>
            </a:r>
          </a:p>
          <a:p>
            <a:r>
              <a:rPr lang="en-US" dirty="0">
                <a:highlight>
                  <a:srgbClr val="FFFF00"/>
                </a:highlight>
              </a:rPr>
              <a:t>Sam Hairston</a:t>
            </a:r>
            <a:r>
              <a:rPr lang="en-US" dirty="0"/>
              <a:t> had first joined the Clowns in 1946 and was consistently over .300. He won the Triple Crown with the Clowns in 1950 before signing with the White Sox organization.</a:t>
            </a:r>
          </a:p>
          <a:p>
            <a:r>
              <a:rPr lang="en-US" dirty="0"/>
              <a:t>Hairston had a cup of coffee with the White Sox in 1952, appearing in four games and going 2-for-5.</a:t>
            </a:r>
          </a:p>
          <a:p>
            <a:r>
              <a:rPr lang="en-US" dirty="0"/>
              <a:t>Other Clowns of note included Henry “Speed” Merchant, Sherwood Brewer, Raul Galata, and Archie Ware. </a:t>
            </a:r>
          </a:p>
          <a:p>
            <a:r>
              <a:rPr lang="en-US" dirty="0"/>
              <a:t>Hairston was the only member of the 1950 Clowns to make it to the AL/NL major leagues.</a:t>
            </a:r>
          </a:p>
        </p:txBody>
      </p:sp>
    </p:spTree>
    <p:extLst>
      <p:ext uri="{BB962C8B-B14F-4D97-AF65-F5344CB8AC3E}">
        <p14:creationId xmlns:p14="http://schemas.microsoft.com/office/powerpoint/2010/main" val="2227155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FB21-7A42-B5A9-FA31-BD2FD6A16461}"/>
              </a:ext>
            </a:extLst>
          </p:cNvPr>
          <p:cNvSpPr>
            <a:spLocks noGrp="1"/>
          </p:cNvSpPr>
          <p:nvPr>
            <p:ph type="title"/>
          </p:nvPr>
        </p:nvSpPr>
        <p:spPr>
          <a:xfrm>
            <a:off x="838200" y="80128"/>
            <a:ext cx="6750377" cy="471340"/>
          </a:xfrm>
        </p:spPr>
        <p:txBody>
          <a:bodyPr>
            <a:normAutofit fontScale="90000"/>
          </a:bodyPr>
          <a:lstStyle/>
          <a:p>
            <a:pPr algn="ctr"/>
            <a:r>
              <a:rPr lang="en-US" b="1" dirty="0"/>
              <a:t>July 24, 1950</a:t>
            </a:r>
          </a:p>
        </p:txBody>
      </p:sp>
      <p:sp>
        <p:nvSpPr>
          <p:cNvPr id="4" name="Content Placeholder 3">
            <a:extLst>
              <a:ext uri="{FF2B5EF4-FFF2-40B4-BE49-F238E27FC236}">
                <a16:creationId xmlns:a16="http://schemas.microsoft.com/office/drawing/2014/main" id="{35242310-54E2-2B4A-CED9-7DCF6A79AD33}"/>
              </a:ext>
            </a:extLst>
          </p:cNvPr>
          <p:cNvSpPr>
            <a:spLocks noGrp="1"/>
          </p:cNvSpPr>
          <p:nvPr>
            <p:ph sz="half" idx="1"/>
          </p:nvPr>
        </p:nvSpPr>
        <p:spPr>
          <a:xfrm>
            <a:off x="838201" y="551468"/>
            <a:ext cx="6872925" cy="6169843"/>
          </a:xfrm>
        </p:spPr>
        <p:txBody>
          <a:bodyPr>
            <a:normAutofit/>
          </a:bodyPr>
          <a:lstStyle/>
          <a:p>
            <a:r>
              <a:rPr lang="en-US" dirty="0"/>
              <a:t>Satchel Paige returned to the Negro Leagues, pitching for the Philadelphia Stars. He pitched three innings and doubled in a pair of runs.</a:t>
            </a:r>
          </a:p>
          <a:p>
            <a:r>
              <a:rPr lang="en-US" dirty="0"/>
              <a:t>The Homestead Grays, not in a league at the time, were the opposition. The Grays disbanded after the season.</a:t>
            </a:r>
          </a:p>
          <a:p>
            <a:r>
              <a:rPr lang="en-US" dirty="0"/>
              <a:t>Buck Leonard was age 42. His slugging days were coming to an end.</a:t>
            </a:r>
          </a:p>
          <a:p>
            <a:r>
              <a:rPr lang="en-US" dirty="0"/>
              <a:t>Playing for the Grays at third base was Josh Gibson, Jr.</a:t>
            </a:r>
          </a:p>
          <a:p>
            <a:r>
              <a:rPr lang="en-US" dirty="0"/>
              <a:t>In the first game, Sandy </a:t>
            </a:r>
            <a:r>
              <a:rPr lang="en-US" dirty="0" err="1"/>
              <a:t>Amoros</a:t>
            </a:r>
            <a:r>
              <a:rPr lang="en-US" dirty="0"/>
              <a:t> played for the Cubans and Junior Gilliam played for Baltimore.</a:t>
            </a:r>
          </a:p>
          <a:p>
            <a:endParaRPr lang="en-US" dirty="0"/>
          </a:p>
        </p:txBody>
      </p:sp>
      <p:pic>
        <p:nvPicPr>
          <p:cNvPr id="7" name="Content Placeholder 6" descr="A picture containing text, newspaper, publication, newsprint&#10;&#10;Description automatically generated">
            <a:extLst>
              <a:ext uri="{FF2B5EF4-FFF2-40B4-BE49-F238E27FC236}">
                <a16:creationId xmlns:a16="http://schemas.microsoft.com/office/drawing/2014/main" id="{2F7B2FE7-8A03-1ED5-9089-960B2C1DABC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155365" y="281709"/>
            <a:ext cx="1816992" cy="6505847"/>
          </a:xfrm>
        </p:spPr>
      </p:pic>
    </p:spTree>
    <p:extLst>
      <p:ext uri="{BB962C8B-B14F-4D97-AF65-F5344CB8AC3E}">
        <p14:creationId xmlns:p14="http://schemas.microsoft.com/office/powerpoint/2010/main" val="3274198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CFA4-C5D4-E599-C75F-7D457352A823}"/>
              </a:ext>
            </a:extLst>
          </p:cNvPr>
          <p:cNvSpPr>
            <a:spLocks noGrp="1"/>
          </p:cNvSpPr>
          <p:nvPr>
            <p:ph type="title"/>
          </p:nvPr>
        </p:nvSpPr>
        <p:spPr/>
        <p:txBody>
          <a:bodyPr>
            <a:normAutofit/>
          </a:bodyPr>
          <a:lstStyle/>
          <a:p>
            <a:pPr algn="ctr"/>
            <a:r>
              <a:rPr lang="en-US" dirty="0"/>
              <a:t>Per Pittsburgh Courier –August 12, 1950</a:t>
            </a:r>
          </a:p>
        </p:txBody>
      </p:sp>
      <p:pic>
        <p:nvPicPr>
          <p:cNvPr id="5" name="Content Placeholder 4" descr="A picture containing text, black and white, menu, newspaper&#10;&#10;Description automatically generated">
            <a:extLst>
              <a:ext uri="{FF2B5EF4-FFF2-40B4-BE49-F238E27FC236}">
                <a16:creationId xmlns:a16="http://schemas.microsoft.com/office/drawing/2014/main" id="{4DDC764C-A46B-478D-1EAD-83AACF6989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3955" y="1222170"/>
            <a:ext cx="4444110" cy="5386448"/>
          </a:xfrm>
        </p:spPr>
      </p:pic>
      <p:sp>
        <p:nvSpPr>
          <p:cNvPr id="3" name="Content Placeholder 2">
            <a:extLst>
              <a:ext uri="{FF2B5EF4-FFF2-40B4-BE49-F238E27FC236}">
                <a16:creationId xmlns:a16="http://schemas.microsoft.com/office/drawing/2014/main" id="{71A53455-EF4C-6EFB-8A08-203411E6AD48}"/>
              </a:ext>
            </a:extLst>
          </p:cNvPr>
          <p:cNvSpPr>
            <a:spLocks noGrp="1"/>
          </p:cNvSpPr>
          <p:nvPr>
            <p:ph sz="half" idx="2"/>
          </p:nvPr>
        </p:nvSpPr>
        <p:spPr>
          <a:xfrm>
            <a:off x="6172199" y="1325418"/>
            <a:ext cx="5447145" cy="5283200"/>
          </a:xfrm>
        </p:spPr>
        <p:txBody>
          <a:bodyPr>
            <a:normAutofit lnSpcReduction="10000"/>
          </a:bodyPr>
          <a:lstStyle/>
          <a:p>
            <a:r>
              <a:rPr lang="en-US" dirty="0"/>
              <a:t>The second half of the 1950 season showed only four teams in the East. The Buckeyes were gone.</a:t>
            </a:r>
          </a:p>
          <a:p>
            <a:r>
              <a:rPr lang="en-US" dirty="0"/>
              <a:t>Memphis contended for the West, but Kansas City won.</a:t>
            </a:r>
          </a:p>
          <a:p>
            <a:r>
              <a:rPr lang="en-US" dirty="0"/>
              <a:t>Elston Howard was gone from the Monarchs.</a:t>
            </a:r>
          </a:p>
          <a:p>
            <a:r>
              <a:rPr lang="en-US" dirty="0"/>
              <a:t>By the time these standings were published, Hairston was in the White Sox organization.</a:t>
            </a:r>
          </a:p>
          <a:p>
            <a:r>
              <a:rPr lang="en-US" dirty="0"/>
              <a:t>No clear-cut winner in the East. Indianapolis won more games but had sub .500 record.</a:t>
            </a:r>
          </a:p>
        </p:txBody>
      </p:sp>
    </p:spTree>
    <p:extLst>
      <p:ext uri="{BB962C8B-B14F-4D97-AF65-F5344CB8AC3E}">
        <p14:creationId xmlns:p14="http://schemas.microsoft.com/office/powerpoint/2010/main" val="2207698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0810-7EB4-F22C-1070-FE12C753D044}"/>
              </a:ext>
            </a:extLst>
          </p:cNvPr>
          <p:cNvSpPr>
            <a:spLocks noGrp="1"/>
          </p:cNvSpPr>
          <p:nvPr>
            <p:ph type="title"/>
          </p:nvPr>
        </p:nvSpPr>
        <p:spPr/>
        <p:txBody>
          <a:bodyPr/>
          <a:lstStyle/>
          <a:p>
            <a:pPr algn="ctr"/>
            <a:r>
              <a:rPr lang="en-US" dirty="0"/>
              <a:t>The Eagles were Homeless</a:t>
            </a:r>
          </a:p>
        </p:txBody>
      </p:sp>
      <p:sp>
        <p:nvSpPr>
          <p:cNvPr id="3" name="Content Placeholder 2">
            <a:extLst>
              <a:ext uri="{FF2B5EF4-FFF2-40B4-BE49-F238E27FC236}">
                <a16:creationId xmlns:a16="http://schemas.microsoft.com/office/drawing/2014/main" id="{1AA8DD38-F52B-02D6-31F3-CFEE316763DD}"/>
              </a:ext>
            </a:extLst>
          </p:cNvPr>
          <p:cNvSpPr>
            <a:spLocks noGrp="1"/>
          </p:cNvSpPr>
          <p:nvPr>
            <p:ph idx="1"/>
          </p:nvPr>
        </p:nvSpPr>
        <p:spPr>
          <a:xfrm>
            <a:off x="838200" y="1395663"/>
            <a:ext cx="10891496" cy="5197642"/>
          </a:xfrm>
        </p:spPr>
        <p:txBody>
          <a:bodyPr>
            <a:normAutofit lnSpcReduction="10000"/>
          </a:bodyPr>
          <a:lstStyle/>
          <a:p>
            <a:r>
              <a:rPr lang="en-US" dirty="0"/>
              <a:t>The Newark Eagles were the champions in 1946.</a:t>
            </a:r>
          </a:p>
          <a:p>
            <a:r>
              <a:rPr lang="en-US" dirty="0"/>
              <a:t>They became the Houston Eagles in 1949.</a:t>
            </a:r>
          </a:p>
          <a:p>
            <a:r>
              <a:rPr lang="en-US" dirty="0"/>
              <a:t>They played rarely in Houston. The only players from the 1949 and 1950 Eagles to make it to the AL/NL majors were </a:t>
            </a:r>
            <a:r>
              <a:rPr lang="en-US" dirty="0" err="1">
                <a:highlight>
                  <a:srgbClr val="FFFF00"/>
                </a:highlight>
              </a:rPr>
              <a:t>Jehosie</a:t>
            </a:r>
            <a:r>
              <a:rPr lang="en-US" dirty="0">
                <a:highlight>
                  <a:srgbClr val="FFFF00"/>
                </a:highlight>
              </a:rPr>
              <a:t> Heard </a:t>
            </a:r>
            <a:r>
              <a:rPr lang="en-US" dirty="0"/>
              <a:t>and </a:t>
            </a:r>
            <a:r>
              <a:rPr lang="en-US" dirty="0">
                <a:highlight>
                  <a:srgbClr val="FFFF00"/>
                </a:highlight>
              </a:rPr>
              <a:t>Bob Wilson</a:t>
            </a:r>
            <a:r>
              <a:rPr lang="en-US" dirty="0"/>
              <a:t>. </a:t>
            </a:r>
          </a:p>
          <a:p>
            <a:r>
              <a:rPr lang="en-US" dirty="0"/>
              <a:t>Wilson began his tour of the minors in late 1950, after signing with Brooklyn. After returning to the Negro American League with the Monarchs in 1957, he made it to the majors with the Dodgers in 1958.</a:t>
            </a:r>
          </a:p>
          <a:p>
            <a:r>
              <a:rPr lang="en-US" dirty="0"/>
              <a:t>The Eagles relocated once more – becoming the New Orleans Eagles in  the 1951 season, but there was no hope for survival beyond 1951.</a:t>
            </a:r>
          </a:p>
          <a:p>
            <a:r>
              <a:rPr lang="en-US" dirty="0"/>
              <a:t>Heard was with that last team and made it to the majors with the Orioles in 1954. He was Baltimore’s first Black player.</a:t>
            </a:r>
          </a:p>
          <a:p>
            <a:endParaRPr lang="en-US" dirty="0"/>
          </a:p>
        </p:txBody>
      </p:sp>
    </p:spTree>
    <p:extLst>
      <p:ext uri="{BB962C8B-B14F-4D97-AF65-F5344CB8AC3E}">
        <p14:creationId xmlns:p14="http://schemas.microsoft.com/office/powerpoint/2010/main" val="228330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AF8EE-82C6-EA1B-63D4-041C5B9B7147}"/>
              </a:ext>
            </a:extLst>
          </p:cNvPr>
          <p:cNvSpPr>
            <a:spLocks noGrp="1"/>
          </p:cNvSpPr>
          <p:nvPr>
            <p:ph type="title"/>
          </p:nvPr>
        </p:nvSpPr>
        <p:spPr>
          <a:xfrm>
            <a:off x="838200" y="365126"/>
            <a:ext cx="10453984" cy="496774"/>
          </a:xfrm>
        </p:spPr>
        <p:txBody>
          <a:bodyPr>
            <a:normAutofit fontScale="90000"/>
          </a:bodyPr>
          <a:lstStyle/>
          <a:p>
            <a:pPr algn="ctr"/>
            <a:r>
              <a:rPr lang="en-US" b="1" dirty="0"/>
              <a:t>Bye-Bye Buckeyes</a:t>
            </a:r>
          </a:p>
        </p:txBody>
      </p:sp>
      <p:sp>
        <p:nvSpPr>
          <p:cNvPr id="3" name="Content Placeholder 2">
            <a:extLst>
              <a:ext uri="{FF2B5EF4-FFF2-40B4-BE49-F238E27FC236}">
                <a16:creationId xmlns:a16="http://schemas.microsoft.com/office/drawing/2014/main" id="{4A6BEE8D-1F68-64BE-5723-4436A41E0BE8}"/>
              </a:ext>
            </a:extLst>
          </p:cNvPr>
          <p:cNvSpPr>
            <a:spLocks noGrp="1"/>
          </p:cNvSpPr>
          <p:nvPr>
            <p:ph idx="1"/>
          </p:nvPr>
        </p:nvSpPr>
        <p:spPr>
          <a:xfrm>
            <a:off x="838199" y="958152"/>
            <a:ext cx="10843370" cy="5779532"/>
          </a:xfrm>
        </p:spPr>
        <p:txBody>
          <a:bodyPr>
            <a:normAutofit/>
          </a:bodyPr>
          <a:lstStyle/>
          <a:p>
            <a:r>
              <a:rPr lang="en-US" dirty="0"/>
              <a:t>The Cleveland Buckeyes had started the 1949 season in Louisville, but, by July, they were back in Cleveland.</a:t>
            </a:r>
          </a:p>
          <a:p>
            <a:r>
              <a:rPr lang="en-US" dirty="0"/>
              <a:t>Before the 1950 season, two of their players, pitcher </a:t>
            </a:r>
            <a:r>
              <a:rPr lang="en-US" dirty="0">
                <a:highlight>
                  <a:srgbClr val="FFFF00"/>
                </a:highlight>
              </a:rPr>
              <a:t>Sam Jones</a:t>
            </a:r>
            <a:r>
              <a:rPr lang="en-US" dirty="0"/>
              <a:t> and pitcher-outfielder </a:t>
            </a:r>
            <a:r>
              <a:rPr lang="en-US" dirty="0">
                <a:highlight>
                  <a:srgbClr val="FFFF00"/>
                </a:highlight>
              </a:rPr>
              <a:t>Dave Hoskins</a:t>
            </a:r>
            <a:r>
              <a:rPr lang="en-US" dirty="0"/>
              <a:t>, departed, each joining the Cleveland Indians organization.</a:t>
            </a:r>
          </a:p>
          <a:p>
            <a:r>
              <a:rPr lang="en-US" dirty="0"/>
              <a:t>The Buckeyes’ 1950 season was horrific.</a:t>
            </a:r>
          </a:p>
          <a:p>
            <a:r>
              <a:rPr lang="en-US" dirty="0"/>
              <a:t>They finished the first half with a 3-37 record and failed to complete the season, dropping out after starting the second half 0-2.</a:t>
            </a:r>
          </a:p>
          <a:p>
            <a:r>
              <a:rPr lang="en-US" dirty="0"/>
              <a:t>Roster changes were frequent, and sources indicate that more than 60 men played for the team in 1950.</a:t>
            </a:r>
          </a:p>
          <a:p>
            <a:r>
              <a:rPr lang="en-US" dirty="0"/>
              <a:t>One of them, </a:t>
            </a:r>
            <a:r>
              <a:rPr lang="en-US" dirty="0">
                <a:highlight>
                  <a:srgbClr val="FFFF00"/>
                </a:highlight>
              </a:rPr>
              <a:t>Joe </a:t>
            </a:r>
            <a:r>
              <a:rPr lang="en-US" dirty="0" err="1">
                <a:highlight>
                  <a:srgbClr val="FFFF00"/>
                </a:highlight>
              </a:rPr>
              <a:t>Caffie</a:t>
            </a:r>
            <a:r>
              <a:rPr lang="en-US" dirty="0"/>
              <a:t>, signed with the Cleveland organization in 1951 and played with the Indians in 1956 and 1958.</a:t>
            </a:r>
          </a:p>
        </p:txBody>
      </p:sp>
    </p:spTree>
    <p:extLst>
      <p:ext uri="{BB962C8B-B14F-4D97-AF65-F5344CB8AC3E}">
        <p14:creationId xmlns:p14="http://schemas.microsoft.com/office/powerpoint/2010/main" val="170096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6A3E-5647-6AC9-985D-D9BB34736514}"/>
              </a:ext>
            </a:extLst>
          </p:cNvPr>
          <p:cNvSpPr>
            <a:spLocks noGrp="1"/>
          </p:cNvSpPr>
          <p:nvPr>
            <p:ph type="title"/>
          </p:nvPr>
        </p:nvSpPr>
        <p:spPr>
          <a:xfrm>
            <a:off x="838201" y="-100627"/>
            <a:ext cx="10703366" cy="822522"/>
          </a:xfrm>
        </p:spPr>
        <p:txBody>
          <a:bodyPr>
            <a:normAutofit/>
          </a:bodyPr>
          <a:lstStyle/>
          <a:p>
            <a:pPr algn="ctr"/>
            <a:r>
              <a:rPr lang="en-US" b="1" dirty="0"/>
              <a:t>1951 Contraction</a:t>
            </a:r>
          </a:p>
        </p:txBody>
      </p:sp>
      <p:sp>
        <p:nvSpPr>
          <p:cNvPr id="3" name="Content Placeholder 2">
            <a:extLst>
              <a:ext uri="{FF2B5EF4-FFF2-40B4-BE49-F238E27FC236}">
                <a16:creationId xmlns:a16="http://schemas.microsoft.com/office/drawing/2014/main" id="{13045FF0-9ADA-1882-47C1-1875F18C2A4B}"/>
              </a:ext>
            </a:extLst>
          </p:cNvPr>
          <p:cNvSpPr>
            <a:spLocks noGrp="1"/>
          </p:cNvSpPr>
          <p:nvPr>
            <p:ph idx="1"/>
          </p:nvPr>
        </p:nvSpPr>
        <p:spPr>
          <a:xfrm>
            <a:off x="838200" y="765646"/>
            <a:ext cx="10922122" cy="5998086"/>
          </a:xfrm>
        </p:spPr>
        <p:txBody>
          <a:bodyPr>
            <a:normAutofit/>
          </a:bodyPr>
          <a:lstStyle/>
          <a:p>
            <a:r>
              <a:rPr lang="en-US" dirty="0"/>
              <a:t>In 1951, as the Buckeyes and Cubans dropped out, there were only eight teams in the Negro American League.</a:t>
            </a:r>
          </a:p>
          <a:p>
            <a:r>
              <a:rPr lang="en-US" dirty="0">
                <a:highlight>
                  <a:srgbClr val="FFFF00"/>
                </a:highlight>
              </a:rPr>
              <a:t>Marshall Bridges</a:t>
            </a:r>
            <a:r>
              <a:rPr lang="en-US" dirty="0"/>
              <a:t>, who advanced to the AL/NL majors in 1959, began his professional career in 1951, at age 20, with the Memphis Red Sox and was with them through 1954.</a:t>
            </a:r>
          </a:p>
          <a:p>
            <a:r>
              <a:rPr lang="en-US" dirty="0"/>
              <a:t>Overall, however, only 12 players who played in the NAL in 1951 played in the AL/NL majors, down from 25 in 1949 and 1950. The number would shrink to eight 1952 and four in 1953 before increasing to six in 1954.</a:t>
            </a:r>
          </a:p>
          <a:p>
            <a:r>
              <a:rPr lang="en-US" dirty="0"/>
              <a:t>Three of those players in 1951 were with the Chicago American Giants.</a:t>
            </a:r>
          </a:p>
          <a:p>
            <a:r>
              <a:rPr lang="en-US" dirty="0">
                <a:highlight>
                  <a:srgbClr val="FFFF00"/>
                </a:highlight>
              </a:rPr>
              <a:t>Larry Raines</a:t>
            </a:r>
            <a:r>
              <a:rPr lang="en-US" dirty="0"/>
              <a:t> and </a:t>
            </a:r>
            <a:r>
              <a:rPr lang="en-US" dirty="0">
                <a:highlight>
                  <a:srgbClr val="FFFF00"/>
                </a:highlight>
              </a:rPr>
              <a:t>Joe Taylor </a:t>
            </a:r>
            <a:r>
              <a:rPr lang="en-US" dirty="0"/>
              <a:t>had short AL/NL stints.</a:t>
            </a:r>
          </a:p>
          <a:p>
            <a:r>
              <a:rPr lang="en-US" dirty="0">
                <a:highlight>
                  <a:srgbClr val="FFFF00"/>
                </a:highlight>
              </a:rPr>
              <a:t>Satchel Paige</a:t>
            </a:r>
            <a:r>
              <a:rPr lang="en-US" dirty="0"/>
              <a:t> had returned to the Negro Leagues the prior season but was signed by the St. Louis Browns in July 1951.</a:t>
            </a:r>
          </a:p>
        </p:txBody>
      </p:sp>
    </p:spTree>
    <p:extLst>
      <p:ext uri="{BB962C8B-B14F-4D97-AF65-F5344CB8AC3E}">
        <p14:creationId xmlns:p14="http://schemas.microsoft.com/office/powerpoint/2010/main" val="2228868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2C0F-7E80-79F1-3C94-903D5ACE17CD}"/>
              </a:ext>
            </a:extLst>
          </p:cNvPr>
          <p:cNvSpPr>
            <a:spLocks noGrp="1"/>
          </p:cNvSpPr>
          <p:nvPr>
            <p:ph type="title"/>
          </p:nvPr>
        </p:nvSpPr>
        <p:spPr>
          <a:xfrm>
            <a:off x="838201" y="83128"/>
            <a:ext cx="10335856" cy="625642"/>
          </a:xfrm>
        </p:spPr>
        <p:txBody>
          <a:bodyPr>
            <a:normAutofit fontScale="90000"/>
          </a:bodyPr>
          <a:lstStyle/>
          <a:p>
            <a:pPr algn="ctr"/>
            <a:r>
              <a:rPr lang="en-US" b="1" dirty="0"/>
              <a:t>Whatever Became of Willard Brown</a:t>
            </a:r>
          </a:p>
        </p:txBody>
      </p:sp>
      <p:sp>
        <p:nvSpPr>
          <p:cNvPr id="3" name="Content Placeholder 2">
            <a:extLst>
              <a:ext uri="{FF2B5EF4-FFF2-40B4-BE49-F238E27FC236}">
                <a16:creationId xmlns:a16="http://schemas.microsoft.com/office/drawing/2014/main" id="{9A10BF2F-3484-5EE8-95C9-2A684ADF6B31}"/>
              </a:ext>
            </a:extLst>
          </p:cNvPr>
          <p:cNvSpPr>
            <a:spLocks noGrp="1"/>
          </p:cNvSpPr>
          <p:nvPr>
            <p:ph idx="1"/>
          </p:nvPr>
        </p:nvSpPr>
        <p:spPr>
          <a:xfrm>
            <a:off x="838199" y="708770"/>
            <a:ext cx="10602739" cy="6015789"/>
          </a:xfrm>
        </p:spPr>
        <p:txBody>
          <a:bodyPr>
            <a:normAutofit/>
          </a:bodyPr>
          <a:lstStyle/>
          <a:p>
            <a:r>
              <a:rPr lang="en-US" dirty="0"/>
              <a:t>At the end of the 1950 season, Willard Brown was acquired by the Ottawa Senators of the Border League. </a:t>
            </a:r>
          </a:p>
          <a:p>
            <a:r>
              <a:rPr lang="en-US" dirty="0"/>
              <a:t>He was 35 years old.</a:t>
            </a:r>
          </a:p>
          <a:p>
            <a:r>
              <a:rPr lang="en-US" dirty="0"/>
              <a:t>He was the only Black player in the League.</a:t>
            </a:r>
          </a:p>
          <a:p>
            <a:r>
              <a:rPr lang="en-US" dirty="0"/>
              <a:t>In his month with the team, he batted .352 and led his team to the championship.</a:t>
            </a:r>
          </a:p>
          <a:p>
            <a:r>
              <a:rPr lang="en-US" dirty="0"/>
              <a:t>He continued to play in the minor leagues (mostly in the Texas League) until he was 42.</a:t>
            </a:r>
          </a:p>
          <a:p>
            <a:r>
              <a:rPr lang="en-US" dirty="0"/>
              <a:t>He was one of </a:t>
            </a:r>
            <a:r>
              <a:rPr lang="en-US" dirty="0">
                <a:highlight>
                  <a:srgbClr val="FFFF00"/>
                </a:highlight>
              </a:rPr>
              <a:t>22 Kansas City Monarchs</a:t>
            </a:r>
            <a:r>
              <a:rPr lang="en-US" dirty="0"/>
              <a:t> to play in the AL/NL majors.</a:t>
            </a:r>
          </a:p>
          <a:p>
            <a:r>
              <a:rPr lang="en-US" dirty="0"/>
              <a:t>He was elected to the Hall-of-Fame in 2006.</a:t>
            </a:r>
          </a:p>
        </p:txBody>
      </p:sp>
    </p:spTree>
    <p:extLst>
      <p:ext uri="{BB962C8B-B14F-4D97-AF65-F5344CB8AC3E}">
        <p14:creationId xmlns:p14="http://schemas.microsoft.com/office/powerpoint/2010/main" val="1945285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F285-ADFA-16D4-7041-BC20DBF46B51}"/>
              </a:ext>
            </a:extLst>
          </p:cNvPr>
          <p:cNvSpPr>
            <a:spLocks noGrp="1"/>
          </p:cNvSpPr>
          <p:nvPr>
            <p:ph type="title"/>
          </p:nvPr>
        </p:nvSpPr>
        <p:spPr/>
        <p:txBody>
          <a:bodyPr/>
          <a:lstStyle/>
          <a:p>
            <a:pPr algn="ctr"/>
            <a:r>
              <a:rPr lang="en-US" dirty="0"/>
              <a:t>The Negro Leagues Didn’t Die – They Just Faded Away and took a while to do So!</a:t>
            </a:r>
          </a:p>
        </p:txBody>
      </p:sp>
      <p:sp>
        <p:nvSpPr>
          <p:cNvPr id="3" name="Content Placeholder 2">
            <a:extLst>
              <a:ext uri="{FF2B5EF4-FFF2-40B4-BE49-F238E27FC236}">
                <a16:creationId xmlns:a16="http://schemas.microsoft.com/office/drawing/2014/main" id="{F1D2F0F2-7D5C-3B12-E033-59FE5CE7A223}"/>
              </a:ext>
            </a:extLst>
          </p:cNvPr>
          <p:cNvSpPr>
            <a:spLocks noGrp="1"/>
          </p:cNvSpPr>
          <p:nvPr>
            <p:ph idx="1"/>
          </p:nvPr>
        </p:nvSpPr>
        <p:spPr/>
        <p:txBody>
          <a:bodyPr/>
          <a:lstStyle/>
          <a:p>
            <a:r>
              <a:rPr lang="en-US" dirty="0"/>
              <a:t>Let’s begin with the Negro League Structure in 1948.</a:t>
            </a:r>
          </a:p>
          <a:p>
            <a:r>
              <a:rPr lang="en-US" dirty="0"/>
              <a:t>Two Leagues – Each with Six Teams.</a:t>
            </a:r>
          </a:p>
          <a:p>
            <a:r>
              <a:rPr lang="en-US" dirty="0"/>
              <a:t>Most of those teams were located in Northern Urban centers.</a:t>
            </a:r>
          </a:p>
          <a:p>
            <a:r>
              <a:rPr lang="en-US" dirty="0"/>
              <a:t>Half of the teams were in cities with AL/NL major league teams.</a:t>
            </a:r>
          </a:p>
          <a:p>
            <a:endParaRPr lang="en-US" dirty="0"/>
          </a:p>
        </p:txBody>
      </p:sp>
    </p:spTree>
    <p:extLst>
      <p:ext uri="{BB962C8B-B14F-4D97-AF65-F5344CB8AC3E}">
        <p14:creationId xmlns:p14="http://schemas.microsoft.com/office/powerpoint/2010/main" val="3062824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6684-95F4-E414-18D6-963F5611C20A}"/>
              </a:ext>
            </a:extLst>
          </p:cNvPr>
          <p:cNvSpPr>
            <a:spLocks noGrp="1"/>
          </p:cNvSpPr>
          <p:nvPr>
            <p:ph type="title"/>
          </p:nvPr>
        </p:nvSpPr>
        <p:spPr/>
        <p:txBody>
          <a:bodyPr/>
          <a:lstStyle/>
          <a:p>
            <a:pPr algn="ctr"/>
            <a:r>
              <a:rPr lang="en-US" b="1" dirty="0"/>
              <a:t>Further Contraction</a:t>
            </a:r>
          </a:p>
        </p:txBody>
      </p:sp>
      <p:sp>
        <p:nvSpPr>
          <p:cNvPr id="3" name="Content Placeholder 2">
            <a:extLst>
              <a:ext uri="{FF2B5EF4-FFF2-40B4-BE49-F238E27FC236}">
                <a16:creationId xmlns:a16="http://schemas.microsoft.com/office/drawing/2014/main" id="{6FE32132-F915-59AE-87D1-5C55118DB61A}"/>
              </a:ext>
            </a:extLst>
          </p:cNvPr>
          <p:cNvSpPr>
            <a:spLocks noGrp="1"/>
          </p:cNvSpPr>
          <p:nvPr>
            <p:ph idx="1"/>
          </p:nvPr>
        </p:nvSpPr>
        <p:spPr/>
        <p:txBody>
          <a:bodyPr/>
          <a:lstStyle/>
          <a:p>
            <a:r>
              <a:rPr lang="en-US" dirty="0"/>
              <a:t>The NAL shrank to six teams in 1952 as Baltimore and New Orleans dropped out.</a:t>
            </a:r>
          </a:p>
          <a:p>
            <a:r>
              <a:rPr lang="en-US" dirty="0"/>
              <a:t>1952 marked the end of divisional play.</a:t>
            </a:r>
          </a:p>
          <a:p>
            <a:r>
              <a:rPr lang="en-US" dirty="0"/>
              <a:t>The NAL further shrank to four teams in 1953. Only Kansas City, Indianapolis, Birmingham, and Memphis remained.</a:t>
            </a:r>
          </a:p>
          <a:p>
            <a:r>
              <a:rPr lang="en-US" dirty="0"/>
              <a:t>During this time of decline, two players of note took the field - one for the Indianapolis Clowns in 1952 and the other for the Kansas City Monarchs in 1953.</a:t>
            </a:r>
          </a:p>
          <a:p>
            <a:endParaRPr lang="en-US" dirty="0"/>
          </a:p>
        </p:txBody>
      </p:sp>
    </p:spTree>
    <p:extLst>
      <p:ext uri="{BB962C8B-B14F-4D97-AF65-F5344CB8AC3E}">
        <p14:creationId xmlns:p14="http://schemas.microsoft.com/office/powerpoint/2010/main" val="2484167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1C399C-0A87-B706-8A06-B7CE655EFC90}"/>
              </a:ext>
            </a:extLst>
          </p:cNvPr>
          <p:cNvSpPr>
            <a:spLocks noGrp="1"/>
          </p:cNvSpPr>
          <p:nvPr>
            <p:ph type="title"/>
          </p:nvPr>
        </p:nvSpPr>
        <p:spPr>
          <a:xfrm>
            <a:off x="838199" y="365125"/>
            <a:ext cx="11169073" cy="844839"/>
          </a:xfrm>
        </p:spPr>
        <p:txBody>
          <a:bodyPr/>
          <a:lstStyle/>
          <a:p>
            <a:pPr algn="ctr"/>
            <a:r>
              <a:rPr lang="en-US" b="1" dirty="0"/>
              <a:t>Henry Aaron</a:t>
            </a:r>
          </a:p>
        </p:txBody>
      </p:sp>
      <p:sp>
        <p:nvSpPr>
          <p:cNvPr id="5" name="Content Placeholder 4">
            <a:extLst>
              <a:ext uri="{FF2B5EF4-FFF2-40B4-BE49-F238E27FC236}">
                <a16:creationId xmlns:a16="http://schemas.microsoft.com/office/drawing/2014/main" id="{590BFE6F-2978-9765-93D6-653A729E0DC6}"/>
              </a:ext>
            </a:extLst>
          </p:cNvPr>
          <p:cNvSpPr>
            <a:spLocks noGrp="1"/>
          </p:cNvSpPr>
          <p:nvPr>
            <p:ph sz="half" idx="1"/>
          </p:nvPr>
        </p:nvSpPr>
        <p:spPr>
          <a:xfrm>
            <a:off x="838199" y="1209964"/>
            <a:ext cx="5864484" cy="5501469"/>
          </a:xfrm>
        </p:spPr>
        <p:txBody>
          <a:bodyPr>
            <a:normAutofit/>
          </a:bodyPr>
          <a:lstStyle/>
          <a:p>
            <a:r>
              <a:rPr lang="en-US" dirty="0"/>
              <a:t>Henry Aaron joined the Indianapolis Clowns in 1952.</a:t>
            </a:r>
          </a:p>
          <a:p>
            <a:r>
              <a:rPr lang="en-US" dirty="0"/>
              <a:t>4/30/52 – 13 chances at shortstop without an error.</a:t>
            </a:r>
          </a:p>
          <a:p>
            <a:r>
              <a:rPr lang="en-US" dirty="0"/>
              <a:t>5/3/52 – participated in seven double plays.</a:t>
            </a:r>
          </a:p>
          <a:p>
            <a:r>
              <a:rPr lang="en-US" dirty="0"/>
              <a:t>5/18/52 – first two homers in Game Two of doubleheader at Baltimore’s Memorial Stadium.</a:t>
            </a:r>
          </a:p>
          <a:p>
            <a:r>
              <a:rPr lang="en-US" dirty="0"/>
              <a:t>6/10/52 – Last Game with Clowns before joining Braves organization. </a:t>
            </a:r>
          </a:p>
          <a:p>
            <a:pPr marL="0" indent="0">
              <a:buNone/>
            </a:pPr>
            <a:endParaRPr lang="en-US" dirty="0"/>
          </a:p>
        </p:txBody>
      </p:sp>
      <p:pic>
        <p:nvPicPr>
          <p:cNvPr id="1026" name="Picture 2" descr="Hank Aaron | Biography, Baseball, &amp; Facts | Britannica">
            <a:extLst>
              <a:ext uri="{FF2B5EF4-FFF2-40B4-BE49-F238E27FC236}">
                <a16:creationId xmlns:a16="http://schemas.microsoft.com/office/drawing/2014/main" id="{DBC5567B-ECAB-028B-9D3B-06F62837606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69921" y="1209964"/>
            <a:ext cx="5126430" cy="397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02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8C99C9-B257-7502-DD70-0007270C6793}"/>
              </a:ext>
            </a:extLst>
          </p:cNvPr>
          <p:cNvSpPr>
            <a:spLocks noGrp="1"/>
          </p:cNvSpPr>
          <p:nvPr>
            <p:ph type="title"/>
          </p:nvPr>
        </p:nvSpPr>
        <p:spPr/>
        <p:txBody>
          <a:bodyPr/>
          <a:lstStyle/>
          <a:p>
            <a:pPr algn="ctr"/>
            <a:r>
              <a:rPr lang="en-US" b="1" dirty="0"/>
              <a:t>Hank Aaron’s first two homers – Box Score</a:t>
            </a:r>
          </a:p>
        </p:txBody>
      </p:sp>
      <p:pic>
        <p:nvPicPr>
          <p:cNvPr id="8" name="Content Placeholder 7">
            <a:extLst>
              <a:ext uri="{FF2B5EF4-FFF2-40B4-BE49-F238E27FC236}">
                <a16:creationId xmlns:a16="http://schemas.microsoft.com/office/drawing/2014/main" id="{8E75CA50-91D6-3783-AD43-3B2043C81969}"/>
              </a:ext>
            </a:extLst>
          </p:cNvPr>
          <p:cNvPicPr>
            <a:picLocks noGrp="1" noChangeAspect="1"/>
          </p:cNvPicPr>
          <p:nvPr>
            <p:ph idx="1"/>
          </p:nvPr>
        </p:nvPicPr>
        <p:blipFill>
          <a:blip r:embed="rId2"/>
          <a:stretch>
            <a:fillRect/>
          </a:stretch>
        </p:blipFill>
        <p:spPr>
          <a:xfrm>
            <a:off x="3343272" y="1825625"/>
            <a:ext cx="5505456" cy="4351338"/>
          </a:xfrm>
        </p:spPr>
      </p:pic>
    </p:spTree>
    <p:extLst>
      <p:ext uri="{BB962C8B-B14F-4D97-AF65-F5344CB8AC3E}">
        <p14:creationId xmlns:p14="http://schemas.microsoft.com/office/powerpoint/2010/main" val="1117853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0308-3B9C-3056-FB2D-F500B96C4B9B}"/>
              </a:ext>
            </a:extLst>
          </p:cNvPr>
          <p:cNvSpPr>
            <a:spLocks noGrp="1"/>
          </p:cNvSpPr>
          <p:nvPr>
            <p:ph type="title"/>
          </p:nvPr>
        </p:nvSpPr>
        <p:spPr>
          <a:xfrm>
            <a:off x="4435311" y="365125"/>
            <a:ext cx="7645137" cy="1325563"/>
          </a:xfrm>
        </p:spPr>
        <p:txBody>
          <a:bodyPr/>
          <a:lstStyle/>
          <a:p>
            <a:r>
              <a:rPr lang="en-US" b="1" dirty="0"/>
              <a:t>Aaron Leads League in Early June</a:t>
            </a:r>
          </a:p>
        </p:txBody>
      </p:sp>
      <p:pic>
        <p:nvPicPr>
          <p:cNvPr id="5" name="Content Placeholder 4">
            <a:extLst>
              <a:ext uri="{FF2B5EF4-FFF2-40B4-BE49-F238E27FC236}">
                <a16:creationId xmlns:a16="http://schemas.microsoft.com/office/drawing/2014/main" id="{1DA79F03-FC37-B4D1-18FC-4B0D4E9BA1F4}"/>
              </a:ext>
            </a:extLst>
          </p:cNvPr>
          <p:cNvPicPr>
            <a:picLocks noGrp="1" noChangeAspect="1"/>
          </p:cNvPicPr>
          <p:nvPr>
            <p:ph sz="half" idx="1"/>
          </p:nvPr>
        </p:nvPicPr>
        <p:blipFill>
          <a:blip r:embed="rId2"/>
          <a:stretch>
            <a:fillRect/>
          </a:stretch>
        </p:blipFill>
        <p:spPr>
          <a:xfrm>
            <a:off x="756209" y="461913"/>
            <a:ext cx="3132440" cy="6396087"/>
          </a:xfrm>
        </p:spPr>
      </p:pic>
      <p:sp>
        <p:nvSpPr>
          <p:cNvPr id="6" name="Content Placeholder 5">
            <a:extLst>
              <a:ext uri="{FF2B5EF4-FFF2-40B4-BE49-F238E27FC236}">
                <a16:creationId xmlns:a16="http://schemas.microsoft.com/office/drawing/2014/main" id="{0598AD46-074F-E296-9EA7-0DCB3192A914}"/>
              </a:ext>
            </a:extLst>
          </p:cNvPr>
          <p:cNvSpPr>
            <a:spLocks noGrp="1"/>
          </p:cNvSpPr>
          <p:nvPr>
            <p:ph sz="half" idx="2"/>
          </p:nvPr>
        </p:nvSpPr>
        <p:spPr>
          <a:xfrm>
            <a:off x="4435311" y="1461155"/>
            <a:ext cx="7517877" cy="5071620"/>
          </a:xfrm>
        </p:spPr>
        <p:txBody>
          <a:bodyPr/>
          <a:lstStyle/>
          <a:p>
            <a:r>
              <a:rPr lang="en-US" dirty="0"/>
              <a:t>Just before leaving the Monarchs, Aaron was batting .427 with five homers and 26 RBIs.</a:t>
            </a:r>
          </a:p>
          <a:p>
            <a:r>
              <a:rPr lang="en-US" dirty="0"/>
              <a:t>The article is from the Alabama Tribune – June 13, 1952.</a:t>
            </a:r>
          </a:p>
        </p:txBody>
      </p:sp>
    </p:spTree>
    <p:extLst>
      <p:ext uri="{BB962C8B-B14F-4D97-AF65-F5344CB8AC3E}">
        <p14:creationId xmlns:p14="http://schemas.microsoft.com/office/powerpoint/2010/main" val="1803243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13526-ADBA-D82F-8326-48E1343049AE}"/>
              </a:ext>
            </a:extLst>
          </p:cNvPr>
          <p:cNvSpPr>
            <a:spLocks noGrp="1"/>
          </p:cNvSpPr>
          <p:nvPr>
            <p:ph type="title"/>
          </p:nvPr>
        </p:nvSpPr>
        <p:spPr>
          <a:xfrm>
            <a:off x="838200" y="365125"/>
            <a:ext cx="10379607" cy="719905"/>
          </a:xfrm>
        </p:spPr>
        <p:txBody>
          <a:bodyPr/>
          <a:lstStyle/>
          <a:p>
            <a:pPr algn="ctr"/>
            <a:r>
              <a:rPr lang="en-US" b="1" dirty="0"/>
              <a:t>Indianapolis Wins First Half in 1952</a:t>
            </a:r>
          </a:p>
        </p:txBody>
      </p:sp>
      <p:sp>
        <p:nvSpPr>
          <p:cNvPr id="3" name="Content Placeholder 2">
            <a:extLst>
              <a:ext uri="{FF2B5EF4-FFF2-40B4-BE49-F238E27FC236}">
                <a16:creationId xmlns:a16="http://schemas.microsoft.com/office/drawing/2014/main" id="{66860F68-D540-41CA-A34F-6B6711CB19CA}"/>
              </a:ext>
            </a:extLst>
          </p:cNvPr>
          <p:cNvSpPr>
            <a:spLocks noGrp="1"/>
          </p:cNvSpPr>
          <p:nvPr>
            <p:ph idx="1"/>
          </p:nvPr>
        </p:nvSpPr>
        <p:spPr>
          <a:xfrm>
            <a:off x="838200" y="1356287"/>
            <a:ext cx="10738368" cy="5403273"/>
          </a:xfrm>
        </p:spPr>
        <p:txBody>
          <a:bodyPr>
            <a:normAutofit/>
          </a:bodyPr>
          <a:lstStyle/>
          <a:p>
            <a:r>
              <a:rPr lang="en-US" dirty="0"/>
              <a:t>Five members of the Clowns were named to play for the East team in the East-West Game:</a:t>
            </a:r>
          </a:p>
          <a:p>
            <a:r>
              <a:rPr lang="en-US" dirty="0"/>
              <a:t>They were Jimmy Wilkes, Henry “Speed” Merchant, Ted Richardson, Jim Cohen, and catcher/manager Buster Haywood. Their careers </a:t>
            </a:r>
            <a:r>
              <a:rPr lang="en-US" dirty="0" err="1"/>
              <a:t>eould</a:t>
            </a:r>
            <a:r>
              <a:rPr lang="en-US" dirty="0"/>
              <a:t> not take them beyond the Negro Leagues.</a:t>
            </a:r>
          </a:p>
          <a:p>
            <a:r>
              <a:rPr lang="en-US" dirty="0"/>
              <a:t>The West won the game 7-3. The announced attendance was 18,279.</a:t>
            </a:r>
          </a:p>
          <a:p>
            <a:r>
              <a:rPr lang="en-US" dirty="0"/>
              <a:t>Indianapolis won the first half. Birmingham won the second half.</a:t>
            </a:r>
          </a:p>
          <a:p>
            <a:r>
              <a:rPr lang="en-US" dirty="0"/>
              <a:t>The teams then barnstormed their way through 12 (perhaps more) games with Indianapolis winning the championship – Seven Games to Five.</a:t>
            </a:r>
          </a:p>
        </p:txBody>
      </p:sp>
    </p:spTree>
    <p:extLst>
      <p:ext uri="{BB962C8B-B14F-4D97-AF65-F5344CB8AC3E}">
        <p14:creationId xmlns:p14="http://schemas.microsoft.com/office/powerpoint/2010/main" val="1555138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D499-836B-55CF-43F7-20B47B68387C}"/>
              </a:ext>
            </a:extLst>
          </p:cNvPr>
          <p:cNvSpPr>
            <a:spLocks noGrp="1"/>
          </p:cNvSpPr>
          <p:nvPr>
            <p:ph type="title"/>
          </p:nvPr>
        </p:nvSpPr>
        <p:spPr/>
        <p:txBody>
          <a:bodyPr/>
          <a:lstStyle/>
          <a:p>
            <a:pPr algn="ctr"/>
            <a:r>
              <a:rPr lang="en-US" b="1" dirty="0"/>
              <a:t>The Post Season in 1952</a:t>
            </a:r>
          </a:p>
        </p:txBody>
      </p:sp>
      <p:sp>
        <p:nvSpPr>
          <p:cNvPr id="3" name="Content Placeholder 2">
            <a:extLst>
              <a:ext uri="{FF2B5EF4-FFF2-40B4-BE49-F238E27FC236}">
                <a16:creationId xmlns:a16="http://schemas.microsoft.com/office/drawing/2014/main" id="{62F0A5D3-B459-31B7-AF52-A4443F632E1F}"/>
              </a:ext>
            </a:extLst>
          </p:cNvPr>
          <p:cNvSpPr>
            <a:spLocks noGrp="1"/>
          </p:cNvSpPr>
          <p:nvPr>
            <p:ph idx="1"/>
          </p:nvPr>
        </p:nvSpPr>
        <p:spPr/>
        <p:txBody>
          <a:bodyPr/>
          <a:lstStyle/>
          <a:p>
            <a:r>
              <a:rPr lang="en-US" dirty="0"/>
              <a:t>Birmingham won five of the first eight games per major Black weeklies. The next four games were as follows.</a:t>
            </a:r>
          </a:p>
          <a:p>
            <a:r>
              <a:rPr lang="en-US" dirty="0"/>
              <a:t>Game Nine: Indianapolis 3, Birmingham 1 at Columbus, Georgia</a:t>
            </a:r>
          </a:p>
          <a:p>
            <a:r>
              <a:rPr lang="en-US" dirty="0"/>
              <a:t>Game Ten: Indianapolis 3, Birmingham 2 (10 inn) at Mobile, Alabama</a:t>
            </a:r>
          </a:p>
          <a:p>
            <a:r>
              <a:rPr lang="en-US" dirty="0"/>
              <a:t>Game Eleven (9/27): Indianapolis 5, Birmingham 3 at Biloxi, MS</a:t>
            </a:r>
          </a:p>
          <a:p>
            <a:r>
              <a:rPr lang="en-US" dirty="0"/>
              <a:t>Game Twelve: (9/28): Indianapolis 5, Birmingham 0 at New Orleans.</a:t>
            </a:r>
          </a:p>
          <a:p>
            <a:r>
              <a:rPr lang="en-US" dirty="0"/>
              <a:t>The MVP was Hank Aaron who rejoined the Clowns for the series and  had five home runs and batted .402.</a:t>
            </a:r>
          </a:p>
        </p:txBody>
      </p:sp>
    </p:spTree>
    <p:extLst>
      <p:ext uri="{BB962C8B-B14F-4D97-AF65-F5344CB8AC3E}">
        <p14:creationId xmlns:p14="http://schemas.microsoft.com/office/powerpoint/2010/main" val="3425772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D39F3-7935-AE4A-ED15-E1884CCC3D78}"/>
              </a:ext>
            </a:extLst>
          </p:cNvPr>
          <p:cNvSpPr>
            <a:spLocks noGrp="1"/>
          </p:cNvSpPr>
          <p:nvPr>
            <p:ph type="title"/>
          </p:nvPr>
        </p:nvSpPr>
        <p:spPr>
          <a:xfrm>
            <a:off x="595016" y="365126"/>
            <a:ext cx="10760372" cy="733030"/>
          </a:xfrm>
        </p:spPr>
        <p:txBody>
          <a:bodyPr>
            <a:normAutofit/>
          </a:bodyPr>
          <a:lstStyle/>
          <a:p>
            <a:pPr algn="ctr"/>
            <a:r>
              <a:rPr lang="en-US" b="1" dirty="0"/>
              <a:t>Other 1952 “World Series” Games</a:t>
            </a:r>
          </a:p>
        </p:txBody>
      </p:sp>
      <p:sp>
        <p:nvSpPr>
          <p:cNvPr id="7" name="Text Placeholder 6">
            <a:extLst>
              <a:ext uri="{FF2B5EF4-FFF2-40B4-BE49-F238E27FC236}">
                <a16:creationId xmlns:a16="http://schemas.microsoft.com/office/drawing/2014/main" id="{1B92DE09-E09F-BA47-1FF7-F0D62862D24D}"/>
              </a:ext>
            </a:extLst>
          </p:cNvPr>
          <p:cNvSpPr>
            <a:spLocks noGrp="1"/>
          </p:cNvSpPr>
          <p:nvPr>
            <p:ph type="body" idx="1"/>
          </p:nvPr>
        </p:nvSpPr>
        <p:spPr>
          <a:xfrm>
            <a:off x="675964" y="1312537"/>
            <a:ext cx="4953729" cy="332508"/>
          </a:xfrm>
        </p:spPr>
        <p:txBody>
          <a:bodyPr>
            <a:normAutofit fontScale="85000" lnSpcReduction="20000"/>
          </a:bodyPr>
          <a:lstStyle/>
          <a:p>
            <a:pPr algn="ctr"/>
            <a:r>
              <a:rPr lang="en-US" dirty="0"/>
              <a:t>Before September 28</a:t>
            </a:r>
          </a:p>
        </p:txBody>
      </p:sp>
      <p:sp>
        <p:nvSpPr>
          <p:cNvPr id="3" name="Content Placeholder 2">
            <a:extLst>
              <a:ext uri="{FF2B5EF4-FFF2-40B4-BE49-F238E27FC236}">
                <a16:creationId xmlns:a16="http://schemas.microsoft.com/office/drawing/2014/main" id="{199AD3AE-FEB5-6F18-C10A-A487B484E7AB}"/>
              </a:ext>
            </a:extLst>
          </p:cNvPr>
          <p:cNvSpPr>
            <a:spLocks noGrp="1"/>
          </p:cNvSpPr>
          <p:nvPr>
            <p:ph sz="half" idx="2"/>
          </p:nvPr>
        </p:nvSpPr>
        <p:spPr>
          <a:xfrm>
            <a:off x="839788" y="1763174"/>
            <a:ext cx="5180014" cy="5276394"/>
          </a:xfrm>
        </p:spPr>
        <p:txBody>
          <a:bodyPr>
            <a:noAutofit/>
          </a:bodyPr>
          <a:lstStyle/>
          <a:p>
            <a:r>
              <a:rPr lang="en-US" sz="2000" dirty="0"/>
              <a:t>September 14 – Birmingham – Rained out in second inning</a:t>
            </a:r>
          </a:p>
          <a:p>
            <a:r>
              <a:rPr lang="en-US" sz="2000" dirty="0"/>
              <a:t>September 15 – Memphis - Indianapolis 4, Birmingham 3</a:t>
            </a:r>
          </a:p>
          <a:p>
            <a:r>
              <a:rPr lang="en-US" sz="2000" dirty="0"/>
              <a:t>September 16 - Little Rock – Birmingham 5, Indianapolis 3</a:t>
            </a:r>
          </a:p>
          <a:p>
            <a:r>
              <a:rPr lang="en-US" sz="2000" dirty="0"/>
              <a:t>September 18 – Nashville – Birmingham 12, Indianapolis 0</a:t>
            </a:r>
          </a:p>
          <a:p>
            <a:r>
              <a:rPr lang="en-US" sz="2000" dirty="0"/>
              <a:t>September 19 – Knoxville – Indianapolis 16, Birmingham 10</a:t>
            </a:r>
          </a:p>
          <a:p>
            <a:r>
              <a:rPr lang="en-US" sz="2000" dirty="0"/>
              <a:t>September 20 – Welsh, West Virginia</a:t>
            </a:r>
          </a:p>
          <a:p>
            <a:r>
              <a:rPr lang="en-US" sz="2000" dirty="0"/>
              <a:t>September 21 – Bluefield, West Virginia</a:t>
            </a:r>
          </a:p>
          <a:p>
            <a:r>
              <a:rPr lang="en-US" sz="2000" dirty="0"/>
              <a:t>September 22 – Newport News, Virginia</a:t>
            </a:r>
          </a:p>
          <a:p>
            <a:r>
              <a:rPr lang="en-US" sz="2000" dirty="0"/>
              <a:t>September 23 – Norfolk, Virginia</a:t>
            </a:r>
          </a:p>
        </p:txBody>
      </p:sp>
      <p:sp>
        <p:nvSpPr>
          <p:cNvPr id="8" name="Text Placeholder 7">
            <a:extLst>
              <a:ext uri="{FF2B5EF4-FFF2-40B4-BE49-F238E27FC236}">
                <a16:creationId xmlns:a16="http://schemas.microsoft.com/office/drawing/2014/main" id="{8B5F788C-0D53-06B7-E2B4-7DDE19C93E1E}"/>
              </a:ext>
            </a:extLst>
          </p:cNvPr>
          <p:cNvSpPr>
            <a:spLocks noGrp="1"/>
          </p:cNvSpPr>
          <p:nvPr>
            <p:ph type="body" sz="quarter" idx="3"/>
          </p:nvPr>
        </p:nvSpPr>
        <p:spPr>
          <a:xfrm>
            <a:off x="6171106" y="1281909"/>
            <a:ext cx="4953729" cy="397005"/>
          </a:xfrm>
        </p:spPr>
        <p:txBody>
          <a:bodyPr>
            <a:normAutofit fontScale="85000" lnSpcReduction="20000"/>
          </a:bodyPr>
          <a:lstStyle/>
          <a:p>
            <a:pPr algn="ctr"/>
            <a:r>
              <a:rPr lang="en-US" dirty="0"/>
              <a:t>After September 28</a:t>
            </a:r>
          </a:p>
        </p:txBody>
      </p:sp>
      <p:sp>
        <p:nvSpPr>
          <p:cNvPr id="4" name="Content Placeholder 3">
            <a:extLst>
              <a:ext uri="{FF2B5EF4-FFF2-40B4-BE49-F238E27FC236}">
                <a16:creationId xmlns:a16="http://schemas.microsoft.com/office/drawing/2014/main" id="{A68C7D4E-52E9-A4BF-9BF2-DB53ABCBCA74}"/>
              </a:ext>
            </a:extLst>
          </p:cNvPr>
          <p:cNvSpPr>
            <a:spLocks noGrp="1"/>
          </p:cNvSpPr>
          <p:nvPr>
            <p:ph sz="quarter" idx="4"/>
          </p:nvPr>
        </p:nvSpPr>
        <p:spPr>
          <a:xfrm>
            <a:off x="6172199" y="1942553"/>
            <a:ext cx="5399991" cy="4742630"/>
          </a:xfrm>
        </p:spPr>
        <p:txBody>
          <a:bodyPr>
            <a:normAutofit fontScale="47500" lnSpcReduction="20000"/>
          </a:bodyPr>
          <a:lstStyle/>
          <a:p>
            <a:r>
              <a:rPr lang="en-US" sz="5000" dirty="0"/>
              <a:t>September 29 – New Orleans – Indianapolis 7, Birmingham 4</a:t>
            </a:r>
          </a:p>
          <a:p>
            <a:r>
              <a:rPr lang="en-US" sz="5000" dirty="0"/>
              <a:t>October 2 – Memphis – Birmingham 6, Indianapolis 5</a:t>
            </a:r>
          </a:p>
          <a:p>
            <a:r>
              <a:rPr lang="en-US" sz="5000" dirty="0"/>
              <a:t>October 3 - Birmingham</a:t>
            </a:r>
          </a:p>
          <a:p>
            <a:r>
              <a:rPr lang="en-US" sz="5000" dirty="0"/>
              <a:t>October 4 – Greenwood, Mississippi</a:t>
            </a:r>
          </a:p>
          <a:p>
            <a:r>
              <a:rPr lang="en-US" sz="5000" dirty="0"/>
              <a:t>October 5 – Birmingham</a:t>
            </a:r>
          </a:p>
          <a:p>
            <a:r>
              <a:rPr lang="en-US" sz="5000" dirty="0"/>
              <a:t>October 6 – Chattanooga, Tennessee – Indianapolis 4, Birmingham 2</a:t>
            </a:r>
          </a:p>
          <a:p>
            <a:r>
              <a:rPr lang="en-US" sz="5000" dirty="0"/>
              <a:t>October 7 – Johnson City, Tennessee</a:t>
            </a:r>
          </a:p>
          <a:p>
            <a:r>
              <a:rPr lang="en-US" sz="5000" dirty="0"/>
              <a:t>October 8 – Knoxville, Tennessee – Birmingham 11, Indianapolis 7</a:t>
            </a:r>
          </a:p>
          <a:p>
            <a:endParaRPr lang="en-US" dirty="0"/>
          </a:p>
        </p:txBody>
      </p:sp>
    </p:spTree>
    <p:extLst>
      <p:ext uri="{BB962C8B-B14F-4D97-AF65-F5344CB8AC3E}">
        <p14:creationId xmlns:p14="http://schemas.microsoft.com/office/powerpoint/2010/main" val="685524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6E9D-8D8E-69E4-0B2E-C3F5EEF851B7}"/>
              </a:ext>
            </a:extLst>
          </p:cNvPr>
          <p:cNvSpPr>
            <a:spLocks noGrp="1"/>
          </p:cNvSpPr>
          <p:nvPr>
            <p:ph type="title"/>
          </p:nvPr>
        </p:nvSpPr>
        <p:spPr>
          <a:xfrm>
            <a:off x="6172200" y="365125"/>
            <a:ext cx="5100782" cy="660111"/>
          </a:xfrm>
        </p:spPr>
        <p:txBody>
          <a:bodyPr>
            <a:normAutofit fontScale="90000"/>
          </a:bodyPr>
          <a:lstStyle/>
          <a:p>
            <a:r>
              <a:rPr lang="en-US" dirty="0"/>
              <a:t>Hank Aaron Breaks Out</a:t>
            </a:r>
          </a:p>
        </p:txBody>
      </p:sp>
      <p:pic>
        <p:nvPicPr>
          <p:cNvPr id="5" name="Content Placeholder 4">
            <a:extLst>
              <a:ext uri="{FF2B5EF4-FFF2-40B4-BE49-F238E27FC236}">
                <a16:creationId xmlns:a16="http://schemas.microsoft.com/office/drawing/2014/main" id="{12CF3FD4-20E5-C1E5-BBF2-33F130688D98}"/>
              </a:ext>
            </a:extLst>
          </p:cNvPr>
          <p:cNvPicPr>
            <a:picLocks noGrp="1" noChangeAspect="1"/>
          </p:cNvPicPr>
          <p:nvPr>
            <p:ph sz="half" idx="1"/>
          </p:nvPr>
        </p:nvPicPr>
        <p:blipFill>
          <a:blip r:embed="rId2"/>
          <a:stretch>
            <a:fillRect/>
          </a:stretch>
        </p:blipFill>
        <p:spPr>
          <a:xfrm>
            <a:off x="2633653" y="434109"/>
            <a:ext cx="2299251" cy="6289607"/>
          </a:xfrm>
        </p:spPr>
      </p:pic>
      <p:sp>
        <p:nvSpPr>
          <p:cNvPr id="6" name="Content Placeholder 5">
            <a:extLst>
              <a:ext uri="{FF2B5EF4-FFF2-40B4-BE49-F238E27FC236}">
                <a16:creationId xmlns:a16="http://schemas.microsoft.com/office/drawing/2014/main" id="{BE460A54-F455-BFD6-803B-B07C032261C9}"/>
              </a:ext>
            </a:extLst>
          </p:cNvPr>
          <p:cNvSpPr>
            <a:spLocks noGrp="1"/>
          </p:cNvSpPr>
          <p:nvPr>
            <p:ph sz="half" idx="2"/>
          </p:nvPr>
        </p:nvSpPr>
        <p:spPr/>
        <p:txBody>
          <a:bodyPr/>
          <a:lstStyle/>
          <a:p>
            <a:r>
              <a:rPr lang="en-US" dirty="0"/>
              <a:t>On September 18, Hank Aaron homered, doubled and had three singles to lead the Clowns to a 16-10 win.</a:t>
            </a:r>
          </a:p>
          <a:p>
            <a:r>
              <a:rPr lang="en-US" dirty="0"/>
              <a:t>As noted in the article, he had been selected the MVP in the Northern League.</a:t>
            </a:r>
          </a:p>
          <a:p>
            <a:r>
              <a:rPr lang="en-US" dirty="0"/>
              <a:t>He had batted .346 at </a:t>
            </a:r>
            <a:r>
              <a:rPr lang="en-US" dirty="0" err="1"/>
              <a:t>Eau</a:t>
            </a:r>
            <a:r>
              <a:rPr lang="en-US" dirty="0"/>
              <a:t> Claire, Wisconsin.</a:t>
            </a:r>
          </a:p>
        </p:txBody>
      </p:sp>
    </p:spTree>
    <p:extLst>
      <p:ext uri="{BB962C8B-B14F-4D97-AF65-F5344CB8AC3E}">
        <p14:creationId xmlns:p14="http://schemas.microsoft.com/office/powerpoint/2010/main" val="4201189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17D2903-12BB-79F4-DB2F-3E42BEBBDE94}"/>
              </a:ext>
            </a:extLst>
          </p:cNvPr>
          <p:cNvSpPr>
            <a:spLocks noGrp="1"/>
          </p:cNvSpPr>
          <p:nvPr>
            <p:ph type="title"/>
          </p:nvPr>
        </p:nvSpPr>
        <p:spPr>
          <a:xfrm>
            <a:off x="6265170" y="365126"/>
            <a:ext cx="5840786" cy="829282"/>
          </a:xfrm>
        </p:spPr>
        <p:txBody>
          <a:bodyPr>
            <a:normAutofit fontScale="90000"/>
          </a:bodyPr>
          <a:lstStyle/>
          <a:p>
            <a:r>
              <a:rPr lang="en-US" dirty="0"/>
              <a:t>Henry Aaron in Post-Season</a:t>
            </a:r>
          </a:p>
        </p:txBody>
      </p:sp>
      <p:pic>
        <p:nvPicPr>
          <p:cNvPr id="18" name="Content Placeholder 17">
            <a:extLst>
              <a:ext uri="{FF2B5EF4-FFF2-40B4-BE49-F238E27FC236}">
                <a16:creationId xmlns:a16="http://schemas.microsoft.com/office/drawing/2014/main" id="{18483EEA-A0A1-BAD9-666B-6CD8B0A808A3}"/>
              </a:ext>
            </a:extLst>
          </p:cNvPr>
          <p:cNvPicPr>
            <a:picLocks noGrp="1" noChangeAspect="1"/>
          </p:cNvPicPr>
          <p:nvPr>
            <p:ph sz="half" idx="1"/>
          </p:nvPr>
        </p:nvPicPr>
        <p:blipFill>
          <a:blip r:embed="rId2"/>
          <a:stretch>
            <a:fillRect/>
          </a:stretch>
        </p:blipFill>
        <p:spPr>
          <a:xfrm>
            <a:off x="2409209" y="131254"/>
            <a:ext cx="3124582" cy="6666137"/>
          </a:xfrm>
        </p:spPr>
      </p:pic>
      <p:sp>
        <p:nvSpPr>
          <p:cNvPr id="16" name="Text Placeholder 15">
            <a:extLst>
              <a:ext uri="{FF2B5EF4-FFF2-40B4-BE49-F238E27FC236}">
                <a16:creationId xmlns:a16="http://schemas.microsoft.com/office/drawing/2014/main" id="{EEC28960-462F-1C52-3696-5DDF3A063478}"/>
              </a:ext>
            </a:extLst>
          </p:cNvPr>
          <p:cNvSpPr>
            <a:spLocks noGrp="1"/>
          </p:cNvSpPr>
          <p:nvPr>
            <p:ph sz="half" idx="2"/>
          </p:nvPr>
        </p:nvSpPr>
        <p:spPr/>
        <p:txBody>
          <a:bodyPr/>
          <a:lstStyle/>
          <a:p>
            <a:r>
              <a:rPr lang="en-US" dirty="0"/>
              <a:t>This article is from the Johnson City Tennessee newspaper on October 7, 1952.</a:t>
            </a:r>
          </a:p>
          <a:p>
            <a:r>
              <a:rPr lang="en-US" dirty="0"/>
              <a:t>The series continued long after the “final game” in New Orleans.</a:t>
            </a:r>
          </a:p>
          <a:p>
            <a:r>
              <a:rPr lang="en-US" dirty="0"/>
              <a:t>They played in Memphis on October 2, Johnson City on October 7, and Chattanooga on October 8.</a:t>
            </a:r>
          </a:p>
        </p:txBody>
      </p:sp>
    </p:spTree>
    <p:extLst>
      <p:ext uri="{BB962C8B-B14F-4D97-AF65-F5344CB8AC3E}">
        <p14:creationId xmlns:p14="http://schemas.microsoft.com/office/powerpoint/2010/main" val="2815503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A757-B99F-21DF-4ACD-43590BD55B29}"/>
              </a:ext>
            </a:extLst>
          </p:cNvPr>
          <p:cNvSpPr>
            <a:spLocks noGrp="1"/>
          </p:cNvSpPr>
          <p:nvPr>
            <p:ph type="title"/>
          </p:nvPr>
        </p:nvSpPr>
        <p:spPr>
          <a:xfrm>
            <a:off x="839788" y="365126"/>
            <a:ext cx="10443645" cy="711154"/>
          </a:xfrm>
        </p:spPr>
        <p:txBody>
          <a:bodyPr/>
          <a:lstStyle/>
          <a:p>
            <a:r>
              <a:rPr lang="en-US" dirty="0"/>
              <a:t>They started to call him “</a:t>
            </a:r>
            <a:r>
              <a:rPr lang="en-US" dirty="0" err="1"/>
              <a:t>Hammerin</a:t>
            </a:r>
            <a:r>
              <a:rPr lang="en-US" dirty="0"/>
              <a:t>’ Hank”</a:t>
            </a:r>
          </a:p>
        </p:txBody>
      </p:sp>
      <p:sp>
        <p:nvSpPr>
          <p:cNvPr id="3" name="Text Placeholder 2">
            <a:extLst>
              <a:ext uri="{FF2B5EF4-FFF2-40B4-BE49-F238E27FC236}">
                <a16:creationId xmlns:a16="http://schemas.microsoft.com/office/drawing/2014/main" id="{6A0D9C39-06AC-EC2D-9462-3176BB5312AE}"/>
              </a:ext>
            </a:extLst>
          </p:cNvPr>
          <p:cNvSpPr>
            <a:spLocks noGrp="1"/>
          </p:cNvSpPr>
          <p:nvPr>
            <p:ph type="body" idx="1"/>
          </p:nvPr>
        </p:nvSpPr>
        <p:spPr>
          <a:xfrm>
            <a:off x="839789" y="1141906"/>
            <a:ext cx="5053497" cy="686895"/>
          </a:xfrm>
        </p:spPr>
        <p:txBody>
          <a:bodyPr>
            <a:normAutofit fontScale="92500" lnSpcReduction="10000"/>
          </a:bodyPr>
          <a:lstStyle/>
          <a:p>
            <a:r>
              <a:rPr lang="en-US" dirty="0"/>
              <a:t>From Knoxville News-Sentinel 10/8/52 Game Preview calls him </a:t>
            </a:r>
            <a:r>
              <a:rPr lang="en-US" dirty="0" err="1"/>
              <a:t>Hammerin</a:t>
            </a:r>
            <a:r>
              <a:rPr lang="en-US" dirty="0"/>
              <a:t>‘ Hank</a:t>
            </a:r>
          </a:p>
        </p:txBody>
      </p:sp>
      <p:sp>
        <p:nvSpPr>
          <p:cNvPr id="5" name="Text Placeholder 4">
            <a:extLst>
              <a:ext uri="{FF2B5EF4-FFF2-40B4-BE49-F238E27FC236}">
                <a16:creationId xmlns:a16="http://schemas.microsoft.com/office/drawing/2014/main" id="{174F1389-2CFA-4CE5-C897-E0CE76C96B78}"/>
              </a:ext>
            </a:extLst>
          </p:cNvPr>
          <p:cNvSpPr>
            <a:spLocks noGrp="1"/>
          </p:cNvSpPr>
          <p:nvPr>
            <p:ph type="body" sz="quarter" idx="3"/>
          </p:nvPr>
        </p:nvSpPr>
        <p:spPr>
          <a:xfrm>
            <a:off x="6172200" y="1076281"/>
            <a:ext cx="5233737" cy="752520"/>
          </a:xfrm>
        </p:spPr>
        <p:txBody>
          <a:bodyPr>
            <a:normAutofit fontScale="92500" lnSpcReduction="10000"/>
          </a:bodyPr>
          <a:lstStyle/>
          <a:p>
            <a:r>
              <a:rPr lang="en-US" dirty="0"/>
              <a:t>From Knoxville News-Sentinel 10/9/52 Hank Aaron’s Last Negro League Game</a:t>
            </a:r>
          </a:p>
        </p:txBody>
      </p:sp>
      <p:pic>
        <p:nvPicPr>
          <p:cNvPr id="7" name="Content Placeholder 9">
            <a:extLst>
              <a:ext uri="{FF2B5EF4-FFF2-40B4-BE49-F238E27FC236}">
                <a16:creationId xmlns:a16="http://schemas.microsoft.com/office/drawing/2014/main" id="{693C4D19-A642-9C21-8837-BCA9025D98F4}"/>
              </a:ext>
            </a:extLst>
          </p:cNvPr>
          <p:cNvPicPr>
            <a:picLocks noGrp="1" noChangeAspect="1"/>
          </p:cNvPicPr>
          <p:nvPr>
            <p:ph sz="half" idx="2"/>
          </p:nvPr>
        </p:nvPicPr>
        <p:blipFill>
          <a:blip r:embed="rId2"/>
          <a:stretch>
            <a:fillRect/>
          </a:stretch>
        </p:blipFill>
        <p:spPr>
          <a:xfrm>
            <a:off x="2644977" y="1933781"/>
            <a:ext cx="1700149" cy="4741526"/>
          </a:xfrm>
        </p:spPr>
      </p:pic>
      <p:pic>
        <p:nvPicPr>
          <p:cNvPr id="8" name="Content Placeholder 5">
            <a:extLst>
              <a:ext uri="{FF2B5EF4-FFF2-40B4-BE49-F238E27FC236}">
                <a16:creationId xmlns:a16="http://schemas.microsoft.com/office/drawing/2014/main" id="{BA5E5767-1495-0471-474E-5355931D1275}"/>
              </a:ext>
            </a:extLst>
          </p:cNvPr>
          <p:cNvPicPr>
            <a:picLocks noGrp="1" noChangeAspect="1"/>
          </p:cNvPicPr>
          <p:nvPr>
            <p:ph sz="quarter" idx="4"/>
          </p:nvPr>
        </p:nvPicPr>
        <p:blipFill>
          <a:blip r:embed="rId3"/>
          <a:stretch>
            <a:fillRect/>
          </a:stretch>
        </p:blipFill>
        <p:spPr>
          <a:xfrm>
            <a:off x="7560207" y="2070642"/>
            <a:ext cx="3167587" cy="4552221"/>
          </a:xfrm>
        </p:spPr>
      </p:pic>
    </p:spTree>
    <p:extLst>
      <p:ext uri="{BB962C8B-B14F-4D97-AF65-F5344CB8AC3E}">
        <p14:creationId xmlns:p14="http://schemas.microsoft.com/office/powerpoint/2010/main" val="1680663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933BED-F65E-2B84-5013-83A847AA93B6}"/>
              </a:ext>
            </a:extLst>
          </p:cNvPr>
          <p:cNvSpPr>
            <a:spLocks noGrp="1"/>
          </p:cNvSpPr>
          <p:nvPr>
            <p:ph type="title"/>
          </p:nvPr>
        </p:nvSpPr>
        <p:spPr/>
        <p:txBody>
          <a:bodyPr/>
          <a:lstStyle/>
          <a:p>
            <a:pPr algn="ctr"/>
            <a:r>
              <a:rPr lang="en-US" dirty="0"/>
              <a:t>Negro League Baseball - 1948</a:t>
            </a:r>
          </a:p>
        </p:txBody>
      </p:sp>
      <p:sp>
        <p:nvSpPr>
          <p:cNvPr id="5" name="Text Placeholder 4">
            <a:extLst>
              <a:ext uri="{FF2B5EF4-FFF2-40B4-BE49-F238E27FC236}">
                <a16:creationId xmlns:a16="http://schemas.microsoft.com/office/drawing/2014/main" id="{05C1F9DE-A56B-8C50-29BF-8745EBD54FE2}"/>
              </a:ext>
            </a:extLst>
          </p:cNvPr>
          <p:cNvSpPr>
            <a:spLocks noGrp="1"/>
          </p:cNvSpPr>
          <p:nvPr>
            <p:ph type="body" idx="1"/>
          </p:nvPr>
        </p:nvSpPr>
        <p:spPr/>
        <p:txBody>
          <a:bodyPr/>
          <a:lstStyle/>
          <a:p>
            <a:r>
              <a:rPr lang="en-US" dirty="0"/>
              <a:t>Negro National League</a:t>
            </a:r>
          </a:p>
        </p:txBody>
      </p:sp>
      <p:sp>
        <p:nvSpPr>
          <p:cNvPr id="6" name="Content Placeholder 5">
            <a:extLst>
              <a:ext uri="{FF2B5EF4-FFF2-40B4-BE49-F238E27FC236}">
                <a16:creationId xmlns:a16="http://schemas.microsoft.com/office/drawing/2014/main" id="{55B87E78-2416-98A0-D59B-D76C74EDC381}"/>
              </a:ext>
            </a:extLst>
          </p:cNvPr>
          <p:cNvSpPr>
            <a:spLocks noGrp="1"/>
          </p:cNvSpPr>
          <p:nvPr>
            <p:ph sz="half" idx="2"/>
          </p:nvPr>
        </p:nvSpPr>
        <p:spPr/>
        <p:txBody>
          <a:bodyPr/>
          <a:lstStyle/>
          <a:p>
            <a:r>
              <a:rPr lang="en-US" dirty="0"/>
              <a:t>Homestead Grays</a:t>
            </a:r>
          </a:p>
          <a:p>
            <a:r>
              <a:rPr lang="en-US" dirty="0"/>
              <a:t>Baltimore Elite Giants</a:t>
            </a:r>
          </a:p>
          <a:p>
            <a:r>
              <a:rPr lang="en-US" dirty="0"/>
              <a:t>Newark Eagles</a:t>
            </a:r>
          </a:p>
          <a:p>
            <a:r>
              <a:rPr lang="en-US" dirty="0"/>
              <a:t>Philadelphia Stars</a:t>
            </a:r>
          </a:p>
          <a:p>
            <a:r>
              <a:rPr lang="en-US" dirty="0"/>
              <a:t>New York Cubans</a:t>
            </a:r>
          </a:p>
          <a:p>
            <a:r>
              <a:rPr lang="en-US" dirty="0"/>
              <a:t>New York Black Yankees</a:t>
            </a:r>
          </a:p>
        </p:txBody>
      </p:sp>
      <p:sp>
        <p:nvSpPr>
          <p:cNvPr id="7" name="Text Placeholder 6">
            <a:extLst>
              <a:ext uri="{FF2B5EF4-FFF2-40B4-BE49-F238E27FC236}">
                <a16:creationId xmlns:a16="http://schemas.microsoft.com/office/drawing/2014/main" id="{A413C3EA-9FA9-93D8-4E60-80A076E544D0}"/>
              </a:ext>
            </a:extLst>
          </p:cNvPr>
          <p:cNvSpPr>
            <a:spLocks noGrp="1"/>
          </p:cNvSpPr>
          <p:nvPr>
            <p:ph type="body" sz="quarter" idx="3"/>
          </p:nvPr>
        </p:nvSpPr>
        <p:spPr/>
        <p:txBody>
          <a:bodyPr/>
          <a:lstStyle/>
          <a:p>
            <a:r>
              <a:rPr lang="en-US" dirty="0"/>
              <a:t>Negro American League</a:t>
            </a:r>
          </a:p>
        </p:txBody>
      </p:sp>
      <p:sp>
        <p:nvSpPr>
          <p:cNvPr id="8" name="Content Placeholder 7">
            <a:extLst>
              <a:ext uri="{FF2B5EF4-FFF2-40B4-BE49-F238E27FC236}">
                <a16:creationId xmlns:a16="http://schemas.microsoft.com/office/drawing/2014/main" id="{E9BC68EF-B055-6465-19A3-45D774068228}"/>
              </a:ext>
            </a:extLst>
          </p:cNvPr>
          <p:cNvSpPr>
            <a:spLocks noGrp="1"/>
          </p:cNvSpPr>
          <p:nvPr>
            <p:ph sz="quarter" idx="4"/>
          </p:nvPr>
        </p:nvSpPr>
        <p:spPr/>
        <p:txBody>
          <a:bodyPr/>
          <a:lstStyle/>
          <a:p>
            <a:r>
              <a:rPr lang="en-US" dirty="0"/>
              <a:t>Birmingham Black Barons</a:t>
            </a:r>
          </a:p>
          <a:p>
            <a:r>
              <a:rPr lang="en-US" dirty="0"/>
              <a:t>Kansas City Monarchs</a:t>
            </a:r>
          </a:p>
          <a:p>
            <a:r>
              <a:rPr lang="en-US" dirty="0"/>
              <a:t>Cleveland Buckeyes</a:t>
            </a:r>
          </a:p>
          <a:p>
            <a:r>
              <a:rPr lang="en-US" dirty="0"/>
              <a:t>Chicago American Giants</a:t>
            </a:r>
          </a:p>
          <a:p>
            <a:r>
              <a:rPr lang="en-US" dirty="0"/>
              <a:t>Memphis Red Sox</a:t>
            </a:r>
          </a:p>
          <a:p>
            <a:r>
              <a:rPr lang="en-US" dirty="0"/>
              <a:t>Indianapolis Clowns</a:t>
            </a:r>
          </a:p>
        </p:txBody>
      </p:sp>
    </p:spTree>
    <p:extLst>
      <p:ext uri="{BB962C8B-B14F-4D97-AF65-F5344CB8AC3E}">
        <p14:creationId xmlns:p14="http://schemas.microsoft.com/office/powerpoint/2010/main" val="2613935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4CBC-1C53-4E50-8804-3917428E3A99}"/>
              </a:ext>
            </a:extLst>
          </p:cNvPr>
          <p:cNvSpPr>
            <a:spLocks noGrp="1"/>
          </p:cNvSpPr>
          <p:nvPr>
            <p:ph type="title"/>
          </p:nvPr>
        </p:nvSpPr>
        <p:spPr/>
        <p:txBody>
          <a:bodyPr/>
          <a:lstStyle/>
          <a:p>
            <a:pPr algn="ctr"/>
            <a:r>
              <a:rPr lang="en-US" dirty="0"/>
              <a:t>Hank Aaron’s Last Game with the Clowns</a:t>
            </a:r>
          </a:p>
        </p:txBody>
      </p:sp>
      <p:sp>
        <p:nvSpPr>
          <p:cNvPr id="4" name="Text Placeholder 3">
            <a:extLst>
              <a:ext uri="{FF2B5EF4-FFF2-40B4-BE49-F238E27FC236}">
                <a16:creationId xmlns:a16="http://schemas.microsoft.com/office/drawing/2014/main" id="{A5634D4A-4C64-4532-87F4-5B586DCDCB81}"/>
              </a:ext>
            </a:extLst>
          </p:cNvPr>
          <p:cNvSpPr>
            <a:spLocks noGrp="1"/>
          </p:cNvSpPr>
          <p:nvPr>
            <p:ph idx="1"/>
          </p:nvPr>
        </p:nvSpPr>
        <p:spPr>
          <a:xfrm>
            <a:off x="838200" y="1351912"/>
            <a:ext cx="10515600" cy="5298270"/>
          </a:xfrm>
        </p:spPr>
        <p:txBody>
          <a:bodyPr>
            <a:normAutofit/>
          </a:bodyPr>
          <a:lstStyle/>
          <a:p>
            <a:r>
              <a:rPr lang="en-US" dirty="0"/>
              <a:t>Hank Aaron doubled and tripled in the loss to Birmingham at Knoxville on October 8.</a:t>
            </a:r>
          </a:p>
          <a:p>
            <a:r>
              <a:rPr lang="en-US" dirty="0"/>
              <a:t>The article stated that he was headed for Milwaukee in the American Association in 1953.</a:t>
            </a:r>
          </a:p>
          <a:p>
            <a:r>
              <a:rPr lang="en-US" dirty="0"/>
              <a:t>But the Braves moved to Milwaukee and Aaron spent 1953 with Jacksonville, breaking the color line in the South Atlantic League.</a:t>
            </a:r>
          </a:p>
          <a:p>
            <a:r>
              <a:rPr lang="en-US" dirty="0"/>
              <a:t>He and Felix Mantilla were the only Black players on the team and in the League.</a:t>
            </a:r>
          </a:p>
          <a:p>
            <a:r>
              <a:rPr lang="en-US" dirty="0"/>
              <a:t>Jacksonville went 93-44 for manager Ben Geraghty.</a:t>
            </a:r>
          </a:p>
        </p:txBody>
      </p:sp>
    </p:spTree>
    <p:extLst>
      <p:ext uri="{BB962C8B-B14F-4D97-AF65-F5344CB8AC3E}">
        <p14:creationId xmlns:p14="http://schemas.microsoft.com/office/powerpoint/2010/main" val="263823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6CE4-C4EC-E8B4-47CF-6A2456E1CE0C}"/>
              </a:ext>
            </a:extLst>
          </p:cNvPr>
          <p:cNvSpPr>
            <a:spLocks noGrp="1"/>
          </p:cNvSpPr>
          <p:nvPr>
            <p:ph type="title"/>
          </p:nvPr>
        </p:nvSpPr>
        <p:spPr>
          <a:xfrm>
            <a:off x="838200" y="39376"/>
            <a:ext cx="10672740" cy="682519"/>
          </a:xfrm>
        </p:spPr>
        <p:txBody>
          <a:bodyPr>
            <a:normAutofit fontScale="90000"/>
          </a:bodyPr>
          <a:lstStyle/>
          <a:p>
            <a:pPr algn="ctr"/>
            <a:r>
              <a:rPr lang="en-US" b="1" dirty="0"/>
              <a:t>Ernie Banks Returns to Monarchs in 1953</a:t>
            </a:r>
          </a:p>
        </p:txBody>
      </p:sp>
      <p:sp>
        <p:nvSpPr>
          <p:cNvPr id="3" name="Content Placeholder 2">
            <a:extLst>
              <a:ext uri="{FF2B5EF4-FFF2-40B4-BE49-F238E27FC236}">
                <a16:creationId xmlns:a16="http://schemas.microsoft.com/office/drawing/2014/main" id="{B4AC6B95-CDE1-67DE-EE5C-512ED9C793B1}"/>
              </a:ext>
            </a:extLst>
          </p:cNvPr>
          <p:cNvSpPr>
            <a:spLocks noGrp="1"/>
          </p:cNvSpPr>
          <p:nvPr>
            <p:ph sz="half" idx="1"/>
          </p:nvPr>
        </p:nvSpPr>
        <p:spPr>
          <a:xfrm>
            <a:off x="338614" y="721895"/>
            <a:ext cx="6889084" cy="6136105"/>
          </a:xfrm>
        </p:spPr>
        <p:txBody>
          <a:bodyPr>
            <a:noAutofit/>
          </a:bodyPr>
          <a:lstStyle/>
          <a:p>
            <a:r>
              <a:rPr lang="en-US" dirty="0"/>
              <a:t>Banks was in the Army in 1951-1952.</a:t>
            </a:r>
          </a:p>
          <a:p>
            <a:r>
              <a:rPr lang="en-US" dirty="0"/>
              <a:t>He rejoined the Monarchs in 1953 and slugged his first homer on May 10 against the Clowns.</a:t>
            </a:r>
          </a:p>
          <a:p>
            <a:r>
              <a:rPr lang="en-US" dirty="0"/>
              <a:t>He played in the East-West game on August 16, but went hitless.</a:t>
            </a:r>
          </a:p>
          <a:p>
            <a:r>
              <a:rPr lang="en-US" dirty="0"/>
              <a:t>His last homer with the Monarchs, a Grand Slam, came on September 4. He last played with the Monarchs on September 13.</a:t>
            </a:r>
          </a:p>
          <a:p>
            <a:r>
              <a:rPr lang="en-US" dirty="0"/>
              <a:t>For the year, per the 9/29/53 Phila Tribune, he batted .347 with 60 hits, 16 doubles, seven homers, and 47 RBIs.</a:t>
            </a:r>
          </a:p>
          <a:p>
            <a:r>
              <a:rPr lang="en-US" dirty="0"/>
              <a:t>His first game with the Cubs was on September 17.</a:t>
            </a:r>
          </a:p>
        </p:txBody>
      </p:sp>
      <p:pic>
        <p:nvPicPr>
          <p:cNvPr id="1026" name="Picture 2" descr="Ernie Banks 'Mr. Cub' Dies At 83 | Lakeview, IL Patch">
            <a:extLst>
              <a:ext uri="{FF2B5EF4-FFF2-40B4-BE49-F238E27FC236}">
                <a16:creationId xmlns:a16="http://schemas.microsoft.com/office/drawing/2014/main" id="{A673E7AB-C6F0-B136-499A-D55E839489B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25900" y="1111279"/>
            <a:ext cx="4427486" cy="331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912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8A78AC-C826-F7DA-6584-9824277645EF}"/>
              </a:ext>
            </a:extLst>
          </p:cNvPr>
          <p:cNvSpPr>
            <a:spLocks noGrp="1"/>
          </p:cNvSpPr>
          <p:nvPr>
            <p:ph type="title"/>
          </p:nvPr>
        </p:nvSpPr>
        <p:spPr>
          <a:xfrm>
            <a:off x="839788" y="306371"/>
            <a:ext cx="5744835" cy="1461155"/>
          </a:xfrm>
        </p:spPr>
        <p:txBody>
          <a:bodyPr>
            <a:noAutofit/>
          </a:bodyPr>
          <a:lstStyle/>
          <a:p>
            <a:pPr algn="ctr"/>
            <a:r>
              <a:rPr lang="en-US" b="1" dirty="0"/>
              <a:t>Banks and Monarchs Take Command – from Pittsburgh Courier – 7/18/1953</a:t>
            </a:r>
          </a:p>
        </p:txBody>
      </p:sp>
      <p:pic>
        <p:nvPicPr>
          <p:cNvPr id="8" name="Content Placeholder 7">
            <a:extLst>
              <a:ext uri="{FF2B5EF4-FFF2-40B4-BE49-F238E27FC236}">
                <a16:creationId xmlns:a16="http://schemas.microsoft.com/office/drawing/2014/main" id="{64FF4C6D-3FC2-3EBE-353E-4DD04A46A766}"/>
              </a:ext>
            </a:extLst>
          </p:cNvPr>
          <p:cNvPicPr>
            <a:picLocks noGrp="1" noChangeAspect="1"/>
          </p:cNvPicPr>
          <p:nvPr>
            <p:ph idx="1"/>
          </p:nvPr>
        </p:nvPicPr>
        <p:blipFill>
          <a:blip r:embed="rId2"/>
          <a:stretch>
            <a:fillRect/>
          </a:stretch>
        </p:blipFill>
        <p:spPr>
          <a:xfrm>
            <a:off x="6905134" y="263236"/>
            <a:ext cx="5156462" cy="6488545"/>
          </a:xfrm>
        </p:spPr>
      </p:pic>
      <p:sp>
        <p:nvSpPr>
          <p:cNvPr id="9" name="Text Placeholder 8">
            <a:extLst>
              <a:ext uri="{FF2B5EF4-FFF2-40B4-BE49-F238E27FC236}">
                <a16:creationId xmlns:a16="http://schemas.microsoft.com/office/drawing/2014/main" id="{113B9458-0073-A202-A9FA-9D70BEA44E55}"/>
              </a:ext>
            </a:extLst>
          </p:cNvPr>
          <p:cNvSpPr>
            <a:spLocks noGrp="1"/>
          </p:cNvSpPr>
          <p:nvPr>
            <p:ph type="body" sz="half" idx="2"/>
          </p:nvPr>
        </p:nvSpPr>
        <p:spPr>
          <a:xfrm>
            <a:off x="839788" y="1913641"/>
            <a:ext cx="5853243" cy="4838140"/>
          </a:xfrm>
        </p:spPr>
        <p:txBody>
          <a:bodyPr>
            <a:noAutofit/>
          </a:bodyPr>
          <a:lstStyle/>
          <a:p>
            <a:pPr marL="285750" indent="-285750">
              <a:buFont typeface="Arial" panose="020B0604020202020204" pitchFamily="34" charset="0"/>
              <a:buChar char="•"/>
            </a:pPr>
            <a:r>
              <a:rPr lang="en-US" sz="2400" dirty="0"/>
              <a:t>At the midway point, Banks led league in batting with .400 average.</a:t>
            </a:r>
          </a:p>
          <a:p>
            <a:pPr marL="285750" indent="-285750">
              <a:buFont typeface="Arial" panose="020B0604020202020204" pitchFamily="34" charset="0"/>
              <a:buChar char="•"/>
            </a:pPr>
            <a:r>
              <a:rPr lang="en-US" sz="2400" dirty="0"/>
              <a:t>Monarchs won first-half championship.</a:t>
            </a:r>
          </a:p>
          <a:p>
            <a:pPr marL="285750" indent="-285750">
              <a:buFont typeface="Arial" panose="020B0604020202020204" pitchFamily="34" charset="0"/>
              <a:buChar char="•"/>
            </a:pPr>
            <a:r>
              <a:rPr lang="en-US" sz="2400" dirty="0"/>
              <a:t>Banks’ last game with the Monarchs was at Forbes Field in Pittsburgh. He singled, stole second base, and scored the winning run.</a:t>
            </a:r>
          </a:p>
          <a:p>
            <a:pPr marL="285750" indent="-285750">
              <a:buFont typeface="Arial" panose="020B0604020202020204" pitchFamily="34" charset="0"/>
              <a:buChar char="•"/>
            </a:pPr>
            <a:r>
              <a:rPr lang="en-US" sz="2400" dirty="0"/>
              <a:t>The Monarchs won the second half as well and were the only team in the league with a better than .500 record.</a:t>
            </a:r>
          </a:p>
          <a:p>
            <a:pPr marL="285750" indent="-285750">
              <a:buFont typeface="Arial" panose="020B0604020202020204" pitchFamily="34" charset="0"/>
              <a:buChar char="•"/>
            </a:pPr>
            <a:r>
              <a:rPr lang="en-US" sz="2400" dirty="0"/>
              <a:t>Banks’ .347 average was good for third in the league behind Ray Neil and Doc Dennis.</a:t>
            </a:r>
          </a:p>
        </p:txBody>
      </p:sp>
    </p:spTree>
    <p:extLst>
      <p:ext uri="{BB962C8B-B14F-4D97-AF65-F5344CB8AC3E}">
        <p14:creationId xmlns:p14="http://schemas.microsoft.com/office/powerpoint/2010/main" val="3857545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F7861E-3EF8-86A1-BCC4-00C539C4571F}"/>
              </a:ext>
            </a:extLst>
          </p:cNvPr>
          <p:cNvSpPr>
            <a:spLocks noGrp="1"/>
          </p:cNvSpPr>
          <p:nvPr>
            <p:ph type="title"/>
          </p:nvPr>
        </p:nvSpPr>
        <p:spPr>
          <a:xfrm>
            <a:off x="838200" y="365126"/>
            <a:ext cx="10290142" cy="601122"/>
          </a:xfrm>
        </p:spPr>
        <p:txBody>
          <a:bodyPr>
            <a:normAutofit fontScale="90000"/>
          </a:bodyPr>
          <a:lstStyle/>
          <a:p>
            <a:pPr algn="ctr"/>
            <a:r>
              <a:rPr lang="en-US" b="1" dirty="0"/>
              <a:t>Ernie Moves On!</a:t>
            </a:r>
          </a:p>
        </p:txBody>
      </p:sp>
      <p:pic>
        <p:nvPicPr>
          <p:cNvPr id="8" name="Content Placeholder 7">
            <a:extLst>
              <a:ext uri="{FF2B5EF4-FFF2-40B4-BE49-F238E27FC236}">
                <a16:creationId xmlns:a16="http://schemas.microsoft.com/office/drawing/2014/main" id="{645686EA-63D3-007E-966F-8F9B7A8050D8}"/>
              </a:ext>
            </a:extLst>
          </p:cNvPr>
          <p:cNvPicPr>
            <a:picLocks noGrp="1" noChangeAspect="1"/>
          </p:cNvPicPr>
          <p:nvPr>
            <p:ph sz="half" idx="1"/>
          </p:nvPr>
        </p:nvPicPr>
        <p:blipFill>
          <a:blip r:embed="rId2"/>
          <a:stretch>
            <a:fillRect/>
          </a:stretch>
        </p:blipFill>
        <p:spPr>
          <a:xfrm>
            <a:off x="2428053" y="1036948"/>
            <a:ext cx="2602159" cy="5656083"/>
          </a:xfrm>
        </p:spPr>
      </p:pic>
      <p:pic>
        <p:nvPicPr>
          <p:cNvPr id="11" name="Content Placeholder 10">
            <a:extLst>
              <a:ext uri="{FF2B5EF4-FFF2-40B4-BE49-F238E27FC236}">
                <a16:creationId xmlns:a16="http://schemas.microsoft.com/office/drawing/2014/main" id="{D6BC7936-6472-C3EB-C211-ED7D8E7CA82E}"/>
              </a:ext>
            </a:extLst>
          </p:cNvPr>
          <p:cNvPicPr>
            <a:picLocks noGrp="1" noChangeAspect="1"/>
          </p:cNvPicPr>
          <p:nvPr>
            <p:ph sz="half" idx="2"/>
          </p:nvPr>
        </p:nvPicPr>
        <p:blipFill>
          <a:blip r:embed="rId3"/>
          <a:stretch>
            <a:fillRect/>
          </a:stretch>
        </p:blipFill>
        <p:spPr>
          <a:xfrm>
            <a:off x="6888063" y="928540"/>
            <a:ext cx="2979443" cy="5868941"/>
          </a:xfrm>
        </p:spPr>
      </p:pic>
    </p:spTree>
    <p:extLst>
      <p:ext uri="{BB962C8B-B14F-4D97-AF65-F5344CB8AC3E}">
        <p14:creationId xmlns:p14="http://schemas.microsoft.com/office/powerpoint/2010/main" val="2837308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04352-76D4-830A-4A0D-F366967A54FB}"/>
              </a:ext>
            </a:extLst>
          </p:cNvPr>
          <p:cNvSpPr>
            <a:spLocks noGrp="1"/>
          </p:cNvSpPr>
          <p:nvPr>
            <p:ph type="title"/>
          </p:nvPr>
        </p:nvSpPr>
        <p:spPr>
          <a:xfrm>
            <a:off x="838200" y="365125"/>
            <a:ext cx="10869620" cy="1398048"/>
          </a:xfrm>
        </p:spPr>
        <p:txBody>
          <a:bodyPr/>
          <a:lstStyle/>
          <a:p>
            <a:r>
              <a:rPr lang="en-US" dirty="0"/>
              <a:t>After 1953 – New Teams and a Barrier Breaker</a:t>
            </a:r>
          </a:p>
        </p:txBody>
      </p:sp>
      <p:sp>
        <p:nvSpPr>
          <p:cNvPr id="6" name="Content Placeholder 5">
            <a:extLst>
              <a:ext uri="{FF2B5EF4-FFF2-40B4-BE49-F238E27FC236}">
                <a16:creationId xmlns:a16="http://schemas.microsoft.com/office/drawing/2014/main" id="{127D51A3-4C0A-AB39-0E82-70FF81E11007}"/>
              </a:ext>
            </a:extLst>
          </p:cNvPr>
          <p:cNvSpPr>
            <a:spLocks noGrp="1"/>
          </p:cNvSpPr>
          <p:nvPr>
            <p:ph idx="1"/>
          </p:nvPr>
        </p:nvSpPr>
        <p:spPr/>
        <p:txBody>
          <a:bodyPr/>
          <a:lstStyle/>
          <a:p>
            <a:r>
              <a:rPr lang="en-US" dirty="0"/>
              <a:t>The Negro American league expanded to six teams in 1954 with the addition of the Detroit Stars and the Louisville Black Colonels.</a:t>
            </a:r>
          </a:p>
          <a:p>
            <a:r>
              <a:rPr lang="en-US" dirty="0">
                <a:highlight>
                  <a:srgbClr val="FFFF00"/>
                </a:highlight>
              </a:rPr>
              <a:t>John Kennedy</a:t>
            </a:r>
            <a:r>
              <a:rPr lang="en-US" dirty="0"/>
              <a:t> joined the Birmingham Black Barons in 1954. By 1956, he was with the Kansas City Monarchs.</a:t>
            </a:r>
          </a:p>
          <a:p>
            <a:r>
              <a:rPr lang="en-US" dirty="0"/>
              <a:t>In 1956, with the Monarchs, he batted .356, third best in the league.</a:t>
            </a:r>
          </a:p>
          <a:p>
            <a:r>
              <a:rPr lang="en-US" dirty="0"/>
              <a:t>He became the Phillies’ first Afro-American player in 1957. He was hitless in five National League games.</a:t>
            </a:r>
          </a:p>
        </p:txBody>
      </p:sp>
    </p:spTree>
    <p:extLst>
      <p:ext uri="{BB962C8B-B14F-4D97-AF65-F5344CB8AC3E}">
        <p14:creationId xmlns:p14="http://schemas.microsoft.com/office/powerpoint/2010/main" val="580318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B7C2-4BA5-FEFA-D1A7-563AB7B879E6}"/>
              </a:ext>
            </a:extLst>
          </p:cNvPr>
          <p:cNvSpPr>
            <a:spLocks noGrp="1"/>
          </p:cNvSpPr>
          <p:nvPr>
            <p:ph type="title"/>
          </p:nvPr>
        </p:nvSpPr>
        <p:spPr>
          <a:xfrm>
            <a:off x="838200" y="365125"/>
            <a:ext cx="10610654" cy="766091"/>
          </a:xfrm>
        </p:spPr>
        <p:txBody>
          <a:bodyPr/>
          <a:lstStyle/>
          <a:p>
            <a:pPr algn="ctr"/>
            <a:r>
              <a:rPr lang="en-US" b="1" dirty="0"/>
              <a:t>The Indianapolis Clowns Post 1954</a:t>
            </a:r>
          </a:p>
        </p:txBody>
      </p:sp>
      <p:sp>
        <p:nvSpPr>
          <p:cNvPr id="3" name="Content Placeholder 2">
            <a:extLst>
              <a:ext uri="{FF2B5EF4-FFF2-40B4-BE49-F238E27FC236}">
                <a16:creationId xmlns:a16="http://schemas.microsoft.com/office/drawing/2014/main" id="{50BB59BD-5593-B1C8-F8D0-7CF87E585CA7}"/>
              </a:ext>
            </a:extLst>
          </p:cNvPr>
          <p:cNvSpPr>
            <a:spLocks noGrp="1"/>
          </p:cNvSpPr>
          <p:nvPr>
            <p:ph idx="1"/>
          </p:nvPr>
        </p:nvSpPr>
        <p:spPr>
          <a:xfrm>
            <a:off x="838198" y="1093509"/>
            <a:ext cx="10761483" cy="5599522"/>
          </a:xfrm>
        </p:spPr>
        <p:txBody>
          <a:bodyPr>
            <a:normAutofit fontScale="92500" lnSpcReduction="10000"/>
          </a:bodyPr>
          <a:lstStyle/>
          <a:p>
            <a:r>
              <a:rPr lang="en-US" dirty="0"/>
              <a:t>The Indianapolis Clowns last played in the Negro American League in 1954.</a:t>
            </a:r>
          </a:p>
          <a:p>
            <a:r>
              <a:rPr lang="en-US" dirty="0">
                <a:highlight>
                  <a:srgbClr val="FFFF00"/>
                </a:highlight>
              </a:rPr>
              <a:t>John Wyatt</a:t>
            </a:r>
            <a:r>
              <a:rPr lang="en-US" dirty="0"/>
              <a:t> was the last Indianapolis player from the NAL days to make it to the AL/NL majors.</a:t>
            </a:r>
          </a:p>
          <a:p>
            <a:r>
              <a:rPr lang="en-US" dirty="0"/>
              <a:t>Through 1989, they were exclusively a traveling barnstorming team.</a:t>
            </a:r>
          </a:p>
          <a:p>
            <a:r>
              <a:rPr lang="en-US" dirty="0"/>
              <a:t>Little in the way of detailed results are available about the team after 1954.</a:t>
            </a:r>
          </a:p>
          <a:p>
            <a:r>
              <a:rPr lang="en-US" dirty="0"/>
              <a:t>However, some of their players moved on to bigger things. They include:</a:t>
            </a:r>
          </a:p>
          <a:p>
            <a:r>
              <a:rPr lang="en-US" dirty="0"/>
              <a:t>George Smith was signed by the Detroit organization after the 1957 season. He made it to Detroit in 1963.</a:t>
            </a:r>
          </a:p>
          <a:p>
            <a:r>
              <a:rPr lang="en-US" dirty="0"/>
              <a:t>Choo-Choo Coleman, who played with the Clowns from 1955 through 1957, also played with Orlando in the Florida State League beginning in 1955 and made it to the majors with Philadelphia in 1961. He is best known as a member of the 1962 Mets. </a:t>
            </a:r>
          </a:p>
          <a:p>
            <a:r>
              <a:rPr lang="en-US" dirty="0"/>
              <a:t>Hal King, who played with the Clowns from 1962 through 1964, made it to the majors in 1967 with Houston.</a:t>
            </a:r>
          </a:p>
        </p:txBody>
      </p:sp>
    </p:spTree>
    <p:extLst>
      <p:ext uri="{BB962C8B-B14F-4D97-AF65-F5344CB8AC3E}">
        <p14:creationId xmlns:p14="http://schemas.microsoft.com/office/powerpoint/2010/main" val="2310604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F22A-48B6-E5E9-826B-C1CB9592C926}"/>
              </a:ext>
            </a:extLst>
          </p:cNvPr>
          <p:cNvSpPr>
            <a:spLocks noGrp="1"/>
          </p:cNvSpPr>
          <p:nvPr>
            <p:ph type="title"/>
          </p:nvPr>
        </p:nvSpPr>
        <p:spPr/>
        <p:txBody>
          <a:bodyPr/>
          <a:lstStyle/>
          <a:p>
            <a:pPr algn="ctr"/>
            <a:r>
              <a:rPr lang="en-US" b="1" dirty="0"/>
              <a:t>The Monarchs Continue to Produce Quality Players</a:t>
            </a:r>
          </a:p>
        </p:txBody>
      </p:sp>
      <p:sp>
        <p:nvSpPr>
          <p:cNvPr id="5" name="Content Placeholder 4">
            <a:extLst>
              <a:ext uri="{FF2B5EF4-FFF2-40B4-BE49-F238E27FC236}">
                <a16:creationId xmlns:a16="http://schemas.microsoft.com/office/drawing/2014/main" id="{BD34F887-9011-136E-AD49-C34849824924}"/>
              </a:ext>
            </a:extLst>
          </p:cNvPr>
          <p:cNvSpPr>
            <a:spLocks noGrp="1"/>
          </p:cNvSpPr>
          <p:nvPr>
            <p:ph idx="1"/>
          </p:nvPr>
        </p:nvSpPr>
        <p:spPr/>
        <p:txBody>
          <a:bodyPr>
            <a:normAutofit/>
          </a:bodyPr>
          <a:lstStyle/>
          <a:p>
            <a:r>
              <a:rPr lang="en-US" dirty="0"/>
              <a:t>In 1952, </a:t>
            </a:r>
            <a:r>
              <a:rPr lang="en-US" dirty="0" err="1">
                <a:highlight>
                  <a:srgbClr val="FFFF00"/>
                </a:highlight>
              </a:rPr>
              <a:t>Pancho</a:t>
            </a:r>
            <a:r>
              <a:rPr lang="en-US" dirty="0">
                <a:highlight>
                  <a:srgbClr val="FFFF00"/>
                </a:highlight>
              </a:rPr>
              <a:t> Herrera</a:t>
            </a:r>
            <a:r>
              <a:rPr lang="en-US" dirty="0"/>
              <a:t> joined the Monarchs. He was in two East-West games, homering in the game on August 22, 1954.</a:t>
            </a:r>
          </a:p>
          <a:p>
            <a:r>
              <a:rPr lang="en-US" dirty="0"/>
              <a:t>Herrera signed with Phillies organization in 1955 and made it to the National League Phillies on April 15, 1958, becoming the team’s fourth player of color.</a:t>
            </a:r>
          </a:p>
          <a:p>
            <a:r>
              <a:rPr lang="en-US" dirty="0">
                <a:highlight>
                  <a:srgbClr val="FFFF00"/>
                </a:highlight>
              </a:rPr>
              <a:t>Walter Bond </a:t>
            </a:r>
            <a:r>
              <a:rPr lang="en-US" dirty="0"/>
              <a:t>was on the 1956 Monarchs, batting .308. He was selected for the East-West Game. He was signed by Cleveland and made it to the American League in 1960.</a:t>
            </a:r>
          </a:p>
          <a:p>
            <a:r>
              <a:rPr lang="en-US" dirty="0"/>
              <a:t>And four players from the 1955 Monarchs made it to the “Show.”</a:t>
            </a:r>
          </a:p>
        </p:txBody>
      </p:sp>
    </p:spTree>
    <p:extLst>
      <p:ext uri="{BB962C8B-B14F-4D97-AF65-F5344CB8AC3E}">
        <p14:creationId xmlns:p14="http://schemas.microsoft.com/office/powerpoint/2010/main" val="1689259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9C55-7FE0-918C-ADAB-A227DDE872C1}"/>
              </a:ext>
            </a:extLst>
          </p:cNvPr>
          <p:cNvSpPr>
            <a:spLocks noGrp="1"/>
          </p:cNvSpPr>
          <p:nvPr>
            <p:ph type="title"/>
          </p:nvPr>
        </p:nvSpPr>
        <p:spPr>
          <a:xfrm>
            <a:off x="6943220" y="98441"/>
            <a:ext cx="5248780" cy="1227220"/>
          </a:xfrm>
        </p:spPr>
        <p:txBody>
          <a:bodyPr>
            <a:normAutofit fontScale="90000"/>
          </a:bodyPr>
          <a:lstStyle/>
          <a:p>
            <a:pPr algn="ctr"/>
            <a:r>
              <a:rPr lang="en-US" b="1" dirty="0"/>
              <a:t>Buck O’Neil Leaves Monarchs</a:t>
            </a:r>
          </a:p>
        </p:txBody>
      </p:sp>
      <p:sp>
        <p:nvSpPr>
          <p:cNvPr id="3" name="Content Placeholder 2">
            <a:extLst>
              <a:ext uri="{FF2B5EF4-FFF2-40B4-BE49-F238E27FC236}">
                <a16:creationId xmlns:a16="http://schemas.microsoft.com/office/drawing/2014/main" id="{BFABF64B-CB57-AF63-6F6C-1A4DA82BAA46}"/>
              </a:ext>
            </a:extLst>
          </p:cNvPr>
          <p:cNvSpPr>
            <a:spLocks noGrp="1"/>
          </p:cNvSpPr>
          <p:nvPr>
            <p:ph sz="half" idx="1"/>
          </p:nvPr>
        </p:nvSpPr>
        <p:spPr>
          <a:xfrm>
            <a:off x="838199" y="205632"/>
            <a:ext cx="5921361" cy="6553928"/>
          </a:xfrm>
        </p:spPr>
        <p:txBody>
          <a:bodyPr>
            <a:normAutofit/>
          </a:bodyPr>
          <a:lstStyle/>
          <a:p>
            <a:r>
              <a:rPr lang="en-US" dirty="0"/>
              <a:t>On May 15, 1955, in the season opener at Kansas City, 44-year-old Buck O’Neil hit a pinch-hit home run.</a:t>
            </a:r>
          </a:p>
          <a:p>
            <a:r>
              <a:rPr lang="en-US" dirty="0"/>
              <a:t>He had been with the team as a player since 1938. He took over as manager in 1948.</a:t>
            </a:r>
          </a:p>
          <a:p>
            <a:r>
              <a:rPr lang="en-US" dirty="0"/>
              <a:t>At season’s end, Lou Johnson, George Altman, and J. C. Hartman went to Cubs organization. Hal Jones went to the Cleveland organization. Each made it to the AL/NL majors.</a:t>
            </a:r>
          </a:p>
          <a:p>
            <a:r>
              <a:rPr lang="en-US" dirty="0"/>
              <a:t>O’Neil joined the Cubs as a scout and never forgot his roots in the Negro Leagues. </a:t>
            </a:r>
          </a:p>
        </p:txBody>
      </p:sp>
      <p:pic>
        <p:nvPicPr>
          <p:cNvPr id="1026" name="Picture 2" descr="Buck O'Neil - Wikipedia">
            <a:extLst>
              <a:ext uri="{FF2B5EF4-FFF2-40B4-BE49-F238E27FC236}">
                <a16:creationId xmlns:a16="http://schemas.microsoft.com/office/drawing/2014/main" id="{132806AB-3E04-912F-6A83-46F76D6494D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43220" y="1369412"/>
            <a:ext cx="5115599" cy="437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50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DD5F-425A-F603-87C4-9ECFAD830444}"/>
              </a:ext>
            </a:extLst>
          </p:cNvPr>
          <p:cNvSpPr>
            <a:spLocks noGrp="1"/>
          </p:cNvSpPr>
          <p:nvPr>
            <p:ph type="title"/>
          </p:nvPr>
        </p:nvSpPr>
        <p:spPr/>
        <p:txBody>
          <a:bodyPr/>
          <a:lstStyle/>
          <a:p>
            <a:pPr algn="ctr"/>
            <a:r>
              <a:rPr lang="en-US" dirty="0"/>
              <a:t>Minor Leagues Welcome Black Players – Some more than Others</a:t>
            </a:r>
          </a:p>
        </p:txBody>
      </p:sp>
      <p:sp>
        <p:nvSpPr>
          <p:cNvPr id="3" name="Content Placeholder 2">
            <a:extLst>
              <a:ext uri="{FF2B5EF4-FFF2-40B4-BE49-F238E27FC236}">
                <a16:creationId xmlns:a16="http://schemas.microsoft.com/office/drawing/2014/main" id="{F9A29B96-0B10-6C14-D975-B152F5B2C0E7}"/>
              </a:ext>
            </a:extLst>
          </p:cNvPr>
          <p:cNvSpPr>
            <a:spLocks noGrp="1"/>
          </p:cNvSpPr>
          <p:nvPr>
            <p:ph idx="1"/>
          </p:nvPr>
        </p:nvSpPr>
        <p:spPr>
          <a:xfrm>
            <a:off x="838200" y="1591056"/>
            <a:ext cx="10829544" cy="5125212"/>
          </a:xfrm>
        </p:spPr>
        <p:txBody>
          <a:bodyPr>
            <a:normAutofit lnSpcReduction="10000"/>
          </a:bodyPr>
          <a:lstStyle/>
          <a:p>
            <a:r>
              <a:rPr lang="en-US" dirty="0">
                <a:highlight>
                  <a:srgbClr val="FFFF00"/>
                </a:highlight>
              </a:rPr>
              <a:t>Sammy Gee </a:t>
            </a:r>
            <a:r>
              <a:rPr lang="en-US" dirty="0"/>
              <a:t>broke the color line in the Canadian-American League. When he was signed by the Brooklyn Dodger organization, he became the first player signed who had not played in the Negro Leagues.</a:t>
            </a:r>
          </a:p>
          <a:p>
            <a:r>
              <a:rPr lang="en-US" dirty="0">
                <a:highlight>
                  <a:srgbClr val="FFFF00"/>
                </a:highlight>
              </a:rPr>
              <a:t>Chuck Harmon </a:t>
            </a:r>
            <a:r>
              <a:rPr lang="en-US" dirty="0"/>
              <a:t>was the second Black player in the Canadian-American League in 1947 after playing briefly in July - only four games , under an assumed name (Charlie Fine) - with the Indianapolis Clowns. </a:t>
            </a:r>
          </a:p>
          <a:p>
            <a:r>
              <a:rPr lang="en-US" dirty="0"/>
              <a:t>He played with the Gloversville-Johnstown (New York) Glovers. He was the only player of color on the team.</a:t>
            </a:r>
          </a:p>
          <a:p>
            <a:r>
              <a:rPr lang="en-US" dirty="0"/>
              <a:t>No other former Negro League players were in the Can-Am League, which ceased operations after the 1951 season. </a:t>
            </a:r>
          </a:p>
          <a:p>
            <a:r>
              <a:rPr lang="en-US" dirty="0">
                <a:highlight>
                  <a:srgbClr val="FFFF00"/>
                </a:highlight>
              </a:rPr>
              <a:t>Walter McCoy </a:t>
            </a:r>
            <a:r>
              <a:rPr lang="en-US" dirty="0"/>
              <a:t>of the Chicago American Giants, broke the color line in the California League in 1949. He was the only Black in the league.</a:t>
            </a:r>
          </a:p>
        </p:txBody>
      </p:sp>
    </p:spTree>
    <p:extLst>
      <p:ext uri="{BB962C8B-B14F-4D97-AF65-F5344CB8AC3E}">
        <p14:creationId xmlns:p14="http://schemas.microsoft.com/office/powerpoint/2010/main" val="293932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7A55-CB6E-B5C3-4475-911467F3E73B}"/>
              </a:ext>
            </a:extLst>
          </p:cNvPr>
          <p:cNvSpPr>
            <a:spLocks noGrp="1"/>
          </p:cNvSpPr>
          <p:nvPr>
            <p:ph type="title"/>
          </p:nvPr>
        </p:nvSpPr>
        <p:spPr/>
        <p:txBody>
          <a:bodyPr/>
          <a:lstStyle/>
          <a:p>
            <a:pPr algn="ctr"/>
            <a:r>
              <a:rPr lang="en-US" b="1" dirty="0"/>
              <a:t>From the Berkshire Eagle – July 19, 1947</a:t>
            </a:r>
          </a:p>
        </p:txBody>
      </p:sp>
      <p:pic>
        <p:nvPicPr>
          <p:cNvPr id="5" name="Content Placeholder 4">
            <a:extLst>
              <a:ext uri="{FF2B5EF4-FFF2-40B4-BE49-F238E27FC236}">
                <a16:creationId xmlns:a16="http://schemas.microsoft.com/office/drawing/2014/main" id="{EA417EBB-507A-49F6-EB7B-DF37947FBE20}"/>
              </a:ext>
            </a:extLst>
          </p:cNvPr>
          <p:cNvPicPr>
            <a:picLocks noGrp="1" noChangeAspect="1"/>
          </p:cNvPicPr>
          <p:nvPr>
            <p:ph idx="1"/>
          </p:nvPr>
        </p:nvPicPr>
        <p:blipFill>
          <a:blip r:embed="rId2"/>
          <a:stretch>
            <a:fillRect/>
          </a:stretch>
        </p:blipFill>
        <p:spPr>
          <a:xfrm>
            <a:off x="3689491" y="1825625"/>
            <a:ext cx="4813018" cy="4351338"/>
          </a:xfrm>
        </p:spPr>
      </p:pic>
    </p:spTree>
    <p:extLst>
      <p:ext uri="{BB962C8B-B14F-4D97-AF65-F5344CB8AC3E}">
        <p14:creationId xmlns:p14="http://schemas.microsoft.com/office/powerpoint/2010/main" val="2654583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558BE9-819D-AFA4-12B2-B889F033DC89}"/>
              </a:ext>
            </a:extLst>
          </p:cNvPr>
          <p:cNvSpPr>
            <a:spLocks noGrp="1"/>
          </p:cNvSpPr>
          <p:nvPr>
            <p:ph type="title"/>
          </p:nvPr>
        </p:nvSpPr>
        <p:spPr/>
        <p:txBody>
          <a:bodyPr/>
          <a:lstStyle/>
          <a:p>
            <a:pPr algn="ctr"/>
            <a:r>
              <a:rPr lang="en-US" dirty="0"/>
              <a:t>Before 1949, Two Teams Dropped Out of the Negro National League</a:t>
            </a:r>
          </a:p>
        </p:txBody>
      </p:sp>
      <p:sp>
        <p:nvSpPr>
          <p:cNvPr id="10" name="Text Placeholder 9">
            <a:extLst>
              <a:ext uri="{FF2B5EF4-FFF2-40B4-BE49-F238E27FC236}">
                <a16:creationId xmlns:a16="http://schemas.microsoft.com/office/drawing/2014/main" id="{5344F6B0-7EB2-315B-5FA1-21F5F23A239B}"/>
              </a:ext>
            </a:extLst>
          </p:cNvPr>
          <p:cNvSpPr>
            <a:spLocks noGrp="1"/>
          </p:cNvSpPr>
          <p:nvPr>
            <p:ph type="body" idx="1"/>
          </p:nvPr>
        </p:nvSpPr>
        <p:spPr>
          <a:xfrm>
            <a:off x="1041662" y="1578991"/>
            <a:ext cx="5538248" cy="410066"/>
          </a:xfrm>
        </p:spPr>
        <p:txBody>
          <a:bodyPr>
            <a:normAutofit lnSpcReduction="10000"/>
          </a:bodyPr>
          <a:lstStyle/>
          <a:p>
            <a:pPr algn="ctr"/>
            <a:r>
              <a:rPr lang="en-US" dirty="0"/>
              <a:t>Homestead Grays</a:t>
            </a:r>
          </a:p>
        </p:txBody>
      </p:sp>
      <p:sp>
        <p:nvSpPr>
          <p:cNvPr id="11" name="Content Placeholder 10">
            <a:extLst>
              <a:ext uri="{FF2B5EF4-FFF2-40B4-BE49-F238E27FC236}">
                <a16:creationId xmlns:a16="http://schemas.microsoft.com/office/drawing/2014/main" id="{5013558B-E9BB-82F0-7822-BD97C0A3B0C0}"/>
              </a:ext>
            </a:extLst>
          </p:cNvPr>
          <p:cNvSpPr>
            <a:spLocks noGrp="1"/>
          </p:cNvSpPr>
          <p:nvPr>
            <p:ph sz="half" idx="2"/>
          </p:nvPr>
        </p:nvSpPr>
        <p:spPr>
          <a:xfrm>
            <a:off x="839787" y="1989057"/>
            <a:ext cx="6041780" cy="4732254"/>
          </a:xfrm>
        </p:spPr>
        <p:txBody>
          <a:bodyPr>
            <a:normAutofit/>
          </a:bodyPr>
          <a:lstStyle/>
          <a:p>
            <a:r>
              <a:rPr lang="en-US" dirty="0"/>
              <a:t>Owner Cumberland Posey had died in March 1946.</a:t>
            </a:r>
          </a:p>
          <a:p>
            <a:r>
              <a:rPr lang="en-US" dirty="0"/>
              <a:t>Headliner Josh Gibson had died in January 1947.</a:t>
            </a:r>
          </a:p>
          <a:p>
            <a:r>
              <a:rPr lang="en-US" dirty="0"/>
              <a:t>Luke Easter was </a:t>
            </a:r>
            <a:r>
              <a:rPr lang="en-US" dirty="0" err="1"/>
              <a:t>en</a:t>
            </a:r>
            <a:r>
              <a:rPr lang="en-US" dirty="0"/>
              <a:t> route to the Cleveland Indians.</a:t>
            </a:r>
          </a:p>
          <a:p>
            <a:r>
              <a:rPr lang="en-US" dirty="0"/>
              <a:t>Money was short.</a:t>
            </a:r>
          </a:p>
          <a:p>
            <a:r>
              <a:rPr lang="en-US" dirty="0"/>
              <a:t>Team chose to barnstorm and joined the Negro American Association, a minor Negro league.</a:t>
            </a:r>
          </a:p>
        </p:txBody>
      </p:sp>
      <p:sp>
        <p:nvSpPr>
          <p:cNvPr id="12" name="Text Placeholder 11">
            <a:extLst>
              <a:ext uri="{FF2B5EF4-FFF2-40B4-BE49-F238E27FC236}">
                <a16:creationId xmlns:a16="http://schemas.microsoft.com/office/drawing/2014/main" id="{6750FD93-650B-0BC1-E701-0AA10D84D8C5}"/>
              </a:ext>
            </a:extLst>
          </p:cNvPr>
          <p:cNvSpPr>
            <a:spLocks noGrp="1"/>
          </p:cNvSpPr>
          <p:nvPr>
            <p:ph type="body" sz="quarter" idx="3"/>
          </p:nvPr>
        </p:nvSpPr>
        <p:spPr>
          <a:xfrm>
            <a:off x="7037108" y="1578990"/>
            <a:ext cx="4199643" cy="447773"/>
          </a:xfrm>
        </p:spPr>
        <p:txBody>
          <a:bodyPr>
            <a:normAutofit lnSpcReduction="10000"/>
          </a:bodyPr>
          <a:lstStyle/>
          <a:p>
            <a:pPr algn="ctr"/>
            <a:r>
              <a:rPr lang="en-US" dirty="0"/>
              <a:t>New York Black Yankees</a:t>
            </a:r>
          </a:p>
        </p:txBody>
      </p:sp>
      <p:sp>
        <p:nvSpPr>
          <p:cNvPr id="13" name="Content Placeholder 12">
            <a:extLst>
              <a:ext uri="{FF2B5EF4-FFF2-40B4-BE49-F238E27FC236}">
                <a16:creationId xmlns:a16="http://schemas.microsoft.com/office/drawing/2014/main" id="{AE6E22E8-FC77-D443-4A00-9EC67C5C5E69}"/>
              </a:ext>
            </a:extLst>
          </p:cNvPr>
          <p:cNvSpPr>
            <a:spLocks noGrp="1"/>
          </p:cNvSpPr>
          <p:nvPr>
            <p:ph sz="quarter" idx="4"/>
          </p:nvPr>
        </p:nvSpPr>
        <p:spPr>
          <a:xfrm>
            <a:off x="6966408" y="2026764"/>
            <a:ext cx="4385805" cy="4391536"/>
          </a:xfrm>
        </p:spPr>
        <p:txBody>
          <a:bodyPr>
            <a:normAutofit/>
          </a:bodyPr>
          <a:lstStyle/>
          <a:p>
            <a:r>
              <a:rPr lang="en-US" dirty="0"/>
              <a:t>Clearly the worst of the Negro League franchises.</a:t>
            </a:r>
          </a:p>
          <a:p>
            <a:r>
              <a:rPr lang="en-US" dirty="0"/>
              <a:t>Had relocated to Rochester, NY for several games during 1948 season.</a:t>
            </a:r>
          </a:p>
          <a:p>
            <a:r>
              <a:rPr lang="en-US" dirty="0"/>
              <a:t>Few quality players.</a:t>
            </a:r>
          </a:p>
          <a:p>
            <a:r>
              <a:rPr lang="en-US" dirty="0"/>
              <a:t>Became a travel team in 1949, barnstorming in various parts of the country.</a:t>
            </a:r>
          </a:p>
          <a:p>
            <a:endParaRPr lang="en-US" dirty="0"/>
          </a:p>
        </p:txBody>
      </p:sp>
    </p:spTree>
    <p:extLst>
      <p:ext uri="{BB962C8B-B14F-4D97-AF65-F5344CB8AC3E}">
        <p14:creationId xmlns:p14="http://schemas.microsoft.com/office/powerpoint/2010/main" val="3193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4836-33B8-CC20-826F-7DE7483A4E15}"/>
              </a:ext>
            </a:extLst>
          </p:cNvPr>
          <p:cNvSpPr>
            <a:spLocks noGrp="1"/>
          </p:cNvSpPr>
          <p:nvPr>
            <p:ph type="title"/>
          </p:nvPr>
        </p:nvSpPr>
        <p:spPr/>
        <p:txBody>
          <a:bodyPr/>
          <a:lstStyle/>
          <a:p>
            <a:pPr algn="ctr"/>
            <a:r>
              <a:rPr lang="en-US" b="1" dirty="0"/>
              <a:t>Strange Doings in the PONY (Pennsylvania-Ontario-New York) League</a:t>
            </a:r>
          </a:p>
        </p:txBody>
      </p:sp>
      <p:sp>
        <p:nvSpPr>
          <p:cNvPr id="3" name="Content Placeholder 2">
            <a:extLst>
              <a:ext uri="{FF2B5EF4-FFF2-40B4-BE49-F238E27FC236}">
                <a16:creationId xmlns:a16="http://schemas.microsoft.com/office/drawing/2014/main" id="{4739277A-6E38-4557-A31F-EBC1FCDCF96C}"/>
              </a:ext>
            </a:extLst>
          </p:cNvPr>
          <p:cNvSpPr>
            <a:spLocks noGrp="1"/>
          </p:cNvSpPr>
          <p:nvPr>
            <p:ph idx="1"/>
          </p:nvPr>
        </p:nvSpPr>
        <p:spPr/>
        <p:txBody>
          <a:bodyPr/>
          <a:lstStyle/>
          <a:p>
            <a:r>
              <a:rPr lang="en-US" dirty="0"/>
              <a:t>Sammy Gee, one year after breaking the color line in the Can-Am League, broke the barrier in the PONY League when the Dodgers sent him to Olean, NY.</a:t>
            </a:r>
          </a:p>
          <a:p>
            <a:r>
              <a:rPr lang="en-US" dirty="0"/>
              <a:t>He and Ron Teasley were the only Black players on the team, and they were both released by the team on June 5. Gee was batting .321 at the time, and Teasley was batting .267. Both players joined the New York Cubans.</a:t>
            </a:r>
          </a:p>
          <a:p>
            <a:r>
              <a:rPr lang="en-US" dirty="0"/>
              <a:t>The next Black player with Olean was Chuck Harmon in 1949.</a:t>
            </a:r>
          </a:p>
          <a:p>
            <a:r>
              <a:rPr lang="en-US" dirty="0"/>
              <a:t>The PONY League, like the Can-Am League, was slow to integrate. Through 1949, only three Blacks had played in the league.</a:t>
            </a:r>
          </a:p>
        </p:txBody>
      </p:sp>
    </p:spTree>
    <p:extLst>
      <p:ext uri="{BB962C8B-B14F-4D97-AF65-F5344CB8AC3E}">
        <p14:creationId xmlns:p14="http://schemas.microsoft.com/office/powerpoint/2010/main" val="3389322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08D8A-8A54-C385-2AF0-5856D45F8E47}"/>
              </a:ext>
            </a:extLst>
          </p:cNvPr>
          <p:cNvSpPr>
            <a:spLocks noGrp="1"/>
          </p:cNvSpPr>
          <p:nvPr>
            <p:ph type="title"/>
          </p:nvPr>
        </p:nvSpPr>
        <p:spPr/>
        <p:txBody>
          <a:bodyPr/>
          <a:lstStyle/>
          <a:p>
            <a:pPr algn="ctr"/>
            <a:r>
              <a:rPr lang="en-US" b="1" dirty="0"/>
              <a:t>The Provincial League</a:t>
            </a:r>
          </a:p>
        </p:txBody>
      </p:sp>
      <p:sp>
        <p:nvSpPr>
          <p:cNvPr id="3" name="Content Placeholder 2">
            <a:extLst>
              <a:ext uri="{FF2B5EF4-FFF2-40B4-BE49-F238E27FC236}">
                <a16:creationId xmlns:a16="http://schemas.microsoft.com/office/drawing/2014/main" id="{DF1A087B-D286-6C80-A6B5-C2A337F60A92}"/>
              </a:ext>
            </a:extLst>
          </p:cNvPr>
          <p:cNvSpPr>
            <a:spLocks noGrp="1"/>
          </p:cNvSpPr>
          <p:nvPr>
            <p:ph idx="1"/>
          </p:nvPr>
        </p:nvSpPr>
        <p:spPr>
          <a:xfrm>
            <a:off x="838200" y="1338606"/>
            <a:ext cx="10610654" cy="4838357"/>
          </a:xfrm>
        </p:spPr>
        <p:txBody>
          <a:bodyPr>
            <a:normAutofit fontScale="92500" lnSpcReduction="10000"/>
          </a:bodyPr>
          <a:lstStyle/>
          <a:p>
            <a:r>
              <a:rPr lang="en-US" dirty="0"/>
              <a:t>The Provincial League became a haven for Black players in 1948.</a:t>
            </a:r>
          </a:p>
          <a:p>
            <a:r>
              <a:rPr lang="en-US" dirty="0"/>
              <a:t>Former Negro League player Bus Clarkson led the league in homers with 31 and batted .408.</a:t>
            </a:r>
          </a:p>
          <a:p>
            <a:r>
              <a:rPr lang="en-US" dirty="0"/>
              <a:t>There were five former Negro League players in the top-20 batters.</a:t>
            </a:r>
          </a:p>
          <a:p>
            <a:r>
              <a:rPr lang="en-US" dirty="0" err="1"/>
              <a:t>Terris</a:t>
            </a:r>
            <a:r>
              <a:rPr lang="en-US" dirty="0"/>
              <a:t> McDuffie batted .342 and pitched to a 19-8 record.</a:t>
            </a:r>
          </a:p>
          <a:p>
            <a:r>
              <a:rPr lang="en-US" dirty="0"/>
              <a:t>Pancho </a:t>
            </a:r>
            <a:r>
              <a:rPr lang="en-US" dirty="0" err="1"/>
              <a:t>Coimbre</a:t>
            </a:r>
            <a:r>
              <a:rPr lang="en-US" dirty="0"/>
              <a:t>, playing with </a:t>
            </a:r>
            <a:r>
              <a:rPr lang="en-US" dirty="0" err="1"/>
              <a:t>Sherbook</a:t>
            </a:r>
            <a:r>
              <a:rPr lang="en-US" dirty="0"/>
              <a:t> at age 39, batted .312. Former Cuban teammate Claro </a:t>
            </a:r>
            <a:r>
              <a:rPr lang="en-US" dirty="0" err="1"/>
              <a:t>Duany</a:t>
            </a:r>
            <a:r>
              <a:rPr lang="en-US" dirty="0"/>
              <a:t> batted .337 for Sherbrook as the led the league with a 61-37 record.</a:t>
            </a:r>
          </a:p>
          <a:p>
            <a:r>
              <a:rPr lang="en-US" dirty="0"/>
              <a:t>Hall of famer Ray Brown played with Sherbrooke in 1950 and 1951, and 21-year-old Hector Lopez was in the early days of his career with St. Hyacinthe in 1951.</a:t>
            </a:r>
          </a:p>
          <a:p>
            <a:r>
              <a:rPr lang="en-US" dirty="0"/>
              <a:t>The league continued through 1953.</a:t>
            </a:r>
          </a:p>
        </p:txBody>
      </p:sp>
    </p:spTree>
    <p:extLst>
      <p:ext uri="{BB962C8B-B14F-4D97-AF65-F5344CB8AC3E}">
        <p14:creationId xmlns:p14="http://schemas.microsoft.com/office/powerpoint/2010/main" val="1201966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102C-0E1C-7538-07CE-6005F2B47F80}"/>
              </a:ext>
            </a:extLst>
          </p:cNvPr>
          <p:cNvSpPr>
            <a:spLocks noGrp="1"/>
          </p:cNvSpPr>
          <p:nvPr>
            <p:ph type="title"/>
          </p:nvPr>
        </p:nvSpPr>
        <p:spPr>
          <a:xfrm>
            <a:off x="838200" y="365126"/>
            <a:ext cx="10296479" cy="593026"/>
          </a:xfrm>
        </p:spPr>
        <p:txBody>
          <a:bodyPr>
            <a:normAutofit fontScale="90000"/>
          </a:bodyPr>
          <a:lstStyle/>
          <a:p>
            <a:pPr algn="ctr"/>
            <a:r>
              <a:rPr lang="en-US" b="1" dirty="0"/>
              <a:t>The Eastern League</a:t>
            </a:r>
          </a:p>
        </p:txBody>
      </p:sp>
      <p:sp>
        <p:nvSpPr>
          <p:cNvPr id="3" name="Content Placeholder 2">
            <a:extLst>
              <a:ext uri="{FF2B5EF4-FFF2-40B4-BE49-F238E27FC236}">
                <a16:creationId xmlns:a16="http://schemas.microsoft.com/office/drawing/2014/main" id="{19FD8806-C6FE-2ECE-9CFD-6ACD4E5D1067}"/>
              </a:ext>
            </a:extLst>
          </p:cNvPr>
          <p:cNvSpPr>
            <a:spLocks noGrp="1"/>
          </p:cNvSpPr>
          <p:nvPr>
            <p:ph idx="1"/>
          </p:nvPr>
        </p:nvSpPr>
        <p:spPr>
          <a:xfrm>
            <a:off x="838200" y="958152"/>
            <a:ext cx="10751492" cy="5670154"/>
          </a:xfrm>
        </p:spPr>
        <p:txBody>
          <a:bodyPr>
            <a:normAutofit/>
          </a:bodyPr>
          <a:lstStyle/>
          <a:p>
            <a:r>
              <a:rPr lang="en-US" dirty="0"/>
              <a:t>Al Smith broke the color line in the league in 1948 with Wilkes-Barre, batting .316. The next season, he was joined by Harry Simpson.</a:t>
            </a:r>
          </a:p>
          <a:p>
            <a:r>
              <a:rPr lang="en-US" dirty="0"/>
              <a:t>Piper Davis joined the Red Sox affiliate in Scranton in 1950 but was only with them briefly, being released after 15 games. In 1952, Curley Williams, Leon Day, Frank Barnes, and Jose Colas integrated the team (no longer a Red Sox affiliate) for real.</a:t>
            </a:r>
          </a:p>
          <a:p>
            <a:r>
              <a:rPr lang="en-US" dirty="0"/>
              <a:t>Hartford </a:t>
            </a:r>
            <a:r>
              <a:rPr lang="en-US"/>
              <a:t>broke its </a:t>
            </a:r>
            <a:r>
              <a:rPr lang="en-US" dirty="0"/>
              <a:t>color line with Schoolboy Johnny Taylor in 1949.</a:t>
            </a:r>
          </a:p>
          <a:p>
            <a:r>
              <a:rPr lang="en-US" dirty="0"/>
              <a:t>In 1950, Hartford added George Crowe and Stanley Glenn.</a:t>
            </a:r>
          </a:p>
          <a:p>
            <a:r>
              <a:rPr lang="en-US" dirty="0"/>
              <a:t>Lennie Pearson, Stanley Glenn, and Julie Bowers were with the Hartford Chiefs in 1951.</a:t>
            </a:r>
          </a:p>
          <a:p>
            <a:r>
              <a:rPr lang="en-US" dirty="0"/>
              <a:t>In their last year in the 20</a:t>
            </a:r>
            <a:r>
              <a:rPr lang="en-US" baseline="30000" dirty="0"/>
              <a:t>th</a:t>
            </a:r>
            <a:r>
              <a:rPr lang="en-US" dirty="0"/>
              <a:t> century, 1952, Hartford had only one Black player – Stanley Glenn.</a:t>
            </a:r>
          </a:p>
        </p:txBody>
      </p:sp>
    </p:spTree>
    <p:extLst>
      <p:ext uri="{BB962C8B-B14F-4D97-AF65-F5344CB8AC3E}">
        <p14:creationId xmlns:p14="http://schemas.microsoft.com/office/powerpoint/2010/main" val="3230374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46F5-54DE-01BC-5F43-DF597006199C}"/>
              </a:ext>
            </a:extLst>
          </p:cNvPr>
          <p:cNvSpPr>
            <a:spLocks noGrp="1"/>
          </p:cNvSpPr>
          <p:nvPr>
            <p:ph type="title"/>
          </p:nvPr>
        </p:nvSpPr>
        <p:spPr>
          <a:xfrm>
            <a:off x="838200" y="114301"/>
            <a:ext cx="10308336" cy="786383"/>
          </a:xfrm>
        </p:spPr>
        <p:txBody>
          <a:bodyPr/>
          <a:lstStyle/>
          <a:p>
            <a:pPr algn="ctr"/>
            <a:r>
              <a:rPr lang="en-US" b="1" dirty="0"/>
              <a:t>The Manitoba-Dakota League 1950-1955</a:t>
            </a:r>
          </a:p>
        </p:txBody>
      </p:sp>
      <p:sp>
        <p:nvSpPr>
          <p:cNvPr id="3" name="Content Placeholder 2">
            <a:extLst>
              <a:ext uri="{FF2B5EF4-FFF2-40B4-BE49-F238E27FC236}">
                <a16:creationId xmlns:a16="http://schemas.microsoft.com/office/drawing/2014/main" id="{6FE6540F-52D3-898A-5B56-052DC66973F7}"/>
              </a:ext>
            </a:extLst>
          </p:cNvPr>
          <p:cNvSpPr>
            <a:spLocks noGrp="1"/>
          </p:cNvSpPr>
          <p:nvPr>
            <p:ph idx="1"/>
          </p:nvPr>
        </p:nvSpPr>
        <p:spPr>
          <a:xfrm>
            <a:off x="952500" y="836676"/>
            <a:ext cx="10728960" cy="5747195"/>
          </a:xfrm>
        </p:spPr>
        <p:txBody>
          <a:bodyPr>
            <a:normAutofit/>
          </a:bodyPr>
          <a:lstStyle/>
          <a:p>
            <a:r>
              <a:rPr lang="en-US" dirty="0"/>
              <a:t>The Manitoba Dakota League began operations in 1950 and became the first minor league with a significant Black presence.</a:t>
            </a:r>
          </a:p>
          <a:p>
            <a:r>
              <a:rPr lang="en-US" dirty="0"/>
              <a:t>The 1950 Winnipeg Buffaloes had 14 veterans of Negro League play and a shortstop, John Kennedy, who would be the first Afro-American with the Philadelphia Phillies.</a:t>
            </a:r>
          </a:p>
          <a:p>
            <a:r>
              <a:rPr lang="en-US" dirty="0"/>
              <a:t>Butch Davis, formerly of the Baltimore Elite Giants, led the league in batting with a .456 average.</a:t>
            </a:r>
          </a:p>
          <a:p>
            <a:r>
              <a:rPr lang="en-US" dirty="0"/>
              <a:t>Gentry Jessup (9-4) had the most wins by a pitcher in the league.</a:t>
            </a:r>
          </a:p>
          <a:p>
            <a:r>
              <a:rPr lang="en-US" dirty="0"/>
              <a:t>The impact was felt in the United States as some Negro League teams became far less competitive. Many of those who played in the Negro American League in 1950 had never played professionally prior to that year and did not return after 1950.</a:t>
            </a:r>
          </a:p>
        </p:txBody>
      </p:sp>
    </p:spTree>
    <p:extLst>
      <p:ext uri="{BB962C8B-B14F-4D97-AF65-F5344CB8AC3E}">
        <p14:creationId xmlns:p14="http://schemas.microsoft.com/office/powerpoint/2010/main" val="561645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AEF8-C8B0-10BC-F1A6-0E774C97E412}"/>
              </a:ext>
            </a:extLst>
          </p:cNvPr>
          <p:cNvSpPr>
            <a:spLocks noGrp="1"/>
          </p:cNvSpPr>
          <p:nvPr>
            <p:ph type="title"/>
          </p:nvPr>
        </p:nvSpPr>
        <p:spPr>
          <a:xfrm>
            <a:off x="838200" y="365125"/>
            <a:ext cx="10610088" cy="636143"/>
          </a:xfrm>
        </p:spPr>
        <p:txBody>
          <a:bodyPr>
            <a:normAutofit fontScale="90000"/>
          </a:bodyPr>
          <a:lstStyle/>
          <a:p>
            <a:pPr algn="ctr"/>
            <a:r>
              <a:rPr lang="en-US" b="1" dirty="0"/>
              <a:t>The Western Canada League - 1951</a:t>
            </a:r>
          </a:p>
        </p:txBody>
      </p:sp>
      <p:sp>
        <p:nvSpPr>
          <p:cNvPr id="3" name="Content Placeholder 2">
            <a:extLst>
              <a:ext uri="{FF2B5EF4-FFF2-40B4-BE49-F238E27FC236}">
                <a16:creationId xmlns:a16="http://schemas.microsoft.com/office/drawing/2014/main" id="{BBFE1AEF-6E54-E509-CA5C-EB3568AAE6EB}"/>
              </a:ext>
            </a:extLst>
          </p:cNvPr>
          <p:cNvSpPr>
            <a:spLocks noGrp="1"/>
          </p:cNvSpPr>
          <p:nvPr>
            <p:ph idx="1"/>
          </p:nvPr>
        </p:nvSpPr>
        <p:spPr>
          <a:xfrm>
            <a:off x="838200" y="1056132"/>
            <a:ext cx="10660380" cy="5646420"/>
          </a:xfrm>
        </p:spPr>
        <p:txBody>
          <a:bodyPr>
            <a:normAutofit lnSpcReduction="10000"/>
          </a:bodyPr>
          <a:lstStyle/>
          <a:p>
            <a:r>
              <a:rPr lang="en-US" dirty="0"/>
              <a:t>The Western Canada League was only around for one season with six teams.</a:t>
            </a:r>
          </a:p>
          <a:p>
            <a:r>
              <a:rPr lang="en-US" dirty="0"/>
              <a:t>Few players of note played in the league, but there were several Black players in the league.</a:t>
            </a:r>
          </a:p>
          <a:p>
            <a:r>
              <a:rPr lang="en-US" dirty="0"/>
              <a:t>Two became barrier breakers.</a:t>
            </a:r>
          </a:p>
          <a:p>
            <a:r>
              <a:rPr lang="en-US" dirty="0">
                <a:highlight>
                  <a:srgbClr val="FFFF00"/>
                </a:highlight>
              </a:rPr>
              <a:t>Tom Alston</a:t>
            </a:r>
            <a:r>
              <a:rPr lang="en-US" dirty="0"/>
              <a:t>, who had been at North Carolina A&amp;T in 1949, began his professional career with Indian Head in 1951. In 1954, he was the first Black player for the St. Louis Cardinals. </a:t>
            </a:r>
          </a:p>
          <a:p>
            <a:r>
              <a:rPr lang="en-US" dirty="0">
                <a:highlight>
                  <a:srgbClr val="FFFF00"/>
                </a:highlight>
              </a:rPr>
              <a:t>Pumpsie Green</a:t>
            </a:r>
            <a:r>
              <a:rPr lang="en-US" dirty="0"/>
              <a:t>, at age 17, started his professional career at Medicine Hat in 1951. In 1959, he was the first Black player with the Red Sox.</a:t>
            </a:r>
          </a:p>
          <a:p>
            <a:r>
              <a:rPr lang="en-US" dirty="0"/>
              <a:t>And Bobby Prescott was beginning a journey that took him from Indian Head in 1951 to Kansas City in the American League in 1961. His one big-league hit came on June 27, 1961.</a:t>
            </a:r>
          </a:p>
        </p:txBody>
      </p:sp>
    </p:spTree>
    <p:extLst>
      <p:ext uri="{BB962C8B-B14F-4D97-AF65-F5344CB8AC3E}">
        <p14:creationId xmlns:p14="http://schemas.microsoft.com/office/powerpoint/2010/main" val="1140617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7462-2657-7BB2-8975-65F8EF39B56E}"/>
              </a:ext>
            </a:extLst>
          </p:cNvPr>
          <p:cNvSpPr>
            <a:spLocks noGrp="1"/>
          </p:cNvSpPr>
          <p:nvPr>
            <p:ph type="title"/>
          </p:nvPr>
        </p:nvSpPr>
        <p:spPr>
          <a:xfrm>
            <a:off x="838200" y="365125"/>
            <a:ext cx="10468356" cy="1134491"/>
          </a:xfrm>
        </p:spPr>
        <p:txBody>
          <a:bodyPr/>
          <a:lstStyle/>
          <a:p>
            <a:r>
              <a:rPr lang="en-US" dirty="0"/>
              <a:t>Southwest-International League 1951-1952</a:t>
            </a:r>
          </a:p>
        </p:txBody>
      </p:sp>
      <p:sp>
        <p:nvSpPr>
          <p:cNvPr id="3" name="Content Placeholder 2">
            <a:extLst>
              <a:ext uri="{FF2B5EF4-FFF2-40B4-BE49-F238E27FC236}">
                <a16:creationId xmlns:a16="http://schemas.microsoft.com/office/drawing/2014/main" id="{E91728B5-747A-3263-1F40-444D9A12620F}"/>
              </a:ext>
            </a:extLst>
          </p:cNvPr>
          <p:cNvSpPr>
            <a:spLocks noGrp="1"/>
          </p:cNvSpPr>
          <p:nvPr>
            <p:ph idx="1"/>
          </p:nvPr>
        </p:nvSpPr>
        <p:spPr/>
        <p:txBody>
          <a:bodyPr/>
          <a:lstStyle/>
          <a:p>
            <a:r>
              <a:rPr lang="en-US" dirty="0"/>
              <a:t>Opened doors to Black players including:</a:t>
            </a:r>
          </a:p>
          <a:p>
            <a:r>
              <a:rPr lang="en-US" dirty="0"/>
              <a:t>Les Witherspoon, formerly of the Indianapolis Clowns</a:t>
            </a:r>
          </a:p>
          <a:p>
            <a:r>
              <a:rPr lang="en-US" dirty="0"/>
              <a:t>John Sanderson, formerly of the Kansas City Monarchs</a:t>
            </a:r>
          </a:p>
          <a:p>
            <a:r>
              <a:rPr lang="en-US" dirty="0"/>
              <a:t>Chet Brewer, at age 45, whose career started with the Monarchs in 1925.</a:t>
            </a:r>
          </a:p>
        </p:txBody>
      </p:sp>
    </p:spTree>
    <p:extLst>
      <p:ext uri="{BB962C8B-B14F-4D97-AF65-F5344CB8AC3E}">
        <p14:creationId xmlns:p14="http://schemas.microsoft.com/office/powerpoint/2010/main" val="1943316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27FF-AB2C-76F6-2B56-A17F9E11CCDC}"/>
              </a:ext>
            </a:extLst>
          </p:cNvPr>
          <p:cNvSpPr>
            <a:spLocks noGrp="1"/>
          </p:cNvSpPr>
          <p:nvPr>
            <p:ph type="title"/>
          </p:nvPr>
        </p:nvSpPr>
        <p:spPr>
          <a:xfrm>
            <a:off x="258132" y="100628"/>
            <a:ext cx="11178432" cy="1316912"/>
          </a:xfrm>
        </p:spPr>
        <p:txBody>
          <a:bodyPr>
            <a:normAutofit/>
          </a:bodyPr>
          <a:lstStyle/>
          <a:p>
            <a:pPr algn="ctr"/>
            <a:r>
              <a:rPr lang="en-US" dirty="0"/>
              <a:t>Western International League</a:t>
            </a:r>
            <a:br>
              <a:rPr lang="en-US" dirty="0"/>
            </a:br>
            <a:r>
              <a:rPr lang="en-US" dirty="0"/>
              <a:t>Integrated in 1951</a:t>
            </a:r>
          </a:p>
        </p:txBody>
      </p:sp>
      <p:sp>
        <p:nvSpPr>
          <p:cNvPr id="3" name="Content Placeholder 2">
            <a:extLst>
              <a:ext uri="{FF2B5EF4-FFF2-40B4-BE49-F238E27FC236}">
                <a16:creationId xmlns:a16="http://schemas.microsoft.com/office/drawing/2014/main" id="{96152968-D655-5A0B-5B64-6CDD6883EB8B}"/>
              </a:ext>
            </a:extLst>
          </p:cNvPr>
          <p:cNvSpPr>
            <a:spLocks noGrp="1"/>
          </p:cNvSpPr>
          <p:nvPr>
            <p:ph idx="1"/>
          </p:nvPr>
        </p:nvSpPr>
        <p:spPr>
          <a:xfrm>
            <a:off x="192505" y="1308161"/>
            <a:ext cx="11515315" cy="5549839"/>
          </a:xfrm>
        </p:spPr>
        <p:txBody>
          <a:bodyPr>
            <a:normAutofit lnSpcReduction="10000"/>
          </a:bodyPr>
          <a:lstStyle/>
          <a:p>
            <a:r>
              <a:rPr lang="en-US" dirty="0"/>
              <a:t>Former Negro Leaguers included:</a:t>
            </a:r>
          </a:p>
          <a:p>
            <a:r>
              <a:rPr lang="en-US" dirty="0"/>
              <a:t>John Ritchey (1951-1952) with Vancouver, British Columbia.</a:t>
            </a:r>
          </a:p>
          <a:p>
            <a:r>
              <a:rPr lang="en-US" dirty="0" err="1"/>
              <a:t>Orinthal</a:t>
            </a:r>
            <a:r>
              <a:rPr lang="en-US" dirty="0"/>
              <a:t> Anderson (1952) with Salem, Oregon.</a:t>
            </a:r>
          </a:p>
          <a:p>
            <a:r>
              <a:rPr lang="en-US" dirty="0"/>
              <a:t>Milt Smith with Lewiston, Idaho (1952) with Salem, Oregon (1953).</a:t>
            </a:r>
          </a:p>
          <a:p>
            <a:r>
              <a:rPr lang="en-US" dirty="0"/>
              <a:t>Archie Ware (1952) with Lewiston, Idaho.</a:t>
            </a:r>
          </a:p>
          <a:p>
            <a:r>
              <a:rPr lang="en-US" dirty="0" err="1"/>
              <a:t>Jehosie</a:t>
            </a:r>
            <a:r>
              <a:rPr lang="en-US" dirty="0"/>
              <a:t> Heard (1952) and Nap Gulley (1953) with Victoria, British Columbia.</a:t>
            </a:r>
          </a:p>
          <a:p>
            <a:r>
              <a:rPr lang="en-US" dirty="0"/>
              <a:t>Herb </a:t>
            </a:r>
            <a:r>
              <a:rPr lang="en-US" dirty="0" err="1"/>
              <a:t>Souell</a:t>
            </a:r>
            <a:r>
              <a:rPr lang="en-US" dirty="0"/>
              <a:t> (1952) with Spokane, Washington.</a:t>
            </a:r>
          </a:p>
          <a:p>
            <a:r>
              <a:rPr lang="en-US" dirty="0"/>
              <a:t>Bonnie </a:t>
            </a:r>
            <a:r>
              <a:rPr lang="en-US" dirty="0" err="1"/>
              <a:t>Serrell</a:t>
            </a:r>
            <a:r>
              <a:rPr lang="en-US" dirty="0"/>
              <a:t> (1952) with Yakima, Washington.</a:t>
            </a:r>
          </a:p>
          <a:p>
            <a:r>
              <a:rPr lang="en-US" dirty="0"/>
              <a:t>Leon Day (1953) with Edmonton, Alberta. </a:t>
            </a:r>
          </a:p>
          <a:p>
            <a:r>
              <a:rPr lang="en-US" dirty="0"/>
              <a:t>Lonnie Summers (1954) with Yakima, Washington.</a:t>
            </a:r>
          </a:p>
          <a:p>
            <a:r>
              <a:rPr lang="en-US" dirty="0"/>
              <a:t>Marvin Williams (1954) with Vancouver, British Columbia.</a:t>
            </a:r>
          </a:p>
          <a:p>
            <a:endParaRPr lang="en-US" dirty="0"/>
          </a:p>
        </p:txBody>
      </p:sp>
    </p:spTree>
    <p:extLst>
      <p:ext uri="{BB962C8B-B14F-4D97-AF65-F5344CB8AC3E}">
        <p14:creationId xmlns:p14="http://schemas.microsoft.com/office/powerpoint/2010/main" val="5585192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C8CA5-662D-3B89-4E98-83E06E22A164}"/>
              </a:ext>
            </a:extLst>
          </p:cNvPr>
          <p:cNvSpPr>
            <a:spLocks noGrp="1"/>
          </p:cNvSpPr>
          <p:nvPr>
            <p:ph type="title"/>
          </p:nvPr>
        </p:nvSpPr>
        <p:spPr/>
        <p:txBody>
          <a:bodyPr/>
          <a:lstStyle/>
          <a:p>
            <a:r>
              <a:rPr lang="en-US" dirty="0"/>
              <a:t>What happened in 1956?</a:t>
            </a:r>
          </a:p>
        </p:txBody>
      </p:sp>
      <p:sp>
        <p:nvSpPr>
          <p:cNvPr id="5" name="Content Placeholder 4">
            <a:extLst>
              <a:ext uri="{FF2B5EF4-FFF2-40B4-BE49-F238E27FC236}">
                <a16:creationId xmlns:a16="http://schemas.microsoft.com/office/drawing/2014/main" id="{C00DB4EF-A12C-AEE5-F0CE-3765520AC553}"/>
              </a:ext>
            </a:extLst>
          </p:cNvPr>
          <p:cNvSpPr>
            <a:spLocks noGrp="1"/>
          </p:cNvSpPr>
          <p:nvPr>
            <p:ph idx="1"/>
          </p:nvPr>
        </p:nvSpPr>
        <p:spPr/>
        <p:txBody>
          <a:bodyPr>
            <a:normAutofit/>
          </a:bodyPr>
          <a:lstStyle/>
          <a:p>
            <a:r>
              <a:rPr lang="en-US" dirty="0"/>
              <a:t>After the 1955 season, with the departure of Buck O’Neil and four future AL/NL players, the Monarchs faced an uncertain future.</a:t>
            </a:r>
          </a:p>
          <a:p>
            <a:r>
              <a:rPr lang="en-US" dirty="0"/>
              <a:t>The Detroit Stars finished in first place during the first half of the 1956 season, with the Monarchs lagging far behind.</a:t>
            </a:r>
          </a:p>
          <a:p>
            <a:r>
              <a:rPr lang="en-US" dirty="0"/>
              <a:t>   		                       	W	 L	Pct.	    GB</a:t>
            </a:r>
          </a:p>
          <a:p>
            <a:r>
              <a:rPr lang="en-US" dirty="0"/>
              <a:t>Detroit Stars	             	17	 8	0.680	</a:t>
            </a:r>
          </a:p>
          <a:p>
            <a:r>
              <a:rPr lang="en-US" dirty="0"/>
              <a:t>Memphis Stars		 	11	11	0.500	    4.5</a:t>
            </a:r>
          </a:p>
          <a:p>
            <a:r>
              <a:rPr lang="en-US" dirty="0"/>
              <a:t>Birmingham Black Barons	12	15	0.444     6.0</a:t>
            </a:r>
          </a:p>
          <a:p>
            <a:r>
              <a:rPr lang="en-US" dirty="0"/>
              <a:t>Kansas City Monarchs		  6	12	0.333     7.5</a:t>
            </a:r>
          </a:p>
          <a:p>
            <a:endParaRPr lang="en-US" dirty="0"/>
          </a:p>
          <a:p>
            <a:endParaRPr lang="en-US" dirty="0"/>
          </a:p>
        </p:txBody>
      </p:sp>
    </p:spTree>
    <p:extLst>
      <p:ext uri="{BB962C8B-B14F-4D97-AF65-F5344CB8AC3E}">
        <p14:creationId xmlns:p14="http://schemas.microsoft.com/office/powerpoint/2010/main" val="2788401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F4AA-D8B2-9B2E-8043-D6ED018D3EBF}"/>
              </a:ext>
            </a:extLst>
          </p:cNvPr>
          <p:cNvSpPr>
            <a:spLocks noGrp="1"/>
          </p:cNvSpPr>
          <p:nvPr>
            <p:ph type="title"/>
          </p:nvPr>
        </p:nvSpPr>
        <p:spPr/>
        <p:txBody>
          <a:bodyPr/>
          <a:lstStyle/>
          <a:p>
            <a:pPr algn="ctr"/>
            <a:r>
              <a:rPr lang="en-US" dirty="0"/>
              <a:t>Rebuilding the Monarchs - Slowly</a:t>
            </a:r>
          </a:p>
        </p:txBody>
      </p:sp>
      <p:sp>
        <p:nvSpPr>
          <p:cNvPr id="3" name="Content Placeholder 2">
            <a:extLst>
              <a:ext uri="{FF2B5EF4-FFF2-40B4-BE49-F238E27FC236}">
                <a16:creationId xmlns:a16="http://schemas.microsoft.com/office/drawing/2014/main" id="{41CF2AA6-6105-1CBF-1549-75D28B34A08D}"/>
              </a:ext>
            </a:extLst>
          </p:cNvPr>
          <p:cNvSpPr>
            <a:spLocks noGrp="1"/>
          </p:cNvSpPr>
          <p:nvPr>
            <p:ph idx="1"/>
          </p:nvPr>
        </p:nvSpPr>
        <p:spPr/>
        <p:txBody>
          <a:bodyPr/>
          <a:lstStyle/>
          <a:p>
            <a:r>
              <a:rPr lang="en-US" dirty="0"/>
              <a:t>Ted </a:t>
            </a:r>
            <a:r>
              <a:rPr lang="en-US" dirty="0" err="1"/>
              <a:t>Rasberry</a:t>
            </a:r>
            <a:r>
              <a:rPr lang="en-US" dirty="0"/>
              <a:t> bought the Monarchs from Tom Baird after Baird had disposed of most of the quality players after the 1955 season.</a:t>
            </a:r>
          </a:p>
          <a:p>
            <a:r>
              <a:rPr lang="en-US" dirty="0"/>
              <a:t>The 1956 Monarchs, after finishing in last place in the first half, didn’t do any better in the second half. Memphis had the best winning percentage in the second half, but Detroit with the best overall record, was designated the league champion.</a:t>
            </a:r>
          </a:p>
          <a:p>
            <a:r>
              <a:rPr lang="en-US" dirty="0"/>
              <a:t>Despite their poor performance the new Monarchs had three players that would go on to the AL/NL majors: John Kennedy, Walter Bond, and Hal Jones.</a:t>
            </a:r>
          </a:p>
          <a:p>
            <a:r>
              <a:rPr lang="en-US" dirty="0"/>
              <a:t>The next year, the Monarchs were back on top.</a:t>
            </a:r>
          </a:p>
        </p:txBody>
      </p:sp>
    </p:spTree>
    <p:extLst>
      <p:ext uri="{BB962C8B-B14F-4D97-AF65-F5344CB8AC3E}">
        <p14:creationId xmlns:p14="http://schemas.microsoft.com/office/powerpoint/2010/main" val="3822486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0072-A87C-57F0-5DF1-51E9A7CC2DC2}"/>
              </a:ext>
            </a:extLst>
          </p:cNvPr>
          <p:cNvSpPr>
            <a:spLocks noGrp="1"/>
          </p:cNvSpPr>
          <p:nvPr>
            <p:ph type="title"/>
          </p:nvPr>
        </p:nvSpPr>
        <p:spPr/>
        <p:txBody>
          <a:bodyPr/>
          <a:lstStyle/>
          <a:p>
            <a:pPr algn="ctr"/>
            <a:r>
              <a:rPr lang="en-US" b="1" dirty="0"/>
              <a:t>1957 – Six Team League</a:t>
            </a:r>
          </a:p>
        </p:txBody>
      </p:sp>
      <p:sp>
        <p:nvSpPr>
          <p:cNvPr id="3" name="Content Placeholder 2">
            <a:extLst>
              <a:ext uri="{FF2B5EF4-FFF2-40B4-BE49-F238E27FC236}">
                <a16:creationId xmlns:a16="http://schemas.microsoft.com/office/drawing/2014/main" id="{36608A05-32AD-863B-A5EF-3552CD115CE7}"/>
              </a:ext>
            </a:extLst>
          </p:cNvPr>
          <p:cNvSpPr>
            <a:spLocks noGrp="1"/>
          </p:cNvSpPr>
          <p:nvPr>
            <p:ph sz="half" idx="1"/>
          </p:nvPr>
        </p:nvSpPr>
        <p:spPr/>
        <p:txBody>
          <a:bodyPr/>
          <a:lstStyle/>
          <a:p>
            <a:r>
              <a:rPr lang="en-US" dirty="0"/>
              <a:t>Kansas City</a:t>
            </a:r>
          </a:p>
          <a:p>
            <a:r>
              <a:rPr lang="en-US" dirty="0"/>
              <a:t>Memphis</a:t>
            </a:r>
          </a:p>
          <a:p>
            <a:r>
              <a:rPr lang="en-US" dirty="0"/>
              <a:t>New Orleans</a:t>
            </a:r>
          </a:p>
          <a:p>
            <a:r>
              <a:rPr lang="en-US" dirty="0"/>
              <a:t>Detroit</a:t>
            </a:r>
          </a:p>
          <a:p>
            <a:r>
              <a:rPr lang="en-US" dirty="0"/>
              <a:t>Birmingham</a:t>
            </a:r>
          </a:p>
          <a:p>
            <a:r>
              <a:rPr lang="en-US" dirty="0"/>
              <a:t>Mobile</a:t>
            </a:r>
          </a:p>
        </p:txBody>
      </p:sp>
      <p:sp>
        <p:nvSpPr>
          <p:cNvPr id="4" name="Content Placeholder 3">
            <a:extLst>
              <a:ext uri="{FF2B5EF4-FFF2-40B4-BE49-F238E27FC236}">
                <a16:creationId xmlns:a16="http://schemas.microsoft.com/office/drawing/2014/main" id="{0B047290-B56E-8940-51BB-F20B758F8F10}"/>
              </a:ext>
            </a:extLst>
          </p:cNvPr>
          <p:cNvSpPr>
            <a:spLocks noGrp="1"/>
          </p:cNvSpPr>
          <p:nvPr>
            <p:ph sz="half" idx="2"/>
          </p:nvPr>
        </p:nvSpPr>
        <p:spPr/>
        <p:txBody>
          <a:bodyPr/>
          <a:lstStyle/>
          <a:p>
            <a:r>
              <a:rPr lang="en-US" dirty="0"/>
              <a:t>Jim Banks of Memphis batted .443. His only experience in the minor leagues was in the Man-Dak League in 1953.</a:t>
            </a:r>
          </a:p>
          <a:p>
            <a:r>
              <a:rPr lang="en-US" dirty="0"/>
              <a:t>Kansas City won the league championship with a 34-9 record.</a:t>
            </a:r>
          </a:p>
        </p:txBody>
      </p:sp>
    </p:spTree>
    <p:extLst>
      <p:ext uri="{BB962C8B-B14F-4D97-AF65-F5344CB8AC3E}">
        <p14:creationId xmlns:p14="http://schemas.microsoft.com/office/powerpoint/2010/main" val="364277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59FC-BF86-A7AE-7B76-FB5C504CE747}"/>
              </a:ext>
            </a:extLst>
          </p:cNvPr>
          <p:cNvSpPr>
            <a:spLocks noGrp="1"/>
          </p:cNvSpPr>
          <p:nvPr>
            <p:ph type="title"/>
          </p:nvPr>
        </p:nvSpPr>
        <p:spPr>
          <a:xfrm>
            <a:off x="839788" y="365125"/>
            <a:ext cx="10434895" cy="516281"/>
          </a:xfrm>
        </p:spPr>
        <p:txBody>
          <a:bodyPr>
            <a:normAutofit fontScale="90000"/>
          </a:bodyPr>
          <a:lstStyle/>
          <a:p>
            <a:pPr algn="ctr"/>
            <a:r>
              <a:rPr lang="en-US" b="1" dirty="0"/>
              <a:t>Two Teams Relocated</a:t>
            </a:r>
          </a:p>
        </p:txBody>
      </p:sp>
      <p:sp>
        <p:nvSpPr>
          <p:cNvPr id="3" name="Text Placeholder 2">
            <a:extLst>
              <a:ext uri="{FF2B5EF4-FFF2-40B4-BE49-F238E27FC236}">
                <a16:creationId xmlns:a16="http://schemas.microsoft.com/office/drawing/2014/main" id="{2B043055-43D1-0885-C256-28E3B9FD8692}"/>
              </a:ext>
            </a:extLst>
          </p:cNvPr>
          <p:cNvSpPr>
            <a:spLocks noGrp="1"/>
          </p:cNvSpPr>
          <p:nvPr>
            <p:ph type="body" idx="1"/>
          </p:nvPr>
        </p:nvSpPr>
        <p:spPr>
          <a:xfrm>
            <a:off x="839788" y="1013382"/>
            <a:ext cx="4924703" cy="410066"/>
          </a:xfrm>
        </p:spPr>
        <p:txBody>
          <a:bodyPr>
            <a:normAutofit lnSpcReduction="10000"/>
          </a:bodyPr>
          <a:lstStyle/>
          <a:p>
            <a:pPr algn="ctr"/>
            <a:r>
              <a:rPr lang="en-US" dirty="0"/>
              <a:t>Newark Eagles</a:t>
            </a:r>
          </a:p>
        </p:txBody>
      </p:sp>
      <p:sp>
        <p:nvSpPr>
          <p:cNvPr id="4" name="Content Placeholder 3">
            <a:extLst>
              <a:ext uri="{FF2B5EF4-FFF2-40B4-BE49-F238E27FC236}">
                <a16:creationId xmlns:a16="http://schemas.microsoft.com/office/drawing/2014/main" id="{3B2EAE87-5DB5-D788-9542-6D9308587C0F}"/>
              </a:ext>
            </a:extLst>
          </p:cNvPr>
          <p:cNvSpPr>
            <a:spLocks noGrp="1"/>
          </p:cNvSpPr>
          <p:nvPr>
            <p:ph sz="half" idx="2"/>
          </p:nvPr>
        </p:nvSpPr>
        <p:spPr>
          <a:xfrm>
            <a:off x="839789" y="1423448"/>
            <a:ext cx="5180012" cy="5156461"/>
          </a:xfrm>
        </p:spPr>
        <p:txBody>
          <a:bodyPr>
            <a:normAutofit fontScale="92500"/>
          </a:bodyPr>
          <a:lstStyle/>
          <a:p>
            <a:r>
              <a:rPr lang="en-US" dirty="0"/>
              <a:t>The Eagles, who started out as the Brooklyn Eagles in 1935, had enjoyed great success in Newark from 1936 through 1948.</a:t>
            </a:r>
          </a:p>
          <a:p>
            <a:r>
              <a:rPr lang="en-US" dirty="0"/>
              <a:t>They had won the Negro League World Series in 1946.</a:t>
            </a:r>
          </a:p>
          <a:p>
            <a:r>
              <a:rPr lang="en-US" dirty="0"/>
              <a:t>Abe and </a:t>
            </a:r>
            <a:r>
              <a:rPr lang="en-US" dirty="0" err="1"/>
              <a:t>Effa</a:t>
            </a:r>
            <a:r>
              <a:rPr lang="en-US" dirty="0"/>
              <a:t> Manley decided to sell their interest in the team.</a:t>
            </a:r>
          </a:p>
          <a:p>
            <a:r>
              <a:rPr lang="en-US" dirty="0"/>
              <a:t>The team moved to Houston.</a:t>
            </a:r>
          </a:p>
          <a:p>
            <a:r>
              <a:rPr lang="en-US" dirty="0"/>
              <a:t>But the core players from their great teams, including </a:t>
            </a:r>
            <a:r>
              <a:rPr lang="en-US" dirty="0">
                <a:highlight>
                  <a:srgbClr val="FFFF00"/>
                </a:highlight>
              </a:rPr>
              <a:t>Monte Irvin</a:t>
            </a:r>
            <a:r>
              <a:rPr lang="en-US" dirty="0"/>
              <a:t>, did not relocate.</a:t>
            </a:r>
          </a:p>
        </p:txBody>
      </p:sp>
      <p:sp>
        <p:nvSpPr>
          <p:cNvPr id="5" name="Text Placeholder 4">
            <a:extLst>
              <a:ext uri="{FF2B5EF4-FFF2-40B4-BE49-F238E27FC236}">
                <a16:creationId xmlns:a16="http://schemas.microsoft.com/office/drawing/2014/main" id="{7B59B1D5-002C-418E-71DF-98655F36ABD8}"/>
              </a:ext>
            </a:extLst>
          </p:cNvPr>
          <p:cNvSpPr>
            <a:spLocks noGrp="1"/>
          </p:cNvSpPr>
          <p:nvPr>
            <p:ph type="body" sz="quarter" idx="3"/>
          </p:nvPr>
        </p:nvSpPr>
        <p:spPr>
          <a:xfrm>
            <a:off x="6172200" y="1069943"/>
            <a:ext cx="5634872" cy="410066"/>
          </a:xfrm>
        </p:spPr>
        <p:txBody>
          <a:bodyPr>
            <a:normAutofit lnSpcReduction="10000"/>
          </a:bodyPr>
          <a:lstStyle/>
          <a:p>
            <a:pPr algn="ctr"/>
            <a:r>
              <a:rPr lang="en-US" dirty="0"/>
              <a:t>Cleveland Buckeyes</a:t>
            </a:r>
          </a:p>
        </p:txBody>
      </p:sp>
      <p:sp>
        <p:nvSpPr>
          <p:cNvPr id="6" name="Content Placeholder 5">
            <a:extLst>
              <a:ext uri="{FF2B5EF4-FFF2-40B4-BE49-F238E27FC236}">
                <a16:creationId xmlns:a16="http://schemas.microsoft.com/office/drawing/2014/main" id="{799B1535-BD7B-743E-39DD-596A55ACD337}"/>
              </a:ext>
            </a:extLst>
          </p:cNvPr>
          <p:cNvSpPr>
            <a:spLocks noGrp="1"/>
          </p:cNvSpPr>
          <p:nvPr>
            <p:ph sz="quarter" idx="4"/>
          </p:nvPr>
        </p:nvSpPr>
        <p:spPr>
          <a:xfrm>
            <a:off x="6172200" y="1423448"/>
            <a:ext cx="5795128" cy="4765249"/>
          </a:xfrm>
        </p:spPr>
        <p:txBody>
          <a:bodyPr>
            <a:normAutofit fontScale="92500"/>
          </a:bodyPr>
          <a:lstStyle/>
          <a:p>
            <a:r>
              <a:rPr lang="en-US" dirty="0"/>
              <a:t>The Buckeyes had won the Negro League World Series in 1947.</a:t>
            </a:r>
          </a:p>
          <a:p>
            <a:r>
              <a:rPr lang="en-US" dirty="0"/>
              <a:t>Their star player was </a:t>
            </a:r>
            <a:r>
              <a:rPr lang="en-US" dirty="0">
                <a:highlight>
                  <a:srgbClr val="FFFF00"/>
                </a:highlight>
              </a:rPr>
              <a:t>Sam Jethroe</a:t>
            </a:r>
            <a:r>
              <a:rPr lang="en-US" dirty="0"/>
              <a:t>, but he was signed by the Dodger organization in 1948 and was NL Rookie of the Year with the Braves in 1950 .</a:t>
            </a:r>
          </a:p>
          <a:p>
            <a:r>
              <a:rPr lang="en-US" dirty="0"/>
              <a:t>A young </a:t>
            </a:r>
            <a:r>
              <a:rPr lang="en-US" dirty="0">
                <a:highlight>
                  <a:srgbClr val="FFFF00"/>
                </a:highlight>
              </a:rPr>
              <a:t>Al Smith</a:t>
            </a:r>
            <a:r>
              <a:rPr lang="en-US" dirty="0"/>
              <a:t> was signed by the Cleveland organization, slated for Wilkes-Barre, PA in 1949.</a:t>
            </a:r>
          </a:p>
          <a:p>
            <a:r>
              <a:rPr lang="en-US" dirty="0"/>
              <a:t>The team moved to Louisville in 1949.</a:t>
            </a:r>
          </a:p>
          <a:p>
            <a:r>
              <a:rPr lang="en-US" dirty="0"/>
              <a:t>Or Did They?</a:t>
            </a:r>
          </a:p>
          <a:p>
            <a:endParaRPr lang="en-US" dirty="0"/>
          </a:p>
        </p:txBody>
      </p:sp>
    </p:spTree>
    <p:extLst>
      <p:ext uri="{BB962C8B-B14F-4D97-AF65-F5344CB8AC3E}">
        <p14:creationId xmlns:p14="http://schemas.microsoft.com/office/powerpoint/2010/main" val="32567122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1D00-E158-AF3A-B110-1B09DB2FCE66}"/>
              </a:ext>
            </a:extLst>
          </p:cNvPr>
          <p:cNvSpPr>
            <a:spLocks noGrp="1"/>
          </p:cNvSpPr>
          <p:nvPr>
            <p:ph type="title"/>
          </p:nvPr>
        </p:nvSpPr>
        <p:spPr>
          <a:xfrm>
            <a:off x="838200" y="365126"/>
            <a:ext cx="10462734" cy="943036"/>
          </a:xfrm>
        </p:spPr>
        <p:txBody>
          <a:bodyPr/>
          <a:lstStyle/>
          <a:p>
            <a:pPr algn="ctr"/>
            <a:r>
              <a:rPr lang="en-US" b="1" dirty="0"/>
              <a:t>1958 – More Barnstorming Less of a League</a:t>
            </a:r>
          </a:p>
        </p:txBody>
      </p:sp>
      <p:sp>
        <p:nvSpPr>
          <p:cNvPr id="5" name="Content Placeholder 4">
            <a:extLst>
              <a:ext uri="{FF2B5EF4-FFF2-40B4-BE49-F238E27FC236}">
                <a16:creationId xmlns:a16="http://schemas.microsoft.com/office/drawing/2014/main" id="{4004C579-F2D4-BD29-E14B-57C8E656CA11}"/>
              </a:ext>
            </a:extLst>
          </p:cNvPr>
          <p:cNvSpPr>
            <a:spLocks noGrp="1"/>
          </p:cNvSpPr>
          <p:nvPr>
            <p:ph idx="1"/>
          </p:nvPr>
        </p:nvSpPr>
        <p:spPr>
          <a:xfrm>
            <a:off x="838199" y="1440873"/>
            <a:ext cx="10554855" cy="5250872"/>
          </a:xfrm>
        </p:spPr>
        <p:txBody>
          <a:bodyPr>
            <a:normAutofit/>
          </a:bodyPr>
          <a:lstStyle/>
          <a:p>
            <a:r>
              <a:rPr lang="en-US" dirty="0"/>
              <a:t>The League was a four-team league with not much in the way of prospects.</a:t>
            </a:r>
          </a:p>
          <a:p>
            <a:r>
              <a:rPr lang="en-US" dirty="0"/>
              <a:t>The Detroit Clowns had Goose Tatum, then age 40, as owner-manager. He was also the team’s first baseman.</a:t>
            </a:r>
          </a:p>
          <a:p>
            <a:r>
              <a:rPr lang="en-US" dirty="0"/>
              <a:t>The teams were Birmingham, Detroit, Kansas City, and Memphis.</a:t>
            </a:r>
          </a:p>
          <a:p>
            <a:r>
              <a:rPr lang="en-US" dirty="0"/>
              <a:t>The teams were essentially travel teams with few games being played in Detroit and Kansas City.</a:t>
            </a:r>
          </a:p>
          <a:p>
            <a:r>
              <a:rPr lang="en-US" dirty="0"/>
              <a:t>Kansas City’s Jesse Townsend struck out 23 batters in a game, per the Indianapolis Star. It wasn’t noticed by any big-league scouts.</a:t>
            </a:r>
          </a:p>
          <a:p>
            <a:r>
              <a:rPr lang="en-US" dirty="0"/>
              <a:t>Charlie Pride was 7-3 for Memphis, but he was destined for another Hall of Fame.</a:t>
            </a:r>
          </a:p>
        </p:txBody>
      </p:sp>
    </p:spTree>
    <p:extLst>
      <p:ext uri="{BB962C8B-B14F-4D97-AF65-F5344CB8AC3E}">
        <p14:creationId xmlns:p14="http://schemas.microsoft.com/office/powerpoint/2010/main" val="1342203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A30AE-15AE-416B-DA77-EC8B5D249896}"/>
              </a:ext>
            </a:extLst>
          </p:cNvPr>
          <p:cNvSpPr>
            <a:spLocks noGrp="1"/>
          </p:cNvSpPr>
          <p:nvPr>
            <p:ph type="title"/>
          </p:nvPr>
        </p:nvSpPr>
        <p:spPr/>
        <p:txBody>
          <a:bodyPr/>
          <a:lstStyle/>
          <a:p>
            <a:pPr algn="ctr"/>
            <a:r>
              <a:rPr lang="en-US" dirty="0"/>
              <a:t>1959: Waning interest and Less Stats</a:t>
            </a:r>
          </a:p>
        </p:txBody>
      </p:sp>
      <p:sp>
        <p:nvSpPr>
          <p:cNvPr id="3" name="Content Placeholder 2">
            <a:extLst>
              <a:ext uri="{FF2B5EF4-FFF2-40B4-BE49-F238E27FC236}">
                <a16:creationId xmlns:a16="http://schemas.microsoft.com/office/drawing/2014/main" id="{460108B2-7F5F-C461-D4F5-0F4FD8DC6064}"/>
              </a:ext>
            </a:extLst>
          </p:cNvPr>
          <p:cNvSpPr>
            <a:spLocks noGrp="1"/>
          </p:cNvSpPr>
          <p:nvPr>
            <p:ph idx="1"/>
          </p:nvPr>
        </p:nvSpPr>
        <p:spPr>
          <a:xfrm>
            <a:off x="838200" y="1380836"/>
            <a:ext cx="10515600" cy="4796127"/>
          </a:xfrm>
        </p:spPr>
        <p:txBody>
          <a:bodyPr>
            <a:normAutofit/>
          </a:bodyPr>
          <a:lstStyle/>
          <a:p>
            <a:r>
              <a:rPr lang="en-US" dirty="0"/>
              <a:t>The 1959 was the first of the Comiskey Park E-W games without a box score.</a:t>
            </a:r>
          </a:p>
          <a:p>
            <a:r>
              <a:rPr lang="en-US" dirty="0"/>
              <a:t>We do know that the West won the game, 8-7, and that </a:t>
            </a:r>
            <a:r>
              <a:rPr lang="en-US" dirty="0">
                <a:highlight>
                  <a:srgbClr val="FFFF00"/>
                </a:highlight>
              </a:rPr>
              <a:t>Willie Smith </a:t>
            </a:r>
            <a:r>
              <a:rPr lang="en-US" dirty="0"/>
              <a:t>of the Birmingham Black Barons, playing for the West team, homered. He made it to the AL/NL majors in 1963, but none of his 46 Big-League homers came at Comiskey Park.</a:t>
            </a:r>
          </a:p>
          <a:p>
            <a:r>
              <a:rPr lang="en-US" dirty="0"/>
              <a:t>Smith was the only participant in the 1959 E-W Game to make it to the major leagues. Only one other player from the 1959 season, George Spriggs of Kansas City, made it to the majors.</a:t>
            </a:r>
          </a:p>
          <a:p>
            <a:r>
              <a:rPr lang="en-US" dirty="0"/>
              <a:t>Detroit finished in first place in the five-team league and Isaac Barnes of Memphis led the league in batting.</a:t>
            </a:r>
          </a:p>
        </p:txBody>
      </p:sp>
    </p:spTree>
    <p:extLst>
      <p:ext uri="{BB962C8B-B14F-4D97-AF65-F5344CB8AC3E}">
        <p14:creationId xmlns:p14="http://schemas.microsoft.com/office/powerpoint/2010/main" val="2965501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8818-001C-5865-2E08-D5FB1181FA39}"/>
              </a:ext>
            </a:extLst>
          </p:cNvPr>
          <p:cNvSpPr>
            <a:spLocks noGrp="1"/>
          </p:cNvSpPr>
          <p:nvPr>
            <p:ph type="title"/>
          </p:nvPr>
        </p:nvSpPr>
        <p:spPr/>
        <p:txBody>
          <a:bodyPr/>
          <a:lstStyle/>
          <a:p>
            <a:pPr algn="ctr"/>
            <a:r>
              <a:rPr lang="en-US" b="1" dirty="0"/>
              <a:t>By 1960 – Little Evidence</a:t>
            </a:r>
          </a:p>
        </p:txBody>
      </p:sp>
      <p:sp>
        <p:nvSpPr>
          <p:cNvPr id="5" name="Content Placeholder 4">
            <a:extLst>
              <a:ext uri="{FF2B5EF4-FFF2-40B4-BE49-F238E27FC236}">
                <a16:creationId xmlns:a16="http://schemas.microsoft.com/office/drawing/2014/main" id="{CC9053B4-717E-5479-397B-83983C1B0D6E}"/>
              </a:ext>
            </a:extLst>
          </p:cNvPr>
          <p:cNvSpPr>
            <a:spLocks noGrp="1"/>
          </p:cNvSpPr>
          <p:nvPr>
            <p:ph idx="1"/>
          </p:nvPr>
        </p:nvSpPr>
        <p:spPr/>
        <p:txBody>
          <a:bodyPr/>
          <a:lstStyle/>
          <a:p>
            <a:r>
              <a:rPr lang="en-US" dirty="0"/>
              <a:t>Season began in late May and there was little in the way of standings information or detailed statistics.</a:t>
            </a:r>
          </a:p>
          <a:p>
            <a:r>
              <a:rPr lang="en-US" dirty="0"/>
              <a:t>Four teams competed.</a:t>
            </a:r>
          </a:p>
          <a:p>
            <a:r>
              <a:rPr lang="en-US" dirty="0"/>
              <a:t>Future Big-leaguer Ike Brown joined the Monarchs.</a:t>
            </a:r>
          </a:p>
          <a:p>
            <a:r>
              <a:rPr lang="en-US" dirty="0"/>
              <a:t>George Spriggs played for the Detroit-New Orleans Stars.</a:t>
            </a:r>
          </a:p>
          <a:p>
            <a:r>
              <a:rPr lang="en-US" dirty="0"/>
              <a:t>Bill </a:t>
            </a:r>
            <a:r>
              <a:rPr lang="en-US" dirty="0" err="1"/>
              <a:t>Greason</a:t>
            </a:r>
            <a:r>
              <a:rPr lang="en-US" dirty="0"/>
              <a:t> was back for a last hurrah with the Raleigh Tigers.</a:t>
            </a:r>
          </a:p>
          <a:p>
            <a:r>
              <a:rPr lang="en-US" dirty="0"/>
              <a:t>Willie Smith was in his last season with the Birmingham Black Barons. </a:t>
            </a:r>
          </a:p>
          <a:p>
            <a:r>
              <a:rPr lang="en-US" dirty="0"/>
              <a:t>Comiskey Park hosted its last East-West Game.</a:t>
            </a:r>
          </a:p>
        </p:txBody>
      </p:sp>
    </p:spTree>
    <p:extLst>
      <p:ext uri="{BB962C8B-B14F-4D97-AF65-F5344CB8AC3E}">
        <p14:creationId xmlns:p14="http://schemas.microsoft.com/office/powerpoint/2010/main" val="3939570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0220E-6AA3-B88D-03C2-C7E6CF685D1B}"/>
              </a:ext>
            </a:extLst>
          </p:cNvPr>
          <p:cNvSpPr>
            <a:spLocks noGrp="1"/>
          </p:cNvSpPr>
          <p:nvPr>
            <p:ph type="title"/>
          </p:nvPr>
        </p:nvSpPr>
        <p:spPr/>
        <p:txBody>
          <a:bodyPr/>
          <a:lstStyle/>
          <a:p>
            <a:pPr algn="ctr"/>
            <a:r>
              <a:rPr lang="en-US" b="1" dirty="0"/>
              <a:t>A Playoff in 1961</a:t>
            </a:r>
          </a:p>
        </p:txBody>
      </p:sp>
      <p:sp>
        <p:nvSpPr>
          <p:cNvPr id="3" name="Content Placeholder 2">
            <a:extLst>
              <a:ext uri="{FF2B5EF4-FFF2-40B4-BE49-F238E27FC236}">
                <a16:creationId xmlns:a16="http://schemas.microsoft.com/office/drawing/2014/main" id="{C1D002E9-9099-1636-B8E0-7DE604ADA67F}"/>
              </a:ext>
            </a:extLst>
          </p:cNvPr>
          <p:cNvSpPr>
            <a:spLocks noGrp="1"/>
          </p:cNvSpPr>
          <p:nvPr>
            <p:ph idx="1"/>
          </p:nvPr>
        </p:nvSpPr>
        <p:spPr/>
        <p:txBody>
          <a:bodyPr/>
          <a:lstStyle/>
          <a:p>
            <a:r>
              <a:rPr lang="en-US" dirty="0"/>
              <a:t>Although tabs were not kept on results during the 1961 season, a playoff was held at the end of the season between Birmingham and Kansas City.</a:t>
            </a:r>
          </a:p>
          <a:p>
            <a:r>
              <a:rPr lang="en-US" dirty="0"/>
              <a:t>Game One: Birmingham 4; Kansas City 1.</a:t>
            </a:r>
          </a:p>
          <a:p>
            <a:r>
              <a:rPr lang="en-US" dirty="0"/>
              <a:t>Beyond that, little is known.</a:t>
            </a:r>
          </a:p>
          <a:p>
            <a:r>
              <a:rPr lang="en-US" dirty="0"/>
              <a:t>The East-West game was played in New York’s Yankee Stadium.</a:t>
            </a:r>
          </a:p>
          <a:p>
            <a:r>
              <a:rPr lang="en-US" dirty="0"/>
              <a:t>Satchel Paige was the winning pitcher in the 7-1 contest.</a:t>
            </a:r>
          </a:p>
        </p:txBody>
      </p:sp>
    </p:spTree>
    <p:extLst>
      <p:ext uri="{BB962C8B-B14F-4D97-AF65-F5344CB8AC3E}">
        <p14:creationId xmlns:p14="http://schemas.microsoft.com/office/powerpoint/2010/main" val="4752755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3F1C-5098-33BB-9228-AE7D61A9FCE4}"/>
              </a:ext>
            </a:extLst>
          </p:cNvPr>
          <p:cNvSpPr>
            <a:spLocks noGrp="1"/>
          </p:cNvSpPr>
          <p:nvPr>
            <p:ph type="title"/>
          </p:nvPr>
        </p:nvSpPr>
        <p:spPr/>
        <p:txBody>
          <a:bodyPr/>
          <a:lstStyle/>
          <a:p>
            <a:pPr algn="ctr"/>
            <a:r>
              <a:rPr lang="en-US" b="1" dirty="0"/>
              <a:t>As the Years went on</a:t>
            </a:r>
          </a:p>
        </p:txBody>
      </p:sp>
      <p:sp>
        <p:nvSpPr>
          <p:cNvPr id="3" name="Content Placeholder 2">
            <a:extLst>
              <a:ext uri="{FF2B5EF4-FFF2-40B4-BE49-F238E27FC236}">
                <a16:creationId xmlns:a16="http://schemas.microsoft.com/office/drawing/2014/main" id="{DDD38CCA-1714-BC62-3504-BD42625D8FA2}"/>
              </a:ext>
            </a:extLst>
          </p:cNvPr>
          <p:cNvSpPr>
            <a:spLocks noGrp="1"/>
          </p:cNvSpPr>
          <p:nvPr>
            <p:ph idx="1"/>
          </p:nvPr>
        </p:nvSpPr>
        <p:spPr/>
        <p:txBody>
          <a:bodyPr/>
          <a:lstStyle/>
          <a:p>
            <a:r>
              <a:rPr lang="en-US" dirty="0"/>
              <a:t>1962 marked the last year of the East West Game.</a:t>
            </a:r>
          </a:p>
          <a:p>
            <a:r>
              <a:rPr lang="en-US" dirty="0"/>
              <a:t>By then, there were three “Negro American League” teams.</a:t>
            </a:r>
          </a:p>
          <a:p>
            <a:r>
              <a:rPr lang="en-US" dirty="0"/>
              <a:t>They did not play in a league.</a:t>
            </a:r>
          </a:p>
          <a:p>
            <a:r>
              <a:rPr lang="en-US" dirty="0"/>
              <a:t>They barnstormed and, in that year, played the East-West Game in Kansas City. There is no box score from that game or, for that matter, any of the East-West Games after 1958.</a:t>
            </a:r>
          </a:p>
          <a:p>
            <a:r>
              <a:rPr lang="en-US" dirty="0"/>
              <a:t>But some players from those latter years went on to the Big Leagues.</a:t>
            </a:r>
          </a:p>
          <a:p>
            <a:pPr marL="0" indent="0">
              <a:buNone/>
            </a:pPr>
            <a:endParaRPr lang="en-US" dirty="0"/>
          </a:p>
        </p:txBody>
      </p:sp>
    </p:spTree>
    <p:extLst>
      <p:ext uri="{BB962C8B-B14F-4D97-AF65-F5344CB8AC3E}">
        <p14:creationId xmlns:p14="http://schemas.microsoft.com/office/powerpoint/2010/main" val="3546989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29BC-4C91-53E2-06D8-115BBA58599B}"/>
              </a:ext>
            </a:extLst>
          </p:cNvPr>
          <p:cNvSpPr>
            <a:spLocks noGrp="1"/>
          </p:cNvSpPr>
          <p:nvPr>
            <p:ph type="title"/>
          </p:nvPr>
        </p:nvSpPr>
        <p:spPr/>
        <p:txBody>
          <a:bodyPr/>
          <a:lstStyle/>
          <a:p>
            <a:pPr algn="ctr"/>
            <a:r>
              <a:rPr lang="en-US" dirty="0"/>
              <a:t>From the Negro Leagues to the AL/NL Majors</a:t>
            </a:r>
            <a:br>
              <a:rPr lang="en-US" dirty="0"/>
            </a:br>
            <a:r>
              <a:rPr lang="en-US" dirty="0"/>
              <a:t>A Summary</a:t>
            </a:r>
          </a:p>
        </p:txBody>
      </p:sp>
      <p:sp>
        <p:nvSpPr>
          <p:cNvPr id="3" name="Content Placeholder 2">
            <a:extLst>
              <a:ext uri="{FF2B5EF4-FFF2-40B4-BE49-F238E27FC236}">
                <a16:creationId xmlns:a16="http://schemas.microsoft.com/office/drawing/2014/main" id="{EBF3B9A0-0D54-3FB9-BA56-B05E77C692B5}"/>
              </a:ext>
            </a:extLst>
          </p:cNvPr>
          <p:cNvSpPr>
            <a:spLocks noGrp="1"/>
          </p:cNvSpPr>
          <p:nvPr>
            <p:ph idx="1"/>
          </p:nvPr>
        </p:nvSpPr>
        <p:spPr/>
        <p:txBody>
          <a:bodyPr>
            <a:normAutofit lnSpcReduction="10000"/>
          </a:bodyPr>
          <a:lstStyle/>
          <a:p>
            <a:r>
              <a:rPr lang="en-US" dirty="0"/>
              <a:t>73 Negro League players, including more than fifty players who played in the post-1948 Negro Leagues, advanced to the majors.</a:t>
            </a:r>
          </a:p>
          <a:p>
            <a:r>
              <a:rPr lang="en-US" dirty="0"/>
              <a:t>Mays, Banks, Aaron, and Howard lead the post-1948 list. </a:t>
            </a:r>
          </a:p>
          <a:p>
            <a:r>
              <a:rPr lang="en-US" dirty="0"/>
              <a:t>Eleven players did not make it to the AL/NL majors until the 1960s.</a:t>
            </a:r>
          </a:p>
          <a:p>
            <a:r>
              <a:rPr lang="en-US" dirty="0"/>
              <a:t>Here are a couple.</a:t>
            </a:r>
          </a:p>
          <a:p>
            <a:r>
              <a:rPr lang="en-US" dirty="0"/>
              <a:t>Wonderful Willie Smith was a pitcher/outfielder with the Birmingham Black Barons from 1957 through 1960. He made his debut with the Los Angeles Angels in 1963.</a:t>
            </a:r>
          </a:p>
          <a:p>
            <a:r>
              <a:rPr lang="en-US" dirty="0"/>
              <a:t>John “Blue Moon” Odom pitched for the Raleigh Tigers in 1962. He made his debut with the Kansas City Athletics in 1964.</a:t>
            </a:r>
          </a:p>
          <a:p>
            <a:endParaRPr lang="en-US" dirty="0"/>
          </a:p>
        </p:txBody>
      </p:sp>
    </p:spTree>
    <p:extLst>
      <p:ext uri="{BB962C8B-B14F-4D97-AF65-F5344CB8AC3E}">
        <p14:creationId xmlns:p14="http://schemas.microsoft.com/office/powerpoint/2010/main" val="34182514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C09CFC-674B-F899-6117-01C3E740BF34}"/>
              </a:ext>
            </a:extLst>
          </p:cNvPr>
          <p:cNvSpPr>
            <a:spLocks noGrp="1"/>
          </p:cNvSpPr>
          <p:nvPr>
            <p:ph type="title"/>
          </p:nvPr>
        </p:nvSpPr>
        <p:spPr>
          <a:xfrm>
            <a:off x="839788" y="365125"/>
            <a:ext cx="10413020" cy="750531"/>
          </a:xfrm>
        </p:spPr>
        <p:txBody>
          <a:bodyPr/>
          <a:lstStyle/>
          <a:p>
            <a:pPr algn="ctr"/>
            <a:r>
              <a:rPr lang="en-US" b="1" dirty="0"/>
              <a:t>The Last Negro Leaguers to Enter AL/NL Ball</a:t>
            </a:r>
          </a:p>
        </p:txBody>
      </p:sp>
      <p:sp>
        <p:nvSpPr>
          <p:cNvPr id="5" name="Text Placeholder 4">
            <a:extLst>
              <a:ext uri="{FF2B5EF4-FFF2-40B4-BE49-F238E27FC236}">
                <a16:creationId xmlns:a16="http://schemas.microsoft.com/office/drawing/2014/main" id="{3A026C89-0359-EBA8-3F05-515B63840320}"/>
              </a:ext>
            </a:extLst>
          </p:cNvPr>
          <p:cNvSpPr>
            <a:spLocks noGrp="1"/>
          </p:cNvSpPr>
          <p:nvPr>
            <p:ph type="body" idx="1"/>
          </p:nvPr>
        </p:nvSpPr>
        <p:spPr>
          <a:xfrm>
            <a:off x="839789" y="1216284"/>
            <a:ext cx="4751614" cy="1106905"/>
          </a:xfrm>
        </p:spPr>
        <p:txBody>
          <a:bodyPr>
            <a:noAutofit/>
          </a:bodyPr>
          <a:lstStyle/>
          <a:p>
            <a:r>
              <a:rPr lang="en-US" b="0" dirty="0"/>
              <a:t>Clarence Jones joined the Chicago Cubs in 1967. Had played with New Orleans Stars in 1960</a:t>
            </a:r>
          </a:p>
        </p:txBody>
      </p:sp>
      <p:pic>
        <p:nvPicPr>
          <p:cNvPr id="10" name="Content Placeholder 9">
            <a:extLst>
              <a:ext uri="{FF2B5EF4-FFF2-40B4-BE49-F238E27FC236}">
                <a16:creationId xmlns:a16="http://schemas.microsoft.com/office/drawing/2014/main" id="{C17EB87F-144C-B460-68E7-20D14C564B3D}"/>
              </a:ext>
            </a:extLst>
          </p:cNvPr>
          <p:cNvPicPr>
            <a:picLocks noGrp="1" noChangeAspect="1"/>
          </p:cNvPicPr>
          <p:nvPr>
            <p:ph sz="half" idx="2"/>
          </p:nvPr>
        </p:nvPicPr>
        <p:blipFill>
          <a:blip r:embed="rId2"/>
          <a:stretch>
            <a:fillRect/>
          </a:stretch>
        </p:blipFill>
        <p:spPr>
          <a:xfrm>
            <a:off x="2195438" y="2505075"/>
            <a:ext cx="2446487" cy="3684588"/>
          </a:xfrm>
        </p:spPr>
      </p:pic>
      <p:sp>
        <p:nvSpPr>
          <p:cNvPr id="7" name="Text Placeholder 6">
            <a:extLst>
              <a:ext uri="{FF2B5EF4-FFF2-40B4-BE49-F238E27FC236}">
                <a16:creationId xmlns:a16="http://schemas.microsoft.com/office/drawing/2014/main" id="{75F2D513-6FF5-6999-3491-BFA725A58D02}"/>
              </a:ext>
            </a:extLst>
          </p:cNvPr>
          <p:cNvSpPr>
            <a:spLocks noGrp="1"/>
          </p:cNvSpPr>
          <p:nvPr>
            <p:ph type="body" sz="quarter" idx="3"/>
          </p:nvPr>
        </p:nvSpPr>
        <p:spPr>
          <a:xfrm>
            <a:off x="5823285" y="1063154"/>
            <a:ext cx="5473274" cy="1207533"/>
          </a:xfrm>
        </p:spPr>
        <p:txBody>
          <a:bodyPr>
            <a:noAutofit/>
          </a:bodyPr>
          <a:lstStyle/>
          <a:p>
            <a:r>
              <a:rPr lang="en-US" b="0" dirty="0"/>
              <a:t>Ike Brown played with the Monarchs in 1960 and 1961. He made his debut with the Detroit Tigers in 1969.</a:t>
            </a:r>
          </a:p>
        </p:txBody>
      </p:sp>
      <p:pic>
        <p:nvPicPr>
          <p:cNvPr id="17" name="Content Placeholder 16">
            <a:extLst>
              <a:ext uri="{FF2B5EF4-FFF2-40B4-BE49-F238E27FC236}">
                <a16:creationId xmlns:a16="http://schemas.microsoft.com/office/drawing/2014/main" id="{5CAA8977-34AD-6766-0A2C-510E3AB81515}"/>
              </a:ext>
            </a:extLst>
          </p:cNvPr>
          <p:cNvPicPr>
            <a:picLocks noGrp="1" noChangeAspect="1"/>
          </p:cNvPicPr>
          <p:nvPr>
            <p:ph sz="quarter" idx="4"/>
          </p:nvPr>
        </p:nvPicPr>
        <p:blipFill>
          <a:blip r:embed="rId3"/>
          <a:stretch>
            <a:fillRect/>
          </a:stretch>
        </p:blipFill>
        <p:spPr>
          <a:xfrm>
            <a:off x="7490206" y="2248265"/>
            <a:ext cx="2035160" cy="3941398"/>
          </a:xfrm>
        </p:spPr>
      </p:pic>
    </p:spTree>
    <p:extLst>
      <p:ext uri="{BB962C8B-B14F-4D97-AF65-F5344CB8AC3E}">
        <p14:creationId xmlns:p14="http://schemas.microsoft.com/office/powerpoint/2010/main" val="3750449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E88F-0737-8BA9-BFA6-1AB9D009F27A}"/>
              </a:ext>
            </a:extLst>
          </p:cNvPr>
          <p:cNvSpPr>
            <a:spLocks noGrp="1"/>
          </p:cNvSpPr>
          <p:nvPr>
            <p:ph type="title"/>
          </p:nvPr>
        </p:nvSpPr>
        <p:spPr>
          <a:xfrm>
            <a:off x="702298" y="707009"/>
            <a:ext cx="10972800" cy="1706253"/>
          </a:xfrm>
        </p:spPr>
        <p:txBody>
          <a:bodyPr>
            <a:normAutofit fontScale="90000"/>
          </a:bodyPr>
          <a:lstStyle/>
          <a:p>
            <a:pPr algn="ctr"/>
            <a:br>
              <a:rPr lang="en-US" dirty="0"/>
            </a:br>
            <a:br>
              <a:rPr lang="en-US" dirty="0"/>
            </a:br>
            <a:r>
              <a:rPr lang="en-US" b="1" dirty="0"/>
              <a:t>Negro American League – 1949: </a:t>
            </a:r>
            <a:br>
              <a:rPr lang="en-US" b="1" dirty="0"/>
            </a:br>
            <a:r>
              <a:rPr lang="en-US" b="1" dirty="0"/>
              <a:t>The Negro American League in 1949 had more of a Southern focus.</a:t>
            </a:r>
            <a:br>
              <a:rPr lang="en-US" b="1" dirty="0"/>
            </a:br>
            <a:br>
              <a:rPr lang="en-US" dirty="0"/>
            </a:br>
            <a:endParaRPr lang="en-US" dirty="0"/>
          </a:p>
        </p:txBody>
      </p:sp>
      <p:sp>
        <p:nvSpPr>
          <p:cNvPr id="3" name="Text Placeholder 2">
            <a:extLst>
              <a:ext uri="{FF2B5EF4-FFF2-40B4-BE49-F238E27FC236}">
                <a16:creationId xmlns:a16="http://schemas.microsoft.com/office/drawing/2014/main" id="{C903EC36-4DCA-7BB3-FBB6-054B657BCC69}"/>
              </a:ext>
            </a:extLst>
          </p:cNvPr>
          <p:cNvSpPr>
            <a:spLocks noGrp="1"/>
          </p:cNvSpPr>
          <p:nvPr>
            <p:ph type="body" idx="1"/>
          </p:nvPr>
        </p:nvSpPr>
        <p:spPr>
          <a:xfrm>
            <a:off x="839788" y="2615937"/>
            <a:ext cx="5180013" cy="438347"/>
          </a:xfrm>
        </p:spPr>
        <p:txBody>
          <a:bodyPr>
            <a:normAutofit/>
          </a:bodyPr>
          <a:lstStyle/>
          <a:p>
            <a:pPr algn="ctr"/>
            <a:r>
              <a:rPr lang="en-US" dirty="0"/>
              <a:t>Eastern Division</a:t>
            </a:r>
          </a:p>
        </p:txBody>
      </p:sp>
      <p:sp>
        <p:nvSpPr>
          <p:cNvPr id="4" name="Content Placeholder 3">
            <a:extLst>
              <a:ext uri="{FF2B5EF4-FFF2-40B4-BE49-F238E27FC236}">
                <a16:creationId xmlns:a16="http://schemas.microsoft.com/office/drawing/2014/main" id="{4DDD92A9-1880-0966-D58C-24E3855A8BE5}"/>
              </a:ext>
            </a:extLst>
          </p:cNvPr>
          <p:cNvSpPr>
            <a:spLocks noGrp="1"/>
          </p:cNvSpPr>
          <p:nvPr>
            <p:ph sz="half" idx="2"/>
          </p:nvPr>
        </p:nvSpPr>
        <p:spPr>
          <a:xfrm>
            <a:off x="839788" y="3346515"/>
            <a:ext cx="5243660" cy="2843148"/>
          </a:xfrm>
        </p:spPr>
        <p:txBody>
          <a:bodyPr/>
          <a:lstStyle/>
          <a:p>
            <a:r>
              <a:rPr lang="en-US" dirty="0"/>
              <a:t>Baltimore Elite Giants</a:t>
            </a:r>
          </a:p>
          <a:p>
            <a:r>
              <a:rPr lang="en-US" dirty="0"/>
              <a:t>New York Cubans</a:t>
            </a:r>
          </a:p>
          <a:p>
            <a:r>
              <a:rPr lang="en-US" dirty="0"/>
              <a:t>Philadelphia Stars</a:t>
            </a:r>
          </a:p>
          <a:p>
            <a:r>
              <a:rPr lang="en-US" dirty="0"/>
              <a:t>Louisville Buckeyes</a:t>
            </a:r>
          </a:p>
          <a:p>
            <a:r>
              <a:rPr lang="en-US" dirty="0"/>
              <a:t>Indianapolis Clowns</a:t>
            </a:r>
          </a:p>
        </p:txBody>
      </p:sp>
      <p:sp>
        <p:nvSpPr>
          <p:cNvPr id="5" name="Text Placeholder 4">
            <a:extLst>
              <a:ext uri="{FF2B5EF4-FFF2-40B4-BE49-F238E27FC236}">
                <a16:creationId xmlns:a16="http://schemas.microsoft.com/office/drawing/2014/main" id="{09B47258-24B8-4A52-82A8-9D483FEFCA36}"/>
              </a:ext>
            </a:extLst>
          </p:cNvPr>
          <p:cNvSpPr>
            <a:spLocks noGrp="1"/>
          </p:cNvSpPr>
          <p:nvPr>
            <p:ph type="body" sz="quarter" idx="3"/>
          </p:nvPr>
        </p:nvSpPr>
        <p:spPr>
          <a:xfrm>
            <a:off x="6172200" y="2615938"/>
            <a:ext cx="5111685" cy="490193"/>
          </a:xfrm>
        </p:spPr>
        <p:txBody>
          <a:bodyPr>
            <a:normAutofit/>
          </a:bodyPr>
          <a:lstStyle/>
          <a:p>
            <a:pPr algn="ctr"/>
            <a:r>
              <a:rPr lang="en-US" dirty="0"/>
              <a:t>Western Division</a:t>
            </a:r>
          </a:p>
        </p:txBody>
      </p:sp>
      <p:sp>
        <p:nvSpPr>
          <p:cNvPr id="6" name="Content Placeholder 5">
            <a:extLst>
              <a:ext uri="{FF2B5EF4-FFF2-40B4-BE49-F238E27FC236}">
                <a16:creationId xmlns:a16="http://schemas.microsoft.com/office/drawing/2014/main" id="{D4FDB7CB-BFD3-9396-64DE-D7A7AFC794BE}"/>
              </a:ext>
            </a:extLst>
          </p:cNvPr>
          <p:cNvSpPr>
            <a:spLocks noGrp="1"/>
          </p:cNvSpPr>
          <p:nvPr>
            <p:ph sz="quarter" idx="4"/>
          </p:nvPr>
        </p:nvSpPr>
        <p:spPr>
          <a:xfrm>
            <a:off x="6172200" y="3266387"/>
            <a:ext cx="5243660" cy="2923275"/>
          </a:xfrm>
        </p:spPr>
        <p:txBody>
          <a:bodyPr/>
          <a:lstStyle/>
          <a:p>
            <a:r>
              <a:rPr lang="en-US" dirty="0"/>
              <a:t>Kansas City Monarchs</a:t>
            </a:r>
          </a:p>
          <a:p>
            <a:r>
              <a:rPr lang="en-US" dirty="0"/>
              <a:t>Chicago American Giants</a:t>
            </a:r>
          </a:p>
          <a:p>
            <a:r>
              <a:rPr lang="en-US" dirty="0"/>
              <a:t>Birmingham Black Barons</a:t>
            </a:r>
          </a:p>
          <a:p>
            <a:r>
              <a:rPr lang="en-US" dirty="0"/>
              <a:t>Memphis Red Sox</a:t>
            </a:r>
          </a:p>
          <a:p>
            <a:r>
              <a:rPr lang="en-US" dirty="0"/>
              <a:t>Houston Eagles</a:t>
            </a:r>
          </a:p>
        </p:txBody>
      </p:sp>
    </p:spTree>
    <p:extLst>
      <p:ext uri="{BB962C8B-B14F-4D97-AF65-F5344CB8AC3E}">
        <p14:creationId xmlns:p14="http://schemas.microsoft.com/office/powerpoint/2010/main" val="530077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4369E9-8A6E-BBE6-890A-D5DE61609DB0}"/>
              </a:ext>
            </a:extLst>
          </p:cNvPr>
          <p:cNvSpPr>
            <a:spLocks noGrp="1"/>
          </p:cNvSpPr>
          <p:nvPr>
            <p:ph type="title"/>
          </p:nvPr>
        </p:nvSpPr>
        <p:spPr>
          <a:xfrm>
            <a:off x="838200" y="365126"/>
            <a:ext cx="10407977" cy="652970"/>
          </a:xfrm>
        </p:spPr>
        <p:txBody>
          <a:bodyPr>
            <a:normAutofit fontScale="90000"/>
          </a:bodyPr>
          <a:lstStyle/>
          <a:p>
            <a:pPr algn="ctr"/>
            <a:r>
              <a:rPr lang="en-US" b="1" dirty="0"/>
              <a:t>Where did the Black Players Go in 1949?</a:t>
            </a:r>
          </a:p>
        </p:txBody>
      </p:sp>
      <p:sp>
        <p:nvSpPr>
          <p:cNvPr id="8" name="Content Placeholder 7">
            <a:extLst>
              <a:ext uri="{FF2B5EF4-FFF2-40B4-BE49-F238E27FC236}">
                <a16:creationId xmlns:a16="http://schemas.microsoft.com/office/drawing/2014/main" id="{39A5D6BF-9959-F938-EC67-F64697C7958E}"/>
              </a:ext>
            </a:extLst>
          </p:cNvPr>
          <p:cNvSpPr>
            <a:spLocks noGrp="1"/>
          </p:cNvSpPr>
          <p:nvPr>
            <p:ph idx="1"/>
          </p:nvPr>
        </p:nvSpPr>
        <p:spPr>
          <a:xfrm>
            <a:off x="890048" y="1093510"/>
            <a:ext cx="10681356" cy="5698501"/>
          </a:xfrm>
        </p:spPr>
        <p:txBody>
          <a:bodyPr>
            <a:normAutofit/>
          </a:bodyPr>
          <a:lstStyle/>
          <a:p>
            <a:r>
              <a:rPr lang="en-US" dirty="0"/>
              <a:t>A handful went to the AL/NL major leagues in 1949.</a:t>
            </a:r>
          </a:p>
          <a:p>
            <a:r>
              <a:rPr lang="en-US" dirty="0"/>
              <a:t>Minnie </a:t>
            </a:r>
            <a:r>
              <a:rPr lang="en-US" dirty="0" err="1"/>
              <a:t>Minoso</a:t>
            </a:r>
            <a:r>
              <a:rPr lang="en-US" dirty="0"/>
              <a:t>, Don Newcombe, Monte Irvin, and Luke Easter were newcomers to the majors in 1949. Hank Thompson, who had played briefly with the Browns in 1947, returned to stay, breaking the color line (along with Irvin) with the New York Giants.</a:t>
            </a:r>
          </a:p>
          <a:p>
            <a:r>
              <a:rPr lang="en-US" dirty="0"/>
              <a:t>Artie Wilson led a small group of six Black players in the PCL. Sam Jethroe was one of a similarly small group in the International League.</a:t>
            </a:r>
          </a:p>
          <a:p>
            <a:r>
              <a:rPr lang="en-US" dirty="0"/>
              <a:t>With few exceptions, the lower minor leagues remained segregated in 1949.</a:t>
            </a:r>
          </a:p>
          <a:p>
            <a:r>
              <a:rPr lang="en-US" dirty="0"/>
              <a:t>Most players from the Negro Leagues of 1948 were still in the Negro American League in 1949.</a:t>
            </a:r>
          </a:p>
          <a:p>
            <a:endParaRPr lang="en-US" dirty="0"/>
          </a:p>
        </p:txBody>
      </p:sp>
    </p:spTree>
    <p:extLst>
      <p:ext uri="{BB962C8B-B14F-4D97-AF65-F5344CB8AC3E}">
        <p14:creationId xmlns:p14="http://schemas.microsoft.com/office/powerpoint/2010/main" val="3229691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24111</TotalTime>
  <Words>7191</Words>
  <Application>Microsoft Office PowerPoint</Application>
  <PresentationFormat>Widescreen</PresentationFormat>
  <Paragraphs>504</Paragraphs>
  <Slides>76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Calibri</vt:lpstr>
      <vt:lpstr>Calibri Light</vt:lpstr>
      <vt:lpstr>Office Theme</vt:lpstr>
      <vt:lpstr>The 1949 Project</vt:lpstr>
      <vt:lpstr>The Negro Leagues Died in 1948</vt:lpstr>
      <vt:lpstr>So, Why Pose the Question?</vt:lpstr>
      <vt:lpstr>The Negro Leagues Didn’t Die – They Just Faded Away and took a while to do So!</vt:lpstr>
      <vt:lpstr>Negro League Baseball - 1948</vt:lpstr>
      <vt:lpstr>Before 1949, Two Teams Dropped Out of the Negro National League</vt:lpstr>
      <vt:lpstr>Two Teams Relocated</vt:lpstr>
      <vt:lpstr>  Negro American League – 1949:  The Negro American League in 1949 had more of a Southern focus.  </vt:lpstr>
      <vt:lpstr>Where did the Black Players Go in 1949?</vt:lpstr>
      <vt:lpstr>The Season Begins</vt:lpstr>
      <vt:lpstr>The Kansas City Monarchs</vt:lpstr>
      <vt:lpstr>The Birmingham Black Barons</vt:lpstr>
      <vt:lpstr>May 10, 1949 – Willie’s first home run of season</vt:lpstr>
      <vt:lpstr>Baltimore Elite Giants Rule Eastern Division</vt:lpstr>
      <vt:lpstr>Baltimore’s Leaders</vt:lpstr>
      <vt:lpstr>New York Cubans</vt:lpstr>
      <vt:lpstr>What a Difference a Day Makes!</vt:lpstr>
      <vt:lpstr>Philadelphia Stars</vt:lpstr>
      <vt:lpstr>Kansas City Triumphs in First Half of Season</vt:lpstr>
      <vt:lpstr>What were the Stats?</vt:lpstr>
      <vt:lpstr>The East-West Game</vt:lpstr>
      <vt:lpstr>The Chicago American Giants Make a Charge</vt:lpstr>
      <vt:lpstr>The Chicago American Giants</vt:lpstr>
      <vt:lpstr>1949 Negro League World Series</vt:lpstr>
      <vt:lpstr>1949 Negro American League Players That Played in the AL/NL Majors</vt:lpstr>
      <vt:lpstr>1950 – Some Departures – Some Arrivals</vt:lpstr>
      <vt:lpstr>The Signing of Mays</vt:lpstr>
      <vt:lpstr>Willie Mays Day in Birmingham</vt:lpstr>
      <vt:lpstr>Elston Howard Ready to Move On</vt:lpstr>
      <vt:lpstr>Ernie Banks in 1950</vt:lpstr>
      <vt:lpstr>Others move on</vt:lpstr>
      <vt:lpstr>First Half of the 1950 Season</vt:lpstr>
      <vt:lpstr>Not Clowning Around</vt:lpstr>
      <vt:lpstr>July 24, 1950</vt:lpstr>
      <vt:lpstr>Per Pittsburgh Courier –August 12, 1950</vt:lpstr>
      <vt:lpstr>The Eagles were Homeless</vt:lpstr>
      <vt:lpstr>Bye-Bye Buckeyes</vt:lpstr>
      <vt:lpstr>1951 Contraction</vt:lpstr>
      <vt:lpstr>Whatever Became of Willard Brown</vt:lpstr>
      <vt:lpstr>Further Contraction</vt:lpstr>
      <vt:lpstr>Henry Aaron</vt:lpstr>
      <vt:lpstr>Hank Aaron’s first two homers – Box Score</vt:lpstr>
      <vt:lpstr>Aaron Leads League in Early June</vt:lpstr>
      <vt:lpstr>Indianapolis Wins First Half in 1952</vt:lpstr>
      <vt:lpstr>The Post Season in 1952</vt:lpstr>
      <vt:lpstr>Other 1952 “World Series” Games</vt:lpstr>
      <vt:lpstr>Hank Aaron Breaks Out</vt:lpstr>
      <vt:lpstr>Henry Aaron in Post-Season</vt:lpstr>
      <vt:lpstr>They started to call him “Hammerin’ Hank”</vt:lpstr>
      <vt:lpstr>Hank Aaron’s Last Game with the Clowns</vt:lpstr>
      <vt:lpstr>Ernie Banks Returns to Monarchs in 1953</vt:lpstr>
      <vt:lpstr>Banks and Monarchs Take Command – from Pittsburgh Courier – 7/18/1953</vt:lpstr>
      <vt:lpstr>Ernie Moves On!</vt:lpstr>
      <vt:lpstr>After 1953 – New Teams and a Barrier Breaker</vt:lpstr>
      <vt:lpstr>The Indianapolis Clowns Post 1954</vt:lpstr>
      <vt:lpstr>The Monarchs Continue to Produce Quality Players</vt:lpstr>
      <vt:lpstr>Buck O’Neil Leaves Monarchs</vt:lpstr>
      <vt:lpstr>Minor Leagues Welcome Black Players – Some more than Others</vt:lpstr>
      <vt:lpstr>From the Berkshire Eagle – July 19, 1947</vt:lpstr>
      <vt:lpstr>Strange Doings in the PONY (Pennsylvania-Ontario-New York) League</vt:lpstr>
      <vt:lpstr>The Provincial League</vt:lpstr>
      <vt:lpstr>The Eastern League</vt:lpstr>
      <vt:lpstr>The Manitoba-Dakota League 1950-1955</vt:lpstr>
      <vt:lpstr>The Western Canada League - 1951</vt:lpstr>
      <vt:lpstr>Southwest-International League 1951-1952</vt:lpstr>
      <vt:lpstr>Western International League Integrated in 1951</vt:lpstr>
      <vt:lpstr>What happened in 1956?</vt:lpstr>
      <vt:lpstr>Rebuilding the Monarchs - Slowly</vt:lpstr>
      <vt:lpstr>1957 – Six Team League</vt:lpstr>
      <vt:lpstr>1958 – More Barnstorming Less of a League</vt:lpstr>
      <vt:lpstr>1959: Waning interest and Less Stats</vt:lpstr>
      <vt:lpstr>By 1960 – Little Evidence</vt:lpstr>
      <vt:lpstr>A Playoff in 1961</vt:lpstr>
      <vt:lpstr>As the Years went on</vt:lpstr>
      <vt:lpstr>From the Negro Leagues to the AL/NL Majors A Summary</vt:lpstr>
      <vt:lpstr>The Last Negro Leaguers to Enter AL/NL Ball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1949 Project</dc:title>
  <dc:creator>Alan Cohen</dc:creator>
  <cp:lastModifiedBy>Alan Cohen</cp:lastModifiedBy>
  <cp:revision>55</cp:revision>
  <dcterms:created xsi:type="dcterms:W3CDTF">2023-04-30T16:55:46Z</dcterms:created>
  <dcterms:modified xsi:type="dcterms:W3CDTF">2023-07-04T15:59:25Z</dcterms:modified>
</cp:coreProperties>
</file>