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8" r:id="rId3"/>
    <p:sldId id="407" r:id="rId4"/>
    <p:sldId id="408" r:id="rId5"/>
    <p:sldId id="419" r:id="rId6"/>
    <p:sldId id="409" r:id="rId7"/>
    <p:sldId id="412" r:id="rId8"/>
    <p:sldId id="411" r:id="rId9"/>
    <p:sldId id="418" r:id="rId10"/>
    <p:sldId id="413" r:id="rId11"/>
    <p:sldId id="420" r:id="rId12"/>
    <p:sldId id="414" r:id="rId13"/>
    <p:sldId id="421" r:id="rId14"/>
    <p:sldId id="415" r:id="rId15"/>
    <p:sldId id="423" r:id="rId16"/>
    <p:sldId id="424" r:id="rId17"/>
    <p:sldId id="422" r:id="rId18"/>
    <p:sldId id="41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2E7B"/>
    <a:srgbClr val="FFFFFF"/>
    <a:srgbClr val="1F45AB"/>
    <a:srgbClr val="012D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CFBFB7-E7CD-4AD4-9A82-8B8F40219B84}" v="276" dt="2022-08-18T22:06:39.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40" autoAdjust="0"/>
    <p:restoredTop sz="94660"/>
  </p:normalViewPr>
  <p:slideViewPr>
    <p:cSldViewPr snapToGrid="0">
      <p:cViewPr varScale="1">
        <p:scale>
          <a:sx n="76" d="100"/>
          <a:sy n="76" d="100"/>
        </p:scale>
        <p:origin x="114" y="10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56C7D-6637-4625-940D-942A578021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1E482C-97B0-49E4-9FBC-EF455E4935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1D2A96-1417-4C8E-9D92-377619F01A8B}"/>
              </a:ext>
            </a:extLst>
          </p:cNvPr>
          <p:cNvSpPr>
            <a:spLocks noGrp="1"/>
          </p:cNvSpPr>
          <p:nvPr>
            <p:ph type="dt" sz="half" idx="10"/>
          </p:nvPr>
        </p:nvSpPr>
        <p:spPr/>
        <p:txBody>
          <a:bodyPr/>
          <a:lstStyle/>
          <a:p>
            <a:fld id="{9B2302A0-72E4-4EA2-B907-899F603CABBC}" type="datetimeFigureOut">
              <a:rPr lang="en-US" smtClean="0"/>
              <a:t>8/18/2022</a:t>
            </a:fld>
            <a:endParaRPr lang="en-US"/>
          </a:p>
        </p:txBody>
      </p:sp>
      <p:sp>
        <p:nvSpPr>
          <p:cNvPr id="5" name="Footer Placeholder 4">
            <a:extLst>
              <a:ext uri="{FF2B5EF4-FFF2-40B4-BE49-F238E27FC236}">
                <a16:creationId xmlns:a16="http://schemas.microsoft.com/office/drawing/2014/main" id="{601AD8FA-D726-43AD-9445-42E4168AD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32794-4B68-4174-8003-FD4865AF18C3}"/>
              </a:ext>
            </a:extLst>
          </p:cNvPr>
          <p:cNvSpPr>
            <a:spLocks noGrp="1"/>
          </p:cNvSpPr>
          <p:nvPr>
            <p:ph type="sldNum" sz="quarter" idx="12"/>
          </p:nvPr>
        </p:nvSpPr>
        <p:spPr/>
        <p:txBody>
          <a:bodyPr/>
          <a:lstStyle/>
          <a:p>
            <a:fld id="{6555A2A4-3AEB-41E1-9C6F-EC4D310F8F09}" type="slidenum">
              <a:rPr lang="en-US" smtClean="0"/>
              <a:t>‹#›</a:t>
            </a:fld>
            <a:endParaRPr lang="en-US"/>
          </a:p>
        </p:txBody>
      </p:sp>
    </p:spTree>
    <p:extLst>
      <p:ext uri="{BB962C8B-B14F-4D97-AF65-F5344CB8AC3E}">
        <p14:creationId xmlns:p14="http://schemas.microsoft.com/office/powerpoint/2010/main" val="43299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5AED-3602-4102-9ABC-F6D703905F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FDACD-0C54-476F-A83B-AF2C13CB51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71D2-D0E3-4815-A196-6A7CD71A7607}"/>
              </a:ext>
            </a:extLst>
          </p:cNvPr>
          <p:cNvSpPr>
            <a:spLocks noGrp="1"/>
          </p:cNvSpPr>
          <p:nvPr>
            <p:ph type="dt" sz="half" idx="10"/>
          </p:nvPr>
        </p:nvSpPr>
        <p:spPr/>
        <p:txBody>
          <a:bodyPr/>
          <a:lstStyle/>
          <a:p>
            <a:fld id="{9B2302A0-72E4-4EA2-B907-899F603CABBC}" type="datetimeFigureOut">
              <a:rPr lang="en-US" smtClean="0"/>
              <a:t>8/18/2022</a:t>
            </a:fld>
            <a:endParaRPr lang="en-US"/>
          </a:p>
        </p:txBody>
      </p:sp>
      <p:sp>
        <p:nvSpPr>
          <p:cNvPr id="5" name="Footer Placeholder 4">
            <a:extLst>
              <a:ext uri="{FF2B5EF4-FFF2-40B4-BE49-F238E27FC236}">
                <a16:creationId xmlns:a16="http://schemas.microsoft.com/office/drawing/2014/main" id="{1141ECD3-FB2C-4A3C-963B-5CE217175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183CD-34A3-4DC3-9EF8-2281E75BE6A9}"/>
              </a:ext>
            </a:extLst>
          </p:cNvPr>
          <p:cNvSpPr>
            <a:spLocks noGrp="1"/>
          </p:cNvSpPr>
          <p:nvPr>
            <p:ph type="sldNum" sz="quarter" idx="12"/>
          </p:nvPr>
        </p:nvSpPr>
        <p:spPr/>
        <p:txBody>
          <a:bodyPr/>
          <a:lstStyle/>
          <a:p>
            <a:fld id="{6555A2A4-3AEB-41E1-9C6F-EC4D310F8F09}" type="slidenum">
              <a:rPr lang="en-US" smtClean="0"/>
              <a:t>‹#›</a:t>
            </a:fld>
            <a:endParaRPr lang="en-US"/>
          </a:p>
        </p:txBody>
      </p:sp>
    </p:spTree>
    <p:extLst>
      <p:ext uri="{BB962C8B-B14F-4D97-AF65-F5344CB8AC3E}">
        <p14:creationId xmlns:p14="http://schemas.microsoft.com/office/powerpoint/2010/main" val="65557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15EA8-B7FC-4386-A4E6-8FD0D98880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FB0086-30AE-4E36-AA8E-11700574A9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861D5-7A53-4269-A219-C930A0709C4F}"/>
              </a:ext>
            </a:extLst>
          </p:cNvPr>
          <p:cNvSpPr>
            <a:spLocks noGrp="1"/>
          </p:cNvSpPr>
          <p:nvPr>
            <p:ph type="dt" sz="half" idx="10"/>
          </p:nvPr>
        </p:nvSpPr>
        <p:spPr/>
        <p:txBody>
          <a:bodyPr/>
          <a:lstStyle/>
          <a:p>
            <a:fld id="{9B2302A0-72E4-4EA2-B907-899F603CABBC}" type="datetimeFigureOut">
              <a:rPr lang="en-US" smtClean="0"/>
              <a:t>8/18/2022</a:t>
            </a:fld>
            <a:endParaRPr lang="en-US"/>
          </a:p>
        </p:txBody>
      </p:sp>
      <p:sp>
        <p:nvSpPr>
          <p:cNvPr id="5" name="Footer Placeholder 4">
            <a:extLst>
              <a:ext uri="{FF2B5EF4-FFF2-40B4-BE49-F238E27FC236}">
                <a16:creationId xmlns:a16="http://schemas.microsoft.com/office/drawing/2014/main" id="{871465F9-A2EE-48EB-92B6-CB707EB74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DA6F7-DCD2-4A7A-81B8-072A5FEE1620}"/>
              </a:ext>
            </a:extLst>
          </p:cNvPr>
          <p:cNvSpPr>
            <a:spLocks noGrp="1"/>
          </p:cNvSpPr>
          <p:nvPr>
            <p:ph type="sldNum" sz="quarter" idx="12"/>
          </p:nvPr>
        </p:nvSpPr>
        <p:spPr/>
        <p:txBody>
          <a:bodyPr/>
          <a:lstStyle/>
          <a:p>
            <a:fld id="{6555A2A4-3AEB-41E1-9C6F-EC4D310F8F09}" type="slidenum">
              <a:rPr lang="en-US" smtClean="0"/>
              <a:t>‹#›</a:t>
            </a:fld>
            <a:endParaRPr lang="en-US"/>
          </a:p>
        </p:txBody>
      </p:sp>
    </p:spTree>
    <p:extLst>
      <p:ext uri="{BB962C8B-B14F-4D97-AF65-F5344CB8AC3E}">
        <p14:creationId xmlns:p14="http://schemas.microsoft.com/office/powerpoint/2010/main" val="240872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F2DC-D73D-4EEC-8A81-6717BAECF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785A14-2AD3-4C47-9A47-19CA8F49BA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148F5-E44F-4795-9A6A-19CC600B67AF}"/>
              </a:ext>
            </a:extLst>
          </p:cNvPr>
          <p:cNvSpPr>
            <a:spLocks noGrp="1"/>
          </p:cNvSpPr>
          <p:nvPr>
            <p:ph type="dt" sz="half" idx="10"/>
          </p:nvPr>
        </p:nvSpPr>
        <p:spPr/>
        <p:txBody>
          <a:bodyPr/>
          <a:lstStyle/>
          <a:p>
            <a:fld id="{9B2302A0-72E4-4EA2-B907-899F603CABBC}" type="datetimeFigureOut">
              <a:rPr lang="en-US" smtClean="0"/>
              <a:t>8/18/2022</a:t>
            </a:fld>
            <a:endParaRPr lang="en-US"/>
          </a:p>
        </p:txBody>
      </p:sp>
      <p:sp>
        <p:nvSpPr>
          <p:cNvPr id="5" name="Footer Placeholder 4">
            <a:extLst>
              <a:ext uri="{FF2B5EF4-FFF2-40B4-BE49-F238E27FC236}">
                <a16:creationId xmlns:a16="http://schemas.microsoft.com/office/drawing/2014/main" id="{AD5C9581-5402-44DE-94E9-13BEEFD20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7CC2E-BA19-4DE0-A1BC-8AF4F0165F3D}"/>
              </a:ext>
            </a:extLst>
          </p:cNvPr>
          <p:cNvSpPr>
            <a:spLocks noGrp="1"/>
          </p:cNvSpPr>
          <p:nvPr>
            <p:ph type="sldNum" sz="quarter" idx="12"/>
          </p:nvPr>
        </p:nvSpPr>
        <p:spPr/>
        <p:txBody>
          <a:bodyPr/>
          <a:lstStyle/>
          <a:p>
            <a:fld id="{6555A2A4-3AEB-41E1-9C6F-EC4D310F8F09}" type="slidenum">
              <a:rPr lang="en-US" smtClean="0"/>
              <a:t>‹#›</a:t>
            </a:fld>
            <a:endParaRPr lang="en-US"/>
          </a:p>
        </p:txBody>
      </p:sp>
    </p:spTree>
    <p:extLst>
      <p:ext uri="{BB962C8B-B14F-4D97-AF65-F5344CB8AC3E}">
        <p14:creationId xmlns:p14="http://schemas.microsoft.com/office/powerpoint/2010/main" val="372707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5B6A-E3E4-4309-B8D7-573427DA5E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D56B42-2935-46C7-8F49-96AF11447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50BC22-3C85-450A-B49D-AC25DF9143FD}"/>
              </a:ext>
            </a:extLst>
          </p:cNvPr>
          <p:cNvSpPr>
            <a:spLocks noGrp="1"/>
          </p:cNvSpPr>
          <p:nvPr>
            <p:ph type="dt" sz="half" idx="10"/>
          </p:nvPr>
        </p:nvSpPr>
        <p:spPr/>
        <p:txBody>
          <a:bodyPr/>
          <a:lstStyle/>
          <a:p>
            <a:fld id="{9B2302A0-72E4-4EA2-B907-899F603CABBC}" type="datetimeFigureOut">
              <a:rPr lang="en-US" smtClean="0"/>
              <a:t>8/18/2022</a:t>
            </a:fld>
            <a:endParaRPr lang="en-US"/>
          </a:p>
        </p:txBody>
      </p:sp>
      <p:sp>
        <p:nvSpPr>
          <p:cNvPr id="5" name="Footer Placeholder 4">
            <a:extLst>
              <a:ext uri="{FF2B5EF4-FFF2-40B4-BE49-F238E27FC236}">
                <a16:creationId xmlns:a16="http://schemas.microsoft.com/office/drawing/2014/main" id="{BB07D9E9-DC56-433C-BF7D-EC647E50E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26A57-0730-46DE-A23B-399F2B8D7E3D}"/>
              </a:ext>
            </a:extLst>
          </p:cNvPr>
          <p:cNvSpPr>
            <a:spLocks noGrp="1"/>
          </p:cNvSpPr>
          <p:nvPr>
            <p:ph type="sldNum" sz="quarter" idx="12"/>
          </p:nvPr>
        </p:nvSpPr>
        <p:spPr/>
        <p:txBody>
          <a:bodyPr/>
          <a:lstStyle/>
          <a:p>
            <a:fld id="{6555A2A4-3AEB-41E1-9C6F-EC4D310F8F09}" type="slidenum">
              <a:rPr lang="en-US" smtClean="0"/>
              <a:t>‹#›</a:t>
            </a:fld>
            <a:endParaRPr lang="en-US"/>
          </a:p>
        </p:txBody>
      </p:sp>
    </p:spTree>
    <p:extLst>
      <p:ext uri="{BB962C8B-B14F-4D97-AF65-F5344CB8AC3E}">
        <p14:creationId xmlns:p14="http://schemas.microsoft.com/office/powerpoint/2010/main" val="329936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69E7-350E-4963-927E-715BC054EB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94193B-7E4C-4704-B10A-3329FD90B8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C99215-4ED4-4C11-807C-C6C5E9C232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30A96A-B050-4B38-B9AF-2AB10C7E74D4}"/>
              </a:ext>
            </a:extLst>
          </p:cNvPr>
          <p:cNvSpPr>
            <a:spLocks noGrp="1"/>
          </p:cNvSpPr>
          <p:nvPr>
            <p:ph type="dt" sz="half" idx="10"/>
          </p:nvPr>
        </p:nvSpPr>
        <p:spPr/>
        <p:txBody>
          <a:bodyPr/>
          <a:lstStyle/>
          <a:p>
            <a:fld id="{9B2302A0-72E4-4EA2-B907-899F603CABBC}" type="datetimeFigureOut">
              <a:rPr lang="en-US" smtClean="0"/>
              <a:t>8/18/2022</a:t>
            </a:fld>
            <a:endParaRPr lang="en-US"/>
          </a:p>
        </p:txBody>
      </p:sp>
      <p:sp>
        <p:nvSpPr>
          <p:cNvPr id="6" name="Footer Placeholder 5">
            <a:extLst>
              <a:ext uri="{FF2B5EF4-FFF2-40B4-BE49-F238E27FC236}">
                <a16:creationId xmlns:a16="http://schemas.microsoft.com/office/drawing/2014/main" id="{2A3B2054-6755-48AD-9116-24E67515E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DDD6E-2334-4809-96E1-F1B12F140EDF}"/>
              </a:ext>
            </a:extLst>
          </p:cNvPr>
          <p:cNvSpPr>
            <a:spLocks noGrp="1"/>
          </p:cNvSpPr>
          <p:nvPr>
            <p:ph type="sldNum" sz="quarter" idx="12"/>
          </p:nvPr>
        </p:nvSpPr>
        <p:spPr/>
        <p:txBody>
          <a:bodyPr/>
          <a:lstStyle/>
          <a:p>
            <a:fld id="{6555A2A4-3AEB-41E1-9C6F-EC4D310F8F09}" type="slidenum">
              <a:rPr lang="en-US" smtClean="0"/>
              <a:t>‹#›</a:t>
            </a:fld>
            <a:endParaRPr lang="en-US"/>
          </a:p>
        </p:txBody>
      </p:sp>
    </p:spTree>
    <p:extLst>
      <p:ext uri="{BB962C8B-B14F-4D97-AF65-F5344CB8AC3E}">
        <p14:creationId xmlns:p14="http://schemas.microsoft.com/office/powerpoint/2010/main" val="136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48C4-C03C-4978-B097-F5A170E19F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16AC7B-9009-4C34-88A3-C7F57454A5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0D7284-7F7B-4FBC-9D6F-A11DEE596A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8AAF4A-7300-4D69-9C99-911DE3205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15BE21-4146-40CB-904A-26CD040AEB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EE0642-5A61-4726-826D-78052B42EFFD}"/>
              </a:ext>
            </a:extLst>
          </p:cNvPr>
          <p:cNvSpPr>
            <a:spLocks noGrp="1"/>
          </p:cNvSpPr>
          <p:nvPr>
            <p:ph type="dt" sz="half" idx="10"/>
          </p:nvPr>
        </p:nvSpPr>
        <p:spPr/>
        <p:txBody>
          <a:bodyPr/>
          <a:lstStyle/>
          <a:p>
            <a:fld id="{9B2302A0-72E4-4EA2-B907-899F603CABBC}" type="datetimeFigureOut">
              <a:rPr lang="en-US" smtClean="0"/>
              <a:t>8/18/2022</a:t>
            </a:fld>
            <a:endParaRPr lang="en-US"/>
          </a:p>
        </p:txBody>
      </p:sp>
      <p:sp>
        <p:nvSpPr>
          <p:cNvPr id="8" name="Footer Placeholder 7">
            <a:extLst>
              <a:ext uri="{FF2B5EF4-FFF2-40B4-BE49-F238E27FC236}">
                <a16:creationId xmlns:a16="http://schemas.microsoft.com/office/drawing/2014/main" id="{E6FCBDFB-CA63-4E55-824D-C75FBEB09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AF05DB-0FE8-4DCE-B2E9-B7AA903B843D}"/>
              </a:ext>
            </a:extLst>
          </p:cNvPr>
          <p:cNvSpPr>
            <a:spLocks noGrp="1"/>
          </p:cNvSpPr>
          <p:nvPr>
            <p:ph type="sldNum" sz="quarter" idx="12"/>
          </p:nvPr>
        </p:nvSpPr>
        <p:spPr/>
        <p:txBody>
          <a:bodyPr/>
          <a:lstStyle/>
          <a:p>
            <a:fld id="{6555A2A4-3AEB-41E1-9C6F-EC4D310F8F09}" type="slidenum">
              <a:rPr lang="en-US" smtClean="0"/>
              <a:t>‹#›</a:t>
            </a:fld>
            <a:endParaRPr lang="en-US"/>
          </a:p>
        </p:txBody>
      </p:sp>
    </p:spTree>
    <p:extLst>
      <p:ext uri="{BB962C8B-B14F-4D97-AF65-F5344CB8AC3E}">
        <p14:creationId xmlns:p14="http://schemas.microsoft.com/office/powerpoint/2010/main" val="168247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9633-9918-49DB-ABDD-4DF6B06E80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0B9DE7-78ED-4FC0-A48A-DEB047FD945E}"/>
              </a:ext>
            </a:extLst>
          </p:cNvPr>
          <p:cNvSpPr>
            <a:spLocks noGrp="1"/>
          </p:cNvSpPr>
          <p:nvPr>
            <p:ph type="dt" sz="half" idx="10"/>
          </p:nvPr>
        </p:nvSpPr>
        <p:spPr/>
        <p:txBody>
          <a:bodyPr/>
          <a:lstStyle/>
          <a:p>
            <a:fld id="{9B2302A0-72E4-4EA2-B907-899F603CABBC}" type="datetimeFigureOut">
              <a:rPr lang="en-US" smtClean="0"/>
              <a:t>8/18/2022</a:t>
            </a:fld>
            <a:endParaRPr lang="en-US"/>
          </a:p>
        </p:txBody>
      </p:sp>
      <p:sp>
        <p:nvSpPr>
          <p:cNvPr id="4" name="Footer Placeholder 3">
            <a:extLst>
              <a:ext uri="{FF2B5EF4-FFF2-40B4-BE49-F238E27FC236}">
                <a16:creationId xmlns:a16="http://schemas.microsoft.com/office/drawing/2014/main" id="{CC30CE6B-18F6-4BF4-A5B3-8E11762E39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0228D0-9DEF-465C-AE36-8974C7E6711C}"/>
              </a:ext>
            </a:extLst>
          </p:cNvPr>
          <p:cNvSpPr>
            <a:spLocks noGrp="1"/>
          </p:cNvSpPr>
          <p:nvPr>
            <p:ph type="sldNum" sz="quarter" idx="12"/>
          </p:nvPr>
        </p:nvSpPr>
        <p:spPr/>
        <p:txBody>
          <a:bodyPr/>
          <a:lstStyle/>
          <a:p>
            <a:fld id="{6555A2A4-3AEB-41E1-9C6F-EC4D310F8F09}" type="slidenum">
              <a:rPr lang="en-US" smtClean="0"/>
              <a:t>‹#›</a:t>
            </a:fld>
            <a:endParaRPr lang="en-US"/>
          </a:p>
        </p:txBody>
      </p:sp>
    </p:spTree>
    <p:extLst>
      <p:ext uri="{BB962C8B-B14F-4D97-AF65-F5344CB8AC3E}">
        <p14:creationId xmlns:p14="http://schemas.microsoft.com/office/powerpoint/2010/main" val="19393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CF9E60-6766-414F-ABD6-CEEB26BBBC0B}"/>
              </a:ext>
            </a:extLst>
          </p:cNvPr>
          <p:cNvSpPr>
            <a:spLocks noGrp="1"/>
          </p:cNvSpPr>
          <p:nvPr>
            <p:ph type="dt" sz="half" idx="10"/>
          </p:nvPr>
        </p:nvSpPr>
        <p:spPr/>
        <p:txBody>
          <a:bodyPr/>
          <a:lstStyle/>
          <a:p>
            <a:fld id="{9B2302A0-72E4-4EA2-B907-899F603CABBC}" type="datetimeFigureOut">
              <a:rPr lang="en-US" smtClean="0"/>
              <a:t>8/18/2022</a:t>
            </a:fld>
            <a:endParaRPr lang="en-US"/>
          </a:p>
        </p:txBody>
      </p:sp>
      <p:sp>
        <p:nvSpPr>
          <p:cNvPr id="3" name="Footer Placeholder 2">
            <a:extLst>
              <a:ext uri="{FF2B5EF4-FFF2-40B4-BE49-F238E27FC236}">
                <a16:creationId xmlns:a16="http://schemas.microsoft.com/office/drawing/2014/main" id="{9AF207D7-3C78-49A6-B267-1F657C19D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CA94C3-9D0C-48DA-833C-53DA047BE2FC}"/>
              </a:ext>
            </a:extLst>
          </p:cNvPr>
          <p:cNvSpPr>
            <a:spLocks noGrp="1"/>
          </p:cNvSpPr>
          <p:nvPr>
            <p:ph type="sldNum" sz="quarter" idx="12"/>
          </p:nvPr>
        </p:nvSpPr>
        <p:spPr/>
        <p:txBody>
          <a:bodyPr/>
          <a:lstStyle/>
          <a:p>
            <a:fld id="{6555A2A4-3AEB-41E1-9C6F-EC4D310F8F09}" type="slidenum">
              <a:rPr lang="en-US" smtClean="0"/>
              <a:t>‹#›</a:t>
            </a:fld>
            <a:endParaRPr lang="en-US"/>
          </a:p>
        </p:txBody>
      </p:sp>
    </p:spTree>
    <p:extLst>
      <p:ext uri="{BB962C8B-B14F-4D97-AF65-F5344CB8AC3E}">
        <p14:creationId xmlns:p14="http://schemas.microsoft.com/office/powerpoint/2010/main" val="358132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F0839-CDA2-4390-ABF7-2F41C2283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EAF464-3479-4300-B0FE-A097501EE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85B4ED-3812-45B3-B662-EF70A4FAC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C366A-5259-48F3-8029-F2944EB614D2}"/>
              </a:ext>
            </a:extLst>
          </p:cNvPr>
          <p:cNvSpPr>
            <a:spLocks noGrp="1"/>
          </p:cNvSpPr>
          <p:nvPr>
            <p:ph type="dt" sz="half" idx="10"/>
          </p:nvPr>
        </p:nvSpPr>
        <p:spPr/>
        <p:txBody>
          <a:bodyPr/>
          <a:lstStyle/>
          <a:p>
            <a:fld id="{9B2302A0-72E4-4EA2-B907-899F603CABBC}" type="datetimeFigureOut">
              <a:rPr lang="en-US" smtClean="0"/>
              <a:t>8/18/2022</a:t>
            </a:fld>
            <a:endParaRPr lang="en-US"/>
          </a:p>
        </p:txBody>
      </p:sp>
      <p:sp>
        <p:nvSpPr>
          <p:cNvPr id="6" name="Footer Placeholder 5">
            <a:extLst>
              <a:ext uri="{FF2B5EF4-FFF2-40B4-BE49-F238E27FC236}">
                <a16:creationId xmlns:a16="http://schemas.microsoft.com/office/drawing/2014/main" id="{107CD908-7651-41C8-B270-AA9E88BEB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70526-2B57-423F-8FB7-835CD21C8B0D}"/>
              </a:ext>
            </a:extLst>
          </p:cNvPr>
          <p:cNvSpPr>
            <a:spLocks noGrp="1"/>
          </p:cNvSpPr>
          <p:nvPr>
            <p:ph type="sldNum" sz="quarter" idx="12"/>
          </p:nvPr>
        </p:nvSpPr>
        <p:spPr/>
        <p:txBody>
          <a:bodyPr/>
          <a:lstStyle/>
          <a:p>
            <a:fld id="{6555A2A4-3AEB-41E1-9C6F-EC4D310F8F09}" type="slidenum">
              <a:rPr lang="en-US" smtClean="0"/>
              <a:t>‹#›</a:t>
            </a:fld>
            <a:endParaRPr lang="en-US"/>
          </a:p>
        </p:txBody>
      </p:sp>
    </p:spTree>
    <p:extLst>
      <p:ext uri="{BB962C8B-B14F-4D97-AF65-F5344CB8AC3E}">
        <p14:creationId xmlns:p14="http://schemas.microsoft.com/office/powerpoint/2010/main" val="374300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84F5-3C87-4EDC-847B-843D9F1140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3405A3-54DE-44F9-BEA8-E483A98CA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6D50F1-E6C6-4C0F-AB26-3E196EF1C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825085-D226-47D9-9B32-42A8177CC216}"/>
              </a:ext>
            </a:extLst>
          </p:cNvPr>
          <p:cNvSpPr>
            <a:spLocks noGrp="1"/>
          </p:cNvSpPr>
          <p:nvPr>
            <p:ph type="dt" sz="half" idx="10"/>
          </p:nvPr>
        </p:nvSpPr>
        <p:spPr/>
        <p:txBody>
          <a:bodyPr/>
          <a:lstStyle/>
          <a:p>
            <a:fld id="{9B2302A0-72E4-4EA2-B907-899F603CABBC}" type="datetimeFigureOut">
              <a:rPr lang="en-US" smtClean="0"/>
              <a:t>8/18/2022</a:t>
            </a:fld>
            <a:endParaRPr lang="en-US"/>
          </a:p>
        </p:txBody>
      </p:sp>
      <p:sp>
        <p:nvSpPr>
          <p:cNvPr id="6" name="Footer Placeholder 5">
            <a:extLst>
              <a:ext uri="{FF2B5EF4-FFF2-40B4-BE49-F238E27FC236}">
                <a16:creationId xmlns:a16="http://schemas.microsoft.com/office/drawing/2014/main" id="{C1739A06-8ADF-473D-8C68-CB0928E5C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657B0-2E3E-4C59-9218-AEA3EF5B62FB}"/>
              </a:ext>
            </a:extLst>
          </p:cNvPr>
          <p:cNvSpPr>
            <a:spLocks noGrp="1"/>
          </p:cNvSpPr>
          <p:nvPr>
            <p:ph type="sldNum" sz="quarter" idx="12"/>
          </p:nvPr>
        </p:nvSpPr>
        <p:spPr/>
        <p:txBody>
          <a:bodyPr/>
          <a:lstStyle/>
          <a:p>
            <a:fld id="{6555A2A4-3AEB-41E1-9C6F-EC4D310F8F09}" type="slidenum">
              <a:rPr lang="en-US" smtClean="0"/>
              <a:t>‹#›</a:t>
            </a:fld>
            <a:endParaRPr lang="en-US"/>
          </a:p>
        </p:txBody>
      </p:sp>
    </p:spTree>
    <p:extLst>
      <p:ext uri="{BB962C8B-B14F-4D97-AF65-F5344CB8AC3E}">
        <p14:creationId xmlns:p14="http://schemas.microsoft.com/office/powerpoint/2010/main" val="71348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02C475-7629-4EFC-901E-E9B5E0E6CF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830DD0-66CC-4AA1-B6AB-70650566FE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2AA9B-4C8A-44DB-9DC1-830043F0F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302A0-72E4-4EA2-B907-899F603CABBC}" type="datetimeFigureOut">
              <a:rPr lang="en-US" smtClean="0"/>
              <a:t>8/18/2022</a:t>
            </a:fld>
            <a:endParaRPr lang="en-US"/>
          </a:p>
        </p:txBody>
      </p:sp>
      <p:sp>
        <p:nvSpPr>
          <p:cNvPr id="5" name="Footer Placeholder 4">
            <a:extLst>
              <a:ext uri="{FF2B5EF4-FFF2-40B4-BE49-F238E27FC236}">
                <a16:creationId xmlns:a16="http://schemas.microsoft.com/office/drawing/2014/main" id="{5EAD5EB5-5071-4208-8E08-C34B2F6FC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2D35C0-104A-4160-BE45-226E364AC4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5A2A4-3AEB-41E1-9C6F-EC4D310F8F09}" type="slidenum">
              <a:rPr lang="en-US" smtClean="0"/>
              <a:t>‹#›</a:t>
            </a:fld>
            <a:endParaRPr lang="en-US"/>
          </a:p>
        </p:txBody>
      </p:sp>
    </p:spTree>
    <p:extLst>
      <p:ext uri="{BB962C8B-B14F-4D97-AF65-F5344CB8AC3E}">
        <p14:creationId xmlns:p14="http://schemas.microsoft.com/office/powerpoint/2010/main" val="3151735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gif"/><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hyperlink" Target="https://sabr.org/latest/interviews-with-sabermetric-pioneers-added-to-sabr-oral-history-collection/"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aseballhall.org/" TargetMode="External"/><Relationship Id="rId2" Type="http://schemas.openxmlformats.org/officeDocument/2006/relationships/hyperlink" Target="https://sabr.org/research/oral-history-research-committe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sabr.org/bioproject" TargetMode="External"/><Relationship Id="rId4" Type="http://schemas.openxmlformats.org/officeDocument/2006/relationships/hyperlink" Target="https://sabr.org/oral-history-interview-guideline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sabr.org/interview/steve-mann-2022/" TargetMode="External"/><Relationship Id="rId3" Type="http://schemas.openxmlformats.org/officeDocument/2006/relationships/hyperlink" Target="https://sabr.org/interview/dick-cramer-2022/" TargetMode="External"/><Relationship Id="rId7" Type="http://schemas.openxmlformats.org/officeDocument/2006/relationships/hyperlink" Target="https://sabr.org/interview/bill-james-2022/"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sabr.org/interview/gary-gillette-2022/" TargetMode="External"/><Relationship Id="rId11" Type="http://schemas.openxmlformats.org/officeDocument/2006/relationships/hyperlink" Target="https://sabr.org/interview/david-w-smith-2022/" TargetMode="External"/><Relationship Id="rId5" Type="http://schemas.openxmlformats.org/officeDocument/2006/relationships/hyperlink" Target="https://sabr.org/interview/sean-forman-2022/" TargetMode="External"/><Relationship Id="rId10" Type="http://schemas.openxmlformats.org/officeDocument/2006/relationships/hyperlink" Target="https://sabr.org/interview/pete-palmer-2022/" TargetMode="External"/><Relationship Id="rId4" Type="http://schemas.openxmlformats.org/officeDocument/2006/relationships/hyperlink" Target="https://sabr.org/interview/john-dewan-2022/" TargetMode="External"/><Relationship Id="rId9" Type="http://schemas.openxmlformats.org/officeDocument/2006/relationships/hyperlink" Target="https://sabr.org/interview/david-neft-202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58B03F1-EF45-B175-64EA-86286376EC77}"/>
              </a:ext>
            </a:extLst>
          </p:cNvPr>
          <p:cNvPicPr>
            <a:picLocks noChangeAspect="1"/>
          </p:cNvPicPr>
          <p:nvPr/>
        </p:nvPicPr>
        <p:blipFill>
          <a:blip r:embed="rId2"/>
          <a:stretch>
            <a:fillRect/>
          </a:stretch>
        </p:blipFill>
        <p:spPr>
          <a:xfrm>
            <a:off x="0" y="26980"/>
            <a:ext cx="12289466" cy="6804039"/>
          </a:xfrm>
          <a:prstGeom prst="rect">
            <a:avLst/>
          </a:prstGeom>
        </p:spPr>
      </p:pic>
      <p:sp>
        <p:nvSpPr>
          <p:cNvPr id="102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668E1B1-70E2-4004-A677-87F375978A21}"/>
              </a:ext>
            </a:extLst>
          </p:cNvPr>
          <p:cNvSpPr>
            <a:spLocks noGrp="1"/>
          </p:cNvSpPr>
          <p:nvPr>
            <p:ph type="ctrTitle"/>
          </p:nvPr>
        </p:nvSpPr>
        <p:spPr>
          <a:xfrm>
            <a:off x="8036276" y="3239813"/>
            <a:ext cx="3972936" cy="1834056"/>
          </a:xfrm>
        </p:spPr>
        <p:txBody>
          <a:bodyPr>
            <a:normAutofit/>
          </a:bodyPr>
          <a:lstStyle/>
          <a:p>
            <a:r>
              <a:rPr lang="en-US" sz="3200" dirty="0"/>
              <a:t>A Story Told By the Pioneers of Sabermetrics</a:t>
            </a:r>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3D90DCD-1C7A-4050-9674-6FFB1C7114D8}"/>
              </a:ext>
            </a:extLst>
          </p:cNvPr>
          <p:cNvSpPr/>
          <p:nvPr/>
        </p:nvSpPr>
        <p:spPr>
          <a:xfrm>
            <a:off x="78658" y="71653"/>
            <a:ext cx="12024682" cy="145934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9B15D9-5935-4D04-B02A-8CAA1E0D4EA3}"/>
              </a:ext>
            </a:extLst>
          </p:cNvPr>
          <p:cNvSpPr txBox="1"/>
          <p:nvPr/>
        </p:nvSpPr>
        <p:spPr>
          <a:xfrm>
            <a:off x="1927122" y="82797"/>
            <a:ext cx="9586452" cy="1292662"/>
          </a:xfrm>
          <a:prstGeom prst="rect">
            <a:avLst/>
          </a:prstGeom>
          <a:noFill/>
        </p:spPr>
        <p:txBody>
          <a:bodyPr wrap="square" rtlCol="0">
            <a:spAutoFit/>
          </a:bodyPr>
          <a:lstStyle/>
          <a:p>
            <a:r>
              <a:rPr lang="en-US" sz="5400" b="1" dirty="0">
                <a:solidFill>
                  <a:srgbClr val="012D74"/>
                </a:solidFill>
                <a:latin typeface="+mj-lt"/>
                <a:cs typeface="Latha" panose="020B0502040204020203" pitchFamily="34" charset="0"/>
              </a:rPr>
              <a:t>When Big Data Was Small</a:t>
            </a:r>
          </a:p>
          <a:p>
            <a:r>
              <a:rPr lang="en-US" sz="2400" dirty="0">
                <a:solidFill>
                  <a:srgbClr val="502E7B"/>
                </a:solidFill>
                <a:latin typeface="+mj-lt"/>
                <a:cs typeface="Latha" panose="020B0502040204020203" pitchFamily="34" charset="0"/>
              </a:rPr>
              <a:t>Presented By: Brian Hall</a:t>
            </a:r>
          </a:p>
        </p:txBody>
      </p:sp>
      <p:cxnSp>
        <p:nvCxnSpPr>
          <p:cNvPr id="8" name="Straight Connector 7">
            <a:extLst>
              <a:ext uri="{FF2B5EF4-FFF2-40B4-BE49-F238E27FC236}">
                <a16:creationId xmlns:a16="http://schemas.microsoft.com/office/drawing/2014/main" id="{03CDD400-ADEF-406E-B332-E2C0FA50EF25}"/>
              </a:ext>
            </a:extLst>
          </p:cNvPr>
          <p:cNvCxnSpPr>
            <a:cxnSpLocks/>
          </p:cNvCxnSpPr>
          <p:nvPr/>
        </p:nvCxnSpPr>
        <p:spPr>
          <a:xfrm>
            <a:off x="1740872" y="115280"/>
            <a:ext cx="0" cy="1291188"/>
          </a:xfrm>
          <a:prstGeom prst="line">
            <a:avLst/>
          </a:prstGeom>
          <a:ln w="57150">
            <a:solidFill>
              <a:srgbClr val="502E7B"/>
            </a:solidFill>
          </a:ln>
        </p:spPr>
        <p:style>
          <a:lnRef idx="1">
            <a:schemeClr val="accent1"/>
          </a:lnRef>
          <a:fillRef idx="0">
            <a:schemeClr val="accent1"/>
          </a:fillRef>
          <a:effectRef idx="0">
            <a:schemeClr val="accent1"/>
          </a:effectRef>
          <a:fontRef idx="minor">
            <a:schemeClr val="tx1"/>
          </a:fontRef>
        </p:style>
      </p:cxnSp>
      <p:sp>
        <p:nvSpPr>
          <p:cNvPr id="13" name="AutoShape 12">
            <a:extLst>
              <a:ext uri="{FF2B5EF4-FFF2-40B4-BE49-F238E27FC236}">
                <a16:creationId xmlns:a16="http://schemas.microsoft.com/office/drawing/2014/main" id="{8E287B1C-713C-1E62-1D69-FD22837E8F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84ABBF98-D2B5-14B5-222C-F0F52D424115}"/>
              </a:ext>
            </a:extLst>
          </p:cNvPr>
          <p:cNvPicPr>
            <a:picLocks noChangeAspect="1"/>
          </p:cNvPicPr>
          <p:nvPr/>
        </p:nvPicPr>
        <p:blipFill>
          <a:blip r:embed="rId3"/>
          <a:stretch>
            <a:fillRect/>
          </a:stretch>
        </p:blipFill>
        <p:spPr>
          <a:xfrm>
            <a:off x="153503" y="137608"/>
            <a:ext cx="1502133" cy="1268860"/>
          </a:xfrm>
          <a:prstGeom prst="rect">
            <a:avLst/>
          </a:prstGeom>
        </p:spPr>
      </p:pic>
      <p:pic>
        <p:nvPicPr>
          <p:cNvPr id="1038" name="Picture 14" descr="2022 SABR Convention: SABR 50 in Baltimore – Society for American Baseball  Research">
            <a:extLst>
              <a:ext uri="{FF2B5EF4-FFF2-40B4-BE49-F238E27FC236}">
                <a16:creationId xmlns:a16="http://schemas.microsoft.com/office/drawing/2014/main" id="{7147FFFC-24C7-C1A1-B98B-AFBD87F2F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3483" y="137608"/>
            <a:ext cx="1235807" cy="129266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F2F37CEC-BB38-5F99-8DA5-6E6CD7913C6F}"/>
              </a:ext>
            </a:extLst>
          </p:cNvPr>
          <p:cNvCxnSpPr>
            <a:cxnSpLocks/>
          </p:cNvCxnSpPr>
          <p:nvPr/>
        </p:nvCxnSpPr>
        <p:spPr>
          <a:xfrm>
            <a:off x="10671512" y="126444"/>
            <a:ext cx="0" cy="1291188"/>
          </a:xfrm>
          <a:prstGeom prst="line">
            <a:avLst/>
          </a:prstGeom>
          <a:ln w="57150">
            <a:solidFill>
              <a:srgbClr val="502E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71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7" name="Rectangle 9236">
            <a:extLst>
              <a:ext uri="{FF2B5EF4-FFF2-40B4-BE49-F238E27FC236}">
                <a16:creationId xmlns:a16="http://schemas.microsoft.com/office/drawing/2014/main" id="{4C2AC11E-3162-4990-A36E-92B07ECF1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39" name="Rectangle 9238">
            <a:extLst>
              <a:ext uri="{FF2B5EF4-FFF2-40B4-BE49-F238E27FC236}">
                <a16:creationId xmlns:a16="http://schemas.microsoft.com/office/drawing/2014/main" id="{9073D962-D3D2-4A72-8593-65C213CBF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4" y="633619"/>
            <a:ext cx="4520912"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A1A64E-6148-C143-E686-94B32193D3A5}"/>
              </a:ext>
            </a:extLst>
          </p:cNvPr>
          <p:cNvSpPr>
            <a:spLocks noGrp="1"/>
          </p:cNvSpPr>
          <p:nvPr>
            <p:ph type="title"/>
          </p:nvPr>
        </p:nvSpPr>
        <p:spPr>
          <a:xfrm>
            <a:off x="838200" y="978408"/>
            <a:ext cx="3721608" cy="1106424"/>
          </a:xfrm>
        </p:spPr>
        <p:txBody>
          <a:bodyPr>
            <a:normAutofit/>
          </a:bodyPr>
          <a:lstStyle/>
          <a:p>
            <a:r>
              <a:rPr lang="en-US" sz="2800" dirty="0"/>
              <a:t>MLB Stats + Computers</a:t>
            </a:r>
          </a:p>
        </p:txBody>
      </p:sp>
      <p:sp>
        <p:nvSpPr>
          <p:cNvPr id="9241" name="Rectangle 9240">
            <a:extLst>
              <a:ext uri="{FF2B5EF4-FFF2-40B4-BE49-F238E27FC236}">
                <a16:creationId xmlns:a16="http://schemas.microsoft.com/office/drawing/2014/main" id="{2387511B-F6E1-4929-AC90-94FB8B6B0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43" name="Rectangle 9242">
            <a:extLst>
              <a:ext uri="{FF2B5EF4-FFF2-40B4-BE49-F238E27FC236}">
                <a16:creationId xmlns:a16="http://schemas.microsoft.com/office/drawing/2014/main" id="{AA58F78C-27AB-465F-AA33-15E08AF26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3683187"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6DB9B00-1037-5072-E4CA-383CEFD3A097}"/>
              </a:ext>
            </a:extLst>
          </p:cNvPr>
          <p:cNvSpPr>
            <a:spLocks noGrp="1"/>
          </p:cNvSpPr>
          <p:nvPr>
            <p:ph idx="1"/>
          </p:nvPr>
        </p:nvSpPr>
        <p:spPr>
          <a:xfrm>
            <a:off x="838200" y="2368296"/>
            <a:ext cx="3721608" cy="3502152"/>
          </a:xfrm>
        </p:spPr>
        <p:txBody>
          <a:bodyPr>
            <a:normAutofit/>
          </a:bodyPr>
          <a:lstStyle/>
          <a:p>
            <a:pPr marL="0" indent="0">
              <a:buNone/>
            </a:pPr>
            <a:r>
              <a:rPr lang="en-US" sz="1700" dirty="0"/>
              <a:t>In the 1960s-70s computers rare and expensive.   Dick Cramer and Pete Palmer were rare baseball in the sense they had access to these computers and could program.  This allowed them to:</a:t>
            </a:r>
          </a:p>
          <a:p>
            <a:r>
              <a:rPr lang="en-US" sz="1700" dirty="0"/>
              <a:t>Digitized the MLB data </a:t>
            </a:r>
          </a:p>
          <a:p>
            <a:r>
              <a:rPr lang="en-US" sz="1700" dirty="0"/>
              <a:t>Ran Simulations</a:t>
            </a:r>
          </a:p>
          <a:p>
            <a:r>
              <a:rPr lang="en-US" sz="1700" dirty="0"/>
              <a:t>Tested Theories (i.e., Clutch Hitting)</a:t>
            </a:r>
          </a:p>
          <a:p>
            <a:r>
              <a:rPr lang="en-US" sz="1700" dirty="0"/>
              <a:t>Created New Statistics (i.e., OPS)</a:t>
            </a:r>
          </a:p>
        </p:txBody>
      </p:sp>
      <p:pic>
        <p:nvPicPr>
          <p:cNvPr id="9222" name="Picture 6" descr="The Machine | PDP-1 Restoration Project | Computer History Museum">
            <a:extLst>
              <a:ext uri="{FF2B5EF4-FFF2-40B4-BE49-F238E27FC236}">
                <a16:creationId xmlns:a16="http://schemas.microsoft.com/office/drawing/2014/main" id="{5A7A5545-7748-A3D1-A97D-F4BD1A79F0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33267" y="897706"/>
            <a:ext cx="3248351" cy="216015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he Alaska Radar System">
            <a:extLst>
              <a:ext uri="{FF2B5EF4-FFF2-40B4-BE49-F238E27FC236}">
                <a16:creationId xmlns:a16="http://schemas.microsoft.com/office/drawing/2014/main" id="{DA919BC1-AC9F-604C-1BAA-7963366355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89914" y="938312"/>
            <a:ext cx="3248352" cy="2078945"/>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arvard University - Wikipedia">
            <a:extLst>
              <a:ext uri="{FF2B5EF4-FFF2-40B4-BE49-F238E27FC236}">
                <a16:creationId xmlns:a16="http://schemas.microsoft.com/office/drawing/2014/main" id="{E1535C4E-FB81-87C7-EA77-382090134F4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73761" y="3436664"/>
            <a:ext cx="2767366" cy="2691264"/>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Raytheon Technologies Logo 1960">
            <a:extLst>
              <a:ext uri="{FF2B5EF4-FFF2-40B4-BE49-F238E27FC236}">
                <a16:creationId xmlns:a16="http://schemas.microsoft.com/office/drawing/2014/main" id="{F55E23D3-D3DB-6A52-0E4C-46E7494AFCC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89914" y="4159585"/>
            <a:ext cx="3248352" cy="124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21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DE8CD1-1C8E-5C8A-9253-706B495C862E}"/>
              </a:ext>
            </a:extLst>
          </p:cNvPr>
          <p:cNvSpPr>
            <a:spLocks noGrp="1"/>
          </p:cNvSpPr>
          <p:nvPr>
            <p:ph type="title"/>
          </p:nvPr>
        </p:nvSpPr>
        <p:spPr>
          <a:xfrm>
            <a:off x="589560" y="856180"/>
            <a:ext cx="4560584" cy="1128068"/>
          </a:xfrm>
        </p:spPr>
        <p:txBody>
          <a:bodyPr anchor="ctr">
            <a:normAutofit/>
          </a:bodyPr>
          <a:lstStyle/>
          <a:p>
            <a:r>
              <a:rPr lang="en-US" sz="3100"/>
              <a:t>SABR: A Place to Encourage and Exchange Ideas </a:t>
            </a:r>
            <a:endParaRPr lang="en-US" sz="3100" dirty="0"/>
          </a:p>
        </p:txBody>
      </p:sp>
      <p:grpSp>
        <p:nvGrpSpPr>
          <p:cNvPr id="10249" name="Group 1024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250" name="Rectangle 1024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53" name="Rectangle 1025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134A8B-C2DD-D623-D9A5-0C870AFB6469}"/>
              </a:ext>
            </a:extLst>
          </p:cNvPr>
          <p:cNvSpPr>
            <a:spLocks noGrp="1"/>
          </p:cNvSpPr>
          <p:nvPr>
            <p:ph idx="1"/>
          </p:nvPr>
        </p:nvSpPr>
        <p:spPr>
          <a:xfrm>
            <a:off x="563193" y="2034414"/>
            <a:ext cx="4559425" cy="1710853"/>
          </a:xfrm>
        </p:spPr>
        <p:txBody>
          <a:bodyPr anchor="ctr">
            <a:normAutofit fontScale="77500" lnSpcReduction="20000"/>
          </a:bodyPr>
          <a:lstStyle/>
          <a:p>
            <a:pPr marL="0" indent="0">
              <a:buNone/>
            </a:pPr>
            <a:endParaRPr lang="en-US" sz="2000" dirty="0"/>
          </a:p>
          <a:p>
            <a:r>
              <a:rPr lang="en-US" sz="2000" dirty="0"/>
              <a:t>No longer working in isolation, which increased the pace of advances in baseball analytics</a:t>
            </a:r>
          </a:p>
          <a:p>
            <a:r>
              <a:rPr lang="en-US" sz="2000" dirty="0"/>
              <a:t>Statistical Analysis Research Committee founded in 1975</a:t>
            </a:r>
          </a:p>
          <a:p>
            <a:r>
              <a:rPr lang="en-US" sz="2000" dirty="0"/>
              <a:t>Pete Palmer, Bill James and Dick Cramer initial members</a:t>
            </a:r>
          </a:p>
        </p:txBody>
      </p:sp>
      <p:sp>
        <p:nvSpPr>
          <p:cNvPr id="10255" name="Rectangle 1025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7" name="Rectangle 1025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SABR's Statistical Analysis Committee – The home for baseball analysis">
            <a:extLst>
              <a:ext uri="{FF2B5EF4-FFF2-40B4-BE49-F238E27FC236}">
                <a16:creationId xmlns:a16="http://schemas.microsoft.com/office/drawing/2014/main" id="{2A3E4EFE-D0B1-B036-9ED0-2E7879FFEE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7" r="4" b="1569"/>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919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90" name="Rectangle 112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Houston Astros Logo, symbol, meaning, history, PNG">
            <a:extLst>
              <a:ext uri="{FF2B5EF4-FFF2-40B4-BE49-F238E27FC236}">
                <a16:creationId xmlns:a16="http://schemas.microsoft.com/office/drawing/2014/main" id="{BF6054A0-1EA2-5E4F-3968-C08ED44EEC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12" r="-20" b="8625"/>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FC507869-1D6F-A1A7-A874-CA7F59CA5E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11" r="-2" b="12844"/>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1291" name="Freeform: Shape 112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292" name="Freeform: Shape 112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C3A8965-B339-4C1A-7CD8-D0D9BFDB77CF}"/>
              </a:ext>
            </a:extLst>
          </p:cNvPr>
          <p:cNvSpPr>
            <a:spLocks noGrp="1"/>
          </p:cNvSpPr>
          <p:nvPr>
            <p:ph type="title"/>
          </p:nvPr>
        </p:nvSpPr>
        <p:spPr>
          <a:xfrm>
            <a:off x="448056" y="859536"/>
            <a:ext cx="4832802" cy="1243584"/>
          </a:xfrm>
        </p:spPr>
        <p:txBody>
          <a:bodyPr>
            <a:normAutofit/>
          </a:bodyPr>
          <a:lstStyle/>
          <a:p>
            <a:r>
              <a:rPr lang="en-US" sz="3400" dirty="0"/>
              <a:t>Beginning of Sabermetrics in the MLB Front Office</a:t>
            </a:r>
          </a:p>
        </p:txBody>
      </p:sp>
      <p:sp>
        <p:nvSpPr>
          <p:cNvPr id="11293" name="Rectangle 112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1294" name="Rectangle 112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95" name="Rectangle 112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7EA5EDD-95D2-DF9C-F58B-4E8C8529D0AA}"/>
              </a:ext>
            </a:extLst>
          </p:cNvPr>
          <p:cNvSpPr>
            <a:spLocks noGrp="1"/>
          </p:cNvSpPr>
          <p:nvPr>
            <p:ph idx="1"/>
          </p:nvPr>
        </p:nvSpPr>
        <p:spPr>
          <a:xfrm>
            <a:off x="448056" y="2512611"/>
            <a:ext cx="4832803" cy="3664351"/>
          </a:xfrm>
        </p:spPr>
        <p:txBody>
          <a:bodyPr>
            <a:normAutofit lnSpcReduction="10000"/>
          </a:bodyPr>
          <a:lstStyle/>
          <a:p>
            <a:pPr marL="0" indent="0">
              <a:buNone/>
            </a:pPr>
            <a:r>
              <a:rPr lang="en-US" sz="1700" dirty="0"/>
              <a:t>Steve Mann – Assistant GM of Houston Astros (1979-1980)</a:t>
            </a:r>
          </a:p>
          <a:p>
            <a:r>
              <a:rPr lang="en-US" sz="1700" dirty="0">
                <a:effectLst/>
                <a:latin typeface="Calibri" panose="020F0502020204030204" pitchFamily="34" charset="0"/>
                <a:ea typeface="DengXian" panose="02010600030101010101" pitchFamily="2" charset="-122"/>
                <a:cs typeface="Arial" panose="020B0604020202020204" pitchFamily="34" charset="0"/>
              </a:rPr>
              <a:t>Astros GM Tal Smith wanted Steve to study how his players were doing on road compared to home, as the Astrodome a hard place to hit home runs.</a:t>
            </a:r>
          </a:p>
          <a:p>
            <a:r>
              <a:rPr lang="en-US" sz="1700" u="sng" dirty="0">
                <a:effectLst/>
                <a:latin typeface="Calibri" panose="020F0502020204030204" pitchFamily="34" charset="0"/>
                <a:ea typeface="DengXian" panose="02010600030101010101" pitchFamily="2" charset="-122"/>
                <a:cs typeface="Arial" panose="020B0604020202020204" pitchFamily="34" charset="0"/>
              </a:rPr>
              <a:t>Problem</a:t>
            </a:r>
            <a:r>
              <a:rPr lang="en-US" sz="1700" dirty="0">
                <a:effectLst/>
                <a:latin typeface="Calibri" panose="020F0502020204030204" pitchFamily="34" charset="0"/>
                <a:ea typeface="DengXian" panose="02010600030101010101" pitchFamily="2" charset="-122"/>
                <a:cs typeface="Arial" panose="020B0604020202020204" pitchFamily="34" charset="0"/>
              </a:rPr>
              <a:t>:  Limited data so difficult for sabermetrics to propose practical solutions .  Clubs only had their own play-by-play and batted ball data.</a:t>
            </a:r>
          </a:p>
          <a:p>
            <a:r>
              <a:rPr lang="en-US" sz="1700" u="sng" dirty="0">
                <a:effectLst/>
                <a:latin typeface="Calibri" panose="020F0502020204030204" pitchFamily="34" charset="0"/>
                <a:ea typeface="DengXian" panose="02010600030101010101" pitchFamily="2" charset="-122"/>
                <a:cs typeface="Arial" panose="020B0604020202020204" pitchFamily="34" charset="0"/>
              </a:rPr>
              <a:t>Solution</a:t>
            </a:r>
            <a:r>
              <a:rPr lang="en-US" sz="1700" dirty="0">
                <a:effectLst/>
                <a:latin typeface="Calibri" panose="020F0502020204030204" pitchFamily="34" charset="0"/>
                <a:ea typeface="DengXian" panose="02010600030101010101" pitchFamily="2" charset="-122"/>
                <a:cs typeface="Arial" panose="020B0604020202020204" pitchFamily="34" charset="0"/>
              </a:rPr>
              <a:t>:  Pete Palmer introduced Steve Mann to Dick Cram</a:t>
            </a:r>
            <a:r>
              <a:rPr lang="en-US" sz="1700" dirty="0">
                <a:latin typeface="Calibri" panose="020F0502020204030204" pitchFamily="34" charset="0"/>
                <a:ea typeface="DengXian" panose="02010600030101010101" pitchFamily="2" charset="-122"/>
                <a:cs typeface="Arial" panose="020B0604020202020204" pitchFamily="34" charset="0"/>
              </a:rPr>
              <a:t>er.  They propose and plan to dramatically expanding the available MLB data by collecting play-by-play data.</a:t>
            </a:r>
            <a:endParaRPr lang="en-US" sz="1700" dirty="0"/>
          </a:p>
        </p:txBody>
      </p:sp>
    </p:spTree>
    <p:extLst>
      <p:ext uri="{BB962C8B-B14F-4D97-AF65-F5344CB8AC3E}">
        <p14:creationId xmlns:p14="http://schemas.microsoft.com/office/powerpoint/2010/main" val="419467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14" name="Rectangle 12313">
            <a:extLst>
              <a:ext uri="{FF2B5EF4-FFF2-40B4-BE49-F238E27FC236}">
                <a16:creationId xmlns:a16="http://schemas.microsoft.com/office/drawing/2014/main" id="{24C606F0-B762-4A69-A23B-D70EA0DC6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6" name="Rectangle 12315">
            <a:extLst>
              <a:ext uri="{FF2B5EF4-FFF2-40B4-BE49-F238E27FC236}">
                <a16:creationId xmlns:a16="http://schemas.microsoft.com/office/drawing/2014/main" id="{647702F7-5C79-4B7D-B581-85F299291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266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7D54BD-5CFE-E37A-F5B5-F771FF75B06B}"/>
              </a:ext>
            </a:extLst>
          </p:cNvPr>
          <p:cNvSpPr>
            <a:spLocks noGrp="1"/>
          </p:cNvSpPr>
          <p:nvPr>
            <p:ph type="title"/>
          </p:nvPr>
        </p:nvSpPr>
        <p:spPr>
          <a:xfrm>
            <a:off x="594360" y="685800"/>
            <a:ext cx="3392424" cy="1532662"/>
          </a:xfrm>
        </p:spPr>
        <p:txBody>
          <a:bodyPr anchor="b">
            <a:normAutofit/>
          </a:bodyPr>
          <a:lstStyle/>
          <a:p>
            <a:r>
              <a:rPr lang="en-US" sz="3500"/>
              <a:t>Play-By-Play Data</a:t>
            </a:r>
          </a:p>
        </p:txBody>
      </p:sp>
      <p:grpSp>
        <p:nvGrpSpPr>
          <p:cNvPr id="12318" name="Group 12317">
            <a:extLst>
              <a:ext uri="{FF2B5EF4-FFF2-40B4-BE49-F238E27FC236}">
                <a16:creationId xmlns:a16="http://schemas.microsoft.com/office/drawing/2014/main" id="{B7F4DB96-7117-43BC-BAFA-79F7CC1542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2319" name="Rectangle 64">
              <a:extLst>
                <a:ext uri="{FF2B5EF4-FFF2-40B4-BE49-F238E27FC236}">
                  <a16:creationId xmlns:a16="http://schemas.microsoft.com/office/drawing/2014/main" id="{5EB161F8-6B81-4944-BCDB-9D155714F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0" name="Rectangle 66">
              <a:extLst>
                <a:ext uri="{FF2B5EF4-FFF2-40B4-BE49-F238E27FC236}">
                  <a16:creationId xmlns:a16="http://schemas.microsoft.com/office/drawing/2014/main" id="{3825CEE7-157B-4C45-9B6C-D7D958C89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1" name="Rectangle 64">
              <a:extLst>
                <a:ext uri="{FF2B5EF4-FFF2-40B4-BE49-F238E27FC236}">
                  <a16:creationId xmlns:a16="http://schemas.microsoft.com/office/drawing/2014/main" id="{E8B05FBE-D36C-4D10-AF27-E3EF3224C9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2" name="Rectangle 66">
              <a:extLst>
                <a:ext uri="{FF2B5EF4-FFF2-40B4-BE49-F238E27FC236}">
                  <a16:creationId xmlns:a16="http://schemas.microsoft.com/office/drawing/2014/main" id="{53FD0F6C-0511-406C-A403-EC593C346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3" name="Rectangle 64">
              <a:extLst>
                <a:ext uri="{FF2B5EF4-FFF2-40B4-BE49-F238E27FC236}">
                  <a16:creationId xmlns:a16="http://schemas.microsoft.com/office/drawing/2014/main" id="{1AE6B8CF-F386-4EA0-9CC0-04BB5F32C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4" name="Rectangle 66">
              <a:extLst>
                <a:ext uri="{FF2B5EF4-FFF2-40B4-BE49-F238E27FC236}">
                  <a16:creationId xmlns:a16="http://schemas.microsoft.com/office/drawing/2014/main" id="{31463BB0-8DF9-4D90-98E7-9B8D84D54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5" name="Rectangle 64">
              <a:extLst>
                <a:ext uri="{FF2B5EF4-FFF2-40B4-BE49-F238E27FC236}">
                  <a16:creationId xmlns:a16="http://schemas.microsoft.com/office/drawing/2014/main" id="{9E7A88AC-E05A-46F2-9900-841DABE3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6" name="Rectangle 66">
              <a:extLst>
                <a:ext uri="{FF2B5EF4-FFF2-40B4-BE49-F238E27FC236}">
                  <a16:creationId xmlns:a16="http://schemas.microsoft.com/office/drawing/2014/main" id="{8EF687B8-F62A-4D83-B2B7-CF32E6207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7" name="Rectangle 64">
              <a:extLst>
                <a:ext uri="{FF2B5EF4-FFF2-40B4-BE49-F238E27FC236}">
                  <a16:creationId xmlns:a16="http://schemas.microsoft.com/office/drawing/2014/main" id="{AD919404-5690-491D-BEC0-5098B3C979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8" name="Rectangle 66">
              <a:extLst>
                <a:ext uri="{FF2B5EF4-FFF2-40B4-BE49-F238E27FC236}">
                  <a16:creationId xmlns:a16="http://schemas.microsoft.com/office/drawing/2014/main" id="{A5535ADD-3CD0-401F-9AEA-EB1AE7208A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9" name="Rectangle 64">
              <a:extLst>
                <a:ext uri="{FF2B5EF4-FFF2-40B4-BE49-F238E27FC236}">
                  <a16:creationId xmlns:a16="http://schemas.microsoft.com/office/drawing/2014/main" id="{B4AC5220-D189-4824-86F1-E8EDF9B96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0" name="Rectangle 66">
              <a:extLst>
                <a:ext uri="{FF2B5EF4-FFF2-40B4-BE49-F238E27FC236}">
                  <a16:creationId xmlns:a16="http://schemas.microsoft.com/office/drawing/2014/main" id="{A8DCD539-6938-457B-8519-8A2E3F7AF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1" name="Rectangle 64">
              <a:extLst>
                <a:ext uri="{FF2B5EF4-FFF2-40B4-BE49-F238E27FC236}">
                  <a16:creationId xmlns:a16="http://schemas.microsoft.com/office/drawing/2014/main" id="{60764895-7F5A-4853-9923-FFA49E4A2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2" name="Rectangle 66">
              <a:extLst>
                <a:ext uri="{FF2B5EF4-FFF2-40B4-BE49-F238E27FC236}">
                  <a16:creationId xmlns:a16="http://schemas.microsoft.com/office/drawing/2014/main" id="{012CC9DA-DBF1-4E4B-851C-A8AF99A95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3" name="Rectangle 64">
              <a:extLst>
                <a:ext uri="{FF2B5EF4-FFF2-40B4-BE49-F238E27FC236}">
                  <a16:creationId xmlns:a16="http://schemas.microsoft.com/office/drawing/2014/main" id="{9AF0E019-BE2A-47B4-995E-A0CB1BA57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4" name="Rectangle 66">
              <a:extLst>
                <a:ext uri="{FF2B5EF4-FFF2-40B4-BE49-F238E27FC236}">
                  <a16:creationId xmlns:a16="http://schemas.microsoft.com/office/drawing/2014/main" id="{B1817D57-9735-4418-AFA9-7F85F5535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5" name="Rectangle 64">
              <a:extLst>
                <a:ext uri="{FF2B5EF4-FFF2-40B4-BE49-F238E27FC236}">
                  <a16:creationId xmlns:a16="http://schemas.microsoft.com/office/drawing/2014/main" id="{78BD2D83-2631-4F87-BE03-AD58D63CB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6" name="Rectangle 66">
              <a:extLst>
                <a:ext uri="{FF2B5EF4-FFF2-40B4-BE49-F238E27FC236}">
                  <a16:creationId xmlns:a16="http://schemas.microsoft.com/office/drawing/2014/main" id="{608F4E98-52AD-4F2D-B287-A13E64EF33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7" name="Rectangle 64">
              <a:extLst>
                <a:ext uri="{FF2B5EF4-FFF2-40B4-BE49-F238E27FC236}">
                  <a16:creationId xmlns:a16="http://schemas.microsoft.com/office/drawing/2014/main" id="{D33C6372-7ED3-46C4-8DC6-30DC0DCC4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8" name="Rectangle 66">
              <a:extLst>
                <a:ext uri="{FF2B5EF4-FFF2-40B4-BE49-F238E27FC236}">
                  <a16:creationId xmlns:a16="http://schemas.microsoft.com/office/drawing/2014/main" id="{2DA61528-5416-4779-8F18-C441496D0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8575DBB-0B6B-1E3B-A6E6-8C4B71C9D461}"/>
              </a:ext>
            </a:extLst>
          </p:cNvPr>
          <p:cNvSpPr>
            <a:spLocks noGrp="1"/>
          </p:cNvSpPr>
          <p:nvPr>
            <p:ph idx="1"/>
          </p:nvPr>
        </p:nvSpPr>
        <p:spPr>
          <a:xfrm>
            <a:off x="594301" y="2440724"/>
            <a:ext cx="3392424" cy="3402085"/>
          </a:xfrm>
        </p:spPr>
        <p:txBody>
          <a:bodyPr anchor="ctr">
            <a:normAutofit/>
          </a:bodyPr>
          <a:lstStyle/>
          <a:p>
            <a:pPr>
              <a:buClr>
                <a:srgbClr val="806D4F"/>
              </a:buClr>
            </a:pPr>
            <a:endParaRPr lang="en-US" sz="1500" b="0" i="0" dirty="0">
              <a:effectLst/>
              <a:latin typeface="Georgia" panose="02040502050405020303" pitchFamily="18" charset="0"/>
            </a:endParaRPr>
          </a:p>
          <a:p>
            <a:pPr>
              <a:buClr>
                <a:srgbClr val="806D4F"/>
              </a:buClr>
            </a:pPr>
            <a:r>
              <a:rPr lang="en-US" sz="1500" dirty="0">
                <a:latin typeface="Georgia" panose="02040502050405020303" pitchFamily="18" charset="0"/>
              </a:rPr>
              <a:t>In early 1980s, </a:t>
            </a:r>
            <a:r>
              <a:rPr lang="en-US" sz="1500" b="0" i="0" dirty="0">
                <a:effectLst/>
                <a:latin typeface="Georgia" panose="02040502050405020303" pitchFamily="18" charset="0"/>
              </a:rPr>
              <a:t>Cramer developed EDGE 1,000</a:t>
            </a:r>
            <a:r>
              <a:rPr lang="en-US" sz="1500" dirty="0">
                <a:effectLst/>
                <a:latin typeface="Calibri" panose="020F0502020204030204" pitchFamily="34" charset="0"/>
                <a:ea typeface="DengXian" panose="02010600030101010101" pitchFamily="2" charset="-122"/>
                <a:cs typeface="Arial" panose="020B0604020202020204" pitchFamily="34" charset="0"/>
              </a:rPr>
              <a:t>, play-by-play system that charted batted balls that was used by A’s manager </a:t>
            </a:r>
            <a:r>
              <a:rPr lang="en-US" sz="1500" dirty="0" err="1">
                <a:effectLst/>
                <a:latin typeface="Calibri" panose="020F0502020204030204" pitchFamily="34" charset="0"/>
                <a:ea typeface="DengXian" panose="02010600030101010101" pitchFamily="2" charset="-122"/>
                <a:cs typeface="Arial" panose="020B0604020202020204" pitchFamily="34" charset="0"/>
              </a:rPr>
              <a:t>Scor</a:t>
            </a:r>
            <a:r>
              <a:rPr lang="en-US" sz="1500" dirty="0">
                <a:effectLst/>
                <a:latin typeface="Calibri" panose="020F0502020204030204" pitchFamily="34" charset="0"/>
                <a:ea typeface="DengXian" panose="02010600030101010101" pitchFamily="2" charset="-122"/>
                <a:cs typeface="Arial" panose="020B0604020202020204" pitchFamily="34" charset="0"/>
              </a:rPr>
              <a:t>. Used to generate statistical notes for announcers such as lefty/righty batting splits for announcers.</a:t>
            </a:r>
          </a:p>
          <a:p>
            <a:pPr>
              <a:buClr>
                <a:srgbClr val="806D4F"/>
              </a:buClr>
            </a:pPr>
            <a:r>
              <a:rPr lang="en-US" sz="1500" dirty="0">
                <a:latin typeface="Calibri" panose="020F0502020204030204" pitchFamily="34" charset="0"/>
                <a:ea typeface="DengXian" panose="02010600030101010101" pitchFamily="2" charset="-122"/>
                <a:cs typeface="Arial" panose="020B0604020202020204" pitchFamily="34" charset="0"/>
              </a:rPr>
              <a:t>Palmer and Mann also developed a play-by-play system used by the Phillies and the Braves.  Manager Joe Torre and Pitching Coach Bob Gibson liked the strike zone and batted ball data. </a:t>
            </a:r>
            <a:endParaRPr lang="en-US" sz="1500" dirty="0"/>
          </a:p>
        </p:txBody>
      </p:sp>
      <p:pic>
        <p:nvPicPr>
          <p:cNvPr id="12294" name="Picture 6">
            <a:extLst>
              <a:ext uri="{FF2B5EF4-FFF2-40B4-BE49-F238E27FC236}">
                <a16:creationId xmlns:a16="http://schemas.microsoft.com/office/drawing/2014/main" id="{A04B9ACB-BE9C-F9FC-ECF5-63308EF4C8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40"/>
          <a:stretch/>
        </p:blipFill>
        <p:spPr bwMode="auto">
          <a:xfrm>
            <a:off x="4636008" y="589788"/>
            <a:ext cx="3675888" cy="567842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pple IIe - Computer - Computing History">
            <a:extLst>
              <a:ext uri="{FF2B5EF4-FFF2-40B4-BE49-F238E27FC236}">
                <a16:creationId xmlns:a16="http://schemas.microsoft.com/office/drawing/2014/main" id="{73FE1DF4-1747-92BD-A2B9-1E441346B5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67" b="5"/>
          <a:stretch/>
        </p:blipFill>
        <p:spPr bwMode="auto">
          <a:xfrm>
            <a:off x="8430768" y="589788"/>
            <a:ext cx="3520440" cy="2770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431AED2-752B-6924-3CAA-87883555083E}"/>
              </a:ext>
            </a:extLst>
          </p:cNvPr>
          <p:cNvPicPr>
            <a:picLocks noChangeAspect="1"/>
          </p:cNvPicPr>
          <p:nvPr/>
        </p:nvPicPr>
        <p:blipFill rotWithShape="1">
          <a:blip r:embed="rId4"/>
          <a:srcRect r="9579" b="-4"/>
          <a:stretch/>
        </p:blipFill>
        <p:spPr>
          <a:xfrm>
            <a:off x="8430768" y="3488436"/>
            <a:ext cx="3520440" cy="2770632"/>
          </a:xfrm>
          <a:prstGeom prst="rect">
            <a:avLst/>
          </a:prstGeom>
        </p:spPr>
      </p:pic>
      <p:sp>
        <p:nvSpPr>
          <p:cNvPr id="12340" name="Rectangle 12339">
            <a:extLst>
              <a:ext uri="{FF2B5EF4-FFF2-40B4-BE49-F238E27FC236}">
                <a16:creationId xmlns:a16="http://schemas.microsoft.com/office/drawing/2014/main" id="{6A0830D7-560A-44A6-B6B3-C17A26405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518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0">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2">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81E33C9-1BC1-D3A1-32BA-BDBE13E05D77}"/>
              </a:ext>
            </a:extLst>
          </p:cNvPr>
          <p:cNvPicPr>
            <a:picLocks noChangeAspect="1"/>
          </p:cNvPicPr>
          <p:nvPr/>
        </p:nvPicPr>
        <p:blipFill rotWithShape="1">
          <a:blip r:embed="rId2">
            <a:alphaModFix amt="40000"/>
          </a:blip>
          <a:srcRect t="391" r="1" b="27263"/>
          <a:stretch/>
        </p:blipFill>
        <p:spPr>
          <a:xfrm>
            <a:off x="20" y="10"/>
            <a:ext cx="12191981" cy="6857990"/>
          </a:xfrm>
          <a:prstGeom prst="rect">
            <a:avLst/>
          </a:prstGeom>
        </p:spPr>
      </p:pic>
      <p:sp>
        <p:nvSpPr>
          <p:cNvPr id="2" name="Title 1">
            <a:extLst>
              <a:ext uri="{FF2B5EF4-FFF2-40B4-BE49-F238E27FC236}">
                <a16:creationId xmlns:a16="http://schemas.microsoft.com/office/drawing/2014/main" id="{ED226B96-301F-D87F-861E-12338BBBF5EE}"/>
              </a:ext>
            </a:extLst>
          </p:cNvPr>
          <p:cNvSpPr>
            <a:spLocks noGrp="1"/>
          </p:cNvSpPr>
          <p:nvPr>
            <p:ph type="title"/>
          </p:nvPr>
        </p:nvSpPr>
        <p:spPr>
          <a:xfrm>
            <a:off x="838343" y="365125"/>
            <a:ext cx="10515600" cy="1325563"/>
          </a:xfrm>
        </p:spPr>
        <p:txBody>
          <a:bodyPr>
            <a:normAutofit/>
          </a:bodyPr>
          <a:lstStyle/>
          <a:p>
            <a:r>
              <a:rPr lang="en-US" dirty="0">
                <a:solidFill>
                  <a:srgbClr val="FFFFFF"/>
                </a:solidFill>
              </a:rPr>
              <a:t>Create MLB Data: Project Scoresheet</a:t>
            </a:r>
          </a:p>
        </p:txBody>
      </p:sp>
      <p:sp>
        <p:nvSpPr>
          <p:cNvPr id="3" name="Content Placeholder 2">
            <a:extLst>
              <a:ext uri="{FF2B5EF4-FFF2-40B4-BE49-F238E27FC236}">
                <a16:creationId xmlns:a16="http://schemas.microsoft.com/office/drawing/2014/main" id="{913A04CE-BC56-2A14-7CB6-3381E070D761}"/>
              </a:ext>
            </a:extLst>
          </p:cNvPr>
          <p:cNvSpPr>
            <a:spLocks noGrp="1"/>
          </p:cNvSpPr>
          <p:nvPr>
            <p:ph idx="1"/>
          </p:nvPr>
        </p:nvSpPr>
        <p:spPr>
          <a:xfrm>
            <a:off x="838344" y="2013625"/>
            <a:ext cx="4614759" cy="4163337"/>
          </a:xfrm>
        </p:spPr>
        <p:txBody>
          <a:bodyPr>
            <a:normAutofit/>
          </a:bodyPr>
          <a:lstStyle/>
          <a:p>
            <a:pPr marL="0" indent="0">
              <a:buNone/>
            </a:pPr>
            <a:r>
              <a:rPr lang="en-US" sz="2000" u="sng" dirty="0">
                <a:solidFill>
                  <a:srgbClr val="FFFFFF"/>
                </a:solidFill>
              </a:rPr>
              <a:t>Problem</a:t>
            </a:r>
            <a:r>
              <a:rPr lang="en-US" sz="2000" dirty="0">
                <a:solidFill>
                  <a:srgbClr val="FFFFFF"/>
                </a:solidFill>
              </a:rPr>
              <a:t>:  Fans did not have access to MLB play-by-play data.</a:t>
            </a:r>
            <a:endParaRPr lang="en-US" sz="2000" u="sng" dirty="0">
              <a:solidFill>
                <a:srgbClr val="FFFFFF"/>
              </a:solidFill>
            </a:endParaRPr>
          </a:p>
          <a:p>
            <a:r>
              <a:rPr lang="en-US" sz="2000" dirty="0">
                <a:solidFill>
                  <a:srgbClr val="FFFFFF"/>
                </a:solidFill>
              </a:rPr>
              <a:t>Founded in 1984 by Bill James.  Run by  Gary Gillette, John Dewan and many other volunteers.</a:t>
            </a:r>
          </a:p>
          <a:p>
            <a:r>
              <a:rPr lang="en-US" sz="2000" dirty="0">
                <a:solidFill>
                  <a:srgbClr val="FFFFFF"/>
                </a:solidFill>
              </a:rPr>
              <a:t>Data used for baseball research and to create better publications</a:t>
            </a:r>
          </a:p>
        </p:txBody>
      </p:sp>
      <p:pic>
        <p:nvPicPr>
          <p:cNvPr id="5" name="Picture 4">
            <a:extLst>
              <a:ext uri="{FF2B5EF4-FFF2-40B4-BE49-F238E27FC236}">
                <a16:creationId xmlns:a16="http://schemas.microsoft.com/office/drawing/2014/main" id="{7F805817-E43E-90EA-5FA7-1E4C422841BC}"/>
              </a:ext>
            </a:extLst>
          </p:cNvPr>
          <p:cNvPicPr>
            <a:picLocks noChangeAspect="1"/>
          </p:cNvPicPr>
          <p:nvPr/>
        </p:nvPicPr>
        <p:blipFill rotWithShape="1">
          <a:blip r:embed="rId3"/>
          <a:srcRect t="10431" b="28950"/>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41717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8" name="Rectangle 14357">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6" descr="AOL logo and symbol, meaning, history, PNG">
            <a:extLst>
              <a:ext uri="{FF2B5EF4-FFF2-40B4-BE49-F238E27FC236}">
                <a16:creationId xmlns:a16="http://schemas.microsoft.com/office/drawing/2014/main" id="{CD7E0785-3419-63B1-BF97-5FB65C75A5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69" r="31776"/>
          <a:stretch/>
        </p:blipFill>
        <p:spPr bwMode="auto">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a:noFill/>
          <a:extLst>
            <a:ext uri="{909E8E84-426E-40DD-AFC4-6F175D3DCCD1}">
              <a14:hiddenFill xmlns:a14="http://schemas.microsoft.com/office/drawing/2010/main">
                <a:solidFill>
                  <a:srgbClr val="FFFFFF"/>
                </a:solidFill>
              </a14:hiddenFill>
            </a:ext>
          </a:extLst>
        </p:spPr>
      </p:pic>
      <p:pic>
        <p:nvPicPr>
          <p:cNvPr id="14344" name="Picture 8" descr="USA Today Logo, symbol, meaning, history, PNG">
            <a:extLst>
              <a:ext uri="{FF2B5EF4-FFF2-40B4-BE49-F238E27FC236}">
                <a16:creationId xmlns:a16="http://schemas.microsoft.com/office/drawing/2014/main" id="{A4F6B1B1-98ED-2939-6BF4-42205F6024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83" r="8887" b="13"/>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4338" name="Picture 2" descr="Vin Scully: Greatest Southpaw in Dodgers History – Society for American  Baseball Research">
            <a:extLst>
              <a:ext uri="{FF2B5EF4-FFF2-40B4-BE49-F238E27FC236}">
                <a16:creationId xmlns:a16="http://schemas.microsoft.com/office/drawing/2014/main" id="{EF497045-7995-506E-C40B-AF49F70AF0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8" r="2298"/>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360" name="Freeform: Shape 14359">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362" name="Freeform: Shape 14361">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BD2E54-0DDD-4DAD-A64E-34BE9D5CEFF2}"/>
              </a:ext>
            </a:extLst>
          </p:cNvPr>
          <p:cNvSpPr>
            <a:spLocks noGrp="1"/>
          </p:cNvSpPr>
          <p:nvPr>
            <p:ph type="title"/>
          </p:nvPr>
        </p:nvSpPr>
        <p:spPr>
          <a:xfrm>
            <a:off x="448056" y="685800"/>
            <a:ext cx="2807208" cy="1325563"/>
          </a:xfrm>
        </p:spPr>
        <p:txBody>
          <a:bodyPr>
            <a:normAutofit/>
          </a:bodyPr>
          <a:lstStyle/>
          <a:p>
            <a:r>
              <a:rPr lang="en-US" sz="2800"/>
              <a:t>STATS, Inc.</a:t>
            </a:r>
          </a:p>
        </p:txBody>
      </p:sp>
      <p:sp>
        <p:nvSpPr>
          <p:cNvPr id="14364" name="Rectangle 14363">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66" name="Rectangle 14365">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6FEE60B-0BF6-548C-3ED5-50903B38ABFD}"/>
              </a:ext>
            </a:extLst>
          </p:cNvPr>
          <p:cNvSpPr>
            <a:spLocks noGrp="1"/>
          </p:cNvSpPr>
          <p:nvPr>
            <p:ph idx="1"/>
          </p:nvPr>
        </p:nvSpPr>
        <p:spPr>
          <a:xfrm>
            <a:off x="448056" y="2258568"/>
            <a:ext cx="2807208" cy="3922776"/>
          </a:xfrm>
        </p:spPr>
        <p:txBody>
          <a:bodyPr>
            <a:normAutofit/>
          </a:bodyPr>
          <a:lstStyle/>
          <a:p>
            <a:pPr marL="0" indent="0">
              <a:buNone/>
            </a:pPr>
            <a:r>
              <a:rPr lang="en-US" sz="1200" dirty="0"/>
              <a:t>John Dewan and Bill James joined Dick Cramer in 1988 to work together in STATS, Inc.   </a:t>
            </a:r>
          </a:p>
          <a:p>
            <a:r>
              <a:rPr lang="en-US" sz="1200" dirty="0">
                <a:effectLst/>
                <a:latin typeface="Calibri" panose="020F0502020204030204" pitchFamily="34" charset="0"/>
                <a:ea typeface="DengXian" panose="02010600030101010101" pitchFamily="2" charset="-122"/>
                <a:cs typeface="Arial" panose="020B0604020202020204" pitchFamily="34" charset="0"/>
              </a:rPr>
              <a:t>Created a custom box score for USA Today -  programmed by Dick Cramer - 3 minutes after the game sent by phone modem. </a:t>
            </a:r>
            <a:endParaRPr lang="en-US" sz="1200" dirty="0"/>
          </a:p>
          <a:p>
            <a:r>
              <a:rPr lang="en-US" sz="1200" dirty="0">
                <a:effectLst/>
                <a:latin typeface="Calibri" panose="020F0502020204030204" pitchFamily="34" charset="0"/>
                <a:ea typeface="DengXian" panose="02010600030101010101" pitchFamily="2" charset="-122"/>
                <a:cs typeface="Arial" panose="020B0604020202020204" pitchFamily="34" charset="0"/>
              </a:rPr>
              <a:t>Stats were provided to announcers (such as Vin Scully) were just what Dick and John thought were interested (pitch count, lefty vs righty data, ground ball/ fly ball data, individual batter splits).  A big one was by count as no one had taken count data before.</a:t>
            </a:r>
          </a:p>
          <a:p>
            <a:r>
              <a:rPr lang="en-US" sz="1200" dirty="0">
                <a:effectLst/>
                <a:latin typeface="Calibri" panose="020F0502020204030204" pitchFamily="34" charset="0"/>
                <a:ea typeface="DengXian" panose="02010600030101010101" pitchFamily="2" charset="-122"/>
                <a:cs typeface="Arial" panose="020B0604020202020204" pitchFamily="34" charset="0"/>
              </a:rPr>
              <a:t>Bill James Fantasy Baseball </a:t>
            </a:r>
            <a:endParaRPr lang="en-US" sz="1200" dirty="0">
              <a:latin typeface="Calibri" panose="020F0502020204030204" pitchFamily="34" charset="0"/>
              <a:ea typeface="DengXian" panose="02010600030101010101" pitchFamily="2" charset="-122"/>
              <a:cs typeface="Arial" panose="020B0604020202020204" pitchFamily="34" charset="0"/>
            </a:endParaRPr>
          </a:p>
          <a:p>
            <a:r>
              <a:rPr lang="en-US" sz="1200" dirty="0">
                <a:effectLst/>
                <a:latin typeface="Calibri" panose="020F0502020204030204" pitchFamily="34" charset="0"/>
                <a:ea typeface="DengXian" panose="02010600030101010101" pitchFamily="2" charset="-122"/>
                <a:cs typeface="Arial" panose="020B0604020202020204" pitchFamily="34" charset="0"/>
              </a:rPr>
              <a:t>Created AOL’s baseball stats site, first box score that live updates by pitch.  One of AOL’s most popular sites</a:t>
            </a:r>
          </a:p>
          <a:p>
            <a:endParaRPr lang="en-US" sz="1200" dirty="0">
              <a:effectLst/>
              <a:latin typeface="Calibri" panose="020F0502020204030204" pitchFamily="34" charset="0"/>
              <a:ea typeface="DengXian" panose="02010600030101010101" pitchFamily="2" charset="-122"/>
              <a:cs typeface="Arial" panose="020B0604020202020204" pitchFamily="34" charset="0"/>
            </a:endParaRPr>
          </a:p>
          <a:p>
            <a:endParaRPr lang="en-US" sz="1200" dirty="0"/>
          </a:p>
        </p:txBody>
      </p:sp>
    </p:spTree>
    <p:extLst>
      <p:ext uri="{BB962C8B-B14F-4D97-AF65-F5344CB8AC3E}">
        <p14:creationId xmlns:p14="http://schemas.microsoft.com/office/powerpoint/2010/main" val="207613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84" name="Rectangle 15379">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5" name="Rectangle 15381">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7EAFD40-6872-7314-D59B-31D9173E4AA8}"/>
              </a:ext>
            </a:extLst>
          </p:cNvPr>
          <p:cNvPicPr>
            <a:picLocks noChangeAspect="1"/>
          </p:cNvPicPr>
          <p:nvPr/>
        </p:nvPicPr>
        <p:blipFill rotWithShape="1">
          <a:blip r:embed="rId2">
            <a:alphaModFix amt="40000"/>
          </a:blip>
          <a:srcRect r="1115" b="-2"/>
          <a:stretch/>
        </p:blipFill>
        <p:spPr>
          <a:xfrm>
            <a:off x="20" y="10"/>
            <a:ext cx="8450297" cy="6857990"/>
          </a:xfrm>
          <a:prstGeom prst="rect">
            <a:avLst/>
          </a:prstGeom>
        </p:spPr>
      </p:pic>
      <p:sp>
        <p:nvSpPr>
          <p:cNvPr id="2" name="Title 1">
            <a:extLst>
              <a:ext uri="{FF2B5EF4-FFF2-40B4-BE49-F238E27FC236}">
                <a16:creationId xmlns:a16="http://schemas.microsoft.com/office/drawing/2014/main" id="{AB8CFF8A-46B5-8708-95EA-BAD2B5D61D76}"/>
              </a:ext>
            </a:extLst>
          </p:cNvPr>
          <p:cNvSpPr>
            <a:spLocks noGrp="1"/>
          </p:cNvSpPr>
          <p:nvPr>
            <p:ph type="title"/>
          </p:nvPr>
        </p:nvSpPr>
        <p:spPr>
          <a:xfrm>
            <a:off x="838201" y="365125"/>
            <a:ext cx="5251316" cy="1627636"/>
          </a:xfrm>
        </p:spPr>
        <p:txBody>
          <a:bodyPr>
            <a:normAutofit/>
          </a:bodyPr>
          <a:lstStyle/>
          <a:p>
            <a:r>
              <a:rPr lang="en-US">
                <a:solidFill>
                  <a:srgbClr val="FFFFFF"/>
                </a:solidFill>
              </a:rPr>
              <a:t>Democratizing MLB Data: Retrosheet</a:t>
            </a:r>
          </a:p>
        </p:txBody>
      </p:sp>
      <p:sp>
        <p:nvSpPr>
          <p:cNvPr id="3" name="Content Placeholder 2">
            <a:extLst>
              <a:ext uri="{FF2B5EF4-FFF2-40B4-BE49-F238E27FC236}">
                <a16:creationId xmlns:a16="http://schemas.microsoft.com/office/drawing/2014/main" id="{BAE076F2-196D-3378-5A2D-E77DD11CCE91}"/>
              </a:ext>
            </a:extLst>
          </p:cNvPr>
          <p:cNvSpPr>
            <a:spLocks noGrp="1"/>
          </p:cNvSpPr>
          <p:nvPr>
            <p:ph idx="1"/>
          </p:nvPr>
        </p:nvSpPr>
        <p:spPr>
          <a:xfrm>
            <a:off x="838200" y="2219785"/>
            <a:ext cx="4619621" cy="3957178"/>
          </a:xfrm>
        </p:spPr>
        <p:txBody>
          <a:bodyPr>
            <a:normAutofit/>
          </a:bodyPr>
          <a:lstStyle/>
          <a:p>
            <a:endParaRPr lang="en-US" sz="1600">
              <a:solidFill>
                <a:srgbClr val="FFFFFF"/>
              </a:solidFill>
              <a:effectLst/>
              <a:latin typeface="Calibri" panose="020F0502020204030204" pitchFamily="34" charset="0"/>
              <a:ea typeface="DengXian" panose="02010600030101010101" pitchFamily="2" charset="-122"/>
              <a:cs typeface="Arial" panose="020B0604020202020204" pitchFamily="34" charset="0"/>
            </a:endParaRPr>
          </a:p>
          <a:p>
            <a:pPr marL="0" indent="0">
              <a:buNone/>
            </a:pPr>
            <a:endParaRPr lang="en-US" sz="1600">
              <a:solidFill>
                <a:srgbClr val="FFFFFF"/>
              </a:solidFill>
              <a:effectLst/>
              <a:latin typeface="Calibri" panose="020F0502020204030204" pitchFamily="34" charset="0"/>
              <a:ea typeface="DengXian" panose="02010600030101010101" pitchFamily="2" charset="-122"/>
              <a:cs typeface="Arial" panose="020B0604020202020204" pitchFamily="34" charset="0"/>
            </a:endParaRPr>
          </a:p>
          <a:p>
            <a:pPr marL="0" indent="0">
              <a:buNone/>
            </a:pPr>
            <a:r>
              <a:rPr lang="en-US" sz="1600" u="sng">
                <a:solidFill>
                  <a:srgbClr val="FFFFFF"/>
                </a:solidFill>
                <a:latin typeface="Calibri" panose="020F0502020204030204" pitchFamily="34" charset="0"/>
                <a:ea typeface="DengXian" panose="02010600030101010101" pitchFamily="2" charset="-122"/>
                <a:cs typeface="Arial" panose="020B0604020202020204" pitchFamily="34" charset="0"/>
              </a:rPr>
              <a:t>Founded</a:t>
            </a:r>
            <a:r>
              <a:rPr lang="en-US" sz="1600">
                <a:solidFill>
                  <a:srgbClr val="FFFFFF"/>
                </a:solidFill>
                <a:latin typeface="Calibri" panose="020F0502020204030204" pitchFamily="34" charset="0"/>
                <a:ea typeface="DengXian" panose="02010600030101010101" pitchFamily="2" charset="-122"/>
                <a:cs typeface="Arial" panose="020B0604020202020204" pitchFamily="34" charset="0"/>
              </a:rPr>
              <a:t>:  By Dave Smith in 1989 and all-volunteer organization</a:t>
            </a:r>
            <a:endParaRPr lang="en-US" sz="1600" u="sng">
              <a:solidFill>
                <a:srgbClr val="FFFFFF"/>
              </a:solidFill>
              <a:effectLst/>
              <a:latin typeface="Calibri" panose="020F0502020204030204" pitchFamily="34" charset="0"/>
              <a:ea typeface="DengXian" panose="02010600030101010101" pitchFamily="2" charset="-122"/>
              <a:cs typeface="Arial" panose="020B0604020202020204" pitchFamily="34" charset="0"/>
            </a:endParaRPr>
          </a:p>
          <a:p>
            <a:pPr marL="0" indent="0">
              <a:buNone/>
            </a:pPr>
            <a:r>
              <a:rPr lang="en-US" sz="1600" u="sng">
                <a:solidFill>
                  <a:srgbClr val="FFFFFF"/>
                </a:solidFill>
                <a:effectLst/>
                <a:latin typeface="Calibri" panose="020F0502020204030204" pitchFamily="34" charset="0"/>
                <a:ea typeface="DengXian" panose="02010600030101010101" pitchFamily="2" charset="-122"/>
                <a:cs typeface="Arial" panose="020B0604020202020204" pitchFamily="34" charset="0"/>
              </a:rPr>
              <a:t>Mission</a:t>
            </a:r>
            <a:r>
              <a:rPr lang="en-US" sz="1600">
                <a:solidFill>
                  <a:srgbClr val="FFFFFF"/>
                </a:solidFill>
                <a:effectLst/>
                <a:latin typeface="Calibri" panose="020F0502020204030204" pitchFamily="34" charset="0"/>
                <a:ea typeface="DengXian" panose="02010600030101010101" pitchFamily="2" charset="-122"/>
                <a:cs typeface="Arial" panose="020B0604020202020204" pitchFamily="34" charset="0"/>
              </a:rPr>
              <a:t>: to create a historical dataset of play-by-play information and make it freely available to the public</a:t>
            </a:r>
          </a:p>
          <a:p>
            <a:r>
              <a:rPr lang="en-US" sz="1600">
                <a:solidFill>
                  <a:srgbClr val="FFFFFF"/>
                </a:solidFill>
                <a:effectLst/>
                <a:latin typeface="Calibri" panose="020F0502020204030204" pitchFamily="34" charset="0"/>
                <a:ea typeface="DengXian" panose="02010600030101010101" pitchFamily="2" charset="-122"/>
                <a:cs typeface="Arial" panose="020B0604020202020204" pitchFamily="34" charset="0"/>
              </a:rPr>
              <a:t>Went to teams – a decade to get their play-by-play. </a:t>
            </a:r>
          </a:p>
          <a:p>
            <a:r>
              <a:rPr lang="en-US" sz="1600">
                <a:solidFill>
                  <a:srgbClr val="FFFFFF"/>
                </a:solidFill>
                <a:effectLst/>
                <a:latin typeface="Calibri" panose="020F0502020204030204" pitchFamily="34" charset="0"/>
                <a:ea typeface="DengXian" panose="02010600030101010101" pitchFamily="2" charset="-122"/>
                <a:cs typeface="Arial" panose="020B0604020202020204" pitchFamily="34" charset="0"/>
              </a:rPr>
              <a:t>Newspapers used to have detail of the games as people had not seen the game on TV or may not have listened to it in the radio </a:t>
            </a:r>
          </a:p>
          <a:p>
            <a:r>
              <a:rPr lang="en-US" sz="1600">
                <a:solidFill>
                  <a:srgbClr val="FFFFFF"/>
                </a:solidFill>
                <a:latin typeface="Calibri" panose="020F0502020204030204" pitchFamily="34" charset="0"/>
                <a:ea typeface="DengXian" panose="02010600030101010101" pitchFamily="2" charset="-122"/>
                <a:cs typeface="Arial" panose="020B0604020202020204" pitchFamily="34" charset="0"/>
              </a:rPr>
              <a:t>“Baseball sudoku” to create deduced account of game</a:t>
            </a:r>
            <a:endParaRPr lang="en-US" sz="1600">
              <a:solidFill>
                <a:srgbClr val="FFFFFF"/>
              </a:solidFill>
              <a:effectLst/>
              <a:latin typeface="Calibri" panose="020F0502020204030204" pitchFamily="34" charset="0"/>
              <a:ea typeface="DengXian" panose="02010600030101010101" pitchFamily="2" charset="-122"/>
              <a:cs typeface="Arial" panose="020B0604020202020204" pitchFamily="34" charset="0"/>
            </a:endParaRPr>
          </a:p>
          <a:p>
            <a:endParaRPr lang="en-US" sz="1600">
              <a:solidFill>
                <a:srgbClr val="FFFFFF"/>
              </a:solidFill>
              <a:effectLst/>
              <a:latin typeface="Calibri" panose="020F0502020204030204" pitchFamily="34" charset="0"/>
              <a:ea typeface="DengXian" panose="02010600030101010101" pitchFamily="2" charset="-122"/>
              <a:cs typeface="Arial" panose="020B0604020202020204" pitchFamily="34" charset="0"/>
            </a:endParaRPr>
          </a:p>
          <a:p>
            <a:endParaRPr lang="en-US" sz="1600">
              <a:solidFill>
                <a:srgbClr val="FFFFFF"/>
              </a:solidFill>
            </a:endParaRPr>
          </a:p>
        </p:txBody>
      </p:sp>
      <p:pic>
        <p:nvPicPr>
          <p:cNvPr id="15368" name="Picture 8" descr="The Man Who Made Baseball's Box Score A Hit : NPR">
            <a:extLst>
              <a:ext uri="{FF2B5EF4-FFF2-40B4-BE49-F238E27FC236}">
                <a16:creationId xmlns:a16="http://schemas.microsoft.com/office/drawing/2014/main" id="{740B65F8-DAF1-82FB-CB77-BBC5FB0FA8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1" r="2" b="1069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738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482" name="Rectangle 16472">
            <a:extLst>
              <a:ext uri="{FF2B5EF4-FFF2-40B4-BE49-F238E27FC236}">
                <a16:creationId xmlns:a16="http://schemas.microsoft.com/office/drawing/2014/main" id="{6112B4A7-3559-4D03-BE94-7DA52DBD6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3" name="Rectangle 16474">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2D3B18-F375-BA5D-9053-B47D3BCF519A}"/>
              </a:ext>
            </a:extLst>
          </p:cNvPr>
          <p:cNvSpPr>
            <a:spLocks noGrp="1"/>
          </p:cNvSpPr>
          <p:nvPr>
            <p:ph type="title"/>
          </p:nvPr>
        </p:nvSpPr>
        <p:spPr>
          <a:xfrm>
            <a:off x="4485683" y="349664"/>
            <a:ext cx="7124671" cy="1638377"/>
          </a:xfrm>
        </p:spPr>
        <p:txBody>
          <a:bodyPr anchor="b">
            <a:normAutofit/>
          </a:bodyPr>
          <a:lstStyle/>
          <a:p>
            <a:r>
              <a:rPr lang="en-US" sz="4800" dirty="0"/>
              <a:t>Democratizing MLB Data: Baseball Reference</a:t>
            </a:r>
          </a:p>
        </p:txBody>
      </p:sp>
      <p:sp>
        <p:nvSpPr>
          <p:cNvPr id="16484" name="Rectangle 1647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5" name="Rectangle 1647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1" name="Rectangle 16480">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252538"/>
            <a:ext cx="3494670" cy="635292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Total baseball (A Baseball ink book) by John &amp; Pete Palmer Thorn  (1989-05-03): Thorn, John (editor); Palmer, Peter (editor): 9780446513890:  Amazon.com: Books">
            <a:extLst>
              <a:ext uri="{FF2B5EF4-FFF2-40B4-BE49-F238E27FC236}">
                <a16:creationId xmlns:a16="http://schemas.microsoft.com/office/drawing/2014/main" id="{5F24F9E3-783E-F168-3837-B753996A69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5177" y="570519"/>
            <a:ext cx="1870783" cy="247786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076E60E3-04C3-0844-DD3C-E9B93316AB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4866" y="3531796"/>
            <a:ext cx="2474708" cy="1374838"/>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a:extLst>
              <a:ext uri="{FF2B5EF4-FFF2-40B4-BE49-F238E27FC236}">
                <a16:creationId xmlns:a16="http://schemas.microsoft.com/office/drawing/2014/main" id="{C58DCC10-DFB4-CDBA-1932-04E3DF7BE99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7988" y="4920522"/>
            <a:ext cx="3005162" cy="578493"/>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Retrosheet">
            <a:extLst>
              <a:ext uri="{FF2B5EF4-FFF2-40B4-BE49-F238E27FC236}">
                <a16:creationId xmlns:a16="http://schemas.microsoft.com/office/drawing/2014/main" id="{4DF4269B-9F2F-291F-EF3A-A00F3300FC1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3939" y="3244505"/>
            <a:ext cx="3005162" cy="34559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82DD06D-0D57-4337-C9EC-B6222A3D0DFA}"/>
              </a:ext>
            </a:extLst>
          </p:cNvPr>
          <p:cNvSpPr>
            <a:spLocks noGrp="1"/>
          </p:cNvSpPr>
          <p:nvPr>
            <p:ph idx="1"/>
          </p:nvPr>
        </p:nvSpPr>
        <p:spPr>
          <a:xfrm>
            <a:off x="4488873" y="2620641"/>
            <a:ext cx="7115139" cy="3023702"/>
          </a:xfrm>
        </p:spPr>
        <p:txBody>
          <a:bodyPr anchor="t">
            <a:normAutofit/>
          </a:bodyPr>
          <a:lstStyle/>
          <a:p>
            <a:pPr marL="0" indent="0">
              <a:buNone/>
            </a:pPr>
            <a:r>
              <a:rPr lang="en-US" sz="2000" b="1" u="sng" dirty="0"/>
              <a:t>Founded</a:t>
            </a:r>
            <a:r>
              <a:rPr lang="en-US" sz="2000" dirty="0"/>
              <a:t>:  By Sean Forman in 2000</a:t>
            </a:r>
          </a:p>
          <a:p>
            <a:pPr marL="0" indent="0">
              <a:buNone/>
            </a:pPr>
            <a:r>
              <a:rPr lang="en-US" sz="2000" b="1" u="sng" dirty="0"/>
              <a:t>Inspiration</a:t>
            </a:r>
            <a:r>
              <a:rPr lang="en-US" sz="2000" dirty="0"/>
              <a:t>:  Gathered and Programmed with MLB data to win his Fantasy Baseball </a:t>
            </a:r>
          </a:p>
          <a:p>
            <a:pPr marL="0" indent="0">
              <a:buNone/>
            </a:pPr>
            <a:r>
              <a:rPr lang="en-US" sz="2000" b="1" u="sng" dirty="0"/>
              <a:t>Data Sources</a:t>
            </a:r>
            <a:r>
              <a:rPr lang="en-US" sz="2000" dirty="0"/>
              <a:t>: </a:t>
            </a:r>
            <a:r>
              <a:rPr lang="en-US" sz="2000" dirty="0" err="1"/>
              <a:t>Retrosheet</a:t>
            </a:r>
            <a:r>
              <a:rPr lang="en-US" sz="2000" dirty="0"/>
              <a:t> and T</a:t>
            </a:r>
            <a:r>
              <a:rPr lang="en-US" sz="2000" dirty="0">
                <a:effectLst/>
                <a:latin typeface="Calibri" panose="020F0502020204030204" pitchFamily="34" charset="0"/>
                <a:ea typeface="DengXian" panose="02010600030101010101" pitchFamily="2" charset="-122"/>
                <a:cs typeface="Arial" panose="020B0604020202020204" pitchFamily="34" charset="0"/>
              </a:rPr>
              <a:t>otal Baseball (the work of John Thorn, Pete Palmer and Gary Gillette) in late 90s included a CD rom so you can look up information on your personal computer.</a:t>
            </a:r>
          </a:p>
          <a:p>
            <a:pPr marL="0" indent="0">
              <a:buNone/>
            </a:pPr>
            <a:r>
              <a:rPr lang="en-US" sz="2000" b="1" u="sng" dirty="0">
                <a:latin typeface="Calibri" panose="020F0502020204030204" pitchFamily="34" charset="0"/>
                <a:ea typeface="DengXian" panose="02010600030101010101" pitchFamily="2" charset="-122"/>
                <a:cs typeface="Arial" panose="020B0604020202020204" pitchFamily="34" charset="0"/>
              </a:rPr>
              <a:t>“First” Online Sports Dataset</a:t>
            </a:r>
            <a:r>
              <a:rPr lang="en-US" sz="2000" dirty="0">
                <a:latin typeface="Calibri" panose="020F0502020204030204" pitchFamily="34" charset="0"/>
                <a:ea typeface="DengXian" panose="02010600030101010101" pitchFamily="2" charset="-122"/>
                <a:cs typeface="Arial" panose="020B0604020202020204" pitchFamily="34" charset="0"/>
              </a:rPr>
              <a:t>:  Sean used </a:t>
            </a:r>
            <a:r>
              <a:rPr lang="en-US" sz="2000" dirty="0" err="1">
                <a:effectLst/>
                <a:latin typeface="Calibri" panose="020F0502020204030204" pitchFamily="34" charset="0"/>
                <a:ea typeface="DengXian" panose="02010600030101010101" pitchFamily="2" charset="-122"/>
                <a:cs typeface="Arial" panose="020B0604020202020204" pitchFamily="34" charset="0"/>
              </a:rPr>
              <a:t>mySQL</a:t>
            </a:r>
            <a:r>
              <a:rPr lang="en-US" sz="2000" dirty="0">
                <a:effectLst/>
                <a:latin typeface="Calibri" panose="020F0502020204030204" pitchFamily="34" charset="0"/>
                <a:ea typeface="DengXian" panose="02010600030101010101" pitchFamily="2" charset="-122"/>
                <a:cs typeface="Arial" panose="020B0604020202020204" pitchFamily="34" charset="0"/>
              </a:rPr>
              <a:t> and Pearl to code to create a website for any baseball fan.  Now sports-reference viewed over billion times a month by sports fans.  </a:t>
            </a:r>
          </a:p>
          <a:p>
            <a:pPr marL="0" indent="0">
              <a:buNone/>
            </a:pPr>
            <a:endParaRPr lang="en-US" sz="2000" dirty="0"/>
          </a:p>
        </p:txBody>
      </p:sp>
    </p:spTree>
    <p:extLst>
      <p:ext uri="{BB962C8B-B14F-4D97-AF65-F5344CB8AC3E}">
        <p14:creationId xmlns:p14="http://schemas.microsoft.com/office/powerpoint/2010/main" val="602015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1AFD0-07E3-3936-0531-F6C4A6E42B13}"/>
              </a:ext>
            </a:extLst>
          </p:cNvPr>
          <p:cNvSpPr>
            <a:spLocks noGrp="1"/>
          </p:cNvSpPr>
          <p:nvPr>
            <p:ph type="title"/>
          </p:nvPr>
        </p:nvSpPr>
        <p:spPr>
          <a:xfrm>
            <a:off x="7239014" y="525982"/>
            <a:ext cx="4282983" cy="1200361"/>
          </a:xfrm>
        </p:spPr>
        <p:txBody>
          <a:bodyPr vert="horz" lIns="91440" tIns="45720" rIns="91440" bIns="45720" rtlCol="0" anchor="b">
            <a:normAutofit fontScale="90000"/>
          </a:bodyPr>
          <a:lstStyle/>
          <a:p>
            <a:r>
              <a:rPr lang="en-US" sz="2500" kern="1200" dirty="0">
                <a:solidFill>
                  <a:schemeClr val="tx1"/>
                </a:solidFill>
                <a:latin typeface="+mj-lt"/>
                <a:ea typeface="+mj-ea"/>
                <a:cs typeface="+mj-cs"/>
              </a:rPr>
              <a:t>Their Stories are a Decades Long Effort to Create Better Sports Data for Media, Teams and Fans</a:t>
            </a:r>
          </a:p>
        </p:txBody>
      </p:sp>
      <p:sp>
        <p:nvSpPr>
          <p:cNvPr id="25"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10649EC-73EA-A00A-2D08-E43084473DAC}"/>
              </a:ext>
            </a:extLst>
          </p:cNvPr>
          <p:cNvPicPr>
            <a:picLocks noChangeAspect="1"/>
          </p:cNvPicPr>
          <p:nvPr/>
        </p:nvPicPr>
        <p:blipFill>
          <a:blip r:embed="rId2"/>
          <a:stretch>
            <a:fillRect/>
          </a:stretch>
        </p:blipFill>
        <p:spPr>
          <a:xfrm>
            <a:off x="661630" y="650494"/>
            <a:ext cx="5457246" cy="5324142"/>
          </a:xfrm>
          <a:prstGeom prst="rect">
            <a:avLst/>
          </a:prstGeom>
        </p:spPr>
      </p:pic>
      <p:sp>
        <p:nvSpPr>
          <p:cNvPr id="22" name="Rectangle 2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7AA4360-A664-D38F-C61A-9A5DF6BD3CC6}"/>
              </a:ext>
            </a:extLst>
          </p:cNvPr>
          <p:cNvSpPr txBox="1"/>
          <p:nvPr/>
        </p:nvSpPr>
        <p:spPr>
          <a:xfrm>
            <a:off x="7239012" y="2031101"/>
            <a:ext cx="4282984" cy="2153527"/>
          </a:xfrm>
          <a:prstGeom prst="rect">
            <a:avLst/>
          </a:prstGeom>
        </p:spPr>
        <p:txBody>
          <a:bodyPr vert="horz" lIns="91440" tIns="45720" rIns="91440" bIns="45720" rtlCol="0" anchor="ctr">
            <a:normAutofit fontScale="77500" lnSpcReduction="20000"/>
          </a:bodyPr>
          <a:lstStyle/>
          <a:p>
            <a:pPr indent="-228600">
              <a:lnSpc>
                <a:spcPct val="90000"/>
              </a:lnSpc>
              <a:spcAft>
                <a:spcPts val="600"/>
              </a:spcAft>
              <a:buFont typeface="Arial" panose="020B0604020202020204" pitchFamily="34" charset="0"/>
              <a:buChar char="•"/>
            </a:pPr>
            <a:r>
              <a:rPr lang="en-US" dirty="0"/>
              <a:t>A lot of blood, sweat and tears from these wonderful folks and others in order to create the culture of freely available real-time data that fans consume and love.</a:t>
            </a:r>
          </a:p>
          <a:p>
            <a:pPr indent="-228600">
              <a:lnSpc>
                <a:spcPct val="90000"/>
              </a:lnSpc>
              <a:spcAft>
                <a:spcPts val="600"/>
              </a:spcAft>
              <a:buFont typeface="Arial" panose="020B0604020202020204" pitchFamily="34" charset="0"/>
              <a:buChar char="•"/>
            </a:pPr>
            <a:r>
              <a:rPr lang="en-US" dirty="0"/>
              <a:t>This data was used to initially create an industry that we now call sports analytics.</a:t>
            </a:r>
          </a:p>
          <a:p>
            <a:pPr indent="-228600">
              <a:lnSpc>
                <a:spcPct val="90000"/>
              </a:lnSpc>
              <a:spcAft>
                <a:spcPts val="600"/>
              </a:spcAft>
              <a:buFont typeface="Arial" panose="020B0604020202020204" pitchFamily="34" charset="0"/>
              <a:buChar char="•"/>
            </a:pPr>
            <a:r>
              <a:rPr lang="en-US" dirty="0"/>
              <a:t>Their interesting stories told in their own words are available at </a:t>
            </a:r>
            <a:r>
              <a:rPr lang="en-US" dirty="0">
                <a:hlinkClick r:id="rId3"/>
              </a:rPr>
              <a:t>https://sabr.org/latest/interviews-with-sabermetric-pioneers-added-to-sabr-oral-history-collection/</a:t>
            </a:r>
            <a:endParaRPr lang="en-US" dirty="0"/>
          </a:p>
          <a:p>
            <a:pPr indent="-228600">
              <a:lnSpc>
                <a:spcPct val="90000"/>
              </a:lnSpc>
              <a:spcAft>
                <a:spcPts val="600"/>
              </a:spcAft>
              <a:buFont typeface="Arial" panose="020B0604020202020204" pitchFamily="34" charset="0"/>
              <a:buChar char="•"/>
            </a:pPr>
            <a:r>
              <a:rPr lang="en-US" dirty="0"/>
              <a:t>If you have time, think about volunteering as an interviewer or transcriber to add to the SABR Oral History Collection</a:t>
            </a:r>
          </a:p>
        </p:txBody>
      </p:sp>
      <p:sp>
        <p:nvSpPr>
          <p:cNvPr id="24" name="Rectangle 2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39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9CDC9408-C8B1-4214-A638-F7FE6138A0A0}"/>
              </a:ext>
            </a:extLst>
          </p:cNvPr>
          <p:cNvSpPr>
            <a:spLocks noGrp="1"/>
          </p:cNvSpPr>
          <p:nvPr>
            <p:ph type="title"/>
          </p:nvPr>
        </p:nvSpPr>
        <p:spPr>
          <a:xfrm>
            <a:off x="320214" y="2484158"/>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About </a:t>
            </a:r>
            <a:r>
              <a:rPr lang="en-US" sz="4000" dirty="0">
                <a:solidFill>
                  <a:srgbClr val="FFFFFF"/>
                </a:solidFill>
              </a:rPr>
              <a:t>the Speaker</a:t>
            </a:r>
            <a:endParaRPr lang="en-US" sz="40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F84F17E3-8D00-05DA-149A-2B2D0DB4A68A}"/>
              </a:ext>
            </a:extLst>
          </p:cNvPr>
          <p:cNvPicPr>
            <a:picLocks noChangeAspect="1"/>
          </p:cNvPicPr>
          <p:nvPr/>
        </p:nvPicPr>
        <p:blipFill>
          <a:blip r:embed="rId2"/>
          <a:stretch>
            <a:fillRect/>
          </a:stretch>
        </p:blipFill>
        <p:spPr>
          <a:xfrm>
            <a:off x="4567152" y="718350"/>
            <a:ext cx="7304634" cy="5209750"/>
          </a:xfrm>
          <a:prstGeom prst="rect">
            <a:avLst/>
          </a:prstGeom>
        </p:spPr>
      </p:pic>
    </p:spTree>
    <p:extLst>
      <p:ext uri="{BB962C8B-B14F-4D97-AF65-F5344CB8AC3E}">
        <p14:creationId xmlns:p14="http://schemas.microsoft.com/office/powerpoint/2010/main" val="309359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0" name="Rectangle 2054">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C4E4C3-6A36-071F-CED1-7CF810EEA351}"/>
              </a:ext>
            </a:extLst>
          </p:cNvPr>
          <p:cNvSpPr>
            <a:spLocks noGrp="1"/>
          </p:cNvSpPr>
          <p:nvPr>
            <p:ph type="title"/>
          </p:nvPr>
        </p:nvSpPr>
        <p:spPr>
          <a:xfrm>
            <a:off x="965200" y="1121680"/>
            <a:ext cx="5362865" cy="1461778"/>
          </a:xfrm>
        </p:spPr>
        <p:txBody>
          <a:bodyPr>
            <a:normAutofit/>
          </a:bodyPr>
          <a:lstStyle/>
          <a:p>
            <a:r>
              <a:rPr lang="en-US" sz="4000" dirty="0"/>
              <a:t>SABR Oral History Project</a:t>
            </a:r>
          </a:p>
        </p:txBody>
      </p:sp>
      <p:sp>
        <p:nvSpPr>
          <p:cNvPr id="3" name="Content Placeholder 2">
            <a:extLst>
              <a:ext uri="{FF2B5EF4-FFF2-40B4-BE49-F238E27FC236}">
                <a16:creationId xmlns:a16="http://schemas.microsoft.com/office/drawing/2014/main" id="{D539F08E-717E-C2AA-E9A0-236E37A7AF80}"/>
              </a:ext>
            </a:extLst>
          </p:cNvPr>
          <p:cNvSpPr>
            <a:spLocks noGrp="1"/>
          </p:cNvSpPr>
          <p:nvPr>
            <p:ph idx="1"/>
          </p:nvPr>
        </p:nvSpPr>
        <p:spPr>
          <a:xfrm>
            <a:off x="965200" y="2470248"/>
            <a:ext cx="4048344" cy="3536236"/>
          </a:xfrm>
        </p:spPr>
        <p:txBody>
          <a:bodyPr>
            <a:normAutofit/>
          </a:bodyPr>
          <a:lstStyle/>
          <a:p>
            <a:pPr marL="0" indent="0" fontAlgn="base">
              <a:buNone/>
            </a:pPr>
            <a:r>
              <a:rPr lang="en-US" sz="800" b="0" i="0" dirty="0">
                <a:effectLst/>
                <a:latin typeface="lato" panose="020F0502020204030203" pitchFamily="34" charset="0"/>
              </a:rPr>
              <a:t>About the SABR Oral History Collection</a:t>
            </a:r>
          </a:p>
          <a:p>
            <a:pPr fontAlgn="base"/>
            <a:r>
              <a:rPr lang="en-US" sz="800" b="0" i="0" dirty="0">
                <a:effectLst/>
                <a:latin typeface="lato" panose="020F0502020204030203" pitchFamily="34" charset="0"/>
              </a:rPr>
              <a:t>The SABR Oral History Collection includes MP3 audio files from interviews conducted with ballplayers (Major Leagues, Minor Leagues, Negro Leagues, AAGPBL), executives, scouts, authors, writers, broadcasters, and other figures of historical baseball significance. These interviews, some of which date back more than 50 years, were conducted by members of SABR’s </a:t>
            </a:r>
            <a:r>
              <a:rPr lang="en-US" sz="800" b="0" i="0" strike="noStrike" dirty="0">
                <a:effectLst/>
                <a:latin typeface="lato" panose="020F0502020204030203" pitchFamily="34" charset="0"/>
                <a:hlinkClick r:id="rId2">
                  <a:extLst>
                    <a:ext uri="{A12FA001-AC4F-418D-AE19-62706E023703}">
                      <ahyp:hlinkClr xmlns:ahyp="http://schemas.microsoft.com/office/drawing/2018/hyperlinkcolor" val="tx"/>
                    </a:ext>
                  </a:extLst>
                </a:hlinkClick>
              </a:rPr>
              <a:t>Oral History Research Committee</a:t>
            </a:r>
            <a:r>
              <a:rPr lang="en-US" sz="800" b="0" i="0" dirty="0">
                <a:effectLst/>
                <a:latin typeface="lato" panose="020F0502020204030203" pitchFamily="34" charset="0"/>
              </a:rPr>
              <a:t> and were digitized through a collaboration with the </a:t>
            </a:r>
            <a:r>
              <a:rPr lang="en-US" sz="800" b="0" i="0" strike="noStrike" dirty="0">
                <a:effectLst/>
                <a:latin typeface="lato" panose="020F0502020204030203" pitchFamily="34" charset="0"/>
                <a:hlinkClick r:id="rId3">
                  <a:extLst>
                    <a:ext uri="{A12FA001-AC4F-418D-AE19-62706E023703}">
                      <ahyp:hlinkClr xmlns:ahyp="http://schemas.microsoft.com/office/drawing/2018/hyperlinkcolor" val="tx"/>
                    </a:ext>
                  </a:extLst>
                </a:hlinkClick>
              </a:rPr>
              <a:t>National Baseball Hall of Fame Library</a:t>
            </a:r>
            <a:r>
              <a:rPr lang="en-US" sz="800" b="0" i="0" dirty="0">
                <a:effectLst/>
                <a:latin typeface="lato" panose="020F0502020204030203" pitchFamily="34" charset="0"/>
              </a:rPr>
              <a:t>.</a:t>
            </a:r>
          </a:p>
          <a:p>
            <a:pPr fontAlgn="base"/>
            <a:r>
              <a:rPr lang="en-US" sz="800" b="0" i="0" dirty="0">
                <a:effectLst/>
                <a:latin typeface="lato" panose="020F0502020204030203" pitchFamily="34" charset="0"/>
              </a:rPr>
              <a:t>Founded in 1986, the SABR Oral History Committee has recorded lengthy interviews with well-known and lesser-known players, helping to preserve the historical record and to provide for recollections of baseball history which exist in no other place. Interviews with so called cup-of-coffee players can be as illuminating as interviews with baseball’s biggest names. Such interviews typically explore a player’s biography and involvement in notable games in depth, thus allowing for some of the most probing and authoritative accounts in existence. In many cases, the Oral History Committee recording may be the most comprehensive account of a player’s career in existence.</a:t>
            </a:r>
          </a:p>
          <a:p>
            <a:pPr fontAlgn="base"/>
            <a:r>
              <a:rPr lang="en-US" sz="800" b="0" i="0" dirty="0">
                <a:effectLst/>
                <a:latin typeface="lato" panose="020F0502020204030203" pitchFamily="34" charset="0"/>
              </a:rPr>
              <a:t>The committee also offers </a:t>
            </a:r>
            <a:r>
              <a:rPr lang="en-US" sz="800" b="0" i="0" strike="noStrike" dirty="0">
                <a:effectLst/>
                <a:latin typeface="lato" panose="020F0502020204030203" pitchFamily="34" charset="0"/>
                <a:hlinkClick r:id="rId4">
                  <a:extLst>
                    <a:ext uri="{A12FA001-AC4F-418D-AE19-62706E023703}">
                      <ahyp:hlinkClr xmlns:ahyp="http://schemas.microsoft.com/office/drawing/2018/hyperlinkcolor" val="tx"/>
                    </a:ext>
                  </a:extLst>
                </a:hlinkClick>
              </a:rPr>
              <a:t>guidelines for conducting effective oral history interviews</a:t>
            </a:r>
            <a:r>
              <a:rPr lang="en-US" sz="800" b="0" i="0" dirty="0">
                <a:effectLst/>
                <a:latin typeface="lato" panose="020F0502020204030203" pitchFamily="34" charset="0"/>
              </a:rPr>
              <a:t>;  many SABR members use Oral History interviews as a launching point to write that person’s biography for the </a:t>
            </a:r>
            <a:r>
              <a:rPr lang="en-US" sz="800" b="0" i="0" strike="noStrike" dirty="0">
                <a:solidFill>
                  <a:srgbClr val="0563C1"/>
                </a:solidFill>
                <a:effectLst/>
                <a:latin typeface="lato" panose="020F0502020204030203" pitchFamily="34" charset="0"/>
                <a:hlinkClick r:id="rId5">
                  <a:extLst>
                    <a:ext uri="{A12FA001-AC4F-418D-AE19-62706E023703}">
                      <ahyp:hlinkClr xmlns:ahyp="http://schemas.microsoft.com/office/drawing/2018/hyperlinkcolor" val="tx"/>
                    </a:ext>
                  </a:extLst>
                </a:hlinkClick>
              </a:rPr>
              <a:t>SABR </a:t>
            </a:r>
            <a:r>
              <a:rPr lang="en-US" sz="800" b="0" i="0" strike="noStrike" dirty="0" err="1">
                <a:effectLst/>
                <a:latin typeface="lato" panose="020F0502020204030203" pitchFamily="34" charset="0"/>
                <a:hlinkClick r:id="rId5">
                  <a:extLst>
                    <a:ext uri="{A12FA001-AC4F-418D-AE19-62706E023703}">
                      <ahyp:hlinkClr xmlns:ahyp="http://schemas.microsoft.com/office/drawing/2018/hyperlinkcolor" val="tx"/>
                    </a:ext>
                  </a:extLst>
                </a:hlinkClick>
              </a:rPr>
              <a:t>BioProject</a:t>
            </a:r>
            <a:r>
              <a:rPr lang="en-US" sz="800" b="0" i="0" dirty="0">
                <a:effectLst/>
                <a:latin typeface="lato" panose="020F0502020204030203" pitchFamily="34" charset="0"/>
              </a:rPr>
              <a:t>.</a:t>
            </a:r>
          </a:p>
          <a:p>
            <a:endParaRPr lang="en-US" sz="800" dirty="0"/>
          </a:p>
        </p:txBody>
      </p:sp>
      <p:sp>
        <p:nvSpPr>
          <p:cNvPr id="2081" name="Freeform: Shape 2056">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SABR unveils new logo – Society for American Baseball Research">
            <a:extLst>
              <a:ext uri="{FF2B5EF4-FFF2-40B4-BE49-F238E27FC236}">
                <a16:creationId xmlns:a16="http://schemas.microsoft.com/office/drawing/2014/main" id="{A8C30847-EBCE-8F61-7096-2DDB3756F58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535330" y="2105470"/>
            <a:ext cx="3217333"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3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10B85-D834-2B62-9D62-1904A3EE3F1F}"/>
              </a:ext>
            </a:extLst>
          </p:cNvPr>
          <p:cNvSpPr>
            <a:spLocks noGrp="1"/>
          </p:cNvSpPr>
          <p:nvPr>
            <p:ph type="title"/>
          </p:nvPr>
        </p:nvSpPr>
        <p:spPr>
          <a:xfrm>
            <a:off x="5894962" y="504392"/>
            <a:ext cx="5458838" cy="1325563"/>
          </a:xfrm>
        </p:spPr>
        <p:txBody>
          <a:bodyPr>
            <a:normAutofit/>
          </a:bodyPr>
          <a:lstStyle/>
          <a:p>
            <a:r>
              <a:rPr lang="en-US" sz="3600" u="sng" dirty="0"/>
              <a:t>Interviews With:</a:t>
            </a:r>
          </a:p>
        </p:txBody>
      </p:sp>
      <p:sp>
        <p:nvSpPr>
          <p:cNvPr id="2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F20F2898-0985-7504-B50F-F0018C458723}"/>
              </a:ext>
            </a:extLst>
          </p:cNvPr>
          <p:cNvPicPr>
            <a:picLocks noChangeAspect="1"/>
          </p:cNvPicPr>
          <p:nvPr/>
        </p:nvPicPr>
        <p:blipFill rotWithShape="1">
          <a:blip r:embed="rId2"/>
          <a:srcRect t="12736" r="1" b="1774"/>
          <a:stretch/>
        </p:blipFill>
        <p:spPr>
          <a:xfrm>
            <a:off x="703182" y="962656"/>
            <a:ext cx="4777381" cy="476294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BA8A9600-C7DD-12B0-6046-53FD2B3D5C36}"/>
              </a:ext>
            </a:extLst>
          </p:cNvPr>
          <p:cNvSpPr>
            <a:spLocks noGrp="1"/>
          </p:cNvSpPr>
          <p:nvPr>
            <p:ph idx="1"/>
          </p:nvPr>
        </p:nvSpPr>
        <p:spPr>
          <a:xfrm>
            <a:off x="5894962" y="1672715"/>
            <a:ext cx="5458838" cy="4192520"/>
          </a:xfrm>
        </p:spPr>
        <p:txBody>
          <a:bodyPr>
            <a:normAutofit/>
          </a:bodyPr>
          <a:lstStyle/>
          <a:p>
            <a:pPr fontAlgn="base">
              <a:buFont typeface="Arial" panose="020B0604020202020204" pitchFamily="34" charset="0"/>
              <a:buChar char="•"/>
            </a:pPr>
            <a:r>
              <a:rPr lang="en-US" sz="1500" b="1" i="0" u="none" strike="noStrike" dirty="0">
                <a:effectLst/>
                <a:latin typeface="lato" panose="020F0502020204030203" pitchFamily="34" charset="0"/>
                <a:hlinkClick r:id="rId3">
                  <a:extLst>
                    <a:ext uri="{A12FA001-AC4F-418D-AE19-62706E023703}">
                      <ahyp:hlinkClr xmlns:ahyp="http://schemas.microsoft.com/office/drawing/2018/hyperlinkcolor" val="tx"/>
                    </a:ext>
                  </a:extLst>
                </a:hlinkClick>
              </a:rPr>
              <a:t>Dick Cramer</a:t>
            </a:r>
            <a:r>
              <a:rPr lang="en-US" sz="1500" b="1" i="0" dirty="0">
                <a:effectLst/>
                <a:latin typeface="lato" panose="020F0502020204030203" pitchFamily="34" charset="0"/>
              </a:rPr>
              <a:t>, </a:t>
            </a:r>
            <a:r>
              <a:rPr lang="en-US" sz="1500" b="0" i="0" dirty="0">
                <a:effectLst/>
                <a:latin typeface="lato" panose="020F0502020204030203" pitchFamily="34" charset="0"/>
              </a:rPr>
              <a:t>co-founder of STATS, Inc.</a:t>
            </a:r>
          </a:p>
          <a:p>
            <a:pPr fontAlgn="base">
              <a:buFont typeface="Arial" panose="020B0604020202020204" pitchFamily="34" charset="0"/>
              <a:buChar char="•"/>
            </a:pPr>
            <a:r>
              <a:rPr lang="en-US" sz="1500" b="1" i="0" u="none" strike="noStrike" dirty="0">
                <a:effectLst/>
                <a:latin typeface="lato" panose="020F0502020204030203" pitchFamily="34" charset="0"/>
                <a:hlinkClick r:id="rId4">
                  <a:extLst>
                    <a:ext uri="{A12FA001-AC4F-418D-AE19-62706E023703}">
                      <ahyp:hlinkClr xmlns:ahyp="http://schemas.microsoft.com/office/drawing/2018/hyperlinkcolor" val="tx"/>
                    </a:ext>
                  </a:extLst>
                </a:hlinkClick>
              </a:rPr>
              <a:t>John Dewan</a:t>
            </a:r>
            <a:r>
              <a:rPr lang="en-US" sz="1500" b="0" i="0" dirty="0">
                <a:effectLst/>
                <a:latin typeface="lato" panose="020F0502020204030203" pitchFamily="34" charset="0"/>
              </a:rPr>
              <a:t>, principal owner of Sports Info Solutions</a:t>
            </a:r>
          </a:p>
          <a:p>
            <a:pPr fontAlgn="base">
              <a:buFont typeface="Arial" panose="020B0604020202020204" pitchFamily="34" charset="0"/>
              <a:buChar char="•"/>
            </a:pPr>
            <a:r>
              <a:rPr lang="en-US" sz="1500" b="1" i="0" u="none" strike="noStrike" dirty="0">
                <a:effectLst/>
                <a:latin typeface="lato" panose="020F0502020204030203" pitchFamily="34" charset="0"/>
                <a:hlinkClick r:id="rId5">
                  <a:extLst>
                    <a:ext uri="{A12FA001-AC4F-418D-AE19-62706E023703}">
                      <ahyp:hlinkClr xmlns:ahyp="http://schemas.microsoft.com/office/drawing/2018/hyperlinkcolor" val="tx"/>
                    </a:ext>
                  </a:extLst>
                </a:hlinkClick>
              </a:rPr>
              <a:t>Sean Forman</a:t>
            </a:r>
            <a:r>
              <a:rPr lang="en-US" sz="1500" b="0" i="0" dirty="0">
                <a:effectLst/>
                <a:latin typeface="lato" panose="020F0502020204030203" pitchFamily="34" charset="0"/>
              </a:rPr>
              <a:t>, founder of Baseball-Reference.com</a:t>
            </a:r>
          </a:p>
          <a:p>
            <a:pPr fontAlgn="base">
              <a:buFont typeface="Arial" panose="020B0604020202020204" pitchFamily="34" charset="0"/>
              <a:buChar char="•"/>
            </a:pPr>
            <a:r>
              <a:rPr lang="en-US" sz="1500" b="1" i="0" u="none" strike="noStrike" dirty="0">
                <a:effectLst/>
                <a:latin typeface="lato" panose="020F0502020204030203" pitchFamily="34" charset="0"/>
                <a:hlinkClick r:id="rId6">
                  <a:extLst>
                    <a:ext uri="{A12FA001-AC4F-418D-AE19-62706E023703}">
                      <ahyp:hlinkClr xmlns:ahyp="http://schemas.microsoft.com/office/drawing/2018/hyperlinkcolor" val="tx"/>
                    </a:ext>
                  </a:extLst>
                </a:hlinkClick>
              </a:rPr>
              <a:t>Gary Gillette</a:t>
            </a:r>
            <a:r>
              <a:rPr lang="en-US" sz="1500" b="0" i="0" dirty="0">
                <a:effectLst/>
                <a:latin typeface="lato" panose="020F0502020204030203" pitchFamily="34" charset="0"/>
              </a:rPr>
              <a:t>, former SABR Director and contributor to baseball encyclopedias</a:t>
            </a:r>
          </a:p>
          <a:p>
            <a:pPr fontAlgn="base">
              <a:buFont typeface="Arial" panose="020B0604020202020204" pitchFamily="34" charset="0"/>
              <a:buChar char="•"/>
            </a:pPr>
            <a:r>
              <a:rPr lang="en-US" sz="1500" b="1" i="0" u="none" strike="noStrike" dirty="0">
                <a:effectLst/>
                <a:latin typeface="lato" panose="020F0502020204030203" pitchFamily="34" charset="0"/>
                <a:hlinkClick r:id="rId7">
                  <a:extLst>
                    <a:ext uri="{A12FA001-AC4F-418D-AE19-62706E023703}">
                      <ahyp:hlinkClr xmlns:ahyp="http://schemas.microsoft.com/office/drawing/2018/hyperlinkcolor" val="tx"/>
                    </a:ext>
                  </a:extLst>
                </a:hlinkClick>
              </a:rPr>
              <a:t>Bill James</a:t>
            </a:r>
            <a:r>
              <a:rPr lang="en-US" sz="1500" b="0" i="0" dirty="0">
                <a:effectLst/>
                <a:latin typeface="lato" panose="020F0502020204030203" pitchFamily="34" charset="0"/>
              </a:rPr>
              <a:t>, author, historian, and former Boston Red Sox executive</a:t>
            </a:r>
          </a:p>
          <a:p>
            <a:pPr fontAlgn="base">
              <a:buFont typeface="Arial" panose="020B0604020202020204" pitchFamily="34" charset="0"/>
              <a:buChar char="•"/>
            </a:pPr>
            <a:r>
              <a:rPr lang="en-US" sz="1500" b="1" i="0" u="none" strike="noStrike" dirty="0">
                <a:effectLst/>
                <a:latin typeface="lato" panose="020F0502020204030203" pitchFamily="34" charset="0"/>
                <a:hlinkClick r:id="rId8">
                  <a:extLst>
                    <a:ext uri="{A12FA001-AC4F-418D-AE19-62706E023703}">
                      <ahyp:hlinkClr xmlns:ahyp="http://schemas.microsoft.com/office/drawing/2018/hyperlinkcolor" val="tx"/>
                    </a:ext>
                  </a:extLst>
                </a:hlinkClick>
              </a:rPr>
              <a:t>Steve Mann</a:t>
            </a:r>
            <a:r>
              <a:rPr lang="en-US" sz="1500" b="0" i="0" dirty="0">
                <a:effectLst/>
                <a:latin typeface="lato" panose="020F0502020204030203" pitchFamily="34" charset="0"/>
              </a:rPr>
              <a:t>, former Houston Astros executive and fantasy baseball author</a:t>
            </a:r>
          </a:p>
          <a:p>
            <a:pPr fontAlgn="base">
              <a:buFont typeface="Arial" panose="020B0604020202020204" pitchFamily="34" charset="0"/>
              <a:buChar char="•"/>
            </a:pPr>
            <a:r>
              <a:rPr lang="en-US" sz="1500" b="1" i="0" u="none" strike="noStrike" dirty="0">
                <a:effectLst/>
                <a:latin typeface="lato" panose="020F0502020204030203" pitchFamily="34" charset="0"/>
                <a:hlinkClick r:id="rId9">
                  <a:extLst>
                    <a:ext uri="{A12FA001-AC4F-418D-AE19-62706E023703}">
                      <ahyp:hlinkClr xmlns:ahyp="http://schemas.microsoft.com/office/drawing/2018/hyperlinkcolor" val="tx"/>
                    </a:ext>
                  </a:extLst>
                </a:hlinkClick>
              </a:rPr>
              <a:t>David </a:t>
            </a:r>
            <a:r>
              <a:rPr lang="en-US" sz="1500" b="1" i="0" u="none" strike="noStrike" dirty="0" err="1">
                <a:effectLst/>
                <a:latin typeface="lato" panose="020F0502020204030203" pitchFamily="34" charset="0"/>
                <a:hlinkClick r:id="rId9">
                  <a:extLst>
                    <a:ext uri="{A12FA001-AC4F-418D-AE19-62706E023703}">
                      <ahyp:hlinkClr xmlns:ahyp="http://schemas.microsoft.com/office/drawing/2018/hyperlinkcolor" val="tx"/>
                    </a:ext>
                  </a:extLst>
                </a:hlinkClick>
              </a:rPr>
              <a:t>Neft</a:t>
            </a:r>
            <a:r>
              <a:rPr lang="en-US" sz="1500" b="1" i="0" dirty="0">
                <a:effectLst/>
                <a:latin typeface="lato" panose="020F0502020204030203" pitchFamily="34" charset="0"/>
              </a:rPr>
              <a:t>, </a:t>
            </a:r>
            <a:r>
              <a:rPr lang="en-US" sz="1500" b="0" i="0" dirty="0">
                <a:effectLst/>
                <a:latin typeface="lato" panose="020F0502020204030203" pitchFamily="34" charset="0"/>
              </a:rPr>
              <a:t>driving force behind Macmillan’s </a:t>
            </a:r>
            <a:r>
              <a:rPr lang="en-US" sz="1500" b="0" i="1" dirty="0">
                <a:effectLst/>
                <a:latin typeface="inherit"/>
              </a:rPr>
              <a:t>The Baseball Encyclopedia</a:t>
            </a:r>
            <a:endParaRPr lang="en-US" sz="1500" b="0" i="0" dirty="0">
              <a:effectLst/>
              <a:latin typeface="lato" panose="020F0502020204030203" pitchFamily="34" charset="0"/>
            </a:endParaRPr>
          </a:p>
          <a:p>
            <a:pPr fontAlgn="base">
              <a:buFont typeface="Arial" panose="020B0604020202020204" pitchFamily="34" charset="0"/>
              <a:buChar char="•"/>
            </a:pPr>
            <a:r>
              <a:rPr lang="en-US" sz="1500" b="1" i="0" u="none" strike="noStrike" dirty="0">
                <a:effectLst/>
                <a:latin typeface="lato" panose="020F0502020204030203" pitchFamily="34" charset="0"/>
                <a:hlinkClick r:id="rId10">
                  <a:extLst>
                    <a:ext uri="{A12FA001-AC4F-418D-AE19-62706E023703}">
                      <ahyp:hlinkClr xmlns:ahyp="http://schemas.microsoft.com/office/drawing/2018/hyperlinkcolor" val="tx"/>
                    </a:ext>
                  </a:extLst>
                </a:hlinkClick>
              </a:rPr>
              <a:t>Pete Palmer</a:t>
            </a:r>
            <a:r>
              <a:rPr lang="en-US" sz="1500" b="0" i="0" dirty="0">
                <a:effectLst/>
                <a:latin typeface="lato" panose="020F0502020204030203" pitchFamily="34" charset="0"/>
              </a:rPr>
              <a:t>, co-editor of </a:t>
            </a:r>
            <a:r>
              <a:rPr lang="en-US" sz="1500" b="0" i="1" dirty="0">
                <a:effectLst/>
                <a:latin typeface="inherit"/>
              </a:rPr>
              <a:t>Total Baseball</a:t>
            </a:r>
            <a:r>
              <a:rPr lang="en-US" sz="1500" b="0" i="0" dirty="0">
                <a:effectLst/>
                <a:latin typeface="lato" panose="020F0502020204030203" pitchFamily="34" charset="0"/>
              </a:rPr>
              <a:t> and co-author of </a:t>
            </a:r>
            <a:r>
              <a:rPr lang="en-US" sz="1500" b="0" i="1" dirty="0">
                <a:effectLst/>
                <a:latin typeface="inherit"/>
              </a:rPr>
              <a:t>The Hidden Game of Baseball</a:t>
            </a:r>
            <a:endParaRPr lang="en-US" sz="1500" b="0" i="0" dirty="0">
              <a:effectLst/>
              <a:latin typeface="lato" panose="020F0502020204030203" pitchFamily="34" charset="0"/>
            </a:endParaRPr>
          </a:p>
          <a:p>
            <a:pPr fontAlgn="base">
              <a:buFont typeface="Arial" panose="020B0604020202020204" pitchFamily="34" charset="0"/>
              <a:buChar char="•"/>
            </a:pPr>
            <a:r>
              <a:rPr lang="en-US" sz="1500" b="1" i="0" u="none" strike="noStrike" dirty="0">
                <a:effectLst/>
                <a:latin typeface="lato" panose="020F0502020204030203" pitchFamily="34" charset="0"/>
                <a:hlinkClick r:id="rId11">
                  <a:extLst>
                    <a:ext uri="{A12FA001-AC4F-418D-AE19-62706E023703}">
                      <ahyp:hlinkClr xmlns:ahyp="http://schemas.microsoft.com/office/drawing/2018/hyperlinkcolor" val="tx"/>
                    </a:ext>
                  </a:extLst>
                </a:hlinkClick>
              </a:rPr>
              <a:t>David W. Smith</a:t>
            </a:r>
            <a:r>
              <a:rPr lang="en-US" sz="1500" b="0" i="0" dirty="0">
                <a:effectLst/>
                <a:latin typeface="lato" panose="020F0502020204030203" pitchFamily="34" charset="0"/>
              </a:rPr>
              <a:t>, founder and president of Retrosheet.org</a:t>
            </a:r>
          </a:p>
          <a:p>
            <a:endParaRPr lang="en-US" sz="1500" dirty="0"/>
          </a:p>
        </p:txBody>
      </p:sp>
    </p:spTree>
    <p:extLst>
      <p:ext uri="{BB962C8B-B14F-4D97-AF65-F5344CB8AC3E}">
        <p14:creationId xmlns:p14="http://schemas.microsoft.com/office/powerpoint/2010/main" val="2813637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7E734232-46A8-4884-9A59-B7E3BA4BC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pplications of AI in Sports Analytics">
            <a:extLst>
              <a:ext uri="{FF2B5EF4-FFF2-40B4-BE49-F238E27FC236}">
                <a16:creationId xmlns:a16="http://schemas.microsoft.com/office/drawing/2014/main" id="{212E0F22-1611-D931-761E-F48674B9693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235" r="5002" b="-5"/>
          <a:stretch/>
        </p:blipFill>
        <p:spPr bwMode="auto">
          <a:xfrm>
            <a:off x="-3" y="-8371"/>
            <a:ext cx="8115287" cy="44708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ports analytics: Player season analysis. | by Fran Vañó | Geek Culture |  Medium">
            <a:extLst>
              <a:ext uri="{FF2B5EF4-FFF2-40B4-BE49-F238E27FC236}">
                <a16:creationId xmlns:a16="http://schemas.microsoft.com/office/drawing/2014/main" id="{6219B773-D9E0-EEED-FAC1-78EA73762E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33" r="7088"/>
          <a:stretch/>
        </p:blipFill>
        <p:spPr bwMode="auto">
          <a:xfrm>
            <a:off x="8115292" y="-8371"/>
            <a:ext cx="4076700" cy="4470815"/>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D346B8D2-3218-41A5-B817-9ABFB108C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62444"/>
            <a:ext cx="8115290" cy="2394056"/>
          </a:xfrm>
          <a:prstGeom prst="rect">
            <a:avLst/>
          </a:prstGeom>
          <a:gradFill>
            <a:gsLst>
              <a:gs pos="10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88D6B9EF-FF47-487C-8B82-F9F2B9A54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60944"/>
            <a:ext cx="8115285" cy="2397055"/>
          </a:xfrm>
          <a:prstGeom prst="rect">
            <a:avLst/>
          </a:prstGeom>
          <a:gradFill>
            <a:gsLst>
              <a:gs pos="7000">
                <a:srgbClr val="000000">
                  <a:alpha val="49000"/>
                </a:srgbClr>
              </a:gs>
              <a:gs pos="67000">
                <a:schemeClr val="accent1">
                  <a:lumMod val="75000"/>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ED049-3FF5-18DB-D983-7AAF48FD7ADC}"/>
              </a:ext>
            </a:extLst>
          </p:cNvPr>
          <p:cNvSpPr>
            <a:spLocks noGrp="1"/>
          </p:cNvSpPr>
          <p:nvPr>
            <p:ph type="title"/>
          </p:nvPr>
        </p:nvSpPr>
        <p:spPr>
          <a:xfrm>
            <a:off x="956512" y="4882853"/>
            <a:ext cx="6348298" cy="1115412"/>
          </a:xfrm>
        </p:spPr>
        <p:txBody>
          <a:bodyPr vert="horz" lIns="91440" tIns="45720" rIns="91440" bIns="45720" rtlCol="0" anchor="b">
            <a:normAutofit fontScale="90000"/>
          </a:bodyPr>
          <a:lstStyle/>
          <a:p>
            <a:pPr algn="ctr"/>
            <a:r>
              <a:rPr lang="en-US" sz="3100" kern="1200" dirty="0">
                <a:solidFill>
                  <a:srgbClr val="FFFFFF"/>
                </a:solidFill>
                <a:latin typeface="+mj-lt"/>
                <a:ea typeface="+mj-ea"/>
                <a:cs typeface="+mj-cs"/>
              </a:rPr>
              <a:t>Their Story is a Decades-Long Effort to Help Create “Sports Analytics” Field/Industry</a:t>
            </a:r>
          </a:p>
        </p:txBody>
      </p:sp>
      <p:pic>
        <p:nvPicPr>
          <p:cNvPr id="4102" name="Picture 6" descr="Understanding Sports Data Analytics Simplified">
            <a:extLst>
              <a:ext uri="{FF2B5EF4-FFF2-40B4-BE49-F238E27FC236}">
                <a16:creationId xmlns:a16="http://schemas.microsoft.com/office/drawing/2014/main" id="{A2141BAB-4D34-6FE6-9233-89B4393C13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234" r="1876" b="-4"/>
          <a:stretch/>
        </p:blipFill>
        <p:spPr bwMode="auto">
          <a:xfrm>
            <a:off x="8115292" y="4454317"/>
            <a:ext cx="4076700" cy="241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8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5" name="Rectangle 512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2D48EF-7287-F0BB-E056-09B68C4CCBA3}"/>
              </a:ext>
            </a:extLst>
          </p:cNvPr>
          <p:cNvSpPr>
            <a:spLocks noGrp="1"/>
          </p:cNvSpPr>
          <p:nvPr>
            <p:ph type="title"/>
          </p:nvPr>
        </p:nvSpPr>
        <p:spPr>
          <a:xfrm>
            <a:off x="8643193" y="489507"/>
            <a:ext cx="3091607" cy="1655483"/>
          </a:xfrm>
        </p:spPr>
        <p:txBody>
          <a:bodyPr anchor="b">
            <a:normAutofit/>
          </a:bodyPr>
          <a:lstStyle/>
          <a:p>
            <a:r>
              <a:rPr lang="en-US" sz="4000"/>
              <a:t>Question For You</a:t>
            </a:r>
          </a:p>
        </p:txBody>
      </p:sp>
      <p:pic>
        <p:nvPicPr>
          <p:cNvPr id="5122" name="Picture 2" descr="Sabermetrics Meets the 60-Game Season - The Ringer">
            <a:extLst>
              <a:ext uri="{FF2B5EF4-FFF2-40B4-BE49-F238E27FC236}">
                <a16:creationId xmlns:a16="http://schemas.microsoft.com/office/drawing/2014/main" id="{70480C4D-C8FB-9441-012D-BE298FDBAE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26" r="24407"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7C1F685-8F9E-ACED-F20D-5D60DC829236}"/>
              </a:ext>
            </a:extLst>
          </p:cNvPr>
          <p:cNvSpPr>
            <a:spLocks noGrp="1"/>
          </p:cNvSpPr>
          <p:nvPr>
            <p:ph idx="1"/>
          </p:nvPr>
        </p:nvSpPr>
        <p:spPr>
          <a:xfrm>
            <a:off x="8643193" y="2418408"/>
            <a:ext cx="2942813" cy="3540265"/>
          </a:xfrm>
        </p:spPr>
        <p:txBody>
          <a:bodyPr>
            <a:normAutofit/>
          </a:bodyPr>
          <a:lstStyle/>
          <a:p>
            <a:r>
              <a:rPr lang="en-US" sz="2000" dirty="0"/>
              <a:t>Sabermetrics started to develop in the late 1970s and 1980s.</a:t>
            </a:r>
          </a:p>
          <a:p>
            <a:r>
              <a:rPr lang="en-US" sz="2000" dirty="0"/>
              <a:t>What did sabermetrics need in order to take off and develop?</a:t>
            </a:r>
          </a:p>
        </p:txBody>
      </p:sp>
      <p:sp>
        <p:nvSpPr>
          <p:cNvPr id="5136" name="Rectangle 512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513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54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26" name="Rectangle 7218">
            <a:extLst>
              <a:ext uri="{FF2B5EF4-FFF2-40B4-BE49-F238E27FC236}">
                <a16:creationId xmlns:a16="http://schemas.microsoft.com/office/drawing/2014/main" id="{614141FC-8189-47F8-821A-FC9A4E91E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28" name="Rectangle 7220">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05E6C5-56D7-4764-3EF1-ED60A6BDF7B2}"/>
              </a:ext>
            </a:extLst>
          </p:cNvPr>
          <p:cNvSpPr>
            <a:spLocks noGrp="1"/>
          </p:cNvSpPr>
          <p:nvPr>
            <p:ph type="title"/>
          </p:nvPr>
        </p:nvSpPr>
        <p:spPr>
          <a:xfrm>
            <a:off x="841248" y="510047"/>
            <a:ext cx="3300984" cy="1645920"/>
          </a:xfrm>
        </p:spPr>
        <p:txBody>
          <a:bodyPr>
            <a:normAutofit/>
          </a:bodyPr>
          <a:lstStyle/>
          <a:p>
            <a:r>
              <a:rPr lang="en-US" sz="2800" dirty="0"/>
              <a:t>The Problem: Baseball Data was “Small”</a:t>
            </a:r>
          </a:p>
        </p:txBody>
      </p:sp>
      <p:sp>
        <p:nvSpPr>
          <p:cNvPr id="7233" name="Rectangle 7222">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34" name="Rectangle 7224">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981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597581F-7F61-61A1-EED3-ED8EBE5BBD7D}"/>
              </a:ext>
            </a:extLst>
          </p:cNvPr>
          <p:cNvSpPr>
            <a:spLocks noGrp="1"/>
          </p:cNvSpPr>
          <p:nvPr>
            <p:ph idx="1"/>
          </p:nvPr>
        </p:nvSpPr>
        <p:spPr>
          <a:xfrm>
            <a:off x="4581144" y="510047"/>
            <a:ext cx="6858000" cy="1645920"/>
          </a:xfrm>
        </p:spPr>
        <p:txBody>
          <a:bodyPr anchor="ctr">
            <a:normAutofit/>
          </a:bodyPr>
          <a:lstStyle/>
          <a:p>
            <a:pPr marL="0" indent="0">
              <a:buNone/>
            </a:pPr>
            <a:r>
              <a:rPr lang="en-US" sz="1800" dirty="0"/>
              <a:t>Until the 1970s baseball stats were limited:</a:t>
            </a:r>
          </a:p>
          <a:p>
            <a:r>
              <a:rPr lang="en-US" sz="1800" dirty="0"/>
              <a:t>Newspapers</a:t>
            </a:r>
          </a:p>
          <a:p>
            <a:r>
              <a:rPr lang="en-US" sz="1800" dirty="0"/>
              <a:t>Baseball Cards</a:t>
            </a:r>
          </a:p>
          <a:p>
            <a:r>
              <a:rPr lang="en-US" sz="1800" dirty="0"/>
              <a:t>Encyclopedias </a:t>
            </a:r>
          </a:p>
        </p:txBody>
      </p:sp>
      <p:pic>
        <p:nvPicPr>
          <p:cNvPr id="7170" name="Picture 2" descr="Roberto Clemente's fifth career home run off Sandy Koufax is a game-tying,  bases-empty blast of epic proportions - This Day In Baseball">
            <a:extLst>
              <a:ext uri="{FF2B5EF4-FFF2-40B4-BE49-F238E27FC236}">
                <a16:creationId xmlns:a16="http://schemas.microsoft.com/office/drawing/2014/main" id="{064C761A-365C-3EED-54FE-594B498C08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05" b="-3"/>
          <a:stretch/>
        </p:blipFill>
        <p:spPr bwMode="auto">
          <a:xfrm>
            <a:off x="557784" y="2606462"/>
            <a:ext cx="3584448" cy="3639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E45F82-C898-510E-4916-EDAD459F5278}"/>
              </a:ext>
            </a:extLst>
          </p:cNvPr>
          <p:cNvPicPr>
            <a:picLocks noChangeAspect="1"/>
          </p:cNvPicPr>
          <p:nvPr/>
        </p:nvPicPr>
        <p:blipFill rotWithShape="1">
          <a:blip r:embed="rId3"/>
          <a:srcRect r="24935" b="-2"/>
          <a:stretch/>
        </p:blipFill>
        <p:spPr>
          <a:xfrm>
            <a:off x="4347599" y="2606462"/>
            <a:ext cx="3584448" cy="3639312"/>
          </a:xfrm>
          <a:prstGeom prst="rect">
            <a:avLst/>
          </a:prstGeom>
        </p:spPr>
      </p:pic>
      <p:pic>
        <p:nvPicPr>
          <p:cNvPr id="7174" name="Picture 6" descr="The Official Encyclopedia of Baseball: Hy Turkin, S. C. Thomson:  Amazon.com: Books">
            <a:extLst>
              <a:ext uri="{FF2B5EF4-FFF2-40B4-BE49-F238E27FC236}">
                <a16:creationId xmlns:a16="http://schemas.microsoft.com/office/drawing/2014/main" id="{EBECCC95-BEE8-F8DD-86A8-9B13A0C9C6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57" r="-4" b="24422"/>
          <a:stretch/>
        </p:blipFill>
        <p:spPr bwMode="auto">
          <a:xfrm>
            <a:off x="8137415" y="2606462"/>
            <a:ext cx="3584448" cy="363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03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2" name="Rectangle 615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3" name="Rectangle 615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4" name="Rectangle 615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5" name="Rectangle 615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6" name="Freeform: Shape 616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D8D997C-4410-2C8F-9848-24A78A15A030}"/>
              </a:ext>
            </a:extLst>
          </p:cNvPr>
          <p:cNvSpPr>
            <a:spLocks noGrp="1"/>
          </p:cNvSpPr>
          <p:nvPr>
            <p:ph type="title"/>
          </p:nvPr>
        </p:nvSpPr>
        <p:spPr>
          <a:xfrm>
            <a:off x="660040" y="2767106"/>
            <a:ext cx="3088999"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Solution: Collect and Digitize “Missing” Baseball Data</a:t>
            </a:r>
          </a:p>
        </p:txBody>
      </p:sp>
      <p:pic>
        <p:nvPicPr>
          <p:cNvPr id="6148" name="Picture 4" descr="Today's Baseball Analytics Make Moneyball Look Like Child's Play">
            <a:extLst>
              <a:ext uri="{FF2B5EF4-FFF2-40B4-BE49-F238E27FC236}">
                <a16:creationId xmlns:a16="http://schemas.microsoft.com/office/drawing/2014/main" id="{3FC70C42-704D-A42A-ECF6-F1F011590C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02428" y="827731"/>
            <a:ext cx="7225748" cy="520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28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6C4C-C97A-5350-0519-DE351519BC0C}"/>
              </a:ext>
            </a:extLst>
          </p:cNvPr>
          <p:cNvSpPr>
            <a:spLocks noGrp="1"/>
          </p:cNvSpPr>
          <p:nvPr>
            <p:ph type="title"/>
          </p:nvPr>
        </p:nvSpPr>
        <p:spPr>
          <a:xfrm>
            <a:off x="4012443" y="4928180"/>
            <a:ext cx="3521122" cy="1286354"/>
          </a:xfrm>
        </p:spPr>
        <p:txBody>
          <a:bodyPr>
            <a:normAutofit fontScale="90000"/>
          </a:bodyPr>
          <a:lstStyle/>
          <a:p>
            <a:pPr algn="r"/>
            <a:r>
              <a:rPr lang="en-US" sz="3500"/>
              <a:t>Creating the Golden MLB Dataset</a:t>
            </a:r>
            <a:endParaRPr lang="en-US" sz="3500" dirty="0"/>
          </a:p>
        </p:txBody>
      </p:sp>
      <p:sp>
        <p:nvSpPr>
          <p:cNvPr id="8258" name="Rectangle 8218">
            <a:extLst>
              <a:ext uri="{FF2B5EF4-FFF2-40B4-BE49-F238E27FC236}">
                <a16:creationId xmlns:a16="http://schemas.microsoft.com/office/drawing/2014/main" id="{8DF8AE6E-38CD-4B2A-8E02-F099DD30E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0F4C7BA-C1CA-9DAB-6329-52C0F5AB2614}"/>
              </a:ext>
            </a:extLst>
          </p:cNvPr>
          <p:cNvPicPr>
            <a:picLocks noChangeAspect="1"/>
          </p:cNvPicPr>
          <p:nvPr/>
        </p:nvPicPr>
        <p:blipFill>
          <a:blip r:embed="rId2"/>
          <a:stretch>
            <a:fillRect/>
          </a:stretch>
        </p:blipFill>
        <p:spPr>
          <a:xfrm>
            <a:off x="899786" y="742789"/>
            <a:ext cx="643777" cy="632042"/>
          </a:xfrm>
          <a:prstGeom prst="rect">
            <a:avLst/>
          </a:prstGeom>
        </p:spPr>
      </p:pic>
      <p:sp>
        <p:nvSpPr>
          <p:cNvPr id="8259" name="Right Triangle 8220">
            <a:extLst>
              <a:ext uri="{FF2B5EF4-FFF2-40B4-BE49-F238E27FC236}">
                <a16:creationId xmlns:a16="http://schemas.microsoft.com/office/drawing/2014/main" id="{23293907-0F26-4752-BCD0-3AC2C5026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60" name="Rectangle 8222">
            <a:extLst>
              <a:ext uri="{FF2B5EF4-FFF2-40B4-BE49-F238E27FC236}">
                <a16:creationId xmlns:a16="http://schemas.microsoft.com/office/drawing/2014/main" id="{4CA07809-FD84-4293-BEDA-C920BB2A1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8853"/>
            <a:ext cx="1576152" cy="14793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Newspaper typesetting, Mexborough, South Yorkshire, 1959 - Stock Image -  C042/2645 - Science Photo Library">
            <a:extLst>
              <a:ext uri="{FF2B5EF4-FFF2-40B4-BE49-F238E27FC236}">
                <a16:creationId xmlns:a16="http://schemas.microsoft.com/office/drawing/2014/main" id="{6B2619DC-CC46-C541-F5E9-8ABC3CBDFA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00672" y="186246"/>
            <a:ext cx="892768" cy="1130087"/>
          </a:xfrm>
          <a:prstGeom prst="rect">
            <a:avLst/>
          </a:prstGeom>
          <a:noFill/>
          <a:extLst>
            <a:ext uri="{909E8E84-426E-40DD-AFC4-6F175D3DCCD1}">
              <a14:hiddenFill xmlns:a14="http://schemas.microsoft.com/office/drawing/2010/main">
                <a:solidFill>
                  <a:srgbClr val="FFFFFF"/>
                </a:solidFill>
              </a14:hiddenFill>
            </a:ext>
          </a:extLst>
        </p:spPr>
      </p:pic>
      <p:sp>
        <p:nvSpPr>
          <p:cNvPr id="8261" name="Right Triangle 8224">
            <a:extLst>
              <a:ext uri="{FF2B5EF4-FFF2-40B4-BE49-F238E27FC236}">
                <a16:creationId xmlns:a16="http://schemas.microsoft.com/office/drawing/2014/main" id="{A06D4B98-7FBD-4771-9C71-AE026D670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3630" y="-1"/>
            <a:ext cx="1092260" cy="147936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62" name="Rectangle 8226">
            <a:extLst>
              <a:ext uri="{FF2B5EF4-FFF2-40B4-BE49-F238E27FC236}">
                <a16:creationId xmlns:a16="http://schemas.microsoft.com/office/drawing/2014/main" id="{1E32D174-F8A9-4FF0-8888-1B4F5E184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070" y="621519"/>
            <a:ext cx="4032504" cy="2203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63" name="Rectangle 8228">
            <a:extLst>
              <a:ext uri="{FF2B5EF4-FFF2-40B4-BE49-F238E27FC236}">
                <a16:creationId xmlns:a16="http://schemas.microsoft.com/office/drawing/2014/main" id="{769201C5-687E-46FB-BA72-23BA40BFE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107" y="2848090"/>
            <a:ext cx="2339075" cy="34160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4" name="Freeform: Shape 8230">
            <a:extLst>
              <a:ext uri="{FF2B5EF4-FFF2-40B4-BE49-F238E27FC236}">
                <a16:creationId xmlns:a16="http://schemas.microsoft.com/office/drawing/2014/main" id="{339141A8-FDFD-4ABE-A499-72C9669F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65" name="Rectangle 8232">
            <a:extLst>
              <a:ext uri="{FF2B5EF4-FFF2-40B4-BE49-F238E27FC236}">
                <a16:creationId xmlns:a16="http://schemas.microsoft.com/office/drawing/2014/main" id="{8A439E11-755A-4258-859D-56A6B6AFC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8372" y="1485831"/>
            <a:ext cx="1990938"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38E06DB-7F88-A1E4-EB84-E93CB1ECECF5}"/>
              </a:ext>
            </a:extLst>
          </p:cNvPr>
          <p:cNvPicPr>
            <a:picLocks noChangeAspect="1"/>
          </p:cNvPicPr>
          <p:nvPr/>
        </p:nvPicPr>
        <p:blipFill>
          <a:blip r:embed="rId4"/>
          <a:stretch>
            <a:fillRect/>
          </a:stretch>
        </p:blipFill>
        <p:spPr>
          <a:xfrm>
            <a:off x="3404976" y="1619406"/>
            <a:ext cx="1091675" cy="1069397"/>
          </a:xfrm>
          <a:prstGeom prst="rect">
            <a:avLst/>
          </a:prstGeom>
        </p:spPr>
      </p:pic>
      <p:sp>
        <p:nvSpPr>
          <p:cNvPr id="8266" name="Right Triangle 8234">
            <a:extLst>
              <a:ext uri="{FF2B5EF4-FFF2-40B4-BE49-F238E27FC236}">
                <a16:creationId xmlns:a16="http://schemas.microsoft.com/office/drawing/2014/main" id="{E916EF49-F958-4F28-A999-F8FA8D09A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6828" y="2437565"/>
            <a:ext cx="325600" cy="406635"/>
          </a:xfrm>
          <a:prstGeom prst="rtTriangle">
            <a:avLst/>
          </a:prstGeom>
          <a:solidFill>
            <a:srgbClr val="197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202" name="Picture 10">
            <a:extLst>
              <a:ext uri="{FF2B5EF4-FFF2-40B4-BE49-F238E27FC236}">
                <a16:creationId xmlns:a16="http://schemas.microsoft.com/office/drawing/2014/main" id="{EF5480D4-1FBA-1B12-1983-2308586E86F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725353" y="988720"/>
            <a:ext cx="3716019" cy="1491052"/>
          </a:xfrm>
          <a:prstGeom prst="rect">
            <a:avLst/>
          </a:prstGeom>
          <a:noFill/>
          <a:extLst>
            <a:ext uri="{909E8E84-426E-40DD-AFC4-6F175D3DCCD1}">
              <a14:hiddenFill xmlns:a14="http://schemas.microsoft.com/office/drawing/2010/main">
                <a:solidFill>
                  <a:srgbClr val="FFFFFF"/>
                </a:solidFill>
              </a14:hiddenFill>
            </a:ext>
          </a:extLst>
        </p:spPr>
      </p:pic>
      <p:sp>
        <p:nvSpPr>
          <p:cNvPr id="8267" name="Right Triangle 8236">
            <a:extLst>
              <a:ext uri="{FF2B5EF4-FFF2-40B4-BE49-F238E27FC236}">
                <a16:creationId xmlns:a16="http://schemas.microsoft.com/office/drawing/2014/main" id="{A7665D74-DFEA-412C-928C-F090E6708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3914" y="3243055"/>
            <a:ext cx="1881096" cy="109226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68" name="Rectangle 8238">
            <a:extLst>
              <a:ext uri="{FF2B5EF4-FFF2-40B4-BE49-F238E27FC236}">
                <a16:creationId xmlns:a16="http://schemas.microsoft.com/office/drawing/2014/main" id="{3E84BD56-679D-4E0C-9C9B-D694ABF07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2567" y="2843319"/>
            <a:ext cx="3474720" cy="18836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9" name="Right Triangle 8240">
            <a:extLst>
              <a:ext uri="{FF2B5EF4-FFF2-40B4-BE49-F238E27FC236}">
                <a16:creationId xmlns:a16="http://schemas.microsoft.com/office/drawing/2014/main" id="{2335FEDF-EF88-4E68-9CF7-5A72EF32A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0435" y="148822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70" name="Freeform: Shape 8242">
            <a:extLst>
              <a:ext uri="{FF2B5EF4-FFF2-40B4-BE49-F238E27FC236}">
                <a16:creationId xmlns:a16="http://schemas.microsoft.com/office/drawing/2014/main" id="{03DB71A4-74AA-406D-9553-61C0C6D23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1093" y="1481744"/>
            <a:ext cx="1557796" cy="1362456"/>
          </a:xfrm>
          <a:custGeom>
            <a:avLst/>
            <a:gdLst>
              <a:gd name="connsiteX0" fmla="*/ 0 w 1557796"/>
              <a:gd name="connsiteY0" fmla="*/ 0 h 1362456"/>
              <a:gd name="connsiteX1" fmla="*/ 1557796 w 1557796"/>
              <a:gd name="connsiteY1" fmla="*/ 0 h 1362456"/>
              <a:gd name="connsiteX2" fmla="*/ 1557796 w 1557796"/>
              <a:gd name="connsiteY2" fmla="*/ 1362456 h 1362456"/>
              <a:gd name="connsiteX3" fmla="*/ 1090945 w 1557796"/>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557796" h="1362456">
                <a:moveTo>
                  <a:pt x="0" y="0"/>
                </a:moveTo>
                <a:lnTo>
                  <a:pt x="1557796" y="0"/>
                </a:lnTo>
                <a:lnTo>
                  <a:pt x="1557796" y="1362456"/>
                </a:lnTo>
                <a:lnTo>
                  <a:pt x="1090945" y="136245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271" name="Right Triangle 8244">
            <a:extLst>
              <a:ext uri="{FF2B5EF4-FFF2-40B4-BE49-F238E27FC236}">
                <a16:creationId xmlns:a16="http://schemas.microsoft.com/office/drawing/2014/main" id="{DA9994C2-211B-4BF6-B6A0-D67471594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148010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6" name="Picture 4" descr="The Baseball Encyclopedia: The Complete and Official Record of Major League  Baseball: David S. Neft, Lee Allen, Robert Markel: Amazon.com: Books">
            <a:extLst>
              <a:ext uri="{FF2B5EF4-FFF2-40B4-BE49-F238E27FC236}">
                <a16:creationId xmlns:a16="http://schemas.microsoft.com/office/drawing/2014/main" id="{A282A9C6-0E45-D97F-DBB1-48871DBAD11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86047" y="3228015"/>
            <a:ext cx="2032216" cy="2709621"/>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a:extLst>
              <a:ext uri="{FF2B5EF4-FFF2-40B4-BE49-F238E27FC236}">
                <a16:creationId xmlns:a16="http://schemas.microsoft.com/office/drawing/2014/main" id="{A7BFE124-E32E-12C5-586E-E5FDCA3C72C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35258" y="2979485"/>
            <a:ext cx="2014164" cy="1611332"/>
          </a:xfrm>
          <a:prstGeom prst="rect">
            <a:avLst/>
          </a:prstGeom>
          <a:noFill/>
          <a:extLst>
            <a:ext uri="{909E8E84-426E-40DD-AFC4-6F175D3DCCD1}">
              <a14:hiddenFill xmlns:a14="http://schemas.microsoft.com/office/drawing/2010/main">
                <a:solidFill>
                  <a:srgbClr val="FFFFFF"/>
                </a:solidFill>
              </a14:hiddenFill>
            </a:ext>
          </a:extLst>
        </p:spPr>
      </p:pic>
      <p:sp>
        <p:nvSpPr>
          <p:cNvPr id="8247" name="Right Triangle 8246">
            <a:extLst>
              <a:ext uri="{FF2B5EF4-FFF2-40B4-BE49-F238E27FC236}">
                <a16:creationId xmlns:a16="http://schemas.microsoft.com/office/drawing/2014/main" id="{837A7BE2-DF08-4ECE-A520-13927DBF4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2961" y="4947446"/>
            <a:ext cx="1495517" cy="1117075"/>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C5E8507-B09D-1822-EB1F-4D2B500E6276}"/>
              </a:ext>
            </a:extLst>
          </p:cNvPr>
          <p:cNvSpPr>
            <a:spLocks noGrp="1"/>
          </p:cNvSpPr>
          <p:nvPr>
            <p:ph idx="1"/>
          </p:nvPr>
        </p:nvSpPr>
        <p:spPr>
          <a:xfrm>
            <a:off x="7855297" y="3153048"/>
            <a:ext cx="3706577" cy="3061485"/>
          </a:xfrm>
        </p:spPr>
        <p:txBody>
          <a:bodyPr anchor="ctr">
            <a:normAutofit/>
          </a:bodyPr>
          <a:lstStyle/>
          <a:p>
            <a:r>
              <a:rPr lang="en-US" sz="1100" dirty="0">
                <a:effectLst/>
                <a:latin typeface="Calibri" panose="020F0502020204030204" pitchFamily="34" charset="0"/>
                <a:ea typeface="DengXian" panose="02010600030101010101" pitchFamily="2" charset="-122"/>
                <a:cs typeface="Arial" panose="020B0604020202020204" pitchFamily="34" charset="0"/>
              </a:rPr>
              <a:t>Before 1969, </a:t>
            </a:r>
            <a:r>
              <a:rPr lang="en-US" sz="1100" dirty="0">
                <a:latin typeface="Calibri" panose="020F0502020204030204" pitchFamily="34" charset="0"/>
                <a:ea typeface="DengXian" panose="02010600030101010101" pitchFamily="2" charset="-122"/>
                <a:cs typeface="Arial" panose="020B0604020202020204" pitchFamily="34" charset="0"/>
              </a:rPr>
              <a:t>v</a:t>
            </a:r>
            <a:r>
              <a:rPr lang="en-US" sz="1100" dirty="0">
                <a:effectLst/>
                <a:latin typeface="Calibri" panose="020F0502020204030204" pitchFamily="34" charset="0"/>
                <a:ea typeface="DengXian" panose="02010600030101010101" pitchFamily="2" charset="-122"/>
                <a:cs typeface="Arial" panose="020B0604020202020204" pitchFamily="34" charset="0"/>
              </a:rPr>
              <a:t>ery little information on players in baseball encyclopedia</a:t>
            </a:r>
          </a:p>
          <a:p>
            <a:r>
              <a:rPr lang="en-US" sz="1100" dirty="0">
                <a:effectLst/>
                <a:latin typeface="Calibri" panose="020F0502020204030204" pitchFamily="34" charset="0"/>
                <a:ea typeface="DengXian" panose="02010600030101010101" pitchFamily="2" charset="-122"/>
                <a:cs typeface="Arial" panose="020B0604020202020204" pitchFamily="34" charset="0"/>
              </a:rPr>
              <a:t>IBM developed software to replace the manual typesetting of printed TV Guides </a:t>
            </a:r>
            <a:endParaRPr lang="en-US" sz="1100" dirty="0">
              <a:latin typeface="Calibri" panose="020F0502020204030204" pitchFamily="34" charset="0"/>
              <a:ea typeface="DengXian" panose="02010600030101010101" pitchFamily="2" charset="-122"/>
              <a:cs typeface="Arial" panose="020B0604020202020204" pitchFamily="34" charset="0"/>
            </a:endParaRPr>
          </a:p>
          <a:p>
            <a:r>
              <a:rPr lang="en-US" sz="1100" dirty="0">
                <a:effectLst/>
                <a:latin typeface="Calibri" panose="020F0502020204030204" pitchFamily="34" charset="0"/>
                <a:ea typeface="DengXian" panose="02010600030101010101" pitchFamily="2" charset="-122"/>
                <a:cs typeface="Arial" panose="020B0604020202020204" pitchFamily="34" charset="0"/>
              </a:rPr>
              <a:t>“The 1969 Baseball Encyclopedia was the first book of any kind to be typeset electronically in the United States.” – David </a:t>
            </a:r>
            <a:r>
              <a:rPr lang="en-US" sz="1100" dirty="0" err="1">
                <a:effectLst/>
                <a:latin typeface="Calibri" panose="020F0502020204030204" pitchFamily="34" charset="0"/>
                <a:ea typeface="DengXian" panose="02010600030101010101" pitchFamily="2" charset="-122"/>
                <a:cs typeface="Arial" panose="020B0604020202020204" pitchFamily="34" charset="0"/>
              </a:rPr>
              <a:t>Neft</a:t>
            </a:r>
            <a:endParaRPr lang="en-US" sz="1100" dirty="0">
              <a:effectLst/>
              <a:latin typeface="Calibri" panose="020F0502020204030204" pitchFamily="34" charset="0"/>
              <a:ea typeface="DengXian" panose="02010600030101010101" pitchFamily="2" charset="-122"/>
              <a:cs typeface="Arial" panose="020B0604020202020204" pitchFamily="34" charset="0"/>
            </a:endParaRPr>
          </a:p>
          <a:p>
            <a:r>
              <a:rPr lang="en-US" sz="1100" dirty="0">
                <a:effectLst/>
                <a:latin typeface="Calibri" panose="020F0502020204030204" pitchFamily="34" charset="0"/>
                <a:ea typeface="DengXian" panose="02010600030101010101" pitchFamily="2" charset="-122"/>
                <a:cs typeface="Arial" panose="020B0604020202020204" pitchFamily="34" charset="0"/>
              </a:rPr>
              <a:t>The baseball encyclopedia in 1969 had 2,300 pages of 6-point type. </a:t>
            </a:r>
          </a:p>
          <a:p>
            <a:r>
              <a:rPr lang="en-US" sz="1100" dirty="0">
                <a:effectLst/>
                <a:latin typeface="Calibri" panose="020F0502020204030204" pitchFamily="34" charset="0"/>
                <a:ea typeface="DengXian" panose="02010600030101010101" pitchFamily="2" charset="-122"/>
                <a:cs typeface="Arial" panose="020B0604020202020204" pitchFamily="34" charset="0"/>
              </a:rPr>
              <a:t>More than 30 people working on the project. An MLB committee would approve statistics before being used, so the book became the official MLB dataset.</a:t>
            </a:r>
          </a:p>
          <a:p>
            <a:r>
              <a:rPr lang="en-US" sz="1100" dirty="0">
                <a:effectLst/>
                <a:latin typeface="Calibri" panose="020F0502020204030204" pitchFamily="34" charset="0"/>
                <a:ea typeface="DengXian" panose="02010600030101010101" pitchFamily="2" charset="-122"/>
                <a:cs typeface="Arial" panose="020B0604020202020204" pitchFamily="34" charset="0"/>
              </a:rPr>
              <a:t>Book was a blockbuster hit – not just in bookstores, but department stores like SEARS and  in the MLB</a:t>
            </a:r>
          </a:p>
          <a:p>
            <a:pPr marL="0" indent="0">
              <a:buNone/>
            </a:pPr>
            <a:endParaRPr lang="en-US" sz="1100" dirty="0"/>
          </a:p>
        </p:txBody>
      </p:sp>
    </p:spTree>
    <p:extLst>
      <p:ext uri="{BB962C8B-B14F-4D97-AF65-F5344CB8AC3E}">
        <p14:creationId xmlns:p14="http://schemas.microsoft.com/office/powerpoint/2010/main" val="337013401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1280</Words>
  <Application>Microsoft Office PowerPoint</Application>
  <PresentationFormat>Widescreen</PresentationFormat>
  <Paragraphs>84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inherit</vt:lpstr>
      <vt:lpstr>Arial</vt:lpstr>
      <vt:lpstr>Calibri</vt:lpstr>
      <vt:lpstr>Calibri Light</vt:lpstr>
      <vt:lpstr>Georgia</vt:lpstr>
      <vt:lpstr>lato</vt:lpstr>
      <vt:lpstr>Office Theme</vt:lpstr>
      <vt:lpstr>A Story Told By the Pioneers of Sabermetrics</vt:lpstr>
      <vt:lpstr>About the Speaker</vt:lpstr>
      <vt:lpstr>SABR Oral History Project</vt:lpstr>
      <vt:lpstr>Interviews With:</vt:lpstr>
      <vt:lpstr>Their Story is a Decades-Long Effort to Help Create “Sports Analytics” Field/Industry</vt:lpstr>
      <vt:lpstr>Question For You</vt:lpstr>
      <vt:lpstr>The Problem: Baseball Data was “Small”</vt:lpstr>
      <vt:lpstr>Solution: Collect and Digitize “Missing” Baseball Data</vt:lpstr>
      <vt:lpstr>Creating the Golden MLB Dataset</vt:lpstr>
      <vt:lpstr>MLB Stats + Computers</vt:lpstr>
      <vt:lpstr>SABR: A Place to Encourage and Exchange Ideas </vt:lpstr>
      <vt:lpstr>Beginning of Sabermetrics in the MLB Front Office</vt:lpstr>
      <vt:lpstr>Play-By-Play Data</vt:lpstr>
      <vt:lpstr>Create MLB Data: Project Scoresheet</vt:lpstr>
      <vt:lpstr>STATS, Inc.</vt:lpstr>
      <vt:lpstr>Democratizing MLB Data: Retrosheet</vt:lpstr>
      <vt:lpstr>Democratizing MLB Data: Baseball Reference</vt:lpstr>
      <vt:lpstr>Their Stories are a Decades Long Effort to Create Better Sports Data for Media, Teams and Fans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 Introduction ]</dc:title>
  <dc:creator>Brian Hall</dc:creator>
  <cp:lastModifiedBy>Brian</cp:lastModifiedBy>
  <cp:revision>4</cp:revision>
  <dcterms:created xsi:type="dcterms:W3CDTF">2022-01-19T13:12:09Z</dcterms:created>
  <dcterms:modified xsi:type="dcterms:W3CDTF">2022-08-18T22:18:36Z</dcterms:modified>
</cp:coreProperties>
</file>