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3" r:id="rId37"/>
    <p:sldId id="296" r:id="rId38"/>
    <p:sldId id="299" r:id="rId3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614"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tate.org.uk/art/artworks/warhol-self-portrait-t07146"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blog.solwaygallery.com/2016/04/the-exhibition-not-in-new-york-carl.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blog.solwaygallery.com/2016/04/the-exhibition-not-in-new-york-carl.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blog.solwaygallery.com/2016/04/the-exhibition-not-in-new-york-carl.htm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hamiltonselway.com/portfolio-item/andy-warhol-pete-rose-ii-360b-1985/"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citybeat.com/arts-culture/big-picture/article/13013692/warhols-pete-rose-portrait-turns-25"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tate.org.uk/art/artworks/warhol-self-portrait-t07146"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apimages.com/metadata/Index/Watchf-AP-A-NY-USA-APHS475433-Seaver-Pop-Icon/b63352224a61490dba428906b4c88e4d/8/0"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apimages.com/metadata/Index/Watchf-AP-A-NY-USA-APHS475434-Seaver-Pop-Icon/caff9de2b3cd40ecb96c8da95c598b5f/11/0"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apimages.com/metadata/Index/Watchf-AP-A-NY-USA-APHS475432-Seaver-Pop-Icon/4b20427422c048ca8c6812313141f778/3/0"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sothebys.com/en/news-video/blogs/all-blogs/contemporary/2017/06/warhol-self-control.html"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books.google.com/books?id=OmBQv6Ib6tgC&amp;pg=PT143&amp;dq=warhol+seaver&amp;hl=en&amp;sa=X&amp;ved=0ahUKEwj9s7fvpbrZAhUCZawKHScaAZ0Q6AEIKTAA#v=onepage&amp;q=warhol%20seaver&amp;f=false"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apimages.com/metadata/Index/Associated-Press-Domestic-News-New-York-United-/c5594667fbe6da11af9f0014c2589dfb/2/0"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gettyimages.com/license/57198098"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sothebys.com/en/news-video/blogs/all-blogs/contemporary/2017/06/warhol-self-control.html"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sothebys.com/en/news-video/blogs/all-blogs/contemporary/2017/06/warhol-self-control.html"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sothebys.com/en/news-video/blogs/all-blogs/contemporary/2017/06/warhol-self-control.html" TargetMode="External"/><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hyperlink" Target="https://baseballhall.org/about-the-hall/hall-of-fame-artwork" TargetMode="External"/><Relationship Id="rId4" Type="http://schemas.openxmlformats.org/officeDocument/2006/relationships/hyperlink" Target="https://www.vegasnews.com/141808/pete-rose-sports-bar-and-grill-celebrates-grand-opening-on-the-las-vegas-strip.html"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smithsonianmag.com/smart-news/andy-warhols-first-self-portrait-headed-auction-180963714/"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imdb.com/title/tt0053825/mediaviewer/rm1661143040"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christies.com/lotfinder/Lot/andy-warhol-1928-1987-triple-elvis-ferus-type-5846064-details.aspx"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4" name="Shape 15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We now skip ahead to 1985 for Part 2 of our Triple Play,</a:t>
            </a:r>
            <a:r>
              <a:rPr lang="en" b="1">
                <a:solidFill>
                  <a:srgbClr val="FF0000"/>
                </a:solidFill>
              </a:rPr>
              <a:t> the polarizing figure Pete Rose. </a:t>
            </a:r>
            <a:endParaRPr b="1">
              <a:solidFill>
                <a:srgbClr val="FF0000"/>
              </a:solidFill>
            </a:endParaRPr>
          </a:p>
          <a:p>
            <a:pPr marL="0" lvl="0" indent="0">
              <a:spcBef>
                <a:spcPts val="0"/>
              </a:spcBef>
              <a:spcAft>
                <a:spcPts val="0"/>
              </a:spcAft>
              <a:buNone/>
            </a:pPr>
            <a:endParaRPr/>
          </a:p>
          <a:p>
            <a:pPr marL="0" lvl="0" indent="0">
              <a:spcBef>
                <a:spcPts val="0"/>
              </a:spcBef>
              <a:spcAft>
                <a:spcPts val="0"/>
              </a:spcAft>
              <a:buNone/>
            </a:pPr>
            <a:r>
              <a:rPr lang="en"/>
              <a:t>In 1985 - Andy is </a:t>
            </a:r>
            <a:r>
              <a:rPr lang="en" b="1"/>
              <a:t>57 years old </a:t>
            </a:r>
            <a:r>
              <a:rPr lang="en"/>
              <a:t>and </a:t>
            </a:r>
            <a:r>
              <a:rPr lang="en" b="1"/>
              <a:t>well established</a:t>
            </a:r>
            <a:r>
              <a:rPr lang="en"/>
              <a:t>. </a:t>
            </a:r>
            <a:endParaRPr/>
          </a:p>
          <a:p>
            <a:pPr marL="0" lvl="0" indent="0">
              <a:spcBef>
                <a:spcPts val="0"/>
              </a:spcBef>
              <a:spcAft>
                <a:spcPts val="0"/>
              </a:spcAft>
              <a:buNone/>
            </a:pPr>
            <a:endParaRPr/>
          </a:p>
          <a:p>
            <a:pPr marL="0" lvl="0" indent="0">
              <a:spcBef>
                <a:spcPts val="0"/>
              </a:spcBef>
              <a:spcAft>
                <a:spcPts val="0"/>
              </a:spcAft>
              <a:buNone/>
            </a:pPr>
            <a:r>
              <a:rPr lang="en"/>
              <a:t>He has moved well beyond painting. His career accomplishments include producing </a:t>
            </a:r>
            <a:r>
              <a:rPr lang="en" b="1"/>
              <a:t>films and records</a:t>
            </a:r>
            <a:r>
              <a:rPr lang="en"/>
              <a:t>,  publishing</a:t>
            </a:r>
            <a:r>
              <a:rPr lang="en" b="1"/>
              <a:t> books and  magazines</a:t>
            </a:r>
            <a:r>
              <a:rPr lang="en"/>
              <a:t> and hosting a</a:t>
            </a:r>
            <a:r>
              <a:rPr lang="en" b="1"/>
              <a:t> talk show on MTV</a:t>
            </a:r>
            <a:r>
              <a:rPr lang="en"/>
              <a:t>.   </a:t>
            </a:r>
            <a:endParaRPr/>
          </a:p>
          <a:p>
            <a:pPr marL="0" lvl="0" indent="0">
              <a:spcBef>
                <a:spcPts val="0"/>
              </a:spcBef>
              <a:spcAft>
                <a:spcPts val="0"/>
              </a:spcAft>
              <a:buNone/>
            </a:pPr>
            <a:endParaRPr/>
          </a:p>
          <a:p>
            <a:pPr marL="0" lvl="0" indent="0" rtl="0">
              <a:spcBef>
                <a:spcPts val="0"/>
              </a:spcBef>
              <a:spcAft>
                <a:spcPts val="0"/>
              </a:spcAft>
              <a:buNone/>
            </a:pPr>
            <a:r>
              <a:rPr lang="en" u="sng">
                <a:solidFill>
                  <a:schemeClr val="hlink"/>
                </a:solidFill>
                <a:hlinkClick r:id="rId3"/>
              </a:rPr>
              <a:t>http://www.tate.org.uk/art/artworks/warhol-self-portrait-t07146</a:t>
            </a:r>
            <a:endParaRPr/>
          </a:p>
          <a:p>
            <a:pPr marL="0" lvl="0" indent="0" rtl="0">
              <a:spcBef>
                <a:spcPts val="0"/>
              </a:spcBef>
              <a:spcAft>
                <a:spcPts val="0"/>
              </a:spcAft>
              <a:buNone/>
            </a:pPr>
            <a:r>
              <a:rPr lang="en"/>
              <a:t>https://www.guggenheim.org/artwork/4183</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4" name="Shape 16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endParaRPr>
              <a:solidFill>
                <a:schemeClr val="dk1"/>
              </a:solidFill>
            </a:endParaRPr>
          </a:p>
          <a:p>
            <a:pPr marL="0" lvl="0" indent="0">
              <a:spcBef>
                <a:spcPts val="0"/>
              </a:spcBef>
              <a:spcAft>
                <a:spcPts val="0"/>
              </a:spcAft>
              <a:buClr>
                <a:schemeClr val="dk1"/>
              </a:buClr>
              <a:buSzPts val="1100"/>
              <a:buFont typeface="Arial"/>
              <a:buNone/>
            </a:pPr>
            <a:r>
              <a:rPr lang="en">
                <a:solidFill>
                  <a:schemeClr val="dk1"/>
                </a:solidFill>
              </a:rPr>
              <a:t>Pete Rose starts with a self taught art dealer named Carl Solway.  </a:t>
            </a:r>
            <a:endParaRPr>
              <a:solidFill>
                <a:schemeClr val="dk1"/>
              </a:solidFill>
            </a:endParaRPr>
          </a:p>
          <a:p>
            <a:pPr marL="0" lvl="0" indent="0">
              <a:spcBef>
                <a:spcPts val="0"/>
              </a:spcBef>
              <a:spcAft>
                <a:spcPts val="0"/>
              </a:spcAft>
              <a:buClr>
                <a:schemeClr val="dk1"/>
              </a:buClr>
              <a:buSzPts val="1100"/>
              <a:buFont typeface="Arial"/>
              <a:buNone/>
            </a:pPr>
            <a:endParaRPr>
              <a:solidFill>
                <a:schemeClr val="dk1"/>
              </a:solidFill>
            </a:endParaRPr>
          </a:p>
          <a:p>
            <a:pPr marL="0" lvl="0" indent="0">
              <a:spcBef>
                <a:spcPts val="0"/>
              </a:spcBef>
              <a:spcAft>
                <a:spcPts val="0"/>
              </a:spcAft>
              <a:buClr>
                <a:schemeClr val="dk1"/>
              </a:buClr>
              <a:buSzPts val="1100"/>
              <a:buFont typeface="Arial"/>
              <a:buNone/>
            </a:pPr>
            <a:r>
              <a:rPr lang="en">
                <a:solidFill>
                  <a:schemeClr val="dk1"/>
                </a:solidFill>
              </a:rPr>
              <a:t>IN April 1985 the Cincinnati based Art dealer was listening to a game on the radio and former Reds Pitcher JOE NUXHALL notes that Rose will likely break Ty Cobbs record that September. </a:t>
            </a:r>
            <a:endParaRPr>
              <a:solidFill>
                <a:schemeClr val="dk1"/>
              </a:solidFill>
            </a:endParaRPr>
          </a:p>
          <a:p>
            <a:pPr marL="0" lvl="0" indent="0">
              <a:spcBef>
                <a:spcPts val="0"/>
              </a:spcBef>
              <a:spcAft>
                <a:spcPts val="0"/>
              </a:spcAft>
              <a:buClr>
                <a:schemeClr val="dk1"/>
              </a:buClr>
              <a:buSzPts val="1100"/>
              <a:buFont typeface="Arial"/>
              <a:buNone/>
            </a:pPr>
            <a:endParaRPr>
              <a:solidFill>
                <a:schemeClr val="dk1"/>
              </a:solidFill>
            </a:endParaRPr>
          </a:p>
          <a:p>
            <a:pPr marL="0" lvl="0" indent="0" rtl="0">
              <a:lnSpc>
                <a:spcPct val="115000"/>
              </a:lnSpc>
              <a:spcBef>
                <a:spcPts val="0"/>
              </a:spcBef>
              <a:spcAft>
                <a:spcPts val="0"/>
              </a:spcAft>
              <a:buClr>
                <a:schemeClr val="dk1"/>
              </a:buClr>
              <a:buSzPts val="1100"/>
              <a:buFont typeface="Arial"/>
              <a:buNone/>
            </a:pPr>
            <a:r>
              <a:rPr lang="en" sz="1400">
                <a:solidFill>
                  <a:schemeClr val="dk2"/>
                </a:solidFill>
              </a:rPr>
              <a:t>“It would be so cool if the art community could do something about that, instead of just the jocks and the sports people”</a:t>
            </a:r>
            <a:endParaRPr sz="1400">
              <a:solidFill>
                <a:schemeClr val="dk2"/>
              </a:solidFill>
            </a:endParaRPr>
          </a:p>
          <a:p>
            <a:pPr marL="0" lvl="0" indent="0" rtl="0">
              <a:lnSpc>
                <a:spcPct val="115000"/>
              </a:lnSpc>
              <a:spcBef>
                <a:spcPts val="1600"/>
              </a:spcBef>
              <a:spcAft>
                <a:spcPts val="0"/>
              </a:spcAft>
              <a:buClr>
                <a:schemeClr val="dk1"/>
              </a:buClr>
              <a:buSzPts val="1100"/>
              <a:buFont typeface="Arial"/>
              <a:buNone/>
            </a:pPr>
            <a:r>
              <a:rPr lang="en" sz="1400">
                <a:solidFill>
                  <a:srgbClr val="FF0000"/>
                </a:solidFill>
              </a:rPr>
              <a:t>Talks to Cincinnati Art Museum who agrees it’s a great idea. </a:t>
            </a:r>
            <a:endParaRPr sz="1400">
              <a:solidFill>
                <a:srgbClr val="FF0000"/>
              </a:solidFill>
            </a:endParaRPr>
          </a:p>
          <a:p>
            <a:pPr marL="0" lvl="0" indent="0">
              <a:spcBef>
                <a:spcPts val="1600"/>
              </a:spcBef>
              <a:spcAft>
                <a:spcPts val="0"/>
              </a:spcAft>
              <a:buClr>
                <a:schemeClr val="dk1"/>
              </a:buClr>
              <a:buSzPts val="1100"/>
              <a:buFont typeface="Arial"/>
              <a:buNone/>
            </a:pPr>
            <a:r>
              <a:rPr lang="en" b="1">
                <a:solidFill>
                  <a:schemeClr val="dk1"/>
                </a:solidFill>
              </a:rPr>
              <a:t>WARHOL Sets the commision at  $100,000. </a:t>
            </a:r>
            <a:endParaRPr b="1">
              <a:solidFill>
                <a:schemeClr val="dk1"/>
              </a:solidFill>
            </a:endParaRPr>
          </a:p>
          <a:p>
            <a:pPr marL="0" lvl="0" indent="0">
              <a:spcBef>
                <a:spcPts val="0"/>
              </a:spcBef>
              <a:spcAft>
                <a:spcPts val="0"/>
              </a:spcAft>
              <a:buClr>
                <a:schemeClr val="dk1"/>
              </a:buClr>
              <a:buSzPts val="1100"/>
              <a:buFont typeface="Arial"/>
              <a:buNone/>
            </a:pPr>
            <a:endParaRPr b="1">
              <a:solidFill>
                <a:schemeClr val="dk1"/>
              </a:solidFill>
            </a:endParaRPr>
          </a:p>
          <a:p>
            <a:pPr marL="0" lvl="0" indent="0">
              <a:spcBef>
                <a:spcPts val="0"/>
              </a:spcBef>
              <a:spcAft>
                <a:spcPts val="0"/>
              </a:spcAft>
              <a:buClr>
                <a:schemeClr val="dk1"/>
              </a:buClr>
              <a:buSzPts val="1100"/>
              <a:buFont typeface="Arial"/>
              <a:buNone/>
            </a:pPr>
            <a:r>
              <a:rPr lang="en" b="1">
                <a:solidFill>
                  <a:schemeClr val="dk1"/>
                </a:solidFill>
              </a:rPr>
              <a:t>PERMISSION of the subject. </a:t>
            </a:r>
            <a:endParaRPr b="1">
              <a:solidFill>
                <a:schemeClr val="dk1"/>
              </a:solidFill>
            </a:endParaRPr>
          </a:p>
          <a:p>
            <a:pPr marL="0" lvl="0" indent="0">
              <a:spcBef>
                <a:spcPts val="0"/>
              </a:spcBef>
              <a:spcAft>
                <a:spcPts val="0"/>
              </a:spcAft>
              <a:buClr>
                <a:schemeClr val="dk1"/>
              </a:buClr>
              <a:buSzPts val="1100"/>
              <a:buFont typeface="Arial"/>
              <a:buNone/>
            </a:pPr>
            <a:r>
              <a:rPr lang="en" b="1">
                <a:solidFill>
                  <a:schemeClr val="dk1"/>
                </a:solidFill>
              </a:rPr>
              <a:t> </a:t>
            </a:r>
            <a:r>
              <a:rPr lang="en" sz="1400" b="1">
                <a:solidFill>
                  <a:srgbClr val="FF0000"/>
                </a:solidFill>
              </a:rPr>
              <a:t> </a:t>
            </a:r>
            <a:endParaRPr sz="1400" b="1">
              <a:solidFill>
                <a:srgbClr val="FF0000"/>
              </a:solidFill>
            </a:endParaRPr>
          </a:p>
          <a:p>
            <a:pPr marL="0" lvl="0" indent="0">
              <a:spcBef>
                <a:spcPts val="0"/>
              </a:spcBef>
              <a:spcAft>
                <a:spcPts val="0"/>
              </a:spcAft>
              <a:buClr>
                <a:schemeClr val="dk1"/>
              </a:buClr>
              <a:buSzPts val="1100"/>
              <a:buFont typeface="Arial"/>
              <a:buNone/>
            </a:pPr>
            <a:r>
              <a:rPr lang="en" sz="2400" b="1">
                <a:solidFill>
                  <a:srgbClr val="FF0000"/>
                </a:solidFill>
              </a:rPr>
              <a:t>1 QUESTION</a:t>
            </a:r>
            <a:endParaRPr sz="2400" b="1">
              <a:solidFill>
                <a:srgbClr val="FF0000"/>
              </a:solidFill>
            </a:endParaRPr>
          </a:p>
          <a:p>
            <a:pPr marL="0" lvl="0" indent="0">
              <a:spcBef>
                <a:spcPts val="0"/>
              </a:spcBef>
              <a:spcAft>
                <a:spcPts val="0"/>
              </a:spcAft>
              <a:buClr>
                <a:schemeClr val="dk1"/>
              </a:buClr>
              <a:buSzPts val="1100"/>
              <a:buFont typeface="Arial"/>
              <a:buNone/>
            </a:pPr>
            <a:endParaRPr>
              <a:solidFill>
                <a:schemeClr val="dk1"/>
              </a:solidFill>
            </a:endParaRPr>
          </a:p>
          <a:p>
            <a:pPr marL="0" lvl="0" indent="0" rtl="0">
              <a:spcBef>
                <a:spcPts val="0"/>
              </a:spcBef>
              <a:spcAft>
                <a:spcPts val="0"/>
              </a:spcAft>
              <a:buClr>
                <a:schemeClr val="dk1"/>
              </a:buClr>
              <a:buSzPts val="1100"/>
              <a:buFont typeface="Arial"/>
              <a:buNone/>
            </a:pPr>
            <a:r>
              <a:rPr lang="en" u="sng">
                <a:solidFill>
                  <a:schemeClr val="hlink"/>
                </a:solidFill>
                <a:hlinkClick r:id="rId3"/>
              </a:rPr>
              <a:t>http://blog.solwaygallery.com/2016/04/the-exhibition-not-in-new-york-carl.html</a:t>
            </a:r>
            <a:endParaRPr/>
          </a:p>
          <a:p>
            <a:pPr marL="0" lvl="0" indent="0"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Shape 17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solidFill>
                <a:schemeClr val="dk1"/>
              </a:solidFill>
            </a:endParaRPr>
          </a:p>
          <a:p>
            <a:pPr marL="0" lvl="0" indent="0">
              <a:spcBef>
                <a:spcPts val="0"/>
              </a:spcBef>
              <a:spcAft>
                <a:spcPts val="0"/>
              </a:spcAft>
              <a:buNone/>
            </a:pPr>
            <a:r>
              <a:rPr lang="en">
                <a:solidFill>
                  <a:schemeClr val="dk1"/>
                </a:solidFill>
              </a:rPr>
              <a:t>For what it’s worth this OBLIVIOUSNESS was MUTUAL.  </a:t>
            </a:r>
            <a:endParaRPr>
              <a:solidFill>
                <a:schemeClr val="dk1"/>
              </a:solidFill>
            </a:endParaRPr>
          </a:p>
          <a:p>
            <a:pPr marL="0" lvl="0" indent="0">
              <a:spcBef>
                <a:spcPts val="0"/>
              </a:spcBef>
              <a:spcAft>
                <a:spcPts val="0"/>
              </a:spcAft>
              <a:buNone/>
            </a:pPr>
            <a:endParaRPr/>
          </a:p>
          <a:p>
            <a:pPr marL="0" lvl="0" indent="0" rtl="0">
              <a:spcBef>
                <a:spcPts val="0"/>
              </a:spcBef>
              <a:spcAft>
                <a:spcPts val="0"/>
              </a:spcAft>
              <a:buNone/>
            </a:pPr>
            <a:r>
              <a:rPr lang="en" u="sng">
                <a:solidFill>
                  <a:schemeClr val="hlink"/>
                </a:solidFill>
                <a:hlinkClick r:id="rId3"/>
              </a:rPr>
              <a:t>http://blog.solwaygallery.com/2016/04/the-exhibition-not-in-new-york-carl.html</a:t>
            </a:r>
            <a:r>
              <a:rPr lang="en"/>
              <a:t>  </a:t>
            </a:r>
            <a:r>
              <a:rPr lang="en" u="sng">
                <a:solidFill>
                  <a:schemeClr val="hlink"/>
                </a:solidFill>
                <a:hlinkClick r:id="rId3"/>
              </a:rPr>
              <a:t>http://blog.solwaygallery.com/2016/04/the-exhibition-not-in-new-york-carl.html</a:t>
            </a:r>
            <a:endParaRPr/>
          </a:p>
          <a:p>
            <a:pPr marL="0" lvl="0" indent="0"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0" name="Shape 18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When asked about the painting later that summer </a:t>
            </a:r>
            <a:endParaRPr/>
          </a:p>
          <a:p>
            <a:pPr marL="0" lvl="0" indent="0">
              <a:spcBef>
                <a:spcPts val="0"/>
              </a:spcBef>
              <a:spcAft>
                <a:spcPts val="0"/>
              </a:spcAft>
              <a:buNone/>
            </a:pPr>
            <a:endParaRPr/>
          </a:p>
          <a:p>
            <a:pPr marL="0" lvl="0" indent="0">
              <a:spcBef>
                <a:spcPts val="0"/>
              </a:spcBef>
              <a:spcAft>
                <a:spcPts val="0"/>
              </a:spcAft>
              <a:buNone/>
            </a:pPr>
            <a:r>
              <a:rPr lang="en"/>
              <a:t>The first thing Rose mentions is MONEY. No Royalties Nothing. </a:t>
            </a:r>
            <a:endParaRPr/>
          </a:p>
          <a:p>
            <a:pPr marL="0" lvl="0" indent="0">
              <a:spcBef>
                <a:spcPts val="0"/>
              </a:spcBef>
              <a:spcAft>
                <a:spcPts val="0"/>
              </a:spcAft>
              <a:buNone/>
            </a:pPr>
            <a:endParaRPr/>
          </a:p>
          <a:p>
            <a:pPr marL="0" lvl="0" indent="0">
              <a:spcBef>
                <a:spcPts val="0"/>
              </a:spcBef>
              <a:spcAft>
                <a:spcPts val="0"/>
              </a:spcAft>
              <a:buNone/>
            </a:pPr>
            <a:r>
              <a:rPr lang="en"/>
              <a:t>Then he goes on to say </a:t>
            </a:r>
            <a:r>
              <a:rPr lang="en" b="1"/>
              <a:t>This </a:t>
            </a:r>
            <a:r>
              <a:rPr lang="en" sz="1400" b="1" i="1">
                <a:solidFill>
                  <a:srgbClr val="FF0000"/>
                </a:solidFill>
              </a:rPr>
              <a:t>Warshaw</a:t>
            </a:r>
            <a:r>
              <a:rPr lang="en" b="1"/>
              <a:t>, what is it oh Yeah Warhol, I </a:t>
            </a:r>
            <a:r>
              <a:rPr lang="en" sz="1400" b="1" i="1">
                <a:solidFill>
                  <a:srgbClr val="FF0000"/>
                </a:solidFill>
              </a:rPr>
              <a:t>think</a:t>
            </a:r>
            <a:r>
              <a:rPr lang="en" b="1"/>
              <a:t> he is a respected artist. Somebody told me he did Muhammad Ali. </a:t>
            </a:r>
            <a:endParaRPr b="1"/>
          </a:p>
          <a:p>
            <a:pPr marL="0" lvl="0" indent="0">
              <a:spcBef>
                <a:spcPts val="0"/>
              </a:spcBef>
              <a:spcAft>
                <a:spcPts val="0"/>
              </a:spcAft>
              <a:buNone/>
            </a:pPr>
            <a:endParaRPr b="1"/>
          </a:p>
          <a:p>
            <a:pPr marL="0" lvl="0" indent="0">
              <a:spcBef>
                <a:spcPts val="0"/>
              </a:spcBef>
              <a:spcAft>
                <a:spcPts val="0"/>
              </a:spcAft>
              <a:buNone/>
            </a:pPr>
            <a:r>
              <a:rPr lang="en"/>
              <a:t>UNFORTUNATELY Solway was unable to set up a meeting between Rose and Warhol.</a:t>
            </a:r>
            <a:endParaRPr/>
          </a:p>
          <a:p>
            <a:pPr marL="0" lvl="0" indent="0">
              <a:spcBef>
                <a:spcPts val="0"/>
              </a:spcBef>
              <a:spcAft>
                <a:spcPts val="0"/>
              </a:spcAft>
              <a:buNone/>
            </a:pPr>
            <a:endParaRPr/>
          </a:p>
          <a:p>
            <a:pPr marL="0" lvl="0" indent="0">
              <a:spcBef>
                <a:spcPts val="0"/>
              </a:spcBef>
              <a:spcAft>
                <a:spcPts val="0"/>
              </a:spcAft>
              <a:buNone/>
            </a:pPr>
            <a:r>
              <a:rPr lang="en"/>
              <a:t>Warhol agreed to do the painting from photographs. </a:t>
            </a:r>
            <a:endParaRPr/>
          </a:p>
          <a:p>
            <a:pPr marL="0" lvl="0" indent="0">
              <a:spcBef>
                <a:spcPts val="0"/>
              </a:spcBef>
              <a:spcAft>
                <a:spcPts val="0"/>
              </a:spcAft>
              <a:buNone/>
            </a:pPr>
            <a:endParaRPr/>
          </a:p>
          <a:p>
            <a:pPr marL="0" lvl="0" indent="0" rtl="0">
              <a:spcBef>
                <a:spcPts val="0"/>
              </a:spcBef>
              <a:spcAft>
                <a:spcPts val="0"/>
              </a:spcAft>
              <a:buNone/>
            </a:pPr>
            <a:r>
              <a:rPr lang="en" sz="1800" b="1">
                <a:solidFill>
                  <a:srgbClr val="FF0000"/>
                </a:solidFill>
              </a:rPr>
              <a:t>Our next slide features this painting. </a:t>
            </a:r>
            <a:endParaRPr sz="1800" b="1">
              <a:solidFill>
                <a:srgbClr val="FF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1" name="Shape 19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a:solidFill>
                  <a:schemeClr val="dk1"/>
                </a:solidFill>
              </a:rPr>
              <a:t>In a case of excellent timing, the painting was UNVEILED  @ the Cincinnati Art Museum on September 10 1985, one day before Rose Broke TY Cobbs Record.</a:t>
            </a:r>
            <a:endParaRPr>
              <a:solidFill>
                <a:schemeClr val="dk1"/>
              </a:solidFill>
            </a:endParaRPr>
          </a:p>
          <a:p>
            <a:pPr marL="0" lvl="0" indent="0">
              <a:spcBef>
                <a:spcPts val="0"/>
              </a:spcBef>
              <a:spcAft>
                <a:spcPts val="0"/>
              </a:spcAft>
              <a:buNone/>
            </a:pPr>
            <a:endParaRPr/>
          </a:p>
          <a:p>
            <a:pPr marL="0" lvl="0" indent="0">
              <a:spcBef>
                <a:spcPts val="0"/>
              </a:spcBef>
              <a:spcAft>
                <a:spcPts val="0"/>
              </a:spcAft>
              <a:buNone/>
            </a:pPr>
            <a:r>
              <a:rPr lang="en"/>
              <a:t>1985 is Two Decades after the Maris Baseball painting and we have a SIGNIFICANTLY different work which is much more indicative of WARHOL Style.  </a:t>
            </a:r>
            <a:endParaRPr/>
          </a:p>
          <a:p>
            <a:pPr marL="0" lvl="0" indent="0">
              <a:spcBef>
                <a:spcPts val="0"/>
              </a:spcBef>
              <a:spcAft>
                <a:spcPts val="0"/>
              </a:spcAft>
              <a:buNone/>
            </a:pPr>
            <a:endParaRPr/>
          </a:p>
          <a:p>
            <a:pPr marL="0" lvl="0" indent="0">
              <a:spcBef>
                <a:spcPts val="0"/>
              </a:spcBef>
              <a:spcAft>
                <a:spcPts val="0"/>
              </a:spcAft>
              <a:buNone/>
            </a:pPr>
            <a:r>
              <a:rPr lang="en"/>
              <a:t>1st we can instantly tell this is PETE ROSE</a:t>
            </a:r>
            <a:endParaRPr/>
          </a:p>
          <a:p>
            <a:pPr marL="0" lvl="0" indent="0">
              <a:spcBef>
                <a:spcPts val="0"/>
              </a:spcBef>
              <a:spcAft>
                <a:spcPts val="0"/>
              </a:spcAft>
              <a:buClr>
                <a:schemeClr val="dk1"/>
              </a:buClr>
              <a:buSzPts val="1100"/>
              <a:buFont typeface="Arial"/>
              <a:buNone/>
            </a:pPr>
            <a:r>
              <a:rPr lang="en">
                <a:solidFill>
                  <a:schemeClr val="dk1"/>
                </a:solidFill>
              </a:rPr>
              <a:t>The painting features BOLD Colors - Similar to Pete Rose’s personality</a:t>
            </a:r>
            <a:endParaRPr/>
          </a:p>
          <a:p>
            <a:pPr marL="0" lvl="0" indent="0">
              <a:spcBef>
                <a:spcPts val="0"/>
              </a:spcBef>
              <a:spcAft>
                <a:spcPts val="0"/>
              </a:spcAft>
              <a:buNone/>
            </a:pPr>
            <a:endParaRPr/>
          </a:p>
          <a:p>
            <a:pPr marL="0" lvl="0" indent="0">
              <a:spcBef>
                <a:spcPts val="0"/>
              </a:spcBef>
              <a:spcAft>
                <a:spcPts val="0"/>
              </a:spcAft>
              <a:buNone/>
            </a:pPr>
            <a:r>
              <a:rPr lang="en"/>
              <a:t>However we do still have a </a:t>
            </a:r>
            <a:r>
              <a:rPr lang="en">
                <a:solidFill>
                  <a:schemeClr val="dk1"/>
                </a:solidFill>
              </a:rPr>
              <a:t>SERIAGRAPH (4 repetitions) </a:t>
            </a:r>
            <a:endParaRPr/>
          </a:p>
          <a:p>
            <a:pPr marL="0" lvl="0" indent="0">
              <a:spcBef>
                <a:spcPts val="0"/>
              </a:spcBef>
              <a:spcAft>
                <a:spcPts val="0"/>
              </a:spcAft>
              <a:buNone/>
            </a:pPr>
            <a:endParaRPr>
              <a:solidFill>
                <a:schemeClr val="dk1"/>
              </a:solidFill>
            </a:endParaRPr>
          </a:p>
          <a:p>
            <a:pPr marL="0" lvl="0" indent="0">
              <a:spcBef>
                <a:spcPts val="0"/>
              </a:spcBef>
              <a:spcAft>
                <a:spcPts val="0"/>
              </a:spcAft>
              <a:buClr>
                <a:schemeClr val="dk1"/>
              </a:buClr>
              <a:buSzPts val="1100"/>
              <a:buFont typeface="Arial"/>
              <a:buNone/>
            </a:pPr>
            <a:r>
              <a:rPr lang="en">
                <a:solidFill>
                  <a:schemeClr val="dk1"/>
                </a:solidFill>
              </a:rPr>
              <a:t>APPROPRIATION is also found here, this time the usage of the 1985 Topps Card design. </a:t>
            </a:r>
            <a:endParaRPr/>
          </a:p>
          <a:p>
            <a:pPr marL="0" lvl="0" indent="0"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9" name="Shape 19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Warhol kept the design similar with slight variations. </a:t>
            </a:r>
            <a:r>
              <a:rPr lang="en">
                <a:solidFill>
                  <a:schemeClr val="dk1"/>
                </a:solidFill>
              </a:rPr>
              <a:t>Warhol had a preferencence for a square canvas so </a:t>
            </a:r>
            <a:r>
              <a:rPr lang="en"/>
              <a:t>He changed the aspect ratio. .Notice Pete Rose is a bit wider than a typical baseball card..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8" name="Shape 20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a:solidFill>
                  <a:schemeClr val="dk1"/>
                </a:solidFill>
              </a:rPr>
              <a:t>The overall dimension of the 4 panel Pete Rose is 9 feet hight by 7 feet wide. This photo of Carl Solway and some colleagues gives you an idea of the size of the painting. </a:t>
            </a:r>
            <a:endParaRPr>
              <a:solidFill>
                <a:schemeClr val="dk1"/>
              </a:solidFill>
            </a:endParaRPr>
          </a:p>
          <a:p>
            <a:pPr marL="0" lvl="0" indent="0">
              <a:spcBef>
                <a:spcPts val="0"/>
              </a:spcBef>
              <a:spcAft>
                <a:spcPts val="0"/>
              </a:spcAft>
              <a:buClr>
                <a:schemeClr val="dk1"/>
              </a:buClr>
              <a:buSzPts val="1100"/>
              <a:buFont typeface="Arial"/>
              <a:buNone/>
            </a:pPr>
            <a:endParaRPr>
              <a:solidFill>
                <a:schemeClr val="dk1"/>
              </a:solidFill>
            </a:endParaRPr>
          </a:p>
          <a:p>
            <a:pPr marL="0" lvl="0" indent="0">
              <a:spcBef>
                <a:spcPts val="0"/>
              </a:spcBef>
              <a:spcAft>
                <a:spcPts val="0"/>
              </a:spcAft>
              <a:buClr>
                <a:schemeClr val="dk1"/>
              </a:buClr>
              <a:buSzPts val="1100"/>
              <a:buFont typeface="Arial"/>
              <a:buNone/>
            </a:pPr>
            <a:endParaRPr>
              <a:solidFill>
                <a:schemeClr val="dk1"/>
              </a:solidFill>
            </a:endParaRPr>
          </a:p>
          <a:p>
            <a:pPr marL="0" lvl="0" indent="0">
              <a:spcBef>
                <a:spcPts val="0"/>
              </a:spcBef>
              <a:spcAft>
                <a:spcPts val="0"/>
              </a:spcAft>
              <a:buClr>
                <a:schemeClr val="dk1"/>
              </a:buClr>
              <a:buSzPts val="1100"/>
              <a:buFont typeface="Arial"/>
              <a:buNone/>
            </a:pPr>
            <a:r>
              <a:rPr lang="en" u="sng">
                <a:solidFill>
                  <a:schemeClr val="accent5"/>
                </a:solidFill>
                <a:hlinkClick r:id="rId3"/>
              </a:rPr>
              <a:t>http://blog.solwaygallery.com/2016/04/the-exhibition-not-in-new-york-carl.html</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 name="Shape 21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How does the Cincinnati Art Museum finance a $100,000 commision</a:t>
            </a:r>
            <a:endParaRPr/>
          </a:p>
          <a:p>
            <a:pPr marL="0" lvl="0" indent="0">
              <a:spcBef>
                <a:spcPts val="0"/>
              </a:spcBef>
              <a:spcAft>
                <a:spcPts val="0"/>
              </a:spcAft>
              <a:buNone/>
            </a:pPr>
            <a:r>
              <a:rPr lang="en"/>
              <a:t>CROWDFUND</a:t>
            </a:r>
            <a:endParaRPr/>
          </a:p>
          <a:p>
            <a:pPr marL="0" lvl="0" indent="0">
              <a:spcBef>
                <a:spcPts val="0"/>
              </a:spcBef>
              <a:spcAft>
                <a:spcPts val="0"/>
              </a:spcAft>
              <a:buNone/>
            </a:pPr>
            <a:r>
              <a:rPr lang="en"/>
              <a:t>Warhol agreed to create 50 signed Lithographs for the project. </a:t>
            </a:r>
            <a:endParaRPr/>
          </a:p>
          <a:p>
            <a:pPr marL="0" lvl="0" indent="0">
              <a:spcBef>
                <a:spcPts val="0"/>
              </a:spcBef>
              <a:spcAft>
                <a:spcPts val="0"/>
              </a:spcAft>
              <a:buNone/>
            </a:pPr>
            <a:r>
              <a:rPr lang="en"/>
              <a:t>SOLD OUT @ $2,500 each - Cincinnati Art Museum turned a profit on the commission. </a:t>
            </a:r>
            <a:endParaRPr/>
          </a:p>
          <a:p>
            <a:pPr marL="0" lvl="0" indent="0">
              <a:spcBef>
                <a:spcPts val="0"/>
              </a:spcBef>
              <a:spcAft>
                <a:spcPts val="0"/>
              </a:spcAft>
              <a:buNone/>
            </a:pPr>
            <a:r>
              <a:rPr lang="en"/>
              <a:t>INTERESTING as print is different than the Original Artwork, Single rather than 4 panel w/ a Lavender field.</a:t>
            </a:r>
            <a:endParaRPr/>
          </a:p>
          <a:p>
            <a:pPr marL="0" lvl="0" indent="0">
              <a:spcBef>
                <a:spcPts val="0"/>
              </a:spcBef>
              <a:spcAft>
                <a:spcPts val="0"/>
              </a:spcAft>
              <a:buNone/>
            </a:pPr>
            <a:endParaRPr/>
          </a:p>
          <a:p>
            <a:pPr marL="0" lvl="0" indent="0">
              <a:spcBef>
                <a:spcPts val="0"/>
              </a:spcBef>
              <a:spcAft>
                <a:spcPts val="0"/>
              </a:spcAft>
              <a:buNone/>
            </a:pPr>
            <a:r>
              <a:rPr lang="en"/>
              <a:t>SUN</a:t>
            </a:r>
            <a:endParaRPr/>
          </a:p>
          <a:p>
            <a:pPr marL="0" lvl="0" indent="0">
              <a:spcBef>
                <a:spcPts val="0"/>
              </a:spcBef>
              <a:spcAft>
                <a:spcPts val="0"/>
              </a:spcAft>
              <a:buNone/>
            </a:pPr>
            <a:r>
              <a:rPr lang="en"/>
              <a:t>STITCHING</a:t>
            </a:r>
            <a:endParaRPr/>
          </a:p>
          <a:p>
            <a:pPr marL="0" lvl="0" indent="0">
              <a:spcBef>
                <a:spcPts val="0"/>
              </a:spcBef>
              <a:spcAft>
                <a:spcPts val="0"/>
              </a:spcAft>
              <a:buNone/>
            </a:pPr>
            <a:r>
              <a:rPr lang="en"/>
              <a:t>GLARE</a:t>
            </a:r>
            <a:endParaRPr/>
          </a:p>
          <a:p>
            <a:pPr marL="0" lvl="0" indent="0">
              <a:spcBef>
                <a:spcPts val="0"/>
              </a:spcBef>
              <a:spcAft>
                <a:spcPts val="0"/>
              </a:spcAft>
              <a:buNone/>
            </a:pPr>
            <a:endParaRPr/>
          </a:p>
          <a:p>
            <a:pPr marL="0" lvl="0" indent="0" rtl="0">
              <a:spcBef>
                <a:spcPts val="0"/>
              </a:spcBef>
              <a:spcAft>
                <a:spcPts val="0"/>
              </a:spcAft>
              <a:buNone/>
            </a:pPr>
            <a:r>
              <a:rPr lang="en"/>
              <a:t>Size = Approx 40 x 32”</a:t>
            </a:r>
            <a:endParaRPr sz="1800">
              <a:solidFill>
                <a:schemeClr val="dk2"/>
              </a:solidFill>
            </a:endParaRPr>
          </a:p>
          <a:p>
            <a:pPr marL="0" lvl="0" indent="0">
              <a:spcBef>
                <a:spcPts val="0"/>
              </a:spcBef>
              <a:spcAft>
                <a:spcPts val="0"/>
              </a:spcAft>
              <a:buNone/>
            </a:pPr>
            <a:endParaRPr/>
          </a:p>
          <a:p>
            <a:pPr marL="0" lvl="0" indent="0">
              <a:spcBef>
                <a:spcPts val="0"/>
              </a:spcBef>
              <a:spcAft>
                <a:spcPts val="0"/>
              </a:spcAft>
              <a:buNone/>
            </a:pPr>
            <a:r>
              <a:rPr lang="en"/>
              <a:t>RECENT Antiques Roadshow Valued the print at $30,000</a:t>
            </a:r>
            <a:endParaRPr/>
          </a:p>
          <a:p>
            <a:pPr marL="0" lvl="0" indent="0">
              <a:spcBef>
                <a:spcPts val="0"/>
              </a:spcBef>
              <a:spcAft>
                <a:spcPts val="0"/>
              </a:spcAft>
              <a:buNone/>
            </a:pPr>
            <a:endParaRPr/>
          </a:p>
          <a:p>
            <a:pPr marL="0" lvl="0" indent="0">
              <a:spcBef>
                <a:spcPts val="0"/>
              </a:spcBef>
              <a:spcAft>
                <a:spcPts val="0"/>
              </a:spcAft>
              <a:buNone/>
            </a:pPr>
            <a:r>
              <a:rPr lang="en" u="sng">
                <a:solidFill>
                  <a:schemeClr val="hlink"/>
                </a:solidFill>
                <a:hlinkClick r:id="rId3"/>
              </a:rPr>
              <a:t>https://hamiltonselway.com/portfolio-item/andy-warhol-pete-rose-ii-360b-1985/</a:t>
            </a:r>
            <a:r>
              <a:rPr lang="en"/>
              <a:t> </a:t>
            </a:r>
            <a:r>
              <a:rPr lang="en" sz="1000">
                <a:solidFill>
                  <a:schemeClr val="dk1"/>
                </a:solidFill>
              </a:rPr>
              <a:t>Source: CityBeat 2015 Apr 07, Cincinnati Art Museum, Hamilton Selway </a:t>
            </a:r>
            <a:endParaRPr sz="1000">
              <a:solidFill>
                <a:schemeClr val="dk1"/>
              </a:solidFill>
            </a:endParaRPr>
          </a:p>
          <a:p>
            <a:pPr marL="0" lvl="0" indent="0">
              <a:spcBef>
                <a:spcPts val="0"/>
              </a:spcBef>
              <a:spcAft>
                <a:spcPts val="0"/>
              </a:spcAft>
              <a:buNone/>
            </a:pPr>
            <a:endParaRPr/>
          </a:p>
          <a:p>
            <a:pPr marL="0" lvl="0" indent="0">
              <a:spcBef>
                <a:spcPts val="0"/>
              </a:spcBef>
              <a:spcAft>
                <a:spcPts val="0"/>
              </a:spcAft>
              <a:buNone/>
            </a:pPr>
            <a:r>
              <a:rPr lang="en" u="sng">
                <a:solidFill>
                  <a:schemeClr val="hlink"/>
                </a:solidFill>
                <a:hlinkClick r:id="rId4"/>
              </a:rPr>
              <a:t>https://www.citybeat.com/arts-culture/big-picture/article/13013692/warhols-pete-rose-portrait-turns-25</a:t>
            </a:r>
            <a:endParaRPr/>
          </a:p>
          <a:p>
            <a:pPr marL="0" lvl="0" indent="0">
              <a:spcBef>
                <a:spcPts val="0"/>
              </a:spcBef>
              <a:spcAft>
                <a:spcPts val="0"/>
              </a:spcAft>
              <a:buNone/>
            </a:pPr>
            <a:endParaRPr/>
          </a:p>
          <a:p>
            <a:pPr marL="0" lvl="0" indent="0" rtl="0">
              <a:spcBef>
                <a:spcPts val="0"/>
              </a:spcBef>
              <a:spcAft>
                <a:spcPts val="0"/>
              </a:spcAft>
              <a:buNone/>
            </a:pPr>
            <a:r>
              <a:rPr lang="en"/>
              <a:t>http://npg.si.edu/object/npg_NPG.2002.72?destination=portraits/search%3Fedan_q%3Dpete%2520rose%26edan_local%3D1%26op%3DSearch</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5" name="Shape 22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SOLWAY is Fond of this painting </a:t>
            </a:r>
            <a:endParaRPr/>
          </a:p>
          <a:p>
            <a:pPr marL="0" lvl="0" indent="0">
              <a:spcBef>
                <a:spcPts val="0"/>
              </a:spcBef>
              <a:spcAft>
                <a:spcPts val="0"/>
              </a:spcAft>
              <a:buNone/>
            </a:pPr>
            <a:r>
              <a:rPr lang="en"/>
              <a:t>And was happy to bring it to his HOMETOWN.</a:t>
            </a:r>
            <a:endParaRPr/>
          </a:p>
          <a:p>
            <a:pPr marL="0" lvl="0" indent="0">
              <a:spcBef>
                <a:spcPts val="0"/>
              </a:spcBef>
              <a:spcAft>
                <a:spcPts val="0"/>
              </a:spcAft>
              <a:buNone/>
            </a:pPr>
            <a:endParaRPr/>
          </a:p>
          <a:p>
            <a:pPr marL="0" lvl="0" indent="0">
              <a:spcBef>
                <a:spcPts val="0"/>
              </a:spcBef>
              <a:spcAft>
                <a:spcPts val="0"/>
              </a:spcAft>
              <a:buNone/>
            </a:pPr>
            <a:r>
              <a:rPr lang="en" sz="1400" i="1">
                <a:solidFill>
                  <a:srgbClr val="FF0000"/>
                </a:solidFill>
              </a:rPr>
              <a:t>''The idea was completely Warhol's idea...and was brilliant since baseball cards are collected and traded just like artworks are similarly collected and traded. It is a clever comment by Warhol of the art market and the commercialization of it.''</a:t>
            </a:r>
            <a:endParaRPr sz="1400" i="1">
              <a:solidFill>
                <a:srgbClr val="FF0000"/>
              </a:solidFill>
            </a:endParaRPr>
          </a:p>
          <a:p>
            <a:pPr marL="0" lvl="0" indent="0">
              <a:spcBef>
                <a:spcPts val="0"/>
              </a:spcBef>
              <a:spcAft>
                <a:spcPts val="0"/>
              </a:spcAft>
              <a:buNone/>
            </a:pPr>
            <a:endParaRPr sz="1400" i="1">
              <a:solidFill>
                <a:srgbClr val="FF0000"/>
              </a:solidFill>
            </a:endParaRPr>
          </a:p>
          <a:p>
            <a:pPr marL="0" lvl="0" indent="0">
              <a:spcBef>
                <a:spcPts val="0"/>
              </a:spcBef>
              <a:spcAft>
                <a:spcPts val="0"/>
              </a:spcAft>
              <a:buClr>
                <a:schemeClr val="dk1"/>
              </a:buClr>
              <a:buSzPts val="1100"/>
              <a:buFont typeface="Arial"/>
              <a:buNone/>
            </a:pPr>
            <a:r>
              <a:rPr lang="en" sz="1400">
                <a:solidFill>
                  <a:srgbClr val="434343"/>
                </a:solidFill>
              </a:rPr>
              <a:t>When we started discussing the Pete Rose Painting Carl Solway was looking for a way to connect the baseball and arts world. </a:t>
            </a:r>
            <a:endParaRPr sz="1400">
              <a:solidFill>
                <a:srgbClr val="434343"/>
              </a:solidFill>
            </a:endParaRPr>
          </a:p>
          <a:p>
            <a:pPr marL="0" lvl="0" indent="0">
              <a:spcBef>
                <a:spcPts val="0"/>
              </a:spcBef>
              <a:spcAft>
                <a:spcPts val="0"/>
              </a:spcAft>
              <a:buClr>
                <a:schemeClr val="dk1"/>
              </a:buClr>
              <a:buSzPts val="1100"/>
              <a:buFont typeface="Arial"/>
              <a:buNone/>
            </a:pPr>
            <a:endParaRPr sz="1400">
              <a:solidFill>
                <a:srgbClr val="434343"/>
              </a:solidFill>
            </a:endParaRPr>
          </a:p>
          <a:p>
            <a:pPr marL="0" lvl="0" indent="0">
              <a:spcBef>
                <a:spcPts val="0"/>
              </a:spcBef>
              <a:spcAft>
                <a:spcPts val="0"/>
              </a:spcAft>
              <a:buClr>
                <a:schemeClr val="dk1"/>
              </a:buClr>
              <a:buSzPts val="1100"/>
              <a:buFont typeface="Arial"/>
              <a:buNone/>
            </a:pPr>
            <a:r>
              <a:rPr lang="en" sz="1400">
                <a:solidFill>
                  <a:srgbClr val="434343"/>
                </a:solidFill>
              </a:rPr>
              <a:t>Here Warhol has absolutely done so. </a:t>
            </a:r>
            <a:endParaRPr sz="1400">
              <a:solidFill>
                <a:srgbClr val="434343"/>
              </a:solidFill>
            </a:endParaRPr>
          </a:p>
          <a:p>
            <a:pPr marL="0" lvl="0" indent="0">
              <a:spcBef>
                <a:spcPts val="0"/>
              </a:spcBef>
              <a:spcAft>
                <a:spcPts val="0"/>
              </a:spcAft>
              <a:buClr>
                <a:schemeClr val="dk1"/>
              </a:buClr>
              <a:buSzPts val="1100"/>
              <a:buFont typeface="Arial"/>
              <a:buNone/>
            </a:pPr>
            <a:endParaRPr sz="1400">
              <a:solidFill>
                <a:srgbClr val="434343"/>
              </a:solidFill>
            </a:endParaRPr>
          </a:p>
          <a:p>
            <a:pPr marL="0" lvl="0" indent="0">
              <a:spcBef>
                <a:spcPts val="0"/>
              </a:spcBef>
              <a:spcAft>
                <a:spcPts val="0"/>
              </a:spcAft>
              <a:buClr>
                <a:schemeClr val="dk1"/>
              </a:buClr>
              <a:buSzPts val="1100"/>
              <a:buFont typeface="Arial"/>
              <a:buNone/>
            </a:pPr>
            <a:r>
              <a:rPr lang="en" sz="1400">
                <a:solidFill>
                  <a:srgbClr val="434343"/>
                </a:solidFill>
              </a:rPr>
              <a:t>Art connoisseurs collect artwork, baseball fans collect baseball cards, </a:t>
            </a:r>
            <a:endParaRPr sz="1400">
              <a:solidFill>
                <a:srgbClr val="434343"/>
              </a:solidFill>
            </a:endParaRPr>
          </a:p>
          <a:p>
            <a:pPr marL="0" lvl="0" indent="0">
              <a:spcBef>
                <a:spcPts val="0"/>
              </a:spcBef>
              <a:spcAft>
                <a:spcPts val="0"/>
              </a:spcAft>
              <a:buClr>
                <a:schemeClr val="dk1"/>
              </a:buClr>
              <a:buSzPts val="1100"/>
              <a:buFont typeface="Arial"/>
              <a:buNone/>
            </a:pPr>
            <a:endParaRPr sz="1400">
              <a:solidFill>
                <a:srgbClr val="434343"/>
              </a:solidFill>
            </a:endParaRPr>
          </a:p>
          <a:p>
            <a:pPr marL="0" lvl="0" indent="0">
              <a:spcBef>
                <a:spcPts val="0"/>
              </a:spcBef>
              <a:spcAft>
                <a:spcPts val="0"/>
              </a:spcAft>
              <a:buClr>
                <a:schemeClr val="dk1"/>
              </a:buClr>
              <a:buSzPts val="1100"/>
              <a:buFont typeface="Arial"/>
              <a:buNone/>
            </a:pPr>
            <a:r>
              <a:rPr lang="en" sz="1400">
                <a:solidFill>
                  <a:srgbClr val="434343"/>
                </a:solidFill>
              </a:rPr>
              <a:t>Baseball Cards are essentially miniature works of art. </a:t>
            </a:r>
            <a:endParaRPr sz="1400" b="1">
              <a:solidFill>
                <a:srgbClr val="434343"/>
              </a:solidFill>
            </a:endParaRPr>
          </a:p>
          <a:p>
            <a:pPr marL="0" lvl="0" indent="0">
              <a:spcBef>
                <a:spcPts val="0"/>
              </a:spcBef>
              <a:spcAft>
                <a:spcPts val="0"/>
              </a:spcAft>
              <a:buNone/>
            </a:pPr>
            <a:r>
              <a:rPr lang="en"/>
              <a:t> </a:t>
            </a:r>
            <a:endParaRPr/>
          </a:p>
          <a:p>
            <a:pPr marL="0" lvl="0" indent="0" rtl="0">
              <a:spcBef>
                <a:spcPts val="0"/>
              </a:spcBef>
              <a:spcAft>
                <a:spcPts val="0"/>
              </a:spcAft>
              <a:buNone/>
            </a:pPr>
            <a:r>
              <a:rPr lang="en"/>
              <a:t>https://www.citybeat.com/arts-culture/big-picture/article/13013692/warhols-pete-rose-portrait-turns-25</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6" name="Shape 23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This brings us to our FINAL CHAPTER Tom Seaver. </a:t>
            </a:r>
            <a:endParaRPr/>
          </a:p>
          <a:p>
            <a:pPr marL="0" lvl="0" indent="0">
              <a:spcBef>
                <a:spcPts val="0"/>
              </a:spcBef>
              <a:spcAft>
                <a:spcPts val="0"/>
              </a:spcAft>
              <a:buNone/>
            </a:pPr>
            <a:endParaRPr/>
          </a:p>
          <a:p>
            <a:pPr marL="0" lvl="0" indent="0">
              <a:spcBef>
                <a:spcPts val="0"/>
              </a:spcBef>
              <a:spcAft>
                <a:spcPts val="0"/>
              </a:spcAft>
              <a:buNone/>
            </a:pPr>
            <a:r>
              <a:rPr lang="en"/>
              <a:t>We are now going Backwards to 1977: Warhol is at age 49, much  of his work is on commision portraits. He  is heavily involved in publishing Interview Magazine and he has a book out.  </a:t>
            </a:r>
            <a:endParaRPr/>
          </a:p>
          <a:p>
            <a:pPr marL="0" lvl="0" indent="0">
              <a:spcBef>
                <a:spcPts val="0"/>
              </a:spcBef>
              <a:spcAft>
                <a:spcPts val="0"/>
              </a:spcAft>
              <a:buNone/>
            </a:pPr>
            <a:endParaRPr/>
          </a:p>
          <a:p>
            <a:pPr marL="0" lvl="0" indent="0">
              <a:spcBef>
                <a:spcPts val="0"/>
              </a:spcBef>
              <a:spcAft>
                <a:spcPts val="0"/>
              </a:spcAft>
              <a:buNone/>
            </a:pPr>
            <a:endParaRPr/>
          </a:p>
          <a:p>
            <a:pPr marL="0" lvl="0" indent="0" rtl="0">
              <a:spcBef>
                <a:spcPts val="0"/>
              </a:spcBef>
              <a:spcAft>
                <a:spcPts val="0"/>
              </a:spcAft>
              <a:buNone/>
            </a:pPr>
            <a:r>
              <a:rPr lang="en" u="sng">
                <a:solidFill>
                  <a:schemeClr val="hlink"/>
                </a:solidFill>
                <a:hlinkClick r:id="rId3"/>
              </a:rPr>
              <a:t>http://www.tate.org.uk/art/artworks/warhol-self-portrait-t07146</a:t>
            </a:r>
            <a:endParaRPr/>
          </a:p>
          <a:p>
            <a:pPr marL="0" lvl="0" indent="0" rtl="0">
              <a:spcBef>
                <a:spcPts val="0"/>
              </a:spcBef>
              <a:spcAft>
                <a:spcPts val="0"/>
              </a:spcAft>
              <a:buNone/>
            </a:pPr>
            <a:r>
              <a:rPr lang="en"/>
              <a:t>https://www.guggenheim.org/artwork/4183</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 name="Shape 6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a:solidFill>
                  <a:schemeClr val="dk1"/>
                </a:solidFill>
              </a:rPr>
              <a:t>I am Paul Ember from the SABR Connie Mack Chapter in Philadelphia.  </a:t>
            </a:r>
            <a:endParaRPr>
              <a:solidFill>
                <a:schemeClr val="dk1"/>
              </a:solidFill>
            </a:endParaRPr>
          </a:p>
          <a:p>
            <a:pPr marL="0" lvl="0" indent="0">
              <a:spcBef>
                <a:spcPts val="0"/>
              </a:spcBef>
              <a:spcAft>
                <a:spcPts val="0"/>
              </a:spcAft>
              <a:buNone/>
            </a:pPr>
            <a:endParaRPr/>
          </a:p>
          <a:p>
            <a:pPr marL="0" lvl="0" indent="0" rtl="0">
              <a:spcBef>
                <a:spcPts val="0"/>
              </a:spcBef>
              <a:spcAft>
                <a:spcPts val="0"/>
              </a:spcAft>
              <a:buNone/>
            </a:pPr>
            <a:r>
              <a:rPr lang="en"/>
              <a:t>Why we are talking about Andy Warhol at a Baseball Conference? </a:t>
            </a:r>
            <a:endParaRPr/>
          </a:p>
          <a:p>
            <a:pPr marL="0" lvl="0" indent="0">
              <a:spcBef>
                <a:spcPts val="0"/>
              </a:spcBef>
              <a:spcAft>
                <a:spcPts val="0"/>
              </a:spcAft>
              <a:buNone/>
            </a:pPr>
            <a:endParaRPr/>
          </a:p>
          <a:p>
            <a:pPr marL="0" lvl="0" indent="0">
              <a:spcBef>
                <a:spcPts val="0"/>
              </a:spcBef>
              <a:spcAft>
                <a:spcPts val="0"/>
              </a:spcAft>
              <a:buNone/>
            </a:pPr>
            <a:r>
              <a:rPr lang="en"/>
              <a:t>We are talking about Andy Warhol because we are in his neighborhood, He grew up  in the OAKLAND section of Pittsburgh just south of Forbes Field) and </a:t>
            </a:r>
            <a:endParaRPr/>
          </a:p>
          <a:p>
            <a:pPr marL="0" lvl="0" indent="0">
              <a:spcBef>
                <a:spcPts val="0"/>
              </a:spcBef>
              <a:spcAft>
                <a:spcPts val="0"/>
              </a:spcAft>
              <a:buNone/>
            </a:pPr>
            <a:endParaRPr/>
          </a:p>
          <a:p>
            <a:pPr marL="0" lvl="0" indent="0">
              <a:spcBef>
                <a:spcPts val="0"/>
              </a:spcBef>
              <a:spcAft>
                <a:spcPts val="0"/>
              </a:spcAft>
              <a:buNone/>
            </a:pPr>
            <a:r>
              <a:rPr lang="en"/>
              <a:t>He produced artworks of three baseball legends</a:t>
            </a:r>
            <a:endParaRPr/>
          </a:p>
          <a:p>
            <a:pPr marL="0" lvl="0" indent="0" rtl="0">
              <a:spcBef>
                <a:spcPts val="0"/>
              </a:spcBef>
              <a:spcAft>
                <a:spcPts val="0"/>
              </a:spcAft>
              <a:buNone/>
            </a:pPr>
            <a:endParaRPr/>
          </a:p>
          <a:p>
            <a:pPr marL="0" lvl="0" indent="0" rtl="0">
              <a:spcBef>
                <a:spcPts val="0"/>
              </a:spcBef>
              <a:spcAft>
                <a:spcPts val="0"/>
              </a:spcAft>
              <a:buNone/>
            </a:pPr>
            <a:r>
              <a:rPr lang="en"/>
              <a:t>_____________</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Shape 2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7" name="Shape 24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The Tom Seaver idea get started from Art Collector Richard Weisman</a:t>
            </a:r>
            <a:endParaRPr/>
          </a:p>
          <a:p>
            <a:pPr marL="0" lvl="0" indent="0">
              <a:spcBef>
                <a:spcPts val="0"/>
              </a:spcBef>
              <a:spcAft>
                <a:spcPts val="0"/>
              </a:spcAft>
              <a:buNone/>
            </a:pPr>
            <a:endParaRPr/>
          </a:p>
          <a:p>
            <a:pPr marL="0" lvl="0" indent="0">
              <a:spcBef>
                <a:spcPts val="0"/>
              </a:spcBef>
              <a:spcAft>
                <a:spcPts val="0"/>
              </a:spcAft>
              <a:buNone/>
            </a:pPr>
            <a:r>
              <a:rPr lang="en"/>
              <a:t>Weisman Investment Investment Banker &amp; Art Collector</a:t>
            </a:r>
            <a:endParaRPr/>
          </a:p>
          <a:p>
            <a:pPr marL="0" lvl="0" indent="0">
              <a:spcBef>
                <a:spcPts val="0"/>
              </a:spcBef>
              <a:spcAft>
                <a:spcPts val="0"/>
              </a:spcAft>
              <a:buNone/>
            </a:pPr>
            <a:endParaRPr/>
          </a:p>
          <a:p>
            <a:pPr marL="0" lvl="0" indent="0">
              <a:spcBef>
                <a:spcPts val="0"/>
              </a:spcBef>
              <a:spcAft>
                <a:spcPts val="0"/>
              </a:spcAft>
              <a:buNone/>
            </a:pPr>
            <a:r>
              <a:rPr lang="en"/>
              <a:t>Friend of Warhol. Idea WARHOL do a project he dubbed the ATHLETES SERIES</a:t>
            </a:r>
            <a:endParaRPr/>
          </a:p>
          <a:p>
            <a:pPr marL="0" lvl="0" indent="0">
              <a:spcBef>
                <a:spcPts val="0"/>
              </a:spcBef>
              <a:spcAft>
                <a:spcPts val="0"/>
              </a:spcAft>
              <a:buNone/>
            </a:pPr>
            <a:endParaRPr/>
          </a:p>
          <a:p>
            <a:pPr marL="0" lvl="0" indent="0">
              <a:spcBef>
                <a:spcPts val="0"/>
              </a:spcBef>
              <a:spcAft>
                <a:spcPts val="0"/>
              </a:spcAft>
              <a:buNone/>
            </a:pPr>
            <a:r>
              <a:rPr lang="en"/>
              <a:t>$1Million Commision Warhol produces original works of 10 athletes. </a:t>
            </a:r>
            <a:endParaRPr/>
          </a:p>
          <a:p>
            <a:pPr marL="0" lvl="0" indent="0">
              <a:spcBef>
                <a:spcPts val="0"/>
              </a:spcBef>
              <a:spcAft>
                <a:spcPts val="0"/>
              </a:spcAft>
              <a:buNone/>
            </a:pPr>
            <a:endParaRPr/>
          </a:p>
          <a:p>
            <a:pPr marL="0" lvl="0" indent="0" rtl="0">
              <a:spcBef>
                <a:spcPts val="0"/>
              </a:spcBef>
              <a:spcAft>
                <a:spcPts val="0"/>
              </a:spcAft>
              <a:buNone/>
            </a:pPr>
            <a:r>
              <a:rPr lang="en"/>
              <a:t>https://www.mydaytondailynews.com/entertainment/arts--theater/dayton-art-museum-new-exhibit-combines-art-and-sports/5DTuo8jmvy8t68fGHEyEBL/</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6" name="Shape 2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Since In the words of SABRs Tom SCHIEBER “Andy Warhol didn’t know the difference between first base and a first down” </a:t>
            </a:r>
            <a:endParaRPr/>
          </a:p>
          <a:p>
            <a:pPr marL="0" lvl="0" indent="0">
              <a:spcBef>
                <a:spcPts val="0"/>
              </a:spcBef>
              <a:spcAft>
                <a:spcPts val="0"/>
              </a:spcAft>
              <a:buNone/>
            </a:pPr>
            <a:endParaRPr/>
          </a:p>
          <a:p>
            <a:pPr marL="0" lvl="0" indent="0">
              <a:spcBef>
                <a:spcPts val="0"/>
              </a:spcBef>
              <a:spcAft>
                <a:spcPts val="0"/>
              </a:spcAft>
              <a:buNone/>
            </a:pPr>
            <a:r>
              <a:rPr lang="en"/>
              <a:t>The Task of selecting the subjects fell to Richard Weisman</a:t>
            </a:r>
            <a:endParaRPr/>
          </a:p>
          <a:p>
            <a:pPr marL="0" lvl="0" indent="0">
              <a:spcBef>
                <a:spcPts val="0"/>
              </a:spcBef>
              <a:spcAft>
                <a:spcPts val="0"/>
              </a:spcAft>
              <a:buNone/>
            </a:pPr>
            <a:endParaRPr/>
          </a:p>
          <a:p>
            <a:pPr marL="0" lvl="0" indent="0">
              <a:spcBef>
                <a:spcPts val="0"/>
              </a:spcBef>
              <a:spcAft>
                <a:spcPts val="0"/>
              </a:spcAft>
              <a:buNone/>
            </a:pPr>
            <a:r>
              <a:rPr lang="en"/>
              <a:t>These are the athletes Weisman picked. </a:t>
            </a:r>
            <a:endParaRPr/>
          </a:p>
          <a:p>
            <a:pPr marL="0" lvl="0" indent="0">
              <a:spcBef>
                <a:spcPts val="0"/>
              </a:spcBef>
              <a:spcAft>
                <a:spcPts val="0"/>
              </a:spcAft>
              <a:buNone/>
            </a:pPr>
            <a:endParaRPr/>
          </a:p>
          <a:p>
            <a:pPr marL="0" lvl="0" indent="0">
              <a:spcBef>
                <a:spcPts val="0"/>
              </a:spcBef>
              <a:spcAft>
                <a:spcPts val="0"/>
              </a:spcAft>
              <a:buNone/>
            </a:pPr>
            <a:r>
              <a:rPr lang="en"/>
              <a:t>Among the first people Richard Weisman reached out to was Tom Seaver </a:t>
            </a:r>
            <a:endParaRPr/>
          </a:p>
          <a:p>
            <a:pPr marL="0" lvl="0" indent="0">
              <a:spcBef>
                <a:spcPts val="0"/>
              </a:spcBef>
              <a:spcAft>
                <a:spcPts val="0"/>
              </a:spcAft>
              <a:buNone/>
            </a:pPr>
            <a:endParaRPr/>
          </a:p>
          <a:p>
            <a:pPr marL="0" lvl="0" indent="0">
              <a:spcBef>
                <a:spcPts val="0"/>
              </a:spcBef>
              <a:spcAft>
                <a:spcPts val="0"/>
              </a:spcAft>
              <a:buNone/>
            </a:pPr>
            <a:endParaRPr/>
          </a:p>
          <a:p>
            <a:pPr marL="0" lvl="0" indent="0" rtl="0">
              <a:spcBef>
                <a:spcPts val="0"/>
              </a:spcBef>
              <a:spcAft>
                <a:spcPts val="0"/>
              </a:spcAft>
              <a:buNone/>
            </a:pPr>
            <a:r>
              <a:rPr lang="en"/>
              <a:t>https://www.mydaytondailynews.com/entertainment/arts--theater/dayton-art-museum-new-exhibit-combines-art-and-sports/5DTuo8jmvy8t68fGHEyEBL/</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Shape 2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9" name="Shape 26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rtl="0">
              <a:spcBef>
                <a:spcPts val="0"/>
              </a:spcBef>
              <a:spcAft>
                <a:spcPts val="0"/>
              </a:spcAft>
              <a:buSzPts val="1100"/>
              <a:buAutoNum type="arabicParenR"/>
            </a:pPr>
            <a:r>
              <a:rPr lang="en"/>
              <a:t>WEISMANN Knew Seaver and felt he would be  Open to Idea</a:t>
            </a:r>
            <a:endParaRPr/>
          </a:p>
          <a:p>
            <a:pPr marL="0" lvl="0" indent="0">
              <a:spcBef>
                <a:spcPts val="0"/>
              </a:spcBef>
              <a:spcAft>
                <a:spcPts val="0"/>
              </a:spcAft>
              <a:buNone/>
            </a:pPr>
            <a:endParaRPr/>
          </a:p>
          <a:p>
            <a:pPr marL="0" lvl="0" indent="0">
              <a:spcBef>
                <a:spcPts val="0"/>
              </a:spcBef>
              <a:spcAft>
                <a:spcPts val="0"/>
              </a:spcAft>
              <a:buNone/>
            </a:pPr>
            <a:r>
              <a:rPr lang="en"/>
              <a:t>2) Tom Brother CHARLES Sculptor, Tom was familiar with the arts and comfortable around artists. </a:t>
            </a:r>
            <a:endParaRPr/>
          </a:p>
          <a:p>
            <a:pPr marL="0" lvl="0" indent="0">
              <a:spcBef>
                <a:spcPts val="0"/>
              </a:spcBef>
              <a:spcAft>
                <a:spcPts val="0"/>
              </a:spcAft>
              <a:buNone/>
            </a:pPr>
            <a:endParaRPr/>
          </a:p>
          <a:p>
            <a:pPr marL="0" lvl="0" indent="0">
              <a:spcBef>
                <a:spcPts val="0"/>
              </a:spcBef>
              <a:spcAft>
                <a:spcPts val="0"/>
              </a:spcAft>
              <a:buNone/>
            </a:pPr>
            <a:r>
              <a:rPr lang="en"/>
              <a:t>3) Proxiimity NYC WEISMAN </a:t>
            </a:r>
            <a:endParaRPr/>
          </a:p>
          <a:p>
            <a:pPr marL="0" lvl="0" indent="0">
              <a:spcBef>
                <a:spcPts val="0"/>
              </a:spcBef>
              <a:spcAft>
                <a:spcPts val="0"/>
              </a:spcAft>
              <a:buNone/>
            </a:pPr>
            <a:endParaRPr/>
          </a:p>
          <a:p>
            <a:pPr marL="0" lvl="0" indent="0">
              <a:spcBef>
                <a:spcPts val="0"/>
              </a:spcBef>
              <a:spcAft>
                <a:spcPts val="0"/>
              </a:spcAft>
              <a:buNone/>
            </a:pPr>
            <a:r>
              <a:rPr lang="en"/>
              <a:t>JUNE 15th 1977</a:t>
            </a:r>
            <a:endParaRPr/>
          </a:p>
          <a:p>
            <a:pPr marL="0" lvl="0" indent="0">
              <a:spcBef>
                <a:spcPts val="0"/>
              </a:spcBef>
              <a:spcAft>
                <a:spcPts val="0"/>
              </a:spcAft>
              <a:buNone/>
            </a:pPr>
            <a:endParaRPr/>
          </a:p>
          <a:p>
            <a:pPr marL="0" lvl="0" indent="0">
              <a:spcBef>
                <a:spcPts val="0"/>
              </a:spcBef>
              <a:spcAft>
                <a:spcPts val="0"/>
              </a:spcAft>
              <a:buNone/>
            </a:pPr>
            <a:r>
              <a:rPr lang="en"/>
              <a:t>MIDNIGHT MASSACRE</a:t>
            </a:r>
            <a:endParaRPr/>
          </a:p>
          <a:p>
            <a:pPr marL="0" lvl="0" indent="0">
              <a:spcBef>
                <a:spcPts val="0"/>
              </a:spcBef>
              <a:spcAft>
                <a:spcPts val="0"/>
              </a:spcAft>
              <a:buNone/>
            </a:pPr>
            <a:endParaRPr/>
          </a:p>
          <a:p>
            <a:pPr marL="0" lvl="0" indent="0">
              <a:spcBef>
                <a:spcPts val="0"/>
              </a:spcBef>
              <a:spcAft>
                <a:spcPts val="0"/>
              </a:spcAft>
              <a:buNone/>
            </a:pPr>
            <a:endParaRPr/>
          </a:p>
          <a:p>
            <a:pPr marL="0" lvl="0" indent="0">
              <a:spcBef>
                <a:spcPts val="0"/>
              </a:spcBef>
              <a:spcAft>
                <a:spcPts val="0"/>
              </a:spcAft>
              <a:buNone/>
            </a:pPr>
            <a:endParaRPr/>
          </a:p>
          <a:p>
            <a:pPr marL="0" lvl="0" indent="0" rtl="0">
              <a:spcBef>
                <a:spcPts val="0"/>
              </a:spcBef>
              <a:spcAft>
                <a:spcPts val="0"/>
              </a:spcAft>
              <a:buNone/>
            </a:pPr>
            <a:r>
              <a:rPr lang="en"/>
              <a:t> </a:t>
            </a:r>
            <a:br>
              <a:rPr lang="en"/>
            </a:br>
            <a:r>
              <a:rPr lang="en"/>
              <a:t>https://www.gettyimages.com/license/97321462</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Shape 2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8" name="Shape 27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a:solidFill>
                  <a:schemeClr val="dk1"/>
                </a:solidFill>
              </a:rPr>
              <a:t>Then on June 15 1977 The Midnight Massacre Happens</a:t>
            </a:r>
            <a:endParaRPr>
              <a:solidFill>
                <a:schemeClr val="dk1"/>
              </a:solidFill>
            </a:endParaRPr>
          </a:p>
          <a:p>
            <a:pPr marL="0" lvl="0" indent="0">
              <a:spcBef>
                <a:spcPts val="0"/>
              </a:spcBef>
              <a:spcAft>
                <a:spcPts val="0"/>
              </a:spcAft>
              <a:buClr>
                <a:schemeClr val="dk1"/>
              </a:buClr>
              <a:buSzPts val="1100"/>
              <a:buFont typeface="Arial"/>
              <a:buNone/>
            </a:pPr>
            <a:endParaRPr>
              <a:solidFill>
                <a:schemeClr val="dk1"/>
              </a:solidFill>
            </a:endParaRPr>
          </a:p>
          <a:p>
            <a:pPr marL="0" lvl="0" indent="0">
              <a:spcBef>
                <a:spcPts val="0"/>
              </a:spcBef>
              <a:spcAft>
                <a:spcPts val="0"/>
              </a:spcAft>
              <a:buClr>
                <a:schemeClr val="dk1"/>
              </a:buClr>
              <a:buSzPts val="1100"/>
              <a:buFont typeface="Arial"/>
              <a:buNone/>
            </a:pPr>
            <a:r>
              <a:rPr lang="en">
                <a:solidFill>
                  <a:schemeClr val="dk1"/>
                </a:solidFill>
              </a:rPr>
              <a:t>Now Weisman has the same problem as Solway. A Ballplayer in Cincinnati and an Artist in New York</a:t>
            </a:r>
            <a:endParaRPr>
              <a:solidFill>
                <a:schemeClr val="dk1"/>
              </a:solidFill>
            </a:endParaRPr>
          </a:p>
          <a:p>
            <a:pPr marL="0" lvl="0" indent="0"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Shape 2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9" name="Shape 28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FIRST TRIP Back to NY is for the  ASG at Yankee Stadium. Biggest OVATION of the night goes to Tom SEAVER</a:t>
            </a:r>
            <a:endParaRPr/>
          </a:p>
          <a:p>
            <a:pPr marL="0" lvl="0" indent="0">
              <a:spcBef>
                <a:spcPts val="0"/>
              </a:spcBef>
              <a:spcAft>
                <a:spcPts val="0"/>
              </a:spcAft>
              <a:buClr>
                <a:schemeClr val="dk1"/>
              </a:buClr>
              <a:buSzPts val="1100"/>
              <a:buFont typeface="Arial"/>
              <a:buNone/>
            </a:pPr>
            <a:r>
              <a:rPr lang="en">
                <a:solidFill>
                  <a:schemeClr val="dk1"/>
                </a:solidFill>
              </a:rPr>
              <a:t>The Next day He goes to Andy Warhol’s Studio to be photographed. </a:t>
            </a:r>
            <a:endParaRPr>
              <a:solidFill>
                <a:schemeClr val="dk1"/>
              </a:solidFill>
            </a:endParaRPr>
          </a:p>
          <a:p>
            <a:pPr marL="0" lvl="0" indent="0">
              <a:spcBef>
                <a:spcPts val="0"/>
              </a:spcBef>
              <a:spcAft>
                <a:spcPts val="0"/>
              </a:spcAft>
              <a:buNone/>
            </a:pPr>
            <a:endParaRPr/>
          </a:p>
          <a:p>
            <a:pPr marL="0" lvl="0" indent="0">
              <a:spcBef>
                <a:spcPts val="0"/>
              </a:spcBef>
              <a:spcAft>
                <a:spcPts val="0"/>
              </a:spcAft>
              <a:buNone/>
            </a:pPr>
            <a:endParaRPr/>
          </a:p>
          <a:p>
            <a:pPr marL="0" lvl="0" indent="0" rtl="0">
              <a:spcBef>
                <a:spcPts val="0"/>
              </a:spcBef>
              <a:spcAft>
                <a:spcPts val="0"/>
              </a:spcAft>
              <a:buNone/>
            </a:pPr>
            <a:r>
              <a:rPr lang="en"/>
              <a:t>https://www.mydaytondailynews.com/entertainment/arts--theater/dayton-art-museum-new-exhibit-combines-art-and-sports/5DTuo8jmvy8t68fGHEyEBL/</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Shape 2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8" name="Shape 29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a:p>
            <a:pPr marL="0" lvl="0" indent="0">
              <a:spcBef>
                <a:spcPts val="0"/>
              </a:spcBef>
              <a:spcAft>
                <a:spcPts val="0"/>
              </a:spcAft>
              <a:buNone/>
            </a:pPr>
            <a:r>
              <a:rPr lang="en">
                <a:solidFill>
                  <a:schemeClr val="dk1"/>
                </a:solidFill>
              </a:rPr>
              <a:t>Fortunately the Fine Art photographer Rene Perez captured the Warhol-Seaver session on film. </a:t>
            </a:r>
            <a:endParaRPr>
              <a:solidFill>
                <a:schemeClr val="dk1"/>
              </a:solidFill>
            </a:endParaRPr>
          </a:p>
          <a:p>
            <a:pPr marL="0" lvl="0" indent="0">
              <a:spcBef>
                <a:spcPts val="0"/>
              </a:spcBef>
              <a:spcAft>
                <a:spcPts val="0"/>
              </a:spcAft>
              <a:buNone/>
            </a:pPr>
            <a:endParaRPr>
              <a:solidFill>
                <a:schemeClr val="dk1"/>
              </a:solidFill>
            </a:endParaRPr>
          </a:p>
          <a:p>
            <a:pPr marL="0" lvl="0" indent="0">
              <a:spcBef>
                <a:spcPts val="0"/>
              </a:spcBef>
              <a:spcAft>
                <a:spcPts val="0"/>
              </a:spcAft>
              <a:buClr>
                <a:schemeClr val="dk1"/>
              </a:buClr>
              <a:buSzPts val="1100"/>
              <a:buFont typeface="Arial"/>
              <a:buNone/>
            </a:pPr>
            <a:r>
              <a:rPr lang="en">
                <a:solidFill>
                  <a:schemeClr val="dk1"/>
                </a:solidFill>
              </a:rPr>
              <a:t>This gives us a glimpse into Warhol’s portrait Process</a:t>
            </a:r>
            <a:endParaRPr>
              <a:solidFill>
                <a:schemeClr val="dk1"/>
              </a:solidFill>
            </a:endParaRPr>
          </a:p>
          <a:p>
            <a:pPr marL="0" lvl="0" indent="0">
              <a:spcBef>
                <a:spcPts val="0"/>
              </a:spcBef>
              <a:spcAft>
                <a:spcPts val="0"/>
              </a:spcAft>
              <a:buNone/>
            </a:pPr>
            <a:endParaRPr>
              <a:solidFill>
                <a:schemeClr val="dk1"/>
              </a:solidFill>
            </a:endParaRPr>
          </a:p>
          <a:p>
            <a:pPr marL="0" lvl="0" indent="0" rtl="0">
              <a:spcBef>
                <a:spcPts val="0"/>
              </a:spcBef>
              <a:spcAft>
                <a:spcPts val="0"/>
              </a:spcAft>
              <a:buNone/>
            </a:pPr>
            <a:endParaRPr>
              <a:solidFill>
                <a:schemeClr val="dk1"/>
              </a:solidFill>
            </a:endParaRPr>
          </a:p>
          <a:p>
            <a:pPr marL="0" lvl="0" indent="0" rtl="0">
              <a:spcBef>
                <a:spcPts val="0"/>
              </a:spcBef>
              <a:spcAft>
                <a:spcPts val="0"/>
              </a:spcAft>
              <a:buNone/>
            </a:pPr>
            <a:r>
              <a:rPr lang="en" u="sng">
                <a:solidFill>
                  <a:schemeClr val="hlink"/>
                </a:solidFill>
                <a:hlinkClick r:id="rId3"/>
              </a:rPr>
              <a:t>http://www.apimages.com/metadata/Index/Watchf-AP-A-NY-USA-APHS475433-Seaver-Pop-Icon/b63352224a61490dba428906b4c88e4d/8/0</a:t>
            </a:r>
            <a:endParaRPr/>
          </a:p>
          <a:p>
            <a:pPr marL="0" lvl="0" indent="0"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Shape 3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7" name="Shape 30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a:p>
            <a:pPr marL="0" lvl="0" indent="0">
              <a:spcBef>
                <a:spcPts val="0"/>
              </a:spcBef>
              <a:spcAft>
                <a:spcPts val="0"/>
              </a:spcAft>
              <a:buNone/>
            </a:pPr>
            <a:r>
              <a:rPr lang="en"/>
              <a:t>His preferred camera was the Big SHOT Polaroid </a:t>
            </a:r>
            <a:endParaRPr/>
          </a:p>
          <a:p>
            <a:pPr marL="457200" lvl="0" indent="-298450" rtl="0">
              <a:spcBef>
                <a:spcPts val="0"/>
              </a:spcBef>
              <a:spcAft>
                <a:spcPts val="0"/>
              </a:spcAft>
              <a:buSzPts val="1100"/>
              <a:buAutoNum type="arabicParenR"/>
            </a:pPr>
            <a:r>
              <a:rPr lang="en"/>
              <a:t>He liked the Picture Quality</a:t>
            </a:r>
            <a:endParaRPr/>
          </a:p>
          <a:p>
            <a:pPr marL="457200" lvl="0" indent="-298450" rtl="0">
              <a:spcBef>
                <a:spcPts val="0"/>
              </a:spcBef>
              <a:spcAft>
                <a:spcPts val="0"/>
              </a:spcAft>
              <a:buSzPts val="1100"/>
              <a:buAutoNum type="arabicParenR"/>
            </a:pPr>
            <a:r>
              <a:rPr lang="en"/>
              <a:t>Requires photographer to be in close PROXIMITY to  the subject. </a:t>
            </a:r>
            <a:endParaRPr/>
          </a:p>
          <a:p>
            <a:pPr marL="914400" lvl="1" indent="-298450">
              <a:spcBef>
                <a:spcPts val="0"/>
              </a:spcBef>
              <a:spcAft>
                <a:spcPts val="0"/>
              </a:spcAft>
              <a:buSzPts val="1100"/>
              <a:buAutoNum type="alphaLcParenR"/>
            </a:pPr>
            <a:r>
              <a:rPr lang="en"/>
              <a:t>Creates a degree of INTIMACY which allowed Andy to get to know subject. </a:t>
            </a:r>
            <a:endParaRPr/>
          </a:p>
          <a:p>
            <a:pPr marL="0" lvl="0" indent="0">
              <a:spcBef>
                <a:spcPts val="0"/>
              </a:spcBef>
              <a:spcAft>
                <a:spcPts val="0"/>
              </a:spcAft>
              <a:buNone/>
            </a:pPr>
            <a:endParaRPr/>
          </a:p>
          <a:p>
            <a:pPr marL="0" lvl="0" indent="0" rtl="0">
              <a:spcBef>
                <a:spcPts val="0"/>
              </a:spcBef>
              <a:spcAft>
                <a:spcPts val="0"/>
              </a:spcAft>
              <a:buNone/>
            </a:pPr>
            <a:r>
              <a:rPr lang="en" u="sng">
                <a:solidFill>
                  <a:schemeClr val="hlink"/>
                </a:solidFill>
                <a:hlinkClick r:id="rId3"/>
              </a:rPr>
              <a:t>http://www.apimages.com/metadata/Index/Watchf-AP-A-NY-USA-APHS475434-Seaver-Pop-Icon/caff9de2b3cd40ecb96c8da95c598b5f/11/0</a:t>
            </a:r>
            <a:endParaRPr/>
          </a:p>
          <a:p>
            <a:pPr marL="0" lvl="0" indent="0"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Shape 3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6" name="Shape 31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And instant FEEDBACK - 1977 before digital photography allows SUBJECT to have input into which shot they like. .</a:t>
            </a:r>
            <a:endParaRPr/>
          </a:p>
          <a:p>
            <a:pPr marL="0" lvl="0" indent="0">
              <a:spcBef>
                <a:spcPts val="0"/>
              </a:spcBef>
              <a:spcAft>
                <a:spcPts val="0"/>
              </a:spcAft>
              <a:buNone/>
            </a:pPr>
            <a:endParaRPr sz="1400">
              <a:solidFill>
                <a:srgbClr val="FF0000"/>
              </a:solidFill>
            </a:endParaRPr>
          </a:p>
          <a:p>
            <a:pPr marL="0" lvl="0" indent="0">
              <a:spcBef>
                <a:spcPts val="0"/>
              </a:spcBef>
              <a:spcAft>
                <a:spcPts val="0"/>
              </a:spcAft>
              <a:buNone/>
            </a:pPr>
            <a:r>
              <a:rPr lang="en" sz="1400" b="1">
                <a:solidFill>
                  <a:srgbClr val="FF0000"/>
                </a:solidFill>
              </a:rPr>
              <a:t>The Seaver Painting based off  these Polaroids is on the next slide:  </a:t>
            </a:r>
            <a:endParaRPr sz="1400" b="1">
              <a:solidFill>
                <a:srgbClr val="FF0000"/>
              </a:solidFill>
            </a:endParaRPr>
          </a:p>
          <a:p>
            <a:pPr marL="0" lvl="0" indent="0">
              <a:spcBef>
                <a:spcPts val="0"/>
              </a:spcBef>
              <a:spcAft>
                <a:spcPts val="0"/>
              </a:spcAft>
              <a:buNone/>
            </a:pPr>
            <a:endParaRPr b="1"/>
          </a:p>
          <a:p>
            <a:pPr marL="0" lvl="0" indent="0">
              <a:spcBef>
                <a:spcPts val="0"/>
              </a:spcBef>
              <a:spcAft>
                <a:spcPts val="0"/>
              </a:spcAft>
              <a:buNone/>
            </a:pPr>
            <a:endParaRPr b="1"/>
          </a:p>
          <a:p>
            <a:pPr marL="0" lvl="0" indent="0">
              <a:spcBef>
                <a:spcPts val="0"/>
              </a:spcBef>
              <a:spcAft>
                <a:spcPts val="0"/>
              </a:spcAft>
              <a:buNone/>
            </a:pPr>
            <a:endParaRPr/>
          </a:p>
          <a:p>
            <a:pPr marL="0" lvl="0" indent="0">
              <a:spcBef>
                <a:spcPts val="0"/>
              </a:spcBef>
              <a:spcAft>
                <a:spcPts val="0"/>
              </a:spcAft>
              <a:buNone/>
            </a:pPr>
            <a:r>
              <a:rPr lang="en" u="sng">
                <a:solidFill>
                  <a:schemeClr val="hlink"/>
                </a:solidFill>
                <a:hlinkClick r:id="rId3"/>
              </a:rPr>
              <a:t>http://www.apimages.com/metadata/Index/Watchf-AP-A-NY-USA-APHS475432-Seaver-Pop-Icon/4b20427422c048ca8c6812313141f778/3/0</a:t>
            </a:r>
            <a:endParaRPr/>
          </a:p>
          <a:p>
            <a:pPr marL="0" lvl="0" indent="0">
              <a:spcBef>
                <a:spcPts val="0"/>
              </a:spcBef>
              <a:spcAft>
                <a:spcPts val="0"/>
              </a:spcAft>
              <a:buNone/>
            </a:pPr>
            <a:endParaRPr/>
          </a:p>
          <a:p>
            <a:pPr marL="0" lvl="0" indent="0">
              <a:spcBef>
                <a:spcPts val="0"/>
              </a:spcBef>
              <a:spcAft>
                <a:spcPts val="0"/>
              </a:spcAft>
              <a:buNone/>
            </a:pPr>
            <a:endParaRPr/>
          </a:p>
          <a:p>
            <a:pPr marL="0" lvl="0" indent="0"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Shape 3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3" name="Shape 32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The PHOTO Silks-screen 40x40. STANDARD size of a WARHOL PORTRAIT</a:t>
            </a:r>
            <a:endParaRPr/>
          </a:p>
          <a:p>
            <a:pPr marL="0" lvl="0" indent="0">
              <a:spcBef>
                <a:spcPts val="0"/>
              </a:spcBef>
              <a:spcAft>
                <a:spcPts val="0"/>
              </a:spcAft>
              <a:buNone/>
            </a:pPr>
            <a:r>
              <a:rPr lang="en"/>
              <a:t>Similar to a well known Marilyn Monroe, Liz Taylor, Mao Tse Teng from the era</a:t>
            </a:r>
            <a:endParaRPr/>
          </a:p>
          <a:p>
            <a:pPr marL="0" lvl="0" indent="0">
              <a:spcBef>
                <a:spcPts val="0"/>
              </a:spcBef>
              <a:spcAft>
                <a:spcPts val="0"/>
              </a:spcAft>
              <a:buNone/>
            </a:pPr>
            <a:endParaRPr/>
          </a:p>
          <a:p>
            <a:pPr marL="0" lvl="0" indent="0">
              <a:spcBef>
                <a:spcPts val="0"/>
              </a:spcBef>
              <a:spcAft>
                <a:spcPts val="0"/>
              </a:spcAft>
              <a:buNone/>
            </a:pPr>
            <a:r>
              <a:rPr lang="en"/>
              <a:t>This is 1 of 8 FLAVORs of the Seaver painting. By Flavor I mean there were 8 copies based off a single silkscreen (The Black stencil) , Each painting differs with the colored paint applied. In the case those colors include the green paint above Seaver’s Eye and the Red paint on the collar.  </a:t>
            </a:r>
            <a:endParaRPr/>
          </a:p>
          <a:p>
            <a:pPr marL="0" lvl="0" indent="0">
              <a:spcBef>
                <a:spcPts val="0"/>
              </a:spcBef>
              <a:spcAft>
                <a:spcPts val="0"/>
              </a:spcAft>
              <a:buNone/>
            </a:pPr>
            <a:endParaRPr/>
          </a:p>
          <a:p>
            <a:pPr marL="0" lvl="0" indent="0">
              <a:spcBef>
                <a:spcPts val="0"/>
              </a:spcBef>
              <a:spcAft>
                <a:spcPts val="0"/>
              </a:spcAft>
              <a:buNone/>
            </a:pPr>
            <a:r>
              <a:rPr lang="en"/>
              <a:t>Notice that Seaver has a glove but is not wearing a cap. </a:t>
            </a:r>
            <a:r>
              <a:rPr lang="en">
                <a:solidFill>
                  <a:schemeClr val="dk1"/>
                </a:solidFill>
              </a:rPr>
              <a:t>This allows us to better see the face of the subject. </a:t>
            </a:r>
            <a:endParaRPr>
              <a:solidFill>
                <a:schemeClr val="dk1"/>
              </a:solidFill>
            </a:endParaRPr>
          </a:p>
          <a:p>
            <a:pPr marL="0" lvl="0" indent="0">
              <a:spcBef>
                <a:spcPts val="0"/>
              </a:spcBef>
              <a:spcAft>
                <a:spcPts val="0"/>
              </a:spcAft>
              <a:buNone/>
            </a:pPr>
            <a:endParaRPr>
              <a:solidFill>
                <a:schemeClr val="dk1"/>
              </a:solidFill>
            </a:endParaRPr>
          </a:p>
          <a:p>
            <a:pPr marL="0" lvl="0" indent="0">
              <a:spcBef>
                <a:spcPts val="0"/>
              </a:spcBef>
              <a:spcAft>
                <a:spcPts val="0"/>
              </a:spcAft>
              <a:buNone/>
            </a:pPr>
            <a:r>
              <a:rPr lang="en">
                <a:solidFill>
                  <a:schemeClr val="dk1"/>
                </a:solidFill>
              </a:rPr>
              <a:t>Tom Seaver’s Wife, Nancy, was happy with the decision - “..almost every other picture of Tom was done in motion; this revealed another side, a softer, quieter side”</a:t>
            </a:r>
            <a:endParaRPr>
              <a:solidFill>
                <a:schemeClr val="dk1"/>
              </a:solidFill>
            </a:endParaRPr>
          </a:p>
          <a:p>
            <a:pPr marL="0" lvl="0" indent="0">
              <a:spcBef>
                <a:spcPts val="0"/>
              </a:spcBef>
              <a:spcAft>
                <a:spcPts val="0"/>
              </a:spcAft>
              <a:buNone/>
            </a:pPr>
            <a:endParaRPr>
              <a:solidFill>
                <a:schemeClr val="dk1"/>
              </a:solidFill>
            </a:endParaRPr>
          </a:p>
          <a:p>
            <a:pPr marL="0" lvl="0" indent="0" rtl="0">
              <a:spcBef>
                <a:spcPts val="0"/>
              </a:spcBef>
              <a:spcAft>
                <a:spcPts val="0"/>
              </a:spcAft>
              <a:buNone/>
            </a:pPr>
            <a:endParaRPr>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Shape 3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1" name="Shape 33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Zoomed in a bit tighter</a:t>
            </a:r>
            <a:endParaRPr/>
          </a:p>
          <a:p>
            <a:pPr marL="0" lvl="0" indent="0"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a:p>
            <a:pPr marL="0" lvl="0" indent="0">
              <a:spcBef>
                <a:spcPts val="0"/>
              </a:spcBef>
              <a:spcAft>
                <a:spcPts val="0"/>
              </a:spcAft>
              <a:buNone/>
            </a:pPr>
            <a:r>
              <a:rPr lang="en"/>
              <a:t>The subjects of these paintings are Roger Maris Pete Rose and Tom Seaver were all captured at significant moments of their careers. </a:t>
            </a:r>
            <a:endParaRPr/>
          </a:p>
          <a:p>
            <a:pPr marL="0" lvl="0" indent="0">
              <a:spcBef>
                <a:spcPts val="0"/>
              </a:spcBef>
              <a:spcAft>
                <a:spcPts val="0"/>
              </a:spcAft>
              <a:buNone/>
            </a:pPr>
            <a:endParaRPr/>
          </a:p>
          <a:p>
            <a:pPr marL="0" lvl="0" indent="0">
              <a:spcBef>
                <a:spcPts val="0"/>
              </a:spcBef>
              <a:spcAft>
                <a:spcPts val="0"/>
              </a:spcAft>
              <a:buNone/>
            </a:pPr>
            <a:r>
              <a:rPr lang="en"/>
              <a:t>Roger Maris was featured in the 1962 Painting titled “Baseball” Maris was at his career Height. At the age of 28 He was a two time World Champion, 2 Time MVP and he had recently set the Single Season Home Run Record. </a:t>
            </a:r>
            <a:endParaRPr/>
          </a:p>
          <a:p>
            <a:pPr marL="0" lvl="0" indent="0">
              <a:spcBef>
                <a:spcPts val="0"/>
              </a:spcBef>
              <a:spcAft>
                <a:spcPts val="0"/>
              </a:spcAft>
              <a:buNone/>
            </a:pPr>
            <a:endParaRPr/>
          </a:p>
          <a:p>
            <a:pPr marL="0" lvl="0" indent="0">
              <a:spcBef>
                <a:spcPts val="0"/>
              </a:spcBef>
              <a:spcAft>
                <a:spcPts val="0"/>
              </a:spcAft>
              <a:buNone/>
            </a:pPr>
            <a:r>
              <a:rPr lang="en"/>
              <a:t>The Cincinnati Art Museum commissioned a portrait of Pete Rose in 1985 as he became the Major League Hit King surpassing Ty Cobb. </a:t>
            </a:r>
            <a:endParaRPr/>
          </a:p>
          <a:p>
            <a:pPr marL="0" lvl="0" indent="0">
              <a:spcBef>
                <a:spcPts val="0"/>
              </a:spcBef>
              <a:spcAft>
                <a:spcPts val="0"/>
              </a:spcAft>
              <a:buNone/>
            </a:pPr>
            <a:endParaRPr/>
          </a:p>
          <a:p>
            <a:pPr marL="0" lvl="0" indent="0">
              <a:spcBef>
                <a:spcPts val="0"/>
              </a:spcBef>
              <a:spcAft>
                <a:spcPts val="0"/>
              </a:spcAft>
              <a:buNone/>
            </a:pPr>
            <a:r>
              <a:rPr lang="en"/>
              <a:t>Andy Warhol captured Tom Seaver in 1977 which happened to be a critical juncture in the Hall of Fame pitchers career. </a:t>
            </a:r>
            <a:endParaRPr/>
          </a:p>
          <a:p>
            <a:pPr marL="0" lvl="0" indent="0">
              <a:spcBef>
                <a:spcPts val="0"/>
              </a:spcBef>
              <a:spcAft>
                <a:spcPts val="0"/>
              </a:spcAft>
              <a:buNone/>
            </a:pPr>
            <a:endParaRPr/>
          </a:p>
          <a:p>
            <a:pPr marL="0" lvl="0" indent="0">
              <a:spcBef>
                <a:spcPts val="0"/>
              </a:spcBef>
              <a:spcAft>
                <a:spcPts val="0"/>
              </a:spcAft>
              <a:buNone/>
            </a:pPr>
            <a:r>
              <a:rPr lang="en"/>
              <a:t>I have elected to present the three paintings in non-chronological order, placing them in order of Subject/Artist proximity. This essentially means that we are going to Examine the Seaver painting last because he was the ballplayer with whom Warhol became the mosts familiar </a:t>
            </a:r>
            <a:endParaRPr/>
          </a:p>
          <a:p>
            <a:pPr marL="0" lvl="0" indent="0">
              <a:spcBef>
                <a:spcPts val="0"/>
              </a:spcBef>
              <a:spcAft>
                <a:spcPts val="0"/>
              </a:spcAft>
              <a:buNone/>
            </a:pPr>
            <a:r>
              <a:rPr lang="en">
                <a:solidFill>
                  <a:schemeClr val="dk1"/>
                </a:solidFill>
              </a:rPr>
              <a:t>--------------</a:t>
            </a:r>
            <a:endParaRPr>
              <a:solidFill>
                <a:schemeClr val="dk1"/>
              </a:solidFill>
            </a:endParaRPr>
          </a:p>
          <a:p>
            <a:pPr marL="0" lvl="0" indent="0">
              <a:spcBef>
                <a:spcPts val="0"/>
              </a:spcBef>
              <a:spcAft>
                <a:spcPts val="0"/>
              </a:spcAft>
              <a:buNone/>
            </a:pPr>
            <a:endParaRPr>
              <a:solidFill>
                <a:schemeClr val="dk1"/>
              </a:solidFill>
            </a:endParaRPr>
          </a:p>
          <a:p>
            <a:pPr marL="0" lvl="0" indent="0">
              <a:spcBef>
                <a:spcPts val="0"/>
              </a:spcBef>
              <a:spcAft>
                <a:spcPts val="0"/>
              </a:spcAft>
              <a:buClr>
                <a:schemeClr val="dk1"/>
              </a:buClr>
              <a:buSzPts val="1100"/>
              <a:buFont typeface="Arial"/>
              <a:buNone/>
            </a:pPr>
            <a:endParaRPr>
              <a:solidFill>
                <a:schemeClr val="dk1"/>
              </a:solidFill>
            </a:endParaRPr>
          </a:p>
          <a:p>
            <a:pPr marL="0" lvl="0" indent="0">
              <a:spcBef>
                <a:spcPts val="0"/>
              </a:spcBef>
              <a:spcAft>
                <a:spcPts val="0"/>
              </a:spcAft>
              <a:buClr>
                <a:schemeClr val="dk1"/>
              </a:buClr>
              <a:buSzPts val="1100"/>
              <a:buFont typeface="Arial"/>
              <a:buNone/>
            </a:pPr>
            <a:r>
              <a:rPr lang="en">
                <a:solidFill>
                  <a:schemeClr val="dk1"/>
                </a:solidFill>
              </a:rPr>
              <a:t>SABR CONNIE MACK PHILADELPHIA</a:t>
            </a:r>
            <a:endParaRPr>
              <a:solidFill>
                <a:schemeClr val="dk1"/>
              </a:solidFill>
            </a:endParaRPr>
          </a:p>
          <a:p>
            <a:pPr marL="0" lvl="0" indent="0">
              <a:spcBef>
                <a:spcPts val="0"/>
              </a:spcBef>
              <a:spcAft>
                <a:spcPts val="0"/>
              </a:spcAft>
              <a:buClr>
                <a:schemeClr val="dk1"/>
              </a:buClr>
              <a:buSzPts val="1100"/>
              <a:buFont typeface="Arial"/>
              <a:buNone/>
            </a:pPr>
            <a:r>
              <a:rPr lang="en">
                <a:solidFill>
                  <a:schemeClr val="dk1"/>
                </a:solidFill>
              </a:rPr>
              <a:t>WARHOL MARIS ROSE SEAVER</a:t>
            </a:r>
            <a:endParaRPr>
              <a:solidFill>
                <a:schemeClr val="dk1"/>
              </a:solidFill>
            </a:endParaRPr>
          </a:p>
          <a:p>
            <a:pPr marL="0" lvl="0" indent="0">
              <a:spcBef>
                <a:spcPts val="0"/>
              </a:spcBef>
              <a:spcAft>
                <a:spcPts val="0"/>
              </a:spcAft>
              <a:buClr>
                <a:schemeClr val="dk1"/>
              </a:buClr>
              <a:buSzPts val="1100"/>
              <a:buFont typeface="Arial"/>
              <a:buNone/>
            </a:pPr>
            <a:r>
              <a:rPr lang="en">
                <a:solidFill>
                  <a:schemeClr val="dk1"/>
                </a:solidFill>
              </a:rPr>
              <a:t>WHY ANDY</a:t>
            </a:r>
            <a:endParaRPr/>
          </a:p>
          <a:p>
            <a:pPr marL="0" lvl="0" indent="0" rtl="0">
              <a:spcBef>
                <a:spcPts val="0"/>
              </a:spcBef>
              <a:spcAft>
                <a:spcPts val="0"/>
              </a:spcAft>
              <a:buNone/>
            </a:pPr>
            <a:r>
              <a:rPr lang="en" u="sng">
                <a:solidFill>
                  <a:schemeClr val="hlink"/>
                </a:solidFill>
                <a:hlinkClick r:id="rId3"/>
              </a:rPr>
              <a:t>http://www.sothebys.com/en/news-video/blogs/all-blogs/contemporary/2017/06/warhol-self-control.html</a:t>
            </a:r>
            <a:r>
              <a:rPr lang="en"/>
              <a:t>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Shape 3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1" name="Shape 34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a:t>What did Warhol think of the Tom Seaver session</a:t>
            </a:r>
            <a:endParaRPr/>
          </a:p>
          <a:p>
            <a:pPr marL="0" lvl="0" indent="0">
              <a:spcBef>
                <a:spcPts val="0"/>
              </a:spcBef>
              <a:spcAft>
                <a:spcPts val="0"/>
              </a:spcAft>
              <a:buClr>
                <a:schemeClr val="dk1"/>
              </a:buClr>
              <a:buSzPts val="1100"/>
              <a:buFont typeface="Arial"/>
              <a:buNone/>
            </a:pPr>
            <a:endParaRPr/>
          </a:p>
          <a:p>
            <a:pPr marL="0" lvl="0" indent="0">
              <a:spcBef>
                <a:spcPts val="0"/>
              </a:spcBef>
              <a:spcAft>
                <a:spcPts val="0"/>
              </a:spcAft>
              <a:buClr>
                <a:schemeClr val="dk1"/>
              </a:buClr>
              <a:buSzPts val="1100"/>
              <a:buFont typeface="Arial"/>
              <a:buNone/>
            </a:pPr>
            <a:r>
              <a:rPr lang="en"/>
              <a:t>Well lets peek into his Diaries:</a:t>
            </a:r>
            <a:endParaRPr/>
          </a:p>
          <a:p>
            <a:pPr marL="0" lvl="0" indent="0">
              <a:spcBef>
                <a:spcPts val="0"/>
              </a:spcBef>
              <a:spcAft>
                <a:spcPts val="0"/>
              </a:spcAft>
              <a:buClr>
                <a:schemeClr val="dk1"/>
              </a:buClr>
              <a:buSzPts val="1100"/>
              <a:buFont typeface="Arial"/>
              <a:buNone/>
            </a:pPr>
            <a:endParaRPr/>
          </a:p>
          <a:p>
            <a:pPr marL="0" lvl="0" indent="0">
              <a:spcBef>
                <a:spcPts val="0"/>
              </a:spcBef>
              <a:spcAft>
                <a:spcPts val="0"/>
              </a:spcAft>
              <a:buClr>
                <a:schemeClr val="dk1"/>
              </a:buClr>
              <a:buSzPts val="1100"/>
              <a:buFont typeface="Arial"/>
              <a:buNone/>
            </a:pPr>
            <a:r>
              <a:rPr lang="en"/>
              <a:t>“Tom Seaver Was Adorable. Athletes really do have the fat in the right places and they’re young in the right places” </a:t>
            </a:r>
            <a:endParaRPr/>
          </a:p>
          <a:p>
            <a:pPr marL="0" lvl="0" indent="0" rtl="0">
              <a:spcBef>
                <a:spcPts val="0"/>
              </a:spcBef>
              <a:spcAft>
                <a:spcPts val="0"/>
              </a:spcAft>
              <a:buClr>
                <a:schemeClr val="dk1"/>
              </a:buClr>
              <a:buSzPts val="1100"/>
              <a:buFont typeface="Arial"/>
              <a:buNone/>
            </a:pPr>
            <a:endParaRPr/>
          </a:p>
          <a:p>
            <a:pPr marL="0" lvl="0" indent="0" rtl="0">
              <a:spcBef>
                <a:spcPts val="0"/>
              </a:spcBef>
              <a:spcAft>
                <a:spcPts val="0"/>
              </a:spcAft>
              <a:buClr>
                <a:schemeClr val="dk1"/>
              </a:buClr>
              <a:buSzPts val="1100"/>
              <a:buFont typeface="Arial"/>
              <a:buNone/>
            </a:pPr>
            <a:r>
              <a:rPr lang="en" u="sng">
                <a:solidFill>
                  <a:srgbClr val="2200CC"/>
                </a:solidFill>
                <a:hlinkClick r:id="rId3"/>
              </a:rPr>
              <a:t>https://books.google.com/books?id=OmBQv6Ib6tgC&amp;pg=PT143&amp;dq=warhol+seaver&amp;hl=en&amp;sa=X&amp;ved=0ahUKEwj9s7fvpbrZAhUCZawKHScaAZ0Q6AEIKTAA#v=onepage&amp;q=warhol%20seaver&amp;f=false</a:t>
            </a:r>
            <a:r>
              <a:rPr lang="en">
                <a:solidFill>
                  <a:schemeClr val="dk1"/>
                </a:solidFill>
              </a:rPr>
              <a:t> The Andy Warhol Diaries Warhol &amp; Pat Hackett</a:t>
            </a:r>
            <a:endParaRPr>
              <a:solidFill>
                <a:schemeClr val="dk1"/>
              </a:solidFill>
            </a:endParaRPr>
          </a:p>
          <a:p>
            <a:pPr marL="0" lvl="0" indent="0"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Shape 3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3" name="Shape 35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SEAVER was originally shown with the other 10 ATHLETES SERIES at the Coe Kerr Gallery in New York on December 9 1977 </a:t>
            </a:r>
            <a:endParaRPr/>
          </a:p>
          <a:p>
            <a:pPr marL="0" lvl="0" indent="0">
              <a:spcBef>
                <a:spcPts val="0"/>
              </a:spcBef>
              <a:spcAft>
                <a:spcPts val="0"/>
              </a:spcAft>
              <a:buNone/>
            </a:pPr>
            <a:endParaRPr/>
          </a:p>
          <a:p>
            <a:pPr marL="0" lvl="0" indent="0">
              <a:spcBef>
                <a:spcPts val="0"/>
              </a:spcBef>
              <a:spcAft>
                <a:spcPts val="0"/>
              </a:spcAft>
              <a:buNone/>
            </a:pPr>
            <a:r>
              <a:rPr lang="en"/>
              <a:t>Here are few of the other athletes in the series - Notably Muhammad Ali - who gets an assist for his reputation helping with the Pete Rose Painting.</a:t>
            </a:r>
            <a:endParaRPr/>
          </a:p>
          <a:p>
            <a:pPr marL="0" lvl="0" indent="0">
              <a:spcBef>
                <a:spcPts val="0"/>
              </a:spcBef>
              <a:spcAft>
                <a:spcPts val="0"/>
              </a:spcAft>
              <a:buNone/>
            </a:pPr>
            <a:endParaRPr/>
          </a:p>
          <a:p>
            <a:pPr marL="0" lvl="0" indent="0">
              <a:spcBef>
                <a:spcPts val="0"/>
              </a:spcBef>
              <a:spcAft>
                <a:spcPts val="0"/>
              </a:spcAft>
              <a:buNone/>
            </a:pPr>
            <a:r>
              <a:rPr lang="en"/>
              <a:t>A baseball related trivia, The Coe Kerr Gallery was owned by 5 &amp; Dime Heir Fred Woolworth, who happened to be part owner of the Detroit Tigers franchise in the late 1950s. </a:t>
            </a:r>
            <a:endParaRPr/>
          </a:p>
          <a:p>
            <a:pPr marL="0" lvl="0" indent="0">
              <a:spcBef>
                <a:spcPts val="0"/>
              </a:spcBef>
              <a:spcAft>
                <a:spcPts val="0"/>
              </a:spcAft>
              <a:buNone/>
            </a:pPr>
            <a:r>
              <a:rPr lang="en"/>
              <a:t> </a:t>
            </a:r>
            <a:endParaRPr/>
          </a:p>
          <a:p>
            <a:pPr marL="0" lvl="0" indent="0">
              <a:spcBef>
                <a:spcPts val="0"/>
              </a:spcBef>
              <a:spcAft>
                <a:spcPts val="0"/>
              </a:spcAft>
              <a:buNone/>
            </a:pPr>
            <a:endParaRPr/>
          </a:p>
          <a:p>
            <a:pPr marL="0" lvl="0" indent="0">
              <a:spcBef>
                <a:spcPts val="0"/>
              </a:spcBef>
              <a:spcAft>
                <a:spcPts val="0"/>
              </a:spcAft>
              <a:buNone/>
            </a:pPr>
            <a:endParaRPr/>
          </a:p>
          <a:p>
            <a:pPr marL="0" lvl="0" indent="0">
              <a:spcBef>
                <a:spcPts val="0"/>
              </a:spcBef>
              <a:spcAft>
                <a:spcPts val="0"/>
              </a:spcAft>
              <a:buNone/>
            </a:pPr>
            <a:endParaRPr/>
          </a:p>
          <a:p>
            <a:pPr marL="0" lvl="0" indent="0" rtl="0">
              <a:spcBef>
                <a:spcPts val="0"/>
              </a:spcBef>
              <a:spcAft>
                <a:spcPts val="0"/>
              </a:spcAft>
              <a:buNone/>
            </a:pPr>
            <a:r>
              <a:rPr lang="en" u="sng">
                <a:solidFill>
                  <a:schemeClr val="hlink"/>
                </a:solidFill>
                <a:hlinkClick r:id="rId3"/>
              </a:rPr>
              <a:t>http://www.apimages.com/metadata/Index/Associated-Press-Domestic-News-New-York-United-/c5594667fbe6da11af9f0014c2589dfb/2/0</a:t>
            </a:r>
            <a:endParaRPr/>
          </a:p>
          <a:p>
            <a:pPr marL="0" lvl="0" indent="0">
              <a:spcBef>
                <a:spcPts val="0"/>
              </a:spcBef>
              <a:spcAft>
                <a:spcPts val="0"/>
              </a:spcAft>
              <a:buNone/>
            </a:pPr>
            <a:r>
              <a:rPr lang="en" u="sng">
                <a:solidFill>
                  <a:schemeClr val="hlink"/>
                </a:solidFill>
                <a:hlinkClick r:id="rId4"/>
              </a:rPr>
              <a:t>https://www.gettyimages.com/license/57198098</a:t>
            </a:r>
            <a:endParaRPr/>
          </a:p>
          <a:p>
            <a:pPr marL="0" lvl="0" indent="0" rtl="0">
              <a:spcBef>
                <a:spcPts val="0"/>
              </a:spcBef>
              <a:spcAft>
                <a:spcPts val="0"/>
              </a:spcAft>
              <a:buNone/>
            </a:pPr>
            <a:r>
              <a:rPr lang="en"/>
              <a:t>https://www.nytimes.com/1977/12/11/archives/pictures-at-an-exhibit-sports-of-the-times-the-man-cant-draw-assist.html</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Shape 3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2" name="Shape 36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sz="2400" b="1" dirty="0">
              <a:solidFill>
                <a:schemeClr val="dk1"/>
              </a:solidFill>
            </a:endParaRPr>
          </a:p>
          <a:p>
            <a:pPr marL="0" lvl="0" indent="0">
              <a:spcBef>
                <a:spcPts val="0"/>
              </a:spcBef>
              <a:spcAft>
                <a:spcPts val="0"/>
              </a:spcAft>
              <a:buNone/>
            </a:pPr>
            <a:r>
              <a:rPr lang="en" sz="2400" b="1" dirty="0">
                <a:solidFill>
                  <a:schemeClr val="dk1"/>
                </a:solidFill>
              </a:rPr>
              <a:t>Tom Seaver and the other athletes opened up a new world of possibilities </a:t>
            </a:r>
            <a:r>
              <a:rPr lang="en-US" sz="2400" b="1" dirty="0">
                <a:solidFill>
                  <a:schemeClr val="dk1"/>
                </a:solidFill>
              </a:rPr>
              <a:t>for Andy Warhol.</a:t>
            </a:r>
            <a:endParaRPr sz="2400" b="1" dirty="0">
              <a:solidFill>
                <a:schemeClr val="dk1"/>
              </a:solidFill>
            </a:endParaRPr>
          </a:p>
          <a:p>
            <a:pPr marL="0" lvl="0" indent="0">
              <a:spcBef>
                <a:spcPts val="0"/>
              </a:spcBef>
              <a:spcAft>
                <a:spcPts val="0"/>
              </a:spcAft>
              <a:buNone/>
            </a:pPr>
            <a:endParaRPr lang="en-US" sz="2400" i="1"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2400" b="1" dirty="0">
                <a:solidFill>
                  <a:schemeClr val="dk1"/>
                </a:solidFill>
              </a:rPr>
              <a:t>In his 1975 Books the </a:t>
            </a:r>
            <a:r>
              <a:rPr lang="en-US" sz="2400" b="1" dirty="0" err="1">
                <a:solidFill>
                  <a:schemeClr val="dk1"/>
                </a:solidFill>
              </a:rPr>
              <a:t>Philosphy</a:t>
            </a:r>
            <a:r>
              <a:rPr lang="en-US" sz="2400" b="1" dirty="0">
                <a:solidFill>
                  <a:schemeClr val="dk1"/>
                </a:solidFill>
              </a:rPr>
              <a:t> of Andy Warhol he noted…</a:t>
            </a:r>
          </a:p>
          <a:p>
            <a:pPr marL="0" lvl="0" indent="0">
              <a:spcBef>
                <a:spcPts val="0"/>
              </a:spcBef>
              <a:spcAft>
                <a:spcPts val="0"/>
              </a:spcAft>
              <a:buNone/>
            </a:pPr>
            <a:endParaRPr lang="en-US" sz="2400" i="1" dirty="0">
              <a:solidFill>
                <a:schemeClr val="dk1"/>
              </a:solidFill>
            </a:endParaRPr>
          </a:p>
          <a:p>
            <a:pPr marL="0" lvl="0" indent="0">
              <a:spcBef>
                <a:spcPts val="0"/>
              </a:spcBef>
              <a:spcAft>
                <a:spcPts val="0"/>
              </a:spcAft>
              <a:buNone/>
            </a:pPr>
            <a:endParaRPr sz="2400" i="1" dirty="0">
              <a:solidFill>
                <a:schemeClr val="dk1"/>
              </a:solidFill>
            </a:endParaRPr>
          </a:p>
          <a:p>
            <a:pPr marL="0" lvl="0" indent="0">
              <a:spcBef>
                <a:spcPts val="0"/>
              </a:spcBef>
              <a:spcAft>
                <a:spcPts val="0"/>
              </a:spcAft>
              <a:buClr>
                <a:schemeClr val="dk1"/>
              </a:buClr>
              <a:buSzPts val="1100"/>
              <a:buFont typeface="Arial"/>
              <a:buNone/>
            </a:pPr>
            <a:r>
              <a:rPr lang="en" sz="2400" i="1" dirty="0">
                <a:solidFill>
                  <a:schemeClr val="dk1"/>
                </a:solidFill>
              </a:rPr>
              <a:t>“..all the new movie stars are the sports people— they’re the real good-looking people, the exciting people—and they make the most money"</a:t>
            </a:r>
            <a:endParaRPr i="1" dirty="0"/>
          </a:p>
          <a:p>
            <a:pPr marL="0" lvl="0" indent="0">
              <a:spcBef>
                <a:spcPts val="0"/>
              </a:spcBef>
              <a:spcAft>
                <a:spcPts val="0"/>
              </a:spcAft>
              <a:buNone/>
            </a:pPr>
            <a:endParaRPr dirty="0"/>
          </a:p>
          <a:p>
            <a:pPr marL="0" lvl="0" indent="0">
              <a:spcBef>
                <a:spcPts val="0"/>
              </a:spcBef>
              <a:spcAft>
                <a:spcPts val="0"/>
              </a:spcAft>
              <a:buNone/>
            </a:pPr>
            <a:endParaRPr dirty="0"/>
          </a:p>
          <a:p>
            <a:pPr marL="0" lvl="0" indent="0">
              <a:spcBef>
                <a:spcPts val="0"/>
              </a:spcBef>
              <a:spcAft>
                <a:spcPts val="0"/>
              </a:spcAft>
              <a:buNone/>
            </a:pPr>
            <a:r>
              <a:rPr lang="en" b="1" dirty="0"/>
              <a:t>Part of the reason Warhol got involved with athletes was a request of a client (Richard Weisman), however Andy also realized that Athletes represented a new Market for his work both as subjects and customers.  </a:t>
            </a:r>
            <a:endParaRPr b="1" dirty="0"/>
          </a:p>
          <a:p>
            <a:pPr marL="0" lvl="0" indent="0">
              <a:spcBef>
                <a:spcPts val="0"/>
              </a:spcBef>
              <a:spcAft>
                <a:spcPts val="0"/>
              </a:spcAft>
              <a:buNone/>
            </a:pPr>
            <a:endParaRPr dirty="0"/>
          </a:p>
          <a:p>
            <a:pPr marL="0" lvl="0" indent="0">
              <a:spcBef>
                <a:spcPts val="0"/>
              </a:spcBef>
              <a:spcAft>
                <a:spcPts val="0"/>
              </a:spcAft>
              <a:buNone/>
            </a:pPr>
            <a:endParaRPr dirty="0"/>
          </a:p>
          <a:p>
            <a:pPr marL="0" lvl="0" indent="0">
              <a:spcBef>
                <a:spcPts val="0"/>
              </a:spcBef>
              <a:spcAft>
                <a:spcPts val="0"/>
              </a:spcAft>
              <a:buNone/>
            </a:pPr>
            <a:endParaRPr dirty="0"/>
          </a:p>
          <a:p>
            <a:pPr marL="0" lvl="0" indent="0" rtl="0">
              <a:spcBef>
                <a:spcPts val="0"/>
              </a:spcBef>
              <a:spcAft>
                <a:spcPts val="0"/>
              </a:spcAft>
              <a:buNone/>
            </a:pPr>
            <a:r>
              <a:rPr lang="en" u="sng" dirty="0">
                <a:solidFill>
                  <a:schemeClr val="hlink"/>
                </a:solidFill>
                <a:hlinkClick r:id="rId3"/>
              </a:rPr>
              <a:t>http://www.sothebys.com/en/news-video/blogs/all-blogs/contemporary/2017/06/warhol-self-control.html</a:t>
            </a:r>
            <a:r>
              <a:rPr lang="en" dirty="0"/>
              <a:t> </a:t>
            </a: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Shape 3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2" name="Shape 37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1100" b="0" i="0" u="none" strike="noStrike" cap="none" dirty="0">
                <a:solidFill>
                  <a:srgbClr val="000000"/>
                </a:solidFill>
                <a:effectLst/>
                <a:latin typeface="Arial"/>
                <a:ea typeface="Arial"/>
                <a:cs typeface="Arial"/>
                <a:sym typeface="Arial"/>
              </a:rPr>
              <a:t>Thank you all for your attention, I hope you learned something about Andy Warhol today, I would also like to acknowledge a few folks. </a:t>
            </a:r>
            <a:br>
              <a:rPr lang="en-US" b="0" dirty="0">
                <a:effectLst/>
              </a:rPr>
            </a:br>
            <a:endParaRPr lang="en" u="sng" dirty="0">
              <a:solidFill>
                <a:schemeClr val="hlink"/>
              </a:solidFill>
              <a:hlinkClick r:id="rId3"/>
            </a:endParaRPr>
          </a:p>
          <a:p>
            <a:pPr marL="0" lvl="0" indent="0" rtl="0">
              <a:spcBef>
                <a:spcPts val="0"/>
              </a:spcBef>
              <a:spcAft>
                <a:spcPts val="0"/>
              </a:spcAft>
              <a:buNone/>
            </a:pPr>
            <a:endParaRPr lang="en" u="sng" dirty="0">
              <a:solidFill>
                <a:schemeClr val="hlink"/>
              </a:solidFill>
              <a:hlinkClick r:id="rId3"/>
            </a:endParaRPr>
          </a:p>
          <a:p>
            <a:pPr marL="0" lvl="0" indent="0" rtl="0">
              <a:spcBef>
                <a:spcPts val="0"/>
              </a:spcBef>
              <a:spcAft>
                <a:spcPts val="0"/>
              </a:spcAft>
              <a:buNone/>
            </a:pPr>
            <a:r>
              <a:rPr lang="en" u="sng" dirty="0">
                <a:solidFill>
                  <a:schemeClr val="hlink"/>
                </a:solidFill>
                <a:hlinkClick r:id="rId3"/>
              </a:rPr>
              <a:t>http://www.sothebys.com/en/news-video/blogs/all-blogs/contemporary/2017/06/warhol-self-control.html</a:t>
            </a:r>
            <a:r>
              <a:rPr lang="en" dirty="0"/>
              <a:t> </a:t>
            </a: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If you want to see these works, </a:t>
            </a:r>
            <a:endParaRPr dirty="0"/>
          </a:p>
          <a:p>
            <a:pPr marL="0" lvl="0" indent="0">
              <a:spcBef>
                <a:spcPts val="0"/>
              </a:spcBef>
              <a:spcAft>
                <a:spcPts val="0"/>
              </a:spcAft>
              <a:buNone/>
            </a:pPr>
            <a:endParaRPr dirty="0"/>
          </a:p>
          <a:p>
            <a:pPr marL="0" lvl="0" indent="0">
              <a:spcBef>
                <a:spcPts val="0"/>
              </a:spcBef>
              <a:spcAft>
                <a:spcPts val="0"/>
              </a:spcAft>
              <a:buNone/>
            </a:pPr>
            <a:r>
              <a:rPr lang="en" dirty="0"/>
              <a:t>Roger Maris is at the Nelson Atkins in Kansas City </a:t>
            </a:r>
            <a:endParaRPr dirty="0"/>
          </a:p>
          <a:p>
            <a:pPr marL="0" lvl="0" indent="0">
              <a:spcBef>
                <a:spcPts val="0"/>
              </a:spcBef>
              <a:spcAft>
                <a:spcPts val="0"/>
              </a:spcAft>
              <a:buNone/>
            </a:pPr>
            <a:endParaRPr dirty="0"/>
          </a:p>
          <a:p>
            <a:pPr marL="0" lvl="0" indent="0">
              <a:spcBef>
                <a:spcPts val="0"/>
              </a:spcBef>
              <a:spcAft>
                <a:spcPts val="0"/>
              </a:spcAft>
              <a:buNone/>
            </a:pPr>
            <a:r>
              <a:rPr lang="en" dirty="0"/>
              <a:t>Pete Rose is in Cincinnati art museum, The National Portrait Gallery in DC is among the places where you can see one of the  50 Lavender lithographs. </a:t>
            </a:r>
            <a:endParaRPr dirty="0"/>
          </a:p>
          <a:p>
            <a:pPr marL="0" lvl="0" indent="0">
              <a:spcBef>
                <a:spcPts val="0"/>
              </a:spcBef>
              <a:spcAft>
                <a:spcPts val="0"/>
              </a:spcAft>
              <a:buNone/>
            </a:pPr>
            <a:endParaRPr dirty="0"/>
          </a:p>
          <a:p>
            <a:pPr marL="0" lvl="0" indent="0">
              <a:spcBef>
                <a:spcPts val="0"/>
              </a:spcBef>
              <a:spcAft>
                <a:spcPts val="0"/>
              </a:spcAft>
              <a:buNone/>
            </a:pPr>
            <a:r>
              <a:rPr lang="en" dirty="0"/>
              <a:t>I tracked down 4 of the 8 Seavers, one is at the Warhol Museum (5th floor), The Baseball Hall of Fame had the copy seen here, Tom Seaver has one in his home in California and the University of Maryland has a complete set of the athletes series - but I think that is not on display currently. </a:t>
            </a:r>
            <a:endParaRPr dirty="0"/>
          </a:p>
          <a:p>
            <a:pPr marL="0" lvl="0" indent="0">
              <a:spcBef>
                <a:spcPts val="0"/>
              </a:spcBef>
              <a:spcAft>
                <a:spcPts val="0"/>
              </a:spcAft>
              <a:buNone/>
            </a:pPr>
            <a:endParaRPr dirty="0"/>
          </a:p>
          <a:p>
            <a:pPr marL="0" lvl="0" indent="0">
              <a:spcBef>
                <a:spcPts val="0"/>
              </a:spcBef>
              <a:spcAft>
                <a:spcPts val="0"/>
              </a:spcAft>
              <a:buNone/>
            </a:pPr>
            <a:r>
              <a:rPr lang="en" u="sng" dirty="0">
                <a:solidFill>
                  <a:schemeClr val="hlink"/>
                </a:solidFill>
                <a:hlinkClick r:id="rId3"/>
              </a:rPr>
              <a:t>http://www.sothebys.com/en/news-video/blogs/all-blogs/contemporary/2017/06/warhol-self-control.html</a:t>
            </a:r>
            <a:r>
              <a:rPr lang="en" dirty="0"/>
              <a:t> </a:t>
            </a:r>
            <a:endParaRPr dirty="0"/>
          </a:p>
          <a:p>
            <a:pPr marL="0" lvl="0" indent="0">
              <a:spcBef>
                <a:spcPts val="0"/>
              </a:spcBef>
              <a:spcAft>
                <a:spcPts val="0"/>
              </a:spcAft>
              <a:buNone/>
            </a:pPr>
            <a:r>
              <a:rPr lang="en" u="sng" dirty="0">
                <a:solidFill>
                  <a:schemeClr val="hlink"/>
                </a:solidFill>
                <a:hlinkClick r:id="rId4"/>
              </a:rPr>
              <a:t>https://www.vegasnews.com/141808/pete-rose-sports-bar-and-grill-celebrates-grand-opening-on-the-las-vegas-strip.html</a:t>
            </a:r>
            <a:endParaRPr dirty="0"/>
          </a:p>
          <a:p>
            <a:pPr marL="0" lvl="0" indent="0">
              <a:spcBef>
                <a:spcPts val="0"/>
              </a:spcBef>
              <a:spcAft>
                <a:spcPts val="0"/>
              </a:spcAft>
              <a:buNone/>
            </a:pPr>
            <a:r>
              <a:rPr lang="en" u="sng" dirty="0">
                <a:solidFill>
                  <a:schemeClr val="hlink"/>
                </a:solidFill>
                <a:hlinkClick r:id="rId5"/>
              </a:rPr>
              <a:t>https://baseballhall.org/about-the-hall/hall-of-fame-artwork</a:t>
            </a:r>
            <a:endParaRPr dirty="0"/>
          </a:p>
          <a:p>
            <a:pPr marL="0" lvl="0" indent="0" rtl="0">
              <a:spcBef>
                <a:spcPts val="0"/>
              </a:spcBef>
              <a:spcAft>
                <a:spcPts val="0"/>
              </a:spcAft>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Shape 3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3" name="Shape 39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Shape 4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1" name="Shape 42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OUTSIDE Photographs. </a:t>
            </a:r>
            <a:endParaRPr/>
          </a:p>
          <a:p>
            <a:pPr marL="0" lvl="0" indent="0" rtl="0">
              <a:spcBef>
                <a:spcPts val="0"/>
              </a:spcBef>
              <a:spcAft>
                <a:spcPts val="0"/>
              </a:spcAft>
              <a:buNone/>
            </a:pPr>
            <a:r>
              <a:rPr lang="en"/>
              <a:t>Not Meeting the SUBJECT</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Shape 4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2" name="Shape 4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Shape 4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7" name="Shape 47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http://photoinf.com/Golden_Mean/Eugene_Ilchenko/GoldenSection.html</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 sz="1400">
                <a:solidFill>
                  <a:schemeClr val="dk2"/>
                </a:solidFill>
              </a:rPr>
              <a:t>After a decade of being a successful commercial artist in 1960 Andy Warhol made the move to becoming an independent artist.  </a:t>
            </a:r>
            <a:endParaRPr sz="1400">
              <a:solidFill>
                <a:schemeClr val="dk2"/>
              </a:solidFill>
            </a:endParaRPr>
          </a:p>
          <a:p>
            <a:pPr marL="0" lvl="0" indent="0" rtl="0">
              <a:lnSpc>
                <a:spcPct val="115000"/>
              </a:lnSpc>
              <a:spcBef>
                <a:spcPts val="1600"/>
              </a:spcBef>
              <a:spcAft>
                <a:spcPts val="0"/>
              </a:spcAft>
              <a:buClr>
                <a:schemeClr val="dk1"/>
              </a:buClr>
              <a:buSzPts val="1100"/>
              <a:buFont typeface="Arial"/>
              <a:buNone/>
            </a:pPr>
            <a:r>
              <a:rPr lang="en" sz="1400">
                <a:solidFill>
                  <a:schemeClr val="dk2"/>
                </a:solidFill>
              </a:rPr>
              <a:t>IN July of 1962 he introduced his now Famous Soup cans at the Ferus Gallery in Los Angeles. </a:t>
            </a:r>
            <a:r>
              <a:rPr lang="en" sz="1200">
                <a:solidFill>
                  <a:schemeClr val="dk2"/>
                </a:solidFill>
              </a:rPr>
              <a:t>The Tomato Soup Can painting sold for $100.   </a:t>
            </a:r>
            <a:endParaRPr sz="1200">
              <a:solidFill>
                <a:schemeClr val="dk2"/>
              </a:solidFill>
            </a:endParaRPr>
          </a:p>
          <a:p>
            <a:pPr marL="0" lvl="0" indent="0" rtl="0">
              <a:lnSpc>
                <a:spcPct val="115000"/>
              </a:lnSpc>
              <a:spcBef>
                <a:spcPts val="1600"/>
              </a:spcBef>
              <a:spcAft>
                <a:spcPts val="0"/>
              </a:spcAft>
              <a:buClr>
                <a:schemeClr val="dk1"/>
              </a:buClr>
              <a:buSzPts val="1100"/>
              <a:buFont typeface="Arial"/>
              <a:buNone/>
            </a:pPr>
            <a:r>
              <a:rPr lang="en" sz="1800" u="sng">
                <a:solidFill>
                  <a:schemeClr val="hlink"/>
                </a:solidFill>
                <a:hlinkClick r:id="rId3"/>
              </a:rPr>
              <a:t>https://www.smithsonianmag.com/smart-news/andy-warhols-first-self-portrait-headed-auction-180963714/</a:t>
            </a:r>
            <a:r>
              <a:rPr lang="en" sz="1800">
                <a:solidFill>
                  <a:schemeClr val="dk2"/>
                </a:solidFill>
              </a:rPr>
              <a:t>  </a:t>
            </a:r>
            <a:r>
              <a:rPr lang="en" sz="1800" b="1" i="1">
                <a:solidFill>
                  <a:schemeClr val="dk2"/>
                </a:solidFill>
              </a:rPr>
              <a:t>64 Selfie</a:t>
            </a:r>
            <a:endParaRPr sz="1800" b="1" i="1">
              <a:solidFill>
                <a:schemeClr val="dk2"/>
              </a:solidFill>
            </a:endParaRPr>
          </a:p>
          <a:p>
            <a:pPr marL="0" lvl="0" indent="0" rtl="0">
              <a:spcBef>
                <a:spcPts val="160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solidFill>
                  <a:schemeClr val="dk1"/>
                </a:solidFill>
              </a:rPr>
              <a:t>Our first artwork is the only one not named for the player. </a:t>
            </a:r>
            <a:endParaRPr>
              <a:solidFill>
                <a:schemeClr val="dk1"/>
              </a:solidFill>
            </a:endParaRPr>
          </a:p>
          <a:p>
            <a:pPr marL="0" lvl="0" indent="0">
              <a:spcBef>
                <a:spcPts val="0"/>
              </a:spcBef>
              <a:spcAft>
                <a:spcPts val="0"/>
              </a:spcAft>
              <a:buNone/>
            </a:pPr>
            <a:endParaRPr>
              <a:solidFill>
                <a:schemeClr val="dk1"/>
              </a:solidFill>
            </a:endParaRPr>
          </a:p>
          <a:p>
            <a:pPr marL="0" lvl="0" indent="0">
              <a:spcBef>
                <a:spcPts val="0"/>
              </a:spcBef>
              <a:spcAft>
                <a:spcPts val="0"/>
              </a:spcAft>
              <a:buNone/>
            </a:pPr>
            <a:r>
              <a:rPr lang="en">
                <a:solidFill>
                  <a:schemeClr val="dk1"/>
                </a:solidFill>
              </a:rPr>
              <a:t>Andy Warhol’s 1962 painting featuring Roger Maris is simply titled BASEBALL. </a:t>
            </a:r>
            <a:endParaRPr>
              <a:solidFill>
                <a:schemeClr val="dk1"/>
              </a:solidFill>
            </a:endParaRPr>
          </a:p>
          <a:p>
            <a:pPr marL="0" lvl="0" indent="0">
              <a:spcBef>
                <a:spcPts val="0"/>
              </a:spcBef>
              <a:spcAft>
                <a:spcPts val="0"/>
              </a:spcAft>
              <a:buNone/>
            </a:pPr>
            <a:endParaRPr>
              <a:solidFill>
                <a:schemeClr val="dk1"/>
              </a:solidFill>
            </a:endParaRPr>
          </a:p>
          <a:p>
            <a:pPr marL="0" lvl="0" indent="0">
              <a:spcBef>
                <a:spcPts val="0"/>
              </a:spcBef>
              <a:spcAft>
                <a:spcPts val="0"/>
              </a:spcAft>
              <a:buClr>
                <a:schemeClr val="dk1"/>
              </a:buClr>
              <a:buSzPts val="1100"/>
              <a:buFont typeface="Arial"/>
              <a:buNone/>
            </a:pPr>
            <a:r>
              <a:rPr lang="en">
                <a:solidFill>
                  <a:schemeClr val="dk1"/>
                </a:solidFill>
              </a:rPr>
              <a:t>In addition to the artists and the subject there is a third important person who is responsible for getting the artwork in the public eye. This is the Gallery Owner, Art Dealer or Collector</a:t>
            </a:r>
            <a:endParaRPr>
              <a:solidFill>
                <a:schemeClr val="dk1"/>
              </a:solidFill>
            </a:endParaRPr>
          </a:p>
          <a:p>
            <a:pPr marL="0" lvl="0" indent="0">
              <a:spcBef>
                <a:spcPts val="0"/>
              </a:spcBef>
              <a:spcAft>
                <a:spcPts val="0"/>
              </a:spcAft>
              <a:buClr>
                <a:schemeClr val="dk1"/>
              </a:buClr>
              <a:buSzPts val="1100"/>
              <a:buFont typeface="Arial"/>
              <a:buNone/>
            </a:pPr>
            <a:endParaRPr>
              <a:solidFill>
                <a:schemeClr val="dk1"/>
              </a:solidFill>
            </a:endParaRPr>
          </a:p>
          <a:p>
            <a:pPr marL="0" lvl="0" indent="0">
              <a:spcBef>
                <a:spcPts val="0"/>
              </a:spcBef>
              <a:spcAft>
                <a:spcPts val="0"/>
              </a:spcAft>
              <a:buClr>
                <a:schemeClr val="dk1"/>
              </a:buClr>
              <a:buSzPts val="1100"/>
              <a:buFont typeface="Arial"/>
              <a:buNone/>
            </a:pPr>
            <a:r>
              <a:rPr lang="en">
                <a:solidFill>
                  <a:schemeClr val="dk1"/>
                </a:solidFill>
              </a:rPr>
              <a:t>For BASEBALL this person is Eleanor Ward  </a:t>
            </a:r>
            <a:endParaRPr>
              <a:solidFill>
                <a:schemeClr val="dk1"/>
              </a:solidFill>
            </a:endParaRPr>
          </a:p>
          <a:p>
            <a:pPr marL="0" lvl="0" indent="0">
              <a:spcBef>
                <a:spcPts val="0"/>
              </a:spcBef>
              <a:spcAft>
                <a:spcPts val="0"/>
              </a:spcAft>
              <a:buClr>
                <a:schemeClr val="dk1"/>
              </a:buClr>
              <a:buSzPts val="1100"/>
              <a:buFont typeface="Arial"/>
              <a:buNone/>
            </a:pPr>
            <a:endParaRPr>
              <a:solidFill>
                <a:schemeClr val="dk1"/>
              </a:solidFill>
            </a:endParaRPr>
          </a:p>
          <a:p>
            <a:pPr marL="0" lvl="0" indent="0">
              <a:spcBef>
                <a:spcPts val="0"/>
              </a:spcBef>
              <a:spcAft>
                <a:spcPts val="0"/>
              </a:spcAft>
              <a:buClr>
                <a:schemeClr val="dk1"/>
              </a:buClr>
              <a:buSzPts val="1100"/>
              <a:buFont typeface="Arial"/>
              <a:buNone/>
            </a:pPr>
            <a:r>
              <a:rPr lang="en">
                <a:solidFill>
                  <a:schemeClr val="dk1"/>
                </a:solidFill>
              </a:rPr>
              <a:t>Ward’s influence on the art world cannot be OVERstated. </a:t>
            </a:r>
            <a:endParaRPr>
              <a:solidFill>
                <a:schemeClr val="dk1"/>
              </a:solidFill>
            </a:endParaRPr>
          </a:p>
          <a:p>
            <a:pPr marL="0" lvl="0" indent="0">
              <a:spcBef>
                <a:spcPts val="0"/>
              </a:spcBef>
              <a:spcAft>
                <a:spcPts val="0"/>
              </a:spcAft>
              <a:buClr>
                <a:schemeClr val="dk1"/>
              </a:buClr>
              <a:buSzPts val="1100"/>
              <a:buFont typeface="Arial"/>
              <a:buNone/>
            </a:pPr>
            <a:endParaRPr>
              <a:solidFill>
                <a:schemeClr val="dk1"/>
              </a:solidFill>
            </a:endParaRPr>
          </a:p>
          <a:p>
            <a:pPr marL="0" lvl="0" indent="0">
              <a:spcBef>
                <a:spcPts val="0"/>
              </a:spcBef>
              <a:spcAft>
                <a:spcPts val="0"/>
              </a:spcAft>
              <a:buClr>
                <a:schemeClr val="dk1"/>
              </a:buClr>
              <a:buSzPts val="1100"/>
              <a:buFont typeface="Arial"/>
              <a:buNone/>
            </a:pPr>
            <a:r>
              <a:rPr lang="en">
                <a:solidFill>
                  <a:schemeClr val="dk1"/>
                </a:solidFill>
              </a:rPr>
              <a:t>The artist She is responsible for supporting, or discovering include Robert Raushenberg, Jasper Johns, Jackson Pollock, and Robert Indiana.  </a:t>
            </a:r>
            <a:endParaRPr>
              <a:solidFill>
                <a:schemeClr val="dk1"/>
              </a:solidFill>
            </a:endParaRPr>
          </a:p>
          <a:p>
            <a:pPr marL="0" lvl="0" indent="0">
              <a:spcBef>
                <a:spcPts val="0"/>
              </a:spcBef>
              <a:spcAft>
                <a:spcPts val="0"/>
              </a:spcAft>
              <a:buNone/>
            </a:pPr>
            <a:endParaRPr>
              <a:solidFill>
                <a:schemeClr val="dk1"/>
              </a:solidFill>
            </a:endParaRPr>
          </a:p>
          <a:p>
            <a:pPr marL="0" lvl="0" indent="0">
              <a:spcBef>
                <a:spcPts val="0"/>
              </a:spcBef>
              <a:spcAft>
                <a:spcPts val="0"/>
              </a:spcAft>
              <a:buNone/>
            </a:pPr>
            <a:r>
              <a:rPr lang="en">
                <a:solidFill>
                  <a:schemeClr val="dk1"/>
                </a:solidFill>
              </a:rPr>
              <a:t>She was also instrumental in Andy Warhol’s career </a:t>
            </a:r>
            <a:endParaRPr>
              <a:solidFill>
                <a:schemeClr val="dk1"/>
              </a:solidFill>
            </a:endParaRPr>
          </a:p>
          <a:p>
            <a:pPr marL="0" lvl="0" indent="0">
              <a:spcBef>
                <a:spcPts val="0"/>
              </a:spcBef>
              <a:spcAft>
                <a:spcPts val="0"/>
              </a:spcAft>
              <a:buNone/>
            </a:pPr>
            <a:endParaRPr>
              <a:solidFill>
                <a:schemeClr val="dk1"/>
              </a:solidFill>
            </a:endParaRPr>
          </a:p>
          <a:p>
            <a:pPr marL="0" lvl="0" indent="0">
              <a:spcBef>
                <a:spcPts val="0"/>
              </a:spcBef>
              <a:spcAft>
                <a:spcPts val="0"/>
              </a:spcAft>
              <a:buNone/>
            </a:pPr>
            <a:r>
              <a:rPr lang="en">
                <a:solidFill>
                  <a:schemeClr val="dk1"/>
                </a:solidFill>
              </a:rPr>
              <a:t>In Novermber 1962 She gave Andy Warhol his first solo exhibition in New York City. </a:t>
            </a:r>
            <a:endParaRPr>
              <a:solidFill>
                <a:schemeClr val="dk1"/>
              </a:solidFill>
            </a:endParaRPr>
          </a:p>
          <a:p>
            <a:pPr marL="0" lvl="0" indent="0">
              <a:spcBef>
                <a:spcPts val="0"/>
              </a:spcBef>
              <a:spcAft>
                <a:spcPts val="0"/>
              </a:spcAft>
              <a:buClr>
                <a:schemeClr val="dk1"/>
              </a:buClr>
              <a:buSzPts val="1100"/>
              <a:buFont typeface="Arial"/>
              <a:buNone/>
            </a:pPr>
            <a:endParaRPr>
              <a:solidFill>
                <a:schemeClr val="dk1"/>
              </a:solidFill>
            </a:endParaRPr>
          </a:p>
          <a:p>
            <a:pPr marL="0" lvl="0" indent="0">
              <a:spcBef>
                <a:spcPts val="0"/>
              </a:spcBef>
              <a:spcAft>
                <a:spcPts val="0"/>
              </a:spcAft>
              <a:buClr>
                <a:schemeClr val="dk1"/>
              </a:buClr>
              <a:buSzPts val="1100"/>
              <a:buFont typeface="Arial"/>
              <a:buNone/>
            </a:pPr>
            <a:r>
              <a:rPr lang="en">
                <a:solidFill>
                  <a:schemeClr val="dk1"/>
                </a:solidFill>
              </a:rPr>
              <a:t>It was during this exhibition that the BASEBALL was purchased for $1800. </a:t>
            </a:r>
            <a:endParaRPr>
              <a:solidFill>
                <a:schemeClr val="dk1"/>
              </a:solidFill>
            </a:endParaRPr>
          </a:p>
          <a:p>
            <a:pPr marL="0" lvl="0" indent="0">
              <a:spcBef>
                <a:spcPts val="0"/>
              </a:spcBef>
              <a:spcAft>
                <a:spcPts val="0"/>
              </a:spcAft>
              <a:buClr>
                <a:schemeClr val="dk1"/>
              </a:buClr>
              <a:buSzPts val="1100"/>
              <a:buFont typeface="Arial"/>
              <a:buNone/>
            </a:pPr>
            <a:endParaRPr>
              <a:solidFill>
                <a:schemeClr val="dk1"/>
              </a:solidFill>
            </a:endParaRPr>
          </a:p>
          <a:p>
            <a:pPr marL="0" lvl="0" indent="0">
              <a:spcBef>
                <a:spcPts val="0"/>
              </a:spcBef>
              <a:spcAft>
                <a:spcPts val="0"/>
              </a:spcAft>
              <a:buClr>
                <a:schemeClr val="dk1"/>
              </a:buClr>
              <a:buSzPts val="1100"/>
              <a:buFont typeface="Arial"/>
              <a:buNone/>
            </a:pPr>
            <a:r>
              <a:rPr lang="en" b="1">
                <a:solidFill>
                  <a:srgbClr val="FF0000"/>
                </a:solidFill>
              </a:rPr>
              <a:t>The Next slide features the BASEBALL painting. Each time we unveil a painting I will pause briefly to give you the vibe of seeing the artwork in a museum setting before resuming the presentation. </a:t>
            </a:r>
            <a:endParaRPr b="1">
              <a:solidFill>
                <a:srgbClr val="FF0000"/>
              </a:solidFill>
            </a:endParaRPr>
          </a:p>
          <a:p>
            <a:pPr marL="0" lvl="0" indent="0" rtl="0">
              <a:spcBef>
                <a:spcPts val="0"/>
              </a:spcBef>
              <a:spcAft>
                <a:spcPts val="0"/>
              </a:spcAft>
              <a:buNone/>
            </a:pPr>
            <a:endParaRPr/>
          </a:p>
          <a:p>
            <a:pPr marL="0" lvl="0" indent="0"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 name="Shape 11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Now we see why the Painting Is titled “BASEBALL” rather than Roger Maris.</a:t>
            </a:r>
            <a:endParaRPr/>
          </a:p>
          <a:p>
            <a:pPr marL="0" lvl="0" indent="0" rtl="0">
              <a:spcBef>
                <a:spcPts val="0"/>
              </a:spcBef>
              <a:spcAft>
                <a:spcPts val="0"/>
              </a:spcAft>
              <a:buClr>
                <a:schemeClr val="dk1"/>
              </a:buClr>
              <a:buSzPts val="1100"/>
              <a:buFont typeface="Arial"/>
              <a:buNone/>
            </a:pPr>
            <a:r>
              <a:rPr lang="en">
                <a:solidFill>
                  <a:schemeClr val="dk1"/>
                </a:solidFill>
              </a:rPr>
              <a:t>Warhol intends to capture the action of the game and not a particular person. </a:t>
            </a:r>
            <a:endParaRPr/>
          </a:p>
          <a:p>
            <a:pPr marL="0" lvl="0" indent="0" rtl="0">
              <a:spcBef>
                <a:spcPts val="0"/>
              </a:spcBef>
              <a:spcAft>
                <a:spcPts val="0"/>
              </a:spcAft>
              <a:buNone/>
            </a:pPr>
            <a:r>
              <a:rPr lang="en"/>
              <a:t>Yes if we look closely we recognize that the individual images are of a baseball player swinging a bat. The original image was likely drawn from a newspaper or magazine photo of Roger Maris.    </a:t>
            </a:r>
            <a:endParaRPr/>
          </a:p>
          <a:p>
            <a:pPr marL="0" lvl="0" indent="0" rtl="0">
              <a:spcBef>
                <a:spcPts val="0"/>
              </a:spcBef>
              <a:spcAft>
                <a:spcPts val="0"/>
              </a:spcAft>
              <a:buNone/>
            </a:pPr>
            <a:endParaRPr/>
          </a:p>
          <a:p>
            <a:pPr marL="0" lvl="0" indent="0" rtl="0">
              <a:spcBef>
                <a:spcPts val="0"/>
              </a:spcBef>
              <a:spcAft>
                <a:spcPts val="0"/>
              </a:spcAft>
              <a:buNone/>
            </a:pPr>
            <a:r>
              <a:rPr lang="en"/>
              <a:t>At it’s simplest the painting is described as Black ink on White canvas Silkscreen. </a:t>
            </a:r>
            <a:r>
              <a:rPr lang="en">
                <a:solidFill>
                  <a:schemeClr val="dk1"/>
                </a:solidFill>
              </a:rPr>
              <a:t>measures approximately 7.5 ft tall by 7 wide. </a:t>
            </a:r>
            <a:endParaRPr>
              <a:solidFill>
                <a:schemeClr val="dk1"/>
              </a:solidFill>
            </a:endParaRPr>
          </a:p>
          <a:p>
            <a:pPr marL="0" lvl="0" indent="0">
              <a:spcBef>
                <a:spcPts val="0"/>
              </a:spcBef>
              <a:spcAft>
                <a:spcPts val="0"/>
              </a:spcAft>
              <a:buNone/>
            </a:pPr>
            <a:endParaRPr/>
          </a:p>
          <a:p>
            <a:pPr marL="0" lvl="0" indent="0">
              <a:spcBef>
                <a:spcPts val="0"/>
              </a:spcBef>
              <a:spcAft>
                <a:spcPts val="0"/>
              </a:spcAft>
              <a:buNone/>
            </a:pPr>
            <a:r>
              <a:rPr lang="en"/>
              <a:t>Drilling down</a:t>
            </a:r>
            <a:endParaRPr/>
          </a:p>
          <a:p>
            <a:pPr marL="0" lvl="0" indent="0" rtl="0">
              <a:spcBef>
                <a:spcPts val="0"/>
              </a:spcBef>
              <a:spcAft>
                <a:spcPts val="0"/>
              </a:spcAft>
              <a:buNone/>
            </a:pPr>
            <a:endParaRPr/>
          </a:p>
          <a:p>
            <a:pPr marL="0" lvl="0" indent="0" rtl="0">
              <a:spcBef>
                <a:spcPts val="0"/>
              </a:spcBef>
              <a:spcAft>
                <a:spcPts val="0"/>
              </a:spcAft>
              <a:buNone/>
            </a:pPr>
            <a:r>
              <a:rPr lang="en"/>
              <a:t>We find a painting that is somewhat atypical of WARHOL’s best known work, however it captures 3 techniques that he would use throughout his career: </a:t>
            </a:r>
            <a:endParaRPr/>
          </a:p>
          <a:p>
            <a:pPr marL="0" lvl="0" indent="0">
              <a:spcBef>
                <a:spcPts val="0"/>
              </a:spcBef>
              <a:spcAft>
                <a:spcPts val="0"/>
              </a:spcAft>
              <a:buNone/>
            </a:pPr>
            <a:endParaRPr b="1"/>
          </a:p>
          <a:p>
            <a:pPr marL="0" lvl="0" indent="0" rtl="0">
              <a:spcBef>
                <a:spcPts val="0"/>
              </a:spcBef>
              <a:spcAft>
                <a:spcPts val="0"/>
              </a:spcAft>
              <a:buNone/>
            </a:pPr>
            <a:r>
              <a:rPr lang="en" b="1"/>
              <a:t>Seriagraph</a:t>
            </a:r>
            <a:r>
              <a:rPr lang="en"/>
              <a:t> (repeating a single image),  </a:t>
            </a:r>
            <a:endParaRPr/>
          </a:p>
          <a:p>
            <a:pPr marL="0" lvl="0" indent="0" rtl="0">
              <a:spcBef>
                <a:spcPts val="0"/>
              </a:spcBef>
              <a:spcAft>
                <a:spcPts val="0"/>
              </a:spcAft>
              <a:buNone/>
            </a:pPr>
            <a:r>
              <a:rPr lang="en" b="1"/>
              <a:t>Silkscreen</a:t>
            </a:r>
            <a:endParaRPr b="1"/>
          </a:p>
          <a:p>
            <a:pPr marL="0" lvl="0" indent="0">
              <a:spcBef>
                <a:spcPts val="0"/>
              </a:spcBef>
              <a:spcAft>
                <a:spcPts val="0"/>
              </a:spcAft>
              <a:buNone/>
            </a:pPr>
            <a:r>
              <a:rPr lang="en"/>
              <a:t>Appropriation of a </a:t>
            </a:r>
            <a:r>
              <a:rPr lang="en" b="1"/>
              <a:t>Photograph</a:t>
            </a:r>
            <a:r>
              <a:rPr lang="en"/>
              <a:t>. </a:t>
            </a:r>
            <a:endParaRPr/>
          </a:p>
          <a:p>
            <a:pPr marL="0" lvl="0" indent="0" rtl="0">
              <a:spcBef>
                <a:spcPts val="0"/>
              </a:spcBef>
              <a:spcAft>
                <a:spcPts val="0"/>
              </a:spcAft>
              <a:buNone/>
            </a:pPr>
            <a:endParaRPr/>
          </a:p>
          <a:p>
            <a:pPr marL="0" lvl="0" indent="0" rtl="0">
              <a:spcBef>
                <a:spcPts val="0"/>
              </a:spcBef>
              <a:spcAft>
                <a:spcPts val="0"/>
              </a:spcAft>
              <a:buNone/>
            </a:pPr>
            <a:r>
              <a:rPr lang="en"/>
              <a:t>These are all techniques that Warhol pioneered. </a:t>
            </a:r>
            <a:endParaRPr/>
          </a:p>
          <a:p>
            <a:pPr marL="0" lvl="0" indent="0" rtl="0">
              <a:spcBef>
                <a:spcPts val="0"/>
              </a:spcBef>
              <a:spcAft>
                <a:spcPts val="0"/>
              </a:spcAft>
              <a:buNone/>
            </a:pPr>
            <a:endParaRPr/>
          </a:p>
          <a:p>
            <a:pPr marL="0" lvl="0" indent="0" rtl="0">
              <a:spcBef>
                <a:spcPts val="0"/>
              </a:spcBef>
              <a:spcAft>
                <a:spcPts val="0"/>
              </a:spcAft>
              <a:buNone/>
            </a:pPr>
            <a:endParaRPr/>
          </a:p>
          <a:p>
            <a:pPr marL="0" lvl="0" indent="0"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 name="Shape 12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I mentioned before that the painting is a SILKSCREEN, more specifically it is a PHOTO-SILKSCREEN, why is this important?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4" name="Shape 13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In a 1981 Interview Warhol discussed this</a:t>
            </a:r>
            <a:endParaRPr/>
          </a:p>
          <a:p>
            <a:pPr marL="0" lvl="0" indent="0">
              <a:spcBef>
                <a:spcPts val="0"/>
              </a:spcBef>
              <a:spcAft>
                <a:spcPts val="0"/>
              </a:spcAft>
              <a:buNone/>
            </a:pPr>
            <a:endParaRPr/>
          </a:p>
          <a:p>
            <a:pPr marL="0" lvl="0" indent="0">
              <a:spcBef>
                <a:spcPts val="0"/>
              </a:spcBef>
              <a:spcAft>
                <a:spcPts val="0"/>
              </a:spcAft>
              <a:buNone/>
            </a:pPr>
            <a:r>
              <a:rPr lang="en"/>
              <a:t>Warhol had already made prior Silkscreens but they were from drawings.</a:t>
            </a:r>
            <a:endParaRPr/>
          </a:p>
          <a:p>
            <a:pPr marL="0" lvl="0" indent="0">
              <a:spcBef>
                <a:spcPts val="0"/>
              </a:spcBef>
              <a:spcAft>
                <a:spcPts val="0"/>
              </a:spcAft>
              <a:buNone/>
            </a:pPr>
            <a:endParaRPr/>
          </a:p>
          <a:p>
            <a:pPr marL="0" lvl="0" indent="0">
              <a:spcBef>
                <a:spcPts val="0"/>
              </a:spcBef>
              <a:spcAft>
                <a:spcPts val="0"/>
              </a:spcAft>
              <a:buNone/>
            </a:pPr>
            <a:r>
              <a:rPr lang="en" b="1">
                <a:solidFill>
                  <a:srgbClr val="FF0000"/>
                </a:solidFill>
              </a:rPr>
              <a:t>THATS HOW IT ALL STARTE</a:t>
            </a:r>
            <a:r>
              <a:rPr lang="en"/>
              <a:t>D. THE </a:t>
            </a:r>
            <a:r>
              <a:rPr lang="en" b="1">
                <a:solidFill>
                  <a:srgbClr val="FF0000"/>
                </a:solidFill>
              </a:rPr>
              <a:t>BASEBALL</a:t>
            </a:r>
            <a:r>
              <a:rPr lang="en"/>
              <a:t> PAINTING was the first to use the </a:t>
            </a:r>
            <a:r>
              <a:rPr lang="en" b="1">
                <a:solidFill>
                  <a:srgbClr val="FF0000"/>
                </a:solidFill>
              </a:rPr>
              <a:t>PHOTO-SILKSCREEN</a:t>
            </a:r>
            <a:endParaRPr b="1">
              <a:solidFill>
                <a:srgbClr val="FF0000"/>
              </a:solidFill>
            </a:endParaRPr>
          </a:p>
          <a:p>
            <a:pPr marL="0" lvl="0" indent="0">
              <a:spcBef>
                <a:spcPts val="0"/>
              </a:spcBef>
              <a:spcAft>
                <a:spcPts val="0"/>
              </a:spcAft>
              <a:buNone/>
            </a:pPr>
            <a:endParaRPr/>
          </a:p>
          <a:p>
            <a:pPr marL="0" lvl="0" indent="0" rtl="0">
              <a:spcBef>
                <a:spcPts val="0"/>
              </a:spcBef>
              <a:spcAft>
                <a:spcPts val="0"/>
              </a:spcAft>
              <a:buNone/>
            </a:pPr>
            <a:r>
              <a:rPr lang="en" b="1"/>
              <a:t>“THAT’S HOW IT ALL STARTED” </a:t>
            </a:r>
            <a:r>
              <a:rPr lang="en"/>
              <a:t> this is pioneering technique, it is an ART FIRST. And for Andy Warhol it is a career changer. It is akin to Hall of Fame pitcher Candy Cummings developing the first Curveball.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a:p>
            <a:pPr marL="0" lvl="0" indent="0">
              <a:spcBef>
                <a:spcPts val="0"/>
              </a:spcBef>
              <a:spcAft>
                <a:spcPts val="0"/>
              </a:spcAft>
              <a:buNone/>
            </a:pPr>
            <a:r>
              <a:rPr lang="en"/>
              <a:t>A year later The photo-silkscreen is essentially the same idea Warhol used to create his 1963 painting Triple Elvis. </a:t>
            </a:r>
            <a:endParaRPr/>
          </a:p>
          <a:p>
            <a:pPr marL="0" lvl="0" indent="0">
              <a:spcBef>
                <a:spcPts val="0"/>
              </a:spcBef>
              <a:spcAft>
                <a:spcPts val="0"/>
              </a:spcAft>
              <a:buNone/>
            </a:pPr>
            <a:endParaRPr/>
          </a:p>
          <a:p>
            <a:pPr marL="0" lvl="0" indent="0">
              <a:spcBef>
                <a:spcPts val="0"/>
              </a:spcBef>
              <a:spcAft>
                <a:spcPts val="0"/>
              </a:spcAft>
              <a:buNone/>
            </a:pPr>
            <a:r>
              <a:rPr lang="en"/>
              <a:t>Triple Elvis sold for $80 Million dollars in 2014. </a:t>
            </a:r>
            <a:endParaRPr/>
          </a:p>
          <a:p>
            <a:pPr marL="0" lvl="0" indent="0">
              <a:spcBef>
                <a:spcPts val="0"/>
              </a:spcBef>
              <a:spcAft>
                <a:spcPts val="0"/>
              </a:spcAft>
              <a:buNone/>
            </a:pPr>
            <a:endParaRPr/>
          </a:p>
          <a:p>
            <a:pPr marL="0" lvl="0" indent="0">
              <a:spcBef>
                <a:spcPts val="0"/>
              </a:spcBef>
              <a:spcAft>
                <a:spcPts val="0"/>
              </a:spcAft>
              <a:buNone/>
            </a:pPr>
            <a:r>
              <a:rPr lang="en"/>
              <a:t>So yes an 80MM painting started with a Baseball Artwork featuring Roger Maris. </a:t>
            </a:r>
            <a:endParaRPr/>
          </a:p>
          <a:p>
            <a:pPr marL="0" lvl="0" indent="0">
              <a:spcBef>
                <a:spcPts val="0"/>
              </a:spcBef>
              <a:spcAft>
                <a:spcPts val="0"/>
              </a:spcAft>
              <a:buNone/>
            </a:pPr>
            <a:endParaRPr/>
          </a:p>
          <a:p>
            <a:pPr marL="0" lvl="0" indent="0" rtl="0">
              <a:spcBef>
                <a:spcPts val="0"/>
              </a:spcBef>
              <a:spcAft>
                <a:spcPts val="0"/>
              </a:spcAft>
              <a:buNone/>
            </a:pPr>
            <a:r>
              <a:rPr lang="en" u="sng">
                <a:solidFill>
                  <a:schemeClr val="hlink"/>
                </a:solidFill>
                <a:hlinkClick r:id="rId3"/>
              </a:rPr>
              <a:t>http://www.imdb.com/title/tt0053825/mediaviewer/rm1661143040</a:t>
            </a:r>
            <a:endParaRPr/>
          </a:p>
          <a:p>
            <a:pPr marL="0" lvl="0" indent="0" rtl="0">
              <a:spcBef>
                <a:spcPts val="0"/>
              </a:spcBef>
              <a:spcAft>
                <a:spcPts val="0"/>
              </a:spcAft>
              <a:buNone/>
            </a:pPr>
            <a:r>
              <a:rPr lang="en" u="sng">
                <a:solidFill>
                  <a:schemeClr val="hlink"/>
                </a:solidFill>
                <a:hlinkClick r:id="rId4"/>
              </a:rPr>
              <a:t>https://www.christies.com/lotfinder/Lot/andy-warhol-1928-1987-triple-elvis-ferus-type-5846064-details.aspx</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Shape 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Shape 45"/>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Shape 4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Shape 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Shape 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Shape 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Shape 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Shape 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www.citybeat.com/arts-culture/big-picture/article/13002811/warhols-baseball-art-is-a-hit-at-cam"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hyperlink" Target="http://www.sothebys.com/en/news-video/blogs/all-blogs/contemporary/2017/06/warhol-self-control.html"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s://www.christies.com/lotfinder/Lot/andy-warhol-1928-1987-tom-seaver-5739320-details.aspx"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21.pn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9.pn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 sz="3000" b="1"/>
              <a:t>Andy Warhol SABR</a:t>
            </a:r>
            <a:endParaRPr/>
          </a:p>
        </p:txBody>
      </p:sp>
      <p:sp>
        <p:nvSpPr>
          <p:cNvPr id="55" name="Shape 55"/>
          <p:cNvSpPr txBox="1">
            <a:spLocks noGrp="1"/>
          </p:cNvSpPr>
          <p:nvPr>
            <p:ph type="body" idx="1"/>
          </p:nvPr>
        </p:nvSpPr>
        <p:spPr>
          <a:xfrm>
            <a:off x="311700" y="1152475"/>
            <a:ext cx="3692400" cy="32175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endParaRPr/>
          </a:p>
        </p:txBody>
      </p:sp>
      <p:sp>
        <p:nvSpPr>
          <p:cNvPr id="56" name="Shape 56"/>
          <p:cNvSpPr txBox="1"/>
          <p:nvPr/>
        </p:nvSpPr>
        <p:spPr>
          <a:xfrm>
            <a:off x="391800" y="4369975"/>
            <a:ext cx="7986600" cy="42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 sz="1000">
                <a:solidFill>
                  <a:schemeClr val="dk1"/>
                </a:solidFill>
              </a:rPr>
              <a:t>Source: The Nelson-Atkins Museum of Art </a:t>
            </a:r>
            <a:endParaRPr sz="1000"/>
          </a:p>
        </p:txBody>
      </p:sp>
      <p:pic>
        <p:nvPicPr>
          <p:cNvPr id="57" name="Shape 57" descr="Copyright Restricted"/>
          <p:cNvPicPr preferRelativeResize="0"/>
          <p:nvPr/>
        </p:nvPicPr>
        <p:blipFill>
          <a:blip r:embed="rId3">
            <a:alphaModFix/>
          </a:blip>
          <a:stretch>
            <a:fillRect/>
          </a:stretch>
        </p:blipFill>
        <p:spPr>
          <a:xfrm>
            <a:off x="4477500" y="186800"/>
            <a:ext cx="4248750" cy="4769900"/>
          </a:xfrm>
          <a:prstGeom prst="rect">
            <a:avLst/>
          </a:prstGeom>
          <a:noFill/>
          <a:ln>
            <a:noFill/>
          </a:ln>
        </p:spPr>
      </p:pic>
      <p:sp>
        <p:nvSpPr>
          <p:cNvPr id="58" name="Shape 58"/>
          <p:cNvSpPr/>
          <p:nvPr/>
        </p:nvSpPr>
        <p:spPr>
          <a:xfrm>
            <a:off x="4564100" y="294775"/>
            <a:ext cx="4055700" cy="4497300"/>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 name="Shape 59"/>
          <p:cNvSpPr txBox="1"/>
          <p:nvPr/>
        </p:nvSpPr>
        <p:spPr>
          <a:xfrm>
            <a:off x="5031675" y="1799200"/>
            <a:ext cx="3120600" cy="721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800" b="1"/>
              <a:t>TEST TEST TEST TEST </a:t>
            </a:r>
            <a:endParaRPr sz="1800" b="1"/>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Shape 15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 sz="3000" b="1"/>
              <a:t>Pete Rose (1985)</a:t>
            </a:r>
            <a:endParaRPr/>
          </a:p>
        </p:txBody>
      </p:sp>
      <p:sp>
        <p:nvSpPr>
          <p:cNvPr id="157" name="Shape 157"/>
          <p:cNvSpPr txBox="1">
            <a:spLocks noGrp="1"/>
          </p:cNvSpPr>
          <p:nvPr>
            <p:ph type="body" idx="1"/>
          </p:nvPr>
        </p:nvSpPr>
        <p:spPr>
          <a:xfrm>
            <a:off x="2597100" y="1170150"/>
            <a:ext cx="3949800" cy="3047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400" b="1"/>
              <a:t>Warhol:</a:t>
            </a:r>
            <a:r>
              <a:rPr lang="en" sz="1400"/>
              <a:t> b. 1928 Aug 6			Age: 57</a:t>
            </a:r>
            <a:endParaRPr sz="1400"/>
          </a:p>
          <a:p>
            <a:pPr marL="457200" lvl="0" indent="0" rtl="0">
              <a:spcBef>
                <a:spcPts val="1600"/>
              </a:spcBef>
              <a:spcAft>
                <a:spcPts val="0"/>
              </a:spcAft>
              <a:buNone/>
            </a:pPr>
            <a:r>
              <a:rPr lang="en" sz="1400" b="1"/>
              <a:t>Career:</a:t>
            </a:r>
            <a:r>
              <a:rPr lang="en" sz="1400"/>
              <a:t> 25 Years as Independent Artist, Interview Magazine, MTV </a:t>
            </a:r>
            <a:r>
              <a:rPr lang="en"/>
              <a:t> </a:t>
            </a:r>
            <a:endParaRPr/>
          </a:p>
          <a:p>
            <a:pPr marL="0" lvl="0" indent="0" rtl="0">
              <a:spcBef>
                <a:spcPts val="1600"/>
              </a:spcBef>
              <a:spcAft>
                <a:spcPts val="0"/>
              </a:spcAft>
              <a:buNone/>
            </a:pPr>
            <a:r>
              <a:rPr lang="en" sz="1400" b="1"/>
              <a:t>Pete Rose:</a:t>
            </a:r>
            <a:r>
              <a:rPr lang="en" sz="1400"/>
              <a:t> b. 1941 Apr 14		Age: 44 </a:t>
            </a:r>
            <a:endParaRPr sz="1400"/>
          </a:p>
          <a:p>
            <a:pPr marL="457200" lvl="0" indent="0" rtl="0">
              <a:spcBef>
                <a:spcPts val="1600"/>
              </a:spcBef>
              <a:spcAft>
                <a:spcPts val="0"/>
              </a:spcAft>
              <a:buNone/>
            </a:pPr>
            <a:r>
              <a:rPr lang="en" sz="1400" b="1"/>
              <a:t>1985</a:t>
            </a:r>
            <a:r>
              <a:rPr lang="en" sz="1400"/>
              <a:t>: 3 World Championships (1975-CIN, 1976-CIN/MVP, 1980 - PHL), NL MVP (‘73), 17 ASG, return to CIN as Manager/Player 1984</a:t>
            </a:r>
            <a:endParaRPr sz="1400"/>
          </a:p>
          <a:p>
            <a:pPr marL="0" lvl="0" indent="0" rtl="0">
              <a:spcBef>
                <a:spcPts val="1600"/>
              </a:spcBef>
              <a:spcAft>
                <a:spcPts val="1600"/>
              </a:spcAft>
              <a:buNone/>
            </a:pPr>
            <a:endParaRPr/>
          </a:p>
        </p:txBody>
      </p:sp>
      <p:sp>
        <p:nvSpPr>
          <p:cNvPr id="158" name="Shape 158"/>
          <p:cNvSpPr txBox="1"/>
          <p:nvPr/>
        </p:nvSpPr>
        <p:spPr>
          <a:xfrm>
            <a:off x="391800" y="4369975"/>
            <a:ext cx="7986600" cy="42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000"/>
              <a:t>Source: Baseball-Ref, imdb.com, Guggenheim</a:t>
            </a:r>
            <a:r>
              <a:rPr lang="en" sz="1000">
                <a:solidFill>
                  <a:schemeClr val="dk1"/>
                </a:solidFill>
              </a:rPr>
              <a:t>, MOMA, Personal Collection</a:t>
            </a:r>
            <a:endParaRPr sz="1000"/>
          </a:p>
          <a:p>
            <a:pPr marL="0" lvl="0" indent="0" rtl="0">
              <a:spcBef>
                <a:spcPts val="0"/>
              </a:spcBef>
              <a:spcAft>
                <a:spcPts val="0"/>
              </a:spcAft>
              <a:buNone/>
            </a:pPr>
            <a:endParaRPr sz="1000"/>
          </a:p>
          <a:p>
            <a:pPr marL="0" lvl="0" indent="0" rtl="0">
              <a:spcBef>
                <a:spcPts val="0"/>
              </a:spcBef>
              <a:spcAft>
                <a:spcPts val="0"/>
              </a:spcAft>
              <a:buNone/>
            </a:pPr>
            <a:endParaRPr sz="1000"/>
          </a:p>
        </p:txBody>
      </p:sp>
      <p:pic>
        <p:nvPicPr>
          <p:cNvPr id="159" name="Shape 159"/>
          <p:cNvPicPr preferRelativeResize="0"/>
          <p:nvPr/>
        </p:nvPicPr>
        <p:blipFill>
          <a:blip r:embed="rId3">
            <a:alphaModFix/>
          </a:blip>
          <a:stretch>
            <a:fillRect/>
          </a:stretch>
        </p:blipFill>
        <p:spPr>
          <a:xfrm>
            <a:off x="6608925" y="963000"/>
            <a:ext cx="2317784" cy="3217500"/>
          </a:xfrm>
          <a:prstGeom prst="rect">
            <a:avLst/>
          </a:prstGeom>
          <a:noFill/>
          <a:ln>
            <a:noFill/>
          </a:ln>
        </p:spPr>
      </p:pic>
      <p:sp>
        <p:nvSpPr>
          <p:cNvPr id="160" name="Shape 160"/>
          <p:cNvSpPr txBox="1"/>
          <p:nvPr/>
        </p:nvSpPr>
        <p:spPr>
          <a:xfrm>
            <a:off x="578025" y="3593750"/>
            <a:ext cx="1633500" cy="313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200"/>
              <a:t>Self-Portrait (1986)	</a:t>
            </a:r>
            <a:endParaRPr sz="1200"/>
          </a:p>
        </p:txBody>
      </p:sp>
      <p:pic>
        <p:nvPicPr>
          <p:cNvPr id="161" name="Shape 161"/>
          <p:cNvPicPr preferRelativeResize="0"/>
          <p:nvPr/>
        </p:nvPicPr>
        <p:blipFill>
          <a:blip r:embed="rId4">
            <a:alphaModFix/>
          </a:blip>
          <a:stretch>
            <a:fillRect/>
          </a:stretch>
        </p:blipFill>
        <p:spPr>
          <a:xfrm>
            <a:off x="282050" y="1190124"/>
            <a:ext cx="2317775" cy="23177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165"/>
        <p:cNvGrpSpPr/>
        <p:nvPr/>
      </p:nvGrpSpPr>
      <p:grpSpPr>
        <a:xfrm>
          <a:off x="0" y="0"/>
          <a:ext cx="0" cy="0"/>
          <a:chOff x="0" y="0"/>
          <a:chExt cx="0" cy="0"/>
        </a:xfrm>
      </p:grpSpPr>
      <p:sp>
        <p:nvSpPr>
          <p:cNvPr id="166" name="Shape 166"/>
          <p:cNvSpPr txBox="1">
            <a:spLocks noGrp="1"/>
          </p:cNvSpPr>
          <p:nvPr>
            <p:ph type="body" idx="1"/>
          </p:nvPr>
        </p:nvSpPr>
        <p:spPr>
          <a:xfrm>
            <a:off x="3552200" y="646775"/>
            <a:ext cx="2895000" cy="37230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Carl Solway: </a:t>
            </a:r>
            <a:endParaRPr/>
          </a:p>
          <a:p>
            <a:pPr marL="0" lvl="0" indent="0">
              <a:spcBef>
                <a:spcPts val="1600"/>
              </a:spcBef>
              <a:spcAft>
                <a:spcPts val="0"/>
              </a:spcAft>
              <a:buClr>
                <a:schemeClr val="dk1"/>
              </a:buClr>
              <a:buSzPts val="1100"/>
              <a:buFont typeface="Arial"/>
              <a:buNone/>
            </a:pPr>
            <a:r>
              <a:rPr lang="en" sz="1400"/>
              <a:t>“It would be so cool if the art community could do something about that, instead of just the jocks and the sports people” </a:t>
            </a:r>
            <a:endParaRPr sz="1400"/>
          </a:p>
          <a:p>
            <a:pPr marL="0" lvl="0" indent="0">
              <a:spcBef>
                <a:spcPts val="1600"/>
              </a:spcBef>
              <a:spcAft>
                <a:spcPts val="0"/>
              </a:spcAft>
              <a:buClr>
                <a:schemeClr val="dk1"/>
              </a:buClr>
              <a:buSzPts val="1100"/>
              <a:buFont typeface="Arial"/>
              <a:buNone/>
            </a:pPr>
            <a:endParaRPr b="1"/>
          </a:p>
          <a:p>
            <a:pPr marL="0" lvl="0" indent="0" rtl="0">
              <a:spcBef>
                <a:spcPts val="1600"/>
              </a:spcBef>
              <a:spcAft>
                <a:spcPts val="1600"/>
              </a:spcAft>
              <a:buClr>
                <a:schemeClr val="dk1"/>
              </a:buClr>
              <a:buSzPts val="1100"/>
              <a:buFont typeface="Arial"/>
              <a:buNone/>
            </a:pPr>
            <a:endParaRPr b="1"/>
          </a:p>
        </p:txBody>
      </p:sp>
      <p:sp>
        <p:nvSpPr>
          <p:cNvPr id="167" name="Shape 167"/>
          <p:cNvSpPr txBox="1"/>
          <p:nvPr/>
        </p:nvSpPr>
        <p:spPr>
          <a:xfrm>
            <a:off x="391800" y="4369975"/>
            <a:ext cx="7986600" cy="42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000"/>
              <a:t>Source: </a:t>
            </a:r>
            <a:r>
              <a:rPr lang="en" sz="1000">
                <a:solidFill>
                  <a:schemeClr val="dk1"/>
                </a:solidFill>
              </a:rPr>
              <a:t>CityBeat 2010 Aug 24 “Warhol’s Pete Rose Portrait Turns 25” - Steven Rosen</a:t>
            </a:r>
            <a:endParaRPr sz="1000">
              <a:solidFill>
                <a:schemeClr val="dk1"/>
              </a:solidFill>
            </a:endParaRPr>
          </a:p>
          <a:p>
            <a:pPr marL="0" lvl="0" indent="0" rtl="0">
              <a:spcBef>
                <a:spcPts val="0"/>
              </a:spcBef>
              <a:spcAft>
                <a:spcPts val="0"/>
              </a:spcAft>
              <a:buNone/>
            </a:pPr>
            <a:endParaRPr sz="1000"/>
          </a:p>
        </p:txBody>
      </p:sp>
      <p:pic>
        <p:nvPicPr>
          <p:cNvPr id="168" name="Shape 168"/>
          <p:cNvPicPr preferRelativeResize="0"/>
          <p:nvPr/>
        </p:nvPicPr>
        <p:blipFill>
          <a:blip r:embed="rId3">
            <a:alphaModFix/>
          </a:blip>
          <a:stretch>
            <a:fillRect/>
          </a:stretch>
        </p:blipFill>
        <p:spPr>
          <a:xfrm>
            <a:off x="-1084525" y="547675"/>
            <a:ext cx="4446575" cy="3316500"/>
          </a:xfrm>
          <a:prstGeom prst="rect">
            <a:avLst/>
          </a:prstGeom>
          <a:noFill/>
          <a:ln>
            <a:noFill/>
          </a:ln>
        </p:spPr>
      </p:pic>
      <p:pic>
        <p:nvPicPr>
          <p:cNvPr id="169" name="Shape 169"/>
          <p:cNvPicPr preferRelativeResize="0"/>
          <p:nvPr/>
        </p:nvPicPr>
        <p:blipFill>
          <a:blip r:embed="rId4">
            <a:alphaModFix/>
          </a:blip>
          <a:stretch>
            <a:fillRect/>
          </a:stretch>
        </p:blipFill>
        <p:spPr>
          <a:xfrm>
            <a:off x="6294976" y="1232850"/>
            <a:ext cx="2689475" cy="17150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173"/>
        <p:cNvGrpSpPr/>
        <p:nvPr/>
      </p:nvGrpSpPr>
      <p:grpSpPr>
        <a:xfrm>
          <a:off x="0" y="0"/>
          <a:ext cx="0" cy="0"/>
          <a:chOff x="0" y="0"/>
          <a:chExt cx="0" cy="0"/>
        </a:xfrm>
      </p:grpSpPr>
      <p:sp>
        <p:nvSpPr>
          <p:cNvPr id="174" name="Shape 174"/>
          <p:cNvSpPr txBox="1">
            <a:spLocks noGrp="1"/>
          </p:cNvSpPr>
          <p:nvPr>
            <p:ph type="body" idx="1"/>
          </p:nvPr>
        </p:nvSpPr>
        <p:spPr>
          <a:xfrm>
            <a:off x="3552200" y="646775"/>
            <a:ext cx="2895000" cy="37230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Carl Solway: </a:t>
            </a:r>
            <a:endParaRPr/>
          </a:p>
          <a:p>
            <a:pPr marL="0" lvl="0" indent="0" rtl="0">
              <a:spcBef>
                <a:spcPts val="1600"/>
              </a:spcBef>
              <a:spcAft>
                <a:spcPts val="0"/>
              </a:spcAft>
              <a:buClr>
                <a:schemeClr val="dk1"/>
              </a:buClr>
              <a:buSzPts val="1100"/>
              <a:buFont typeface="Arial"/>
              <a:buNone/>
            </a:pPr>
            <a:r>
              <a:rPr lang="en" sz="1400"/>
              <a:t>“It would be so cool if the art community could do something about that, instead of just the jocks and the sports people” </a:t>
            </a:r>
            <a:endParaRPr sz="1400"/>
          </a:p>
          <a:p>
            <a:pPr marL="0" lvl="0" indent="0" rtl="0">
              <a:spcBef>
                <a:spcPts val="1600"/>
              </a:spcBef>
              <a:spcAft>
                <a:spcPts val="0"/>
              </a:spcAft>
              <a:buClr>
                <a:schemeClr val="dk1"/>
              </a:buClr>
              <a:buSzPts val="1100"/>
              <a:buFont typeface="Arial"/>
              <a:buNone/>
            </a:pPr>
            <a:r>
              <a:rPr lang="en" b="1"/>
              <a:t>Andy Warhol: </a:t>
            </a:r>
            <a:endParaRPr b="1"/>
          </a:p>
          <a:p>
            <a:pPr marL="0" lvl="0" indent="0" rtl="0">
              <a:spcBef>
                <a:spcPts val="1600"/>
              </a:spcBef>
              <a:spcAft>
                <a:spcPts val="0"/>
              </a:spcAft>
              <a:buClr>
                <a:schemeClr val="dk1"/>
              </a:buClr>
              <a:buSzPts val="1100"/>
              <a:buFont typeface="Arial"/>
              <a:buNone/>
            </a:pPr>
            <a:r>
              <a:rPr lang="en" sz="1400" b="1"/>
              <a:t>Who is Pete Rose ???</a:t>
            </a:r>
            <a:endParaRPr b="1"/>
          </a:p>
          <a:p>
            <a:pPr marL="0" lvl="0" indent="0" rtl="0">
              <a:spcBef>
                <a:spcPts val="1600"/>
              </a:spcBef>
              <a:spcAft>
                <a:spcPts val="1600"/>
              </a:spcAft>
              <a:buClr>
                <a:schemeClr val="dk1"/>
              </a:buClr>
              <a:buSzPts val="1100"/>
              <a:buFont typeface="Arial"/>
              <a:buNone/>
            </a:pPr>
            <a:endParaRPr b="1"/>
          </a:p>
        </p:txBody>
      </p:sp>
      <p:sp>
        <p:nvSpPr>
          <p:cNvPr id="175" name="Shape 175"/>
          <p:cNvSpPr txBox="1"/>
          <p:nvPr/>
        </p:nvSpPr>
        <p:spPr>
          <a:xfrm>
            <a:off x="391800" y="4369975"/>
            <a:ext cx="7986600" cy="42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000"/>
              <a:t>Source: </a:t>
            </a:r>
            <a:r>
              <a:rPr lang="en" sz="1000">
                <a:solidFill>
                  <a:schemeClr val="dk1"/>
                </a:solidFill>
              </a:rPr>
              <a:t>CityBeat 2010 Aug 24 “Warhol’s Pete Rose Portrait Turns 25” - Steven Rosen</a:t>
            </a:r>
            <a:endParaRPr sz="1000">
              <a:solidFill>
                <a:schemeClr val="dk1"/>
              </a:solidFill>
            </a:endParaRPr>
          </a:p>
          <a:p>
            <a:pPr marL="0" lvl="0" indent="0" rtl="0">
              <a:spcBef>
                <a:spcPts val="0"/>
              </a:spcBef>
              <a:spcAft>
                <a:spcPts val="0"/>
              </a:spcAft>
              <a:buNone/>
            </a:pPr>
            <a:endParaRPr sz="1000"/>
          </a:p>
        </p:txBody>
      </p:sp>
      <p:pic>
        <p:nvPicPr>
          <p:cNvPr id="176" name="Shape 176"/>
          <p:cNvPicPr preferRelativeResize="0"/>
          <p:nvPr/>
        </p:nvPicPr>
        <p:blipFill>
          <a:blip r:embed="rId3">
            <a:alphaModFix/>
          </a:blip>
          <a:stretch>
            <a:fillRect/>
          </a:stretch>
        </p:blipFill>
        <p:spPr>
          <a:xfrm>
            <a:off x="-1084525" y="547675"/>
            <a:ext cx="4446575" cy="3316500"/>
          </a:xfrm>
          <a:prstGeom prst="rect">
            <a:avLst/>
          </a:prstGeom>
          <a:noFill/>
          <a:ln>
            <a:noFill/>
          </a:ln>
        </p:spPr>
      </p:pic>
      <p:pic>
        <p:nvPicPr>
          <p:cNvPr id="177" name="Shape 177"/>
          <p:cNvPicPr preferRelativeResize="0"/>
          <p:nvPr/>
        </p:nvPicPr>
        <p:blipFill>
          <a:blip r:embed="rId4">
            <a:alphaModFix/>
          </a:blip>
          <a:stretch>
            <a:fillRect/>
          </a:stretch>
        </p:blipFill>
        <p:spPr>
          <a:xfrm>
            <a:off x="6534688" y="804675"/>
            <a:ext cx="2262825" cy="2271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181"/>
        <p:cNvGrpSpPr/>
        <p:nvPr/>
      </p:nvGrpSpPr>
      <p:grpSpPr>
        <a:xfrm>
          <a:off x="0" y="0"/>
          <a:ext cx="0" cy="0"/>
          <a:chOff x="0" y="0"/>
          <a:chExt cx="0" cy="0"/>
        </a:xfrm>
      </p:grpSpPr>
      <p:sp>
        <p:nvSpPr>
          <p:cNvPr id="182" name="Shape 182"/>
          <p:cNvSpPr txBox="1">
            <a:spLocks noGrp="1"/>
          </p:cNvSpPr>
          <p:nvPr>
            <p:ph type="title"/>
          </p:nvPr>
        </p:nvSpPr>
        <p:spPr>
          <a:xfrm>
            <a:off x="311700" y="445025"/>
            <a:ext cx="43791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3000" b="1"/>
              <a:t>Pete Rose (1985)</a:t>
            </a:r>
            <a:endParaRPr/>
          </a:p>
        </p:txBody>
      </p:sp>
      <p:sp>
        <p:nvSpPr>
          <p:cNvPr id="183" name="Shape 183"/>
          <p:cNvSpPr txBox="1">
            <a:spLocks noGrp="1"/>
          </p:cNvSpPr>
          <p:nvPr>
            <p:ph type="body" idx="1"/>
          </p:nvPr>
        </p:nvSpPr>
        <p:spPr>
          <a:xfrm>
            <a:off x="311700" y="1152475"/>
            <a:ext cx="3571500" cy="504300"/>
          </a:xfrm>
          <a:prstGeom prst="rect">
            <a:avLst/>
          </a:prstGeom>
          <a:solidFill>
            <a:srgbClr val="F4CCCC"/>
          </a:solidFill>
        </p:spPr>
        <p:txBody>
          <a:bodyPr spcFirstLastPara="1" wrap="square" lIns="91425" tIns="91425" rIns="91425" bIns="91425" anchor="t" anchorCtr="0">
            <a:noAutofit/>
          </a:bodyPr>
          <a:lstStyle/>
          <a:p>
            <a:pPr marL="0" lvl="0" indent="0" rtl="0">
              <a:spcBef>
                <a:spcPts val="0"/>
              </a:spcBef>
              <a:spcAft>
                <a:spcPts val="1600"/>
              </a:spcAft>
              <a:buNone/>
            </a:pPr>
            <a:r>
              <a:rPr lang="en" b="1"/>
              <a:t>New York Times: Ira Berkow </a:t>
            </a:r>
            <a:endParaRPr b="1"/>
          </a:p>
        </p:txBody>
      </p:sp>
      <p:sp>
        <p:nvSpPr>
          <p:cNvPr id="184" name="Shape 184"/>
          <p:cNvSpPr txBox="1"/>
          <p:nvPr/>
        </p:nvSpPr>
        <p:spPr>
          <a:xfrm>
            <a:off x="391800" y="4369975"/>
            <a:ext cx="3846900" cy="42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000"/>
              <a:t>Source: New York Times 1985 Jul 14 “Rose Still Hustling, Still Hitting at 44” </a:t>
            </a:r>
            <a:r>
              <a:rPr lang="en" sz="1000">
                <a:solidFill>
                  <a:schemeClr val="dk1"/>
                </a:solidFill>
              </a:rPr>
              <a:t>Ira Berkow </a:t>
            </a:r>
            <a:endParaRPr sz="1000"/>
          </a:p>
          <a:p>
            <a:pPr marL="0" lvl="0" indent="0" rtl="0">
              <a:spcBef>
                <a:spcPts val="0"/>
              </a:spcBef>
              <a:spcAft>
                <a:spcPts val="0"/>
              </a:spcAft>
              <a:buNone/>
            </a:pPr>
            <a:endParaRPr sz="1000"/>
          </a:p>
        </p:txBody>
      </p:sp>
      <p:pic>
        <p:nvPicPr>
          <p:cNvPr id="185" name="Shape 185"/>
          <p:cNvPicPr preferRelativeResize="0"/>
          <p:nvPr/>
        </p:nvPicPr>
        <p:blipFill>
          <a:blip r:embed="rId3">
            <a:alphaModFix/>
          </a:blip>
          <a:stretch>
            <a:fillRect/>
          </a:stretch>
        </p:blipFill>
        <p:spPr>
          <a:xfrm>
            <a:off x="4798750" y="53125"/>
            <a:ext cx="4095078" cy="5037225"/>
          </a:xfrm>
          <a:prstGeom prst="rect">
            <a:avLst/>
          </a:prstGeom>
          <a:noFill/>
          <a:ln>
            <a:noFill/>
          </a:ln>
        </p:spPr>
      </p:pic>
      <p:pic>
        <p:nvPicPr>
          <p:cNvPr id="186" name="Shape 186"/>
          <p:cNvPicPr preferRelativeResize="0"/>
          <p:nvPr/>
        </p:nvPicPr>
        <p:blipFill>
          <a:blip r:embed="rId4">
            <a:alphaModFix/>
          </a:blip>
          <a:stretch>
            <a:fillRect/>
          </a:stretch>
        </p:blipFill>
        <p:spPr>
          <a:xfrm>
            <a:off x="4302300" y="1"/>
            <a:ext cx="4986325" cy="7202450"/>
          </a:xfrm>
          <a:prstGeom prst="rect">
            <a:avLst/>
          </a:prstGeom>
          <a:noFill/>
          <a:ln>
            <a:noFill/>
          </a:ln>
        </p:spPr>
      </p:pic>
      <p:sp>
        <p:nvSpPr>
          <p:cNvPr id="187" name="Shape 187"/>
          <p:cNvSpPr/>
          <p:nvPr/>
        </p:nvSpPr>
        <p:spPr>
          <a:xfrm>
            <a:off x="4656725" y="2048400"/>
            <a:ext cx="4379100" cy="1550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8" name="Shape 188"/>
          <p:cNvSpPr txBox="1"/>
          <p:nvPr/>
        </p:nvSpPr>
        <p:spPr>
          <a:xfrm>
            <a:off x="4797900" y="2175325"/>
            <a:ext cx="4095000" cy="986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t>''I'm not getting anything out of it - no endorsements or royalties or anything,'' he said. ''This Warhaw . . . Warhall? What is it? Oh, yeah, Warhol. I think he's a respected artist. Somebody told me he did Muhammad Ali.''</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Shape 19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94" name="Shape 194"/>
          <p:cNvSpPr txBox="1">
            <a:spLocks noGrp="1"/>
          </p:cNvSpPr>
          <p:nvPr>
            <p:ph type="body" idx="1"/>
          </p:nvPr>
        </p:nvSpPr>
        <p:spPr>
          <a:xfrm>
            <a:off x="311700" y="1152475"/>
            <a:ext cx="8066700" cy="32175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endParaRPr/>
          </a:p>
        </p:txBody>
      </p:sp>
      <p:sp>
        <p:nvSpPr>
          <p:cNvPr id="195" name="Shape 195"/>
          <p:cNvSpPr txBox="1"/>
          <p:nvPr/>
        </p:nvSpPr>
        <p:spPr>
          <a:xfrm>
            <a:off x="391800" y="4369975"/>
            <a:ext cx="7986600" cy="42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sz="1000"/>
          </a:p>
        </p:txBody>
      </p:sp>
      <p:pic>
        <p:nvPicPr>
          <p:cNvPr id="196" name="Shape 196"/>
          <p:cNvPicPr preferRelativeResize="0"/>
          <p:nvPr/>
        </p:nvPicPr>
        <p:blipFill>
          <a:blip r:embed="rId3">
            <a:alphaModFix/>
          </a:blip>
          <a:stretch>
            <a:fillRect/>
          </a:stretch>
        </p:blipFill>
        <p:spPr>
          <a:xfrm>
            <a:off x="2629625" y="142225"/>
            <a:ext cx="3987825" cy="494357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a:spLocks noGrp="1"/>
          </p:cNvSpPr>
          <p:nvPr>
            <p:ph type="title"/>
          </p:nvPr>
        </p:nvSpPr>
        <p:spPr>
          <a:xfrm>
            <a:off x="311700" y="445025"/>
            <a:ext cx="43791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3000" b="1"/>
              <a:t>Pete Rose (1985)</a:t>
            </a:r>
            <a:endParaRPr/>
          </a:p>
        </p:txBody>
      </p:sp>
      <p:sp>
        <p:nvSpPr>
          <p:cNvPr id="202" name="Shape 202"/>
          <p:cNvSpPr txBox="1">
            <a:spLocks noGrp="1"/>
          </p:cNvSpPr>
          <p:nvPr>
            <p:ph type="body" idx="1"/>
          </p:nvPr>
        </p:nvSpPr>
        <p:spPr>
          <a:xfrm>
            <a:off x="311700" y="1152475"/>
            <a:ext cx="4425300" cy="3217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4 Panels 54x44” each </a:t>
            </a:r>
            <a:endParaRPr/>
          </a:p>
          <a:p>
            <a:pPr marL="0" lvl="0" indent="457200" rtl="0">
              <a:spcBef>
                <a:spcPts val="1600"/>
              </a:spcBef>
              <a:spcAft>
                <a:spcPts val="0"/>
              </a:spcAft>
              <a:buNone/>
            </a:pPr>
            <a:endParaRPr/>
          </a:p>
          <a:p>
            <a:pPr marL="0" lvl="0" indent="0" rtl="0">
              <a:spcBef>
                <a:spcPts val="1600"/>
              </a:spcBef>
              <a:spcAft>
                <a:spcPts val="0"/>
              </a:spcAft>
              <a:buNone/>
            </a:pPr>
            <a:r>
              <a:rPr lang="en"/>
              <a:t>Typical Baseball Card 3.5 x 2.5”</a:t>
            </a:r>
            <a:endParaRPr/>
          </a:p>
          <a:p>
            <a:pPr marL="0" lvl="0" indent="457200" rtl="0">
              <a:spcBef>
                <a:spcPts val="1600"/>
              </a:spcBef>
              <a:spcAft>
                <a:spcPts val="0"/>
              </a:spcAft>
              <a:buNone/>
            </a:pPr>
            <a:endParaRPr/>
          </a:p>
          <a:p>
            <a:pPr marL="0" lvl="0" indent="457200" rtl="0">
              <a:spcBef>
                <a:spcPts val="1600"/>
              </a:spcBef>
              <a:spcAft>
                <a:spcPts val="0"/>
              </a:spcAft>
              <a:buNone/>
            </a:pPr>
            <a:endParaRPr/>
          </a:p>
          <a:p>
            <a:pPr marL="0" lvl="0" indent="457200" rtl="0">
              <a:spcBef>
                <a:spcPts val="1600"/>
              </a:spcBef>
              <a:spcAft>
                <a:spcPts val="0"/>
              </a:spcAft>
              <a:buNone/>
            </a:pPr>
            <a:r>
              <a:rPr lang="en"/>
              <a:t>		</a:t>
            </a:r>
            <a:endParaRPr/>
          </a:p>
          <a:p>
            <a:pPr marL="0" lvl="0" indent="0" rtl="0">
              <a:spcBef>
                <a:spcPts val="1600"/>
              </a:spcBef>
              <a:spcAft>
                <a:spcPts val="0"/>
              </a:spcAft>
              <a:buNone/>
            </a:pPr>
            <a:r>
              <a:rPr lang="en"/>
              <a:t>	</a:t>
            </a:r>
            <a:endParaRPr/>
          </a:p>
          <a:p>
            <a:pPr marL="0" lvl="0" indent="0" rtl="0">
              <a:spcBef>
                <a:spcPts val="1600"/>
              </a:spcBef>
              <a:spcAft>
                <a:spcPts val="1600"/>
              </a:spcAft>
              <a:buNone/>
            </a:pPr>
            <a:endParaRPr/>
          </a:p>
        </p:txBody>
      </p:sp>
      <p:sp>
        <p:nvSpPr>
          <p:cNvPr id="203" name="Shape 203"/>
          <p:cNvSpPr txBox="1"/>
          <p:nvPr/>
        </p:nvSpPr>
        <p:spPr>
          <a:xfrm>
            <a:off x="391800" y="4369975"/>
            <a:ext cx="7986600" cy="42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000"/>
              <a:t>Source: Cincinnati Art Museum </a:t>
            </a:r>
            <a:endParaRPr sz="1000"/>
          </a:p>
        </p:txBody>
      </p:sp>
      <p:pic>
        <p:nvPicPr>
          <p:cNvPr id="204" name="Shape 204"/>
          <p:cNvPicPr preferRelativeResize="0"/>
          <p:nvPr/>
        </p:nvPicPr>
        <p:blipFill>
          <a:blip r:embed="rId3">
            <a:alphaModFix/>
          </a:blip>
          <a:stretch>
            <a:fillRect/>
          </a:stretch>
        </p:blipFill>
        <p:spPr>
          <a:xfrm>
            <a:off x="6637172" y="880425"/>
            <a:ext cx="2180675" cy="3151700"/>
          </a:xfrm>
          <a:prstGeom prst="rect">
            <a:avLst/>
          </a:prstGeom>
          <a:noFill/>
          <a:ln>
            <a:noFill/>
          </a:ln>
        </p:spPr>
      </p:pic>
      <p:pic>
        <p:nvPicPr>
          <p:cNvPr id="205" name="Shape 205"/>
          <p:cNvPicPr preferRelativeResize="0"/>
          <p:nvPr/>
        </p:nvPicPr>
        <p:blipFill>
          <a:blip r:embed="rId4">
            <a:alphaModFix/>
          </a:blip>
          <a:stretch>
            <a:fillRect/>
          </a:stretch>
        </p:blipFill>
        <p:spPr>
          <a:xfrm>
            <a:off x="4076225" y="906450"/>
            <a:ext cx="2500550" cy="30996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Shape 210"/>
          <p:cNvPicPr preferRelativeResize="0"/>
          <p:nvPr/>
        </p:nvPicPr>
        <p:blipFill>
          <a:blip r:embed="rId3">
            <a:alphaModFix/>
          </a:blip>
          <a:stretch>
            <a:fillRect/>
          </a:stretch>
        </p:blipFill>
        <p:spPr>
          <a:xfrm>
            <a:off x="3811825" y="528525"/>
            <a:ext cx="5623424" cy="4217574"/>
          </a:xfrm>
          <a:prstGeom prst="rect">
            <a:avLst/>
          </a:prstGeom>
          <a:noFill/>
          <a:ln>
            <a:noFill/>
          </a:ln>
        </p:spPr>
      </p:pic>
      <p:sp>
        <p:nvSpPr>
          <p:cNvPr id="211" name="Shape 211"/>
          <p:cNvSpPr txBox="1"/>
          <p:nvPr/>
        </p:nvSpPr>
        <p:spPr>
          <a:xfrm>
            <a:off x="311700" y="445025"/>
            <a:ext cx="3246000" cy="572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3000" b="1">
                <a:solidFill>
                  <a:srgbClr val="000000"/>
                </a:solidFill>
              </a:rPr>
              <a:t>Pete Rose (1</a:t>
            </a:r>
            <a:r>
              <a:rPr lang="en" sz="3000" b="1"/>
              <a:t>9</a:t>
            </a:r>
            <a:r>
              <a:rPr lang="en" sz="3000" b="1">
                <a:solidFill>
                  <a:srgbClr val="000000"/>
                </a:solidFill>
              </a:rPr>
              <a:t>85)</a:t>
            </a:r>
            <a:endParaRPr sz="2800">
              <a:solidFill>
                <a:srgbClr val="000000"/>
              </a:solidFill>
            </a:endParaRPr>
          </a:p>
        </p:txBody>
      </p:sp>
      <p:sp>
        <p:nvSpPr>
          <p:cNvPr id="212" name="Shape 212"/>
          <p:cNvSpPr txBox="1"/>
          <p:nvPr/>
        </p:nvSpPr>
        <p:spPr>
          <a:xfrm>
            <a:off x="311700" y="1152475"/>
            <a:ext cx="3246000" cy="32175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1800">
                <a:solidFill>
                  <a:schemeClr val="dk2"/>
                </a:solidFill>
              </a:rPr>
              <a:t>4 Panels 54x44” each </a:t>
            </a:r>
            <a:endParaRPr sz="1800">
              <a:solidFill>
                <a:schemeClr val="dk2"/>
              </a:solidFill>
            </a:endParaRPr>
          </a:p>
          <a:p>
            <a:pPr marL="0" lvl="0" indent="0" rtl="0">
              <a:lnSpc>
                <a:spcPct val="115000"/>
              </a:lnSpc>
              <a:spcBef>
                <a:spcPts val="1600"/>
              </a:spcBef>
              <a:spcAft>
                <a:spcPts val="0"/>
              </a:spcAft>
              <a:buClr>
                <a:schemeClr val="dk1"/>
              </a:buClr>
              <a:buSzPts val="1100"/>
              <a:buFont typeface="Arial"/>
              <a:buNone/>
            </a:pPr>
            <a:r>
              <a:rPr lang="en" sz="1800">
                <a:solidFill>
                  <a:schemeClr val="dk2"/>
                </a:solidFill>
              </a:rPr>
              <a:t>108x88” total (approx 9x7’)</a:t>
            </a:r>
            <a:endParaRPr sz="1800">
              <a:solidFill>
                <a:schemeClr val="dk2"/>
              </a:solidFill>
            </a:endParaRPr>
          </a:p>
          <a:p>
            <a:pPr marL="0" lvl="0" indent="0" rtl="0">
              <a:lnSpc>
                <a:spcPct val="115000"/>
              </a:lnSpc>
              <a:spcBef>
                <a:spcPts val="1600"/>
              </a:spcBef>
              <a:spcAft>
                <a:spcPts val="0"/>
              </a:spcAft>
              <a:buNone/>
            </a:pPr>
            <a:r>
              <a:rPr lang="en" sz="1800">
                <a:solidFill>
                  <a:srgbClr val="595959"/>
                </a:solidFill>
              </a:rPr>
              <a:t>Carl Solway (left, 2016) </a:t>
            </a:r>
            <a:endParaRPr sz="1800">
              <a:solidFill>
                <a:srgbClr val="595959"/>
              </a:solidFill>
            </a:endParaRPr>
          </a:p>
          <a:p>
            <a:pPr marL="0" lvl="0" indent="0" rtl="0">
              <a:lnSpc>
                <a:spcPct val="115000"/>
              </a:lnSpc>
              <a:spcBef>
                <a:spcPts val="1600"/>
              </a:spcBef>
              <a:spcAft>
                <a:spcPts val="0"/>
              </a:spcAft>
              <a:buNone/>
            </a:pPr>
            <a:endParaRPr sz="1800">
              <a:solidFill>
                <a:srgbClr val="595959"/>
              </a:solidFill>
            </a:endParaRPr>
          </a:p>
          <a:p>
            <a:pPr marL="0" lvl="0" indent="0" rtl="0">
              <a:lnSpc>
                <a:spcPct val="115000"/>
              </a:lnSpc>
              <a:spcBef>
                <a:spcPts val="1600"/>
              </a:spcBef>
              <a:spcAft>
                <a:spcPts val="1600"/>
              </a:spcAft>
              <a:buNone/>
            </a:pPr>
            <a:endParaRPr sz="1800">
              <a:solidFill>
                <a:srgbClr val="595959"/>
              </a:solidFill>
            </a:endParaRPr>
          </a:p>
        </p:txBody>
      </p:sp>
      <p:sp>
        <p:nvSpPr>
          <p:cNvPr id="213" name="Shape 213"/>
          <p:cNvSpPr txBox="1"/>
          <p:nvPr/>
        </p:nvSpPr>
        <p:spPr>
          <a:xfrm>
            <a:off x="391800" y="4369975"/>
            <a:ext cx="7986600" cy="42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000"/>
              <a:t>Source: Solway Gallery</a:t>
            </a:r>
            <a:endParaRPr sz="10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Shape 218"/>
          <p:cNvSpPr txBox="1">
            <a:spLocks noGrp="1"/>
          </p:cNvSpPr>
          <p:nvPr>
            <p:ph type="title"/>
          </p:nvPr>
        </p:nvSpPr>
        <p:spPr>
          <a:xfrm>
            <a:off x="2433350" y="445025"/>
            <a:ext cx="22575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219" name="Shape 219"/>
          <p:cNvSpPr txBox="1">
            <a:spLocks noGrp="1"/>
          </p:cNvSpPr>
          <p:nvPr>
            <p:ph type="body" idx="1"/>
          </p:nvPr>
        </p:nvSpPr>
        <p:spPr>
          <a:xfrm>
            <a:off x="391800" y="445025"/>
            <a:ext cx="1667100" cy="3764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Warhol Signed Print </a:t>
            </a:r>
            <a:endParaRPr/>
          </a:p>
          <a:p>
            <a:pPr marL="0" lvl="0" indent="0">
              <a:spcBef>
                <a:spcPts val="1600"/>
              </a:spcBef>
              <a:spcAft>
                <a:spcPts val="0"/>
              </a:spcAft>
              <a:buNone/>
            </a:pPr>
            <a:r>
              <a:rPr lang="en"/>
              <a:t>$2500</a:t>
            </a:r>
            <a:endParaRPr/>
          </a:p>
          <a:p>
            <a:pPr marL="0" lvl="0" indent="0">
              <a:spcBef>
                <a:spcPts val="1600"/>
              </a:spcBef>
              <a:spcAft>
                <a:spcPts val="0"/>
              </a:spcAft>
              <a:buNone/>
            </a:pPr>
            <a:endParaRPr sz="1200">
              <a:solidFill>
                <a:schemeClr val="dk1"/>
              </a:solidFill>
            </a:endParaRPr>
          </a:p>
          <a:p>
            <a:pPr marL="0" lvl="0" indent="0">
              <a:spcBef>
                <a:spcPts val="1600"/>
              </a:spcBef>
              <a:spcAft>
                <a:spcPts val="0"/>
              </a:spcAft>
              <a:buNone/>
            </a:pPr>
            <a:endParaRPr sz="1200">
              <a:solidFill>
                <a:schemeClr val="dk1"/>
              </a:solidFill>
            </a:endParaRPr>
          </a:p>
          <a:p>
            <a:pPr marL="0" lvl="0" indent="0">
              <a:spcBef>
                <a:spcPts val="1600"/>
              </a:spcBef>
              <a:spcAft>
                <a:spcPts val="0"/>
              </a:spcAft>
              <a:buNone/>
            </a:pPr>
            <a:endParaRPr sz="1200">
              <a:solidFill>
                <a:schemeClr val="dk1"/>
              </a:solidFill>
            </a:endParaRPr>
          </a:p>
          <a:p>
            <a:pPr marL="0" lvl="0" indent="0">
              <a:spcBef>
                <a:spcPts val="1600"/>
              </a:spcBef>
              <a:spcAft>
                <a:spcPts val="0"/>
              </a:spcAft>
              <a:buNone/>
            </a:pPr>
            <a:endParaRPr sz="1200">
              <a:solidFill>
                <a:schemeClr val="dk1"/>
              </a:solidFill>
            </a:endParaRPr>
          </a:p>
          <a:p>
            <a:pPr marL="0" lvl="0" indent="0">
              <a:spcBef>
                <a:spcPts val="1600"/>
              </a:spcBef>
              <a:spcAft>
                <a:spcPts val="0"/>
              </a:spcAft>
              <a:buClr>
                <a:schemeClr val="dk1"/>
              </a:buClr>
              <a:buSzPts val="1100"/>
              <a:buFont typeface="Arial"/>
              <a:buNone/>
            </a:pPr>
            <a:r>
              <a:rPr lang="en" sz="1200">
                <a:solidFill>
                  <a:schemeClr val="dk1"/>
                </a:solidFill>
              </a:rPr>
              <a:t>2017: $5,700</a:t>
            </a:r>
            <a:endParaRPr sz="1200">
              <a:solidFill>
                <a:schemeClr val="dk1"/>
              </a:solidFill>
            </a:endParaRPr>
          </a:p>
          <a:p>
            <a:pPr marL="0" lvl="0" indent="0" rtl="0">
              <a:spcBef>
                <a:spcPts val="1600"/>
              </a:spcBef>
              <a:spcAft>
                <a:spcPts val="1600"/>
              </a:spcAft>
              <a:buNone/>
            </a:pPr>
            <a:endParaRPr/>
          </a:p>
        </p:txBody>
      </p:sp>
      <p:sp>
        <p:nvSpPr>
          <p:cNvPr id="220" name="Shape 220"/>
          <p:cNvSpPr txBox="1"/>
          <p:nvPr/>
        </p:nvSpPr>
        <p:spPr>
          <a:xfrm>
            <a:off x="391800" y="4369975"/>
            <a:ext cx="7986600" cy="422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000"/>
              <a:t>Source: Cincinnati Art Museum, </a:t>
            </a:r>
            <a:r>
              <a:rPr lang="en" sz="1000">
                <a:solidFill>
                  <a:schemeClr val="dk1"/>
                </a:solidFill>
              </a:rPr>
              <a:t>PBS Antiques Roadshow 2013 Jun 29 Boise ID Air Date 2014 Jan 6 </a:t>
            </a:r>
            <a:endParaRPr sz="1000"/>
          </a:p>
          <a:p>
            <a:pPr marL="0" lvl="0" indent="0">
              <a:spcBef>
                <a:spcPts val="0"/>
              </a:spcBef>
              <a:spcAft>
                <a:spcPts val="0"/>
              </a:spcAft>
              <a:buNone/>
            </a:pPr>
            <a:r>
              <a:rPr lang="en" sz="1000"/>
              <a:t>, </a:t>
            </a:r>
            <a:r>
              <a:rPr lang="en" sz="1100" u="sng">
                <a:solidFill>
                  <a:srgbClr val="2200CC"/>
                </a:solidFill>
                <a:hlinkClick r:id="rId3"/>
              </a:rPr>
              <a:t>https://www.citybeat.com/arts-culture/big-picture/article/13002811/warhols-baseball-art-is-a-hit-at-cam </a:t>
            </a:r>
            <a:endParaRPr sz="1000">
              <a:solidFill>
                <a:schemeClr val="dk1"/>
              </a:solidFill>
            </a:endParaRPr>
          </a:p>
          <a:p>
            <a:pPr marL="0" lvl="0" indent="0" rtl="0">
              <a:spcBef>
                <a:spcPts val="0"/>
              </a:spcBef>
              <a:spcAft>
                <a:spcPts val="0"/>
              </a:spcAft>
              <a:buNone/>
            </a:pPr>
            <a:endParaRPr sz="1000"/>
          </a:p>
        </p:txBody>
      </p:sp>
      <p:pic>
        <p:nvPicPr>
          <p:cNvPr id="221" name="Shape 221"/>
          <p:cNvPicPr preferRelativeResize="0"/>
          <p:nvPr/>
        </p:nvPicPr>
        <p:blipFill>
          <a:blip r:embed="rId4">
            <a:alphaModFix/>
          </a:blip>
          <a:stretch>
            <a:fillRect/>
          </a:stretch>
        </p:blipFill>
        <p:spPr>
          <a:xfrm>
            <a:off x="2259063" y="239375"/>
            <a:ext cx="3356024" cy="4175700"/>
          </a:xfrm>
          <a:prstGeom prst="rect">
            <a:avLst/>
          </a:prstGeom>
          <a:noFill/>
          <a:ln>
            <a:noFill/>
          </a:ln>
        </p:spPr>
      </p:pic>
      <p:pic>
        <p:nvPicPr>
          <p:cNvPr id="222" name="Shape 222"/>
          <p:cNvPicPr preferRelativeResize="0"/>
          <p:nvPr/>
        </p:nvPicPr>
        <p:blipFill rotWithShape="1">
          <a:blip r:embed="rId5">
            <a:alphaModFix/>
          </a:blip>
          <a:srcRect/>
          <a:stretch/>
        </p:blipFill>
        <p:spPr>
          <a:xfrm>
            <a:off x="5672450" y="239375"/>
            <a:ext cx="3332021" cy="41305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226"/>
        <p:cNvGrpSpPr/>
        <p:nvPr/>
      </p:nvGrpSpPr>
      <p:grpSpPr>
        <a:xfrm>
          <a:off x="0" y="0"/>
          <a:ext cx="0" cy="0"/>
          <a:chOff x="0" y="0"/>
          <a:chExt cx="0" cy="0"/>
        </a:xfrm>
      </p:grpSpPr>
      <p:pic>
        <p:nvPicPr>
          <p:cNvPr id="227" name="Shape 227"/>
          <p:cNvPicPr preferRelativeResize="0"/>
          <p:nvPr/>
        </p:nvPicPr>
        <p:blipFill>
          <a:blip r:embed="rId3">
            <a:alphaModFix/>
          </a:blip>
          <a:stretch>
            <a:fillRect/>
          </a:stretch>
        </p:blipFill>
        <p:spPr>
          <a:xfrm>
            <a:off x="192550" y="230272"/>
            <a:ext cx="1933075" cy="3080998"/>
          </a:xfrm>
          <a:prstGeom prst="rect">
            <a:avLst/>
          </a:prstGeom>
          <a:noFill/>
          <a:ln>
            <a:noFill/>
          </a:ln>
        </p:spPr>
      </p:pic>
      <p:pic>
        <p:nvPicPr>
          <p:cNvPr id="228" name="Shape 228"/>
          <p:cNvPicPr preferRelativeResize="0"/>
          <p:nvPr/>
        </p:nvPicPr>
        <p:blipFill>
          <a:blip r:embed="rId4">
            <a:alphaModFix/>
          </a:blip>
          <a:stretch>
            <a:fillRect/>
          </a:stretch>
        </p:blipFill>
        <p:spPr>
          <a:xfrm>
            <a:off x="4855775" y="116900"/>
            <a:ext cx="3960499" cy="4909700"/>
          </a:xfrm>
          <a:prstGeom prst="rect">
            <a:avLst/>
          </a:prstGeom>
          <a:noFill/>
          <a:ln>
            <a:noFill/>
          </a:ln>
        </p:spPr>
      </p:pic>
      <p:sp>
        <p:nvSpPr>
          <p:cNvPr id="229" name="Shape 229"/>
          <p:cNvSpPr txBox="1">
            <a:spLocks noGrp="1"/>
          </p:cNvSpPr>
          <p:nvPr>
            <p:ph type="title"/>
          </p:nvPr>
        </p:nvSpPr>
        <p:spPr>
          <a:xfrm>
            <a:off x="529500" y="512050"/>
            <a:ext cx="43791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230" name="Shape 230"/>
          <p:cNvSpPr txBox="1">
            <a:spLocks noGrp="1"/>
          </p:cNvSpPr>
          <p:nvPr>
            <p:ph type="body" idx="1"/>
          </p:nvPr>
        </p:nvSpPr>
        <p:spPr>
          <a:xfrm>
            <a:off x="282900" y="2023700"/>
            <a:ext cx="4436700" cy="3217500"/>
          </a:xfrm>
          <a:prstGeom prst="rect">
            <a:avLst/>
          </a:prstGeom>
        </p:spPr>
        <p:txBody>
          <a:bodyPr spcFirstLastPara="1" wrap="square" lIns="91425" tIns="91425" rIns="91425" bIns="91425" anchor="t" anchorCtr="0">
            <a:noAutofit/>
          </a:bodyPr>
          <a:lstStyle/>
          <a:p>
            <a:pPr marL="457200" lvl="0" indent="0" rtl="0">
              <a:spcBef>
                <a:spcPts val="0"/>
              </a:spcBef>
              <a:spcAft>
                <a:spcPts val="1600"/>
              </a:spcAft>
              <a:buNone/>
            </a:pPr>
            <a:endParaRPr/>
          </a:p>
        </p:txBody>
      </p:sp>
      <p:sp>
        <p:nvSpPr>
          <p:cNvPr id="231" name="Shape 231"/>
          <p:cNvSpPr txBox="1"/>
          <p:nvPr/>
        </p:nvSpPr>
        <p:spPr>
          <a:xfrm>
            <a:off x="391800" y="4369975"/>
            <a:ext cx="7986600" cy="422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sz="1000">
                <a:solidFill>
                  <a:schemeClr val="dk1"/>
                </a:solidFill>
              </a:rPr>
              <a:t>Source: Carl Solway 2018 E-mail Interview </a:t>
            </a:r>
            <a:endParaRPr sz="1000">
              <a:solidFill>
                <a:schemeClr val="dk1"/>
              </a:solidFill>
            </a:endParaRPr>
          </a:p>
          <a:p>
            <a:pPr marL="0" lvl="0" indent="0" rtl="0">
              <a:spcBef>
                <a:spcPts val="0"/>
              </a:spcBef>
              <a:spcAft>
                <a:spcPts val="0"/>
              </a:spcAft>
              <a:buClr>
                <a:schemeClr val="dk1"/>
              </a:buClr>
              <a:buSzPts val="1100"/>
              <a:buFont typeface="Arial"/>
              <a:buNone/>
            </a:pPr>
            <a:endParaRPr sz="1000">
              <a:solidFill>
                <a:schemeClr val="dk1"/>
              </a:solidFill>
            </a:endParaRPr>
          </a:p>
        </p:txBody>
      </p:sp>
      <p:sp>
        <p:nvSpPr>
          <p:cNvPr id="232" name="Shape 232"/>
          <p:cNvSpPr/>
          <p:nvPr/>
        </p:nvSpPr>
        <p:spPr>
          <a:xfrm>
            <a:off x="192550" y="2484025"/>
            <a:ext cx="4469400" cy="13863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3" name="Shape 233"/>
          <p:cNvSpPr txBox="1"/>
          <p:nvPr/>
        </p:nvSpPr>
        <p:spPr>
          <a:xfrm>
            <a:off x="335450" y="2555000"/>
            <a:ext cx="4326300" cy="1041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t>''The idea was completely Warhol's idea...and was brilliant since baseball cards are collected and traded just like artworks are similarly collected and traded. It is a clever comment by Warhol of the art market and the commercialization of it.''</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Shape 2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 sz="3000" b="1"/>
              <a:t>The Athletes Series: Tom Seaver (1977)</a:t>
            </a:r>
            <a:endParaRPr/>
          </a:p>
          <a:p>
            <a:pPr marL="0" lvl="0" indent="0" rtl="0">
              <a:spcBef>
                <a:spcPts val="0"/>
              </a:spcBef>
              <a:spcAft>
                <a:spcPts val="0"/>
              </a:spcAft>
              <a:buClr>
                <a:schemeClr val="dk1"/>
              </a:buClr>
              <a:buSzPts val="1100"/>
              <a:buFont typeface="Arial"/>
              <a:buNone/>
            </a:pPr>
            <a:endParaRPr sz="3000" b="1"/>
          </a:p>
        </p:txBody>
      </p:sp>
      <p:sp>
        <p:nvSpPr>
          <p:cNvPr id="239" name="Shape 239"/>
          <p:cNvSpPr txBox="1">
            <a:spLocks noGrp="1"/>
          </p:cNvSpPr>
          <p:nvPr>
            <p:ph type="body" idx="1"/>
          </p:nvPr>
        </p:nvSpPr>
        <p:spPr>
          <a:xfrm>
            <a:off x="2659000" y="1130900"/>
            <a:ext cx="3920400" cy="3047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400" b="1"/>
              <a:t>Warhol:</a:t>
            </a:r>
            <a:r>
              <a:rPr lang="en" sz="1400"/>
              <a:t> b. 1928 Aug 6			Age: 49</a:t>
            </a:r>
            <a:endParaRPr sz="1400"/>
          </a:p>
          <a:p>
            <a:pPr marL="457200" lvl="0" indent="0" rtl="0">
              <a:lnSpc>
                <a:spcPct val="100000"/>
              </a:lnSpc>
              <a:spcBef>
                <a:spcPts val="1600"/>
              </a:spcBef>
              <a:spcAft>
                <a:spcPts val="0"/>
              </a:spcAft>
              <a:buNone/>
            </a:pPr>
            <a:r>
              <a:rPr lang="en" sz="1400" b="1"/>
              <a:t>Career:</a:t>
            </a:r>
            <a:r>
              <a:rPr lang="en" sz="1400"/>
              <a:t> 17 years as an independent artist, Interview Magazine, “The Philosophy of Andy Warhol”</a:t>
            </a:r>
            <a:r>
              <a:rPr lang="en"/>
              <a:t>  </a:t>
            </a:r>
            <a:endParaRPr/>
          </a:p>
          <a:p>
            <a:pPr marL="0" lvl="0" indent="0" rtl="0">
              <a:spcBef>
                <a:spcPts val="1600"/>
              </a:spcBef>
              <a:spcAft>
                <a:spcPts val="0"/>
              </a:spcAft>
              <a:buNone/>
            </a:pPr>
            <a:r>
              <a:rPr lang="en" sz="1400" b="1"/>
              <a:t>Tom Seaver:</a:t>
            </a:r>
            <a:r>
              <a:rPr lang="en" sz="1400"/>
              <a:t> b. 1944 Nov 17	Age: 33 </a:t>
            </a:r>
            <a:endParaRPr sz="1400"/>
          </a:p>
          <a:p>
            <a:pPr marL="457200" lvl="0" indent="0" rtl="0">
              <a:spcBef>
                <a:spcPts val="1600"/>
              </a:spcBef>
              <a:spcAft>
                <a:spcPts val="0"/>
              </a:spcAft>
              <a:buNone/>
            </a:pPr>
            <a:r>
              <a:rPr lang="en" sz="1400" b="1"/>
              <a:t>1985</a:t>
            </a:r>
            <a:r>
              <a:rPr lang="en" sz="1400"/>
              <a:t>: 1 World Championships (1969-NYM), 3 NL CY (‘69,‘73, ‘75), 10 ASG</a:t>
            </a:r>
            <a:endParaRPr sz="1400"/>
          </a:p>
          <a:p>
            <a:pPr marL="0" lvl="0" indent="0" rtl="0">
              <a:spcBef>
                <a:spcPts val="1600"/>
              </a:spcBef>
              <a:spcAft>
                <a:spcPts val="1600"/>
              </a:spcAft>
              <a:buNone/>
            </a:pPr>
            <a:endParaRPr/>
          </a:p>
        </p:txBody>
      </p:sp>
      <p:sp>
        <p:nvSpPr>
          <p:cNvPr id="240" name="Shape 240"/>
          <p:cNvSpPr txBox="1"/>
          <p:nvPr/>
        </p:nvSpPr>
        <p:spPr>
          <a:xfrm>
            <a:off x="391800" y="4528675"/>
            <a:ext cx="7986600" cy="263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000"/>
              <a:t>Source: Baseball-Ref, imdb.com, Smithsonian Libraries / Cheekwood Estate &amp; Gardens</a:t>
            </a:r>
            <a:r>
              <a:rPr lang="en" sz="1000">
                <a:solidFill>
                  <a:schemeClr val="dk1"/>
                </a:solidFill>
              </a:rPr>
              <a:t>, Baseball Card Database</a:t>
            </a:r>
            <a:endParaRPr sz="1000"/>
          </a:p>
          <a:p>
            <a:pPr marL="0" lvl="0" indent="0" rtl="0">
              <a:spcBef>
                <a:spcPts val="0"/>
              </a:spcBef>
              <a:spcAft>
                <a:spcPts val="0"/>
              </a:spcAft>
              <a:buNone/>
            </a:pPr>
            <a:endParaRPr sz="1000"/>
          </a:p>
        </p:txBody>
      </p:sp>
      <p:sp>
        <p:nvSpPr>
          <p:cNvPr id="241" name="Shape 241"/>
          <p:cNvSpPr txBox="1"/>
          <p:nvPr/>
        </p:nvSpPr>
        <p:spPr>
          <a:xfrm>
            <a:off x="578025" y="3593750"/>
            <a:ext cx="1633500" cy="313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sz="1200"/>
          </a:p>
        </p:txBody>
      </p:sp>
      <p:pic>
        <p:nvPicPr>
          <p:cNvPr id="242" name="Shape 242"/>
          <p:cNvPicPr preferRelativeResize="0"/>
          <p:nvPr/>
        </p:nvPicPr>
        <p:blipFill>
          <a:blip r:embed="rId3">
            <a:alphaModFix/>
          </a:blip>
          <a:stretch>
            <a:fillRect/>
          </a:stretch>
        </p:blipFill>
        <p:spPr>
          <a:xfrm>
            <a:off x="6594525" y="1184776"/>
            <a:ext cx="2384877" cy="3185200"/>
          </a:xfrm>
          <a:prstGeom prst="rect">
            <a:avLst/>
          </a:prstGeom>
          <a:noFill/>
          <a:ln>
            <a:noFill/>
          </a:ln>
        </p:spPr>
      </p:pic>
      <p:pic>
        <p:nvPicPr>
          <p:cNvPr id="243" name="Shape 243"/>
          <p:cNvPicPr preferRelativeResize="0"/>
          <p:nvPr/>
        </p:nvPicPr>
        <p:blipFill>
          <a:blip r:embed="rId4">
            <a:alphaModFix/>
          </a:blip>
          <a:stretch>
            <a:fillRect/>
          </a:stretch>
        </p:blipFill>
        <p:spPr>
          <a:xfrm>
            <a:off x="376100" y="1297013"/>
            <a:ext cx="2175400" cy="2793675"/>
          </a:xfrm>
          <a:prstGeom prst="rect">
            <a:avLst/>
          </a:prstGeom>
          <a:noFill/>
          <a:ln>
            <a:noFill/>
          </a:ln>
        </p:spPr>
      </p:pic>
      <p:sp>
        <p:nvSpPr>
          <p:cNvPr id="244" name="Shape 244"/>
          <p:cNvSpPr txBox="1"/>
          <p:nvPr/>
        </p:nvSpPr>
        <p:spPr>
          <a:xfrm>
            <a:off x="376100" y="4106675"/>
            <a:ext cx="2764800" cy="263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200"/>
              <a:t>Andy Warhol by Jamie Wyeth (1976)</a:t>
            </a:r>
            <a:endParaRPr sz="1200"/>
          </a:p>
          <a:p>
            <a:pPr marL="0" lvl="0" indent="0" rtl="0">
              <a:spcBef>
                <a:spcPts val="0"/>
              </a:spcBef>
              <a:spcAft>
                <a:spcPts val="0"/>
              </a:spcAft>
              <a:buNone/>
            </a:pPr>
            <a:endParaRPr sz="12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Shape 64"/>
          <p:cNvSpPr txBox="1">
            <a:spLocks noGrp="1"/>
          </p:cNvSpPr>
          <p:nvPr>
            <p:ph type="body" idx="1"/>
          </p:nvPr>
        </p:nvSpPr>
        <p:spPr>
          <a:xfrm>
            <a:off x="311700" y="594300"/>
            <a:ext cx="2373600" cy="3637800"/>
          </a:xfrm>
          <a:prstGeom prst="rect">
            <a:avLst/>
          </a:prstGeom>
          <a:ln w="9525"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 b="1" i="1">
                <a:solidFill>
                  <a:srgbClr val="FF0000"/>
                </a:solidFill>
              </a:rPr>
              <a:t>Pop Art</a:t>
            </a:r>
            <a:r>
              <a:rPr lang="en" sz="1400" b="1" i="1">
                <a:solidFill>
                  <a:srgbClr val="FF0000"/>
                </a:solidFill>
              </a:rPr>
              <a:t> </a:t>
            </a:r>
            <a:r>
              <a:rPr lang="en" sz="1400" b="1" i="1">
                <a:solidFill>
                  <a:srgbClr val="073763"/>
                </a:solidFill>
              </a:rPr>
              <a:t>is: Popular (designed for a mass audience), Transient (short-term solution), Expendable (easily forgotten), Low cost, Mass produced, Young (aimed at youth), Witty, Sexy, Gimmicky, Glamorous, Big business</a:t>
            </a:r>
            <a:endParaRPr sz="1400" b="1" i="1">
              <a:solidFill>
                <a:srgbClr val="073763"/>
              </a:solidFill>
            </a:endParaRPr>
          </a:p>
          <a:p>
            <a:pPr marL="457200" lvl="0" indent="-304800" rtl="0">
              <a:spcBef>
                <a:spcPts val="1600"/>
              </a:spcBef>
              <a:spcAft>
                <a:spcPts val="0"/>
              </a:spcAft>
              <a:buSzPts val="1200"/>
              <a:buChar char="-"/>
            </a:pPr>
            <a:r>
              <a:rPr lang="en" sz="1200"/>
              <a:t>Richard Hamilton (1922 - 2011) </a:t>
            </a:r>
            <a:endParaRPr sz="1200"/>
          </a:p>
          <a:p>
            <a:pPr marL="0" lvl="0" indent="0" rtl="0">
              <a:spcBef>
                <a:spcPts val="1600"/>
              </a:spcBef>
              <a:spcAft>
                <a:spcPts val="1600"/>
              </a:spcAft>
              <a:buNone/>
            </a:pPr>
            <a:endParaRPr sz="1200"/>
          </a:p>
        </p:txBody>
      </p:sp>
      <p:sp>
        <p:nvSpPr>
          <p:cNvPr id="65" name="Shape 65"/>
          <p:cNvSpPr txBox="1"/>
          <p:nvPr/>
        </p:nvSpPr>
        <p:spPr>
          <a:xfrm>
            <a:off x="391800" y="4369975"/>
            <a:ext cx="7986600" cy="42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sz="1000"/>
          </a:p>
          <a:p>
            <a:pPr marL="0" lvl="0" indent="0" rtl="0">
              <a:spcBef>
                <a:spcPts val="0"/>
              </a:spcBef>
              <a:spcAft>
                <a:spcPts val="0"/>
              </a:spcAft>
              <a:buNone/>
            </a:pPr>
            <a:endParaRPr sz="1000"/>
          </a:p>
          <a:p>
            <a:pPr marL="0" lvl="0" indent="0" rtl="0">
              <a:spcBef>
                <a:spcPts val="0"/>
              </a:spcBef>
              <a:spcAft>
                <a:spcPts val="0"/>
              </a:spcAft>
              <a:buNone/>
            </a:pPr>
            <a:r>
              <a:rPr lang="en" sz="1000"/>
              <a:t>Source:Andy Warhol Family Album - The Warhola House, Google Maps, Tate Museum </a:t>
            </a:r>
            <a:r>
              <a:rPr lang="en" sz="1100" u="sng">
                <a:solidFill>
                  <a:schemeClr val="accent5"/>
                </a:solidFill>
                <a:hlinkClick r:id="rId3"/>
              </a:rPr>
              <a:t>http://www.sothebys.com/en/news-video/blogs/all-blogs/contemporary/2017/06/warhol-self-control.html</a:t>
            </a:r>
            <a:r>
              <a:rPr lang="en" sz="1100">
                <a:solidFill>
                  <a:schemeClr val="dk1"/>
                </a:solidFill>
              </a:rPr>
              <a:t> </a:t>
            </a:r>
            <a:r>
              <a:rPr lang="en" sz="1000"/>
              <a:t> </a:t>
            </a:r>
            <a:endParaRPr sz="1000"/>
          </a:p>
          <a:p>
            <a:pPr marL="0" lvl="0" indent="0" rtl="0">
              <a:spcBef>
                <a:spcPts val="0"/>
              </a:spcBef>
              <a:spcAft>
                <a:spcPts val="0"/>
              </a:spcAft>
              <a:buNone/>
            </a:pPr>
            <a:endParaRPr sz="1000"/>
          </a:p>
        </p:txBody>
      </p:sp>
      <p:pic>
        <p:nvPicPr>
          <p:cNvPr id="66" name="Shape 66"/>
          <p:cNvPicPr preferRelativeResize="0"/>
          <p:nvPr/>
        </p:nvPicPr>
        <p:blipFill>
          <a:blip r:embed="rId4">
            <a:alphaModFix/>
          </a:blip>
          <a:stretch>
            <a:fillRect/>
          </a:stretch>
        </p:blipFill>
        <p:spPr>
          <a:xfrm>
            <a:off x="2835813" y="594288"/>
            <a:ext cx="5996476" cy="3740217"/>
          </a:xfrm>
          <a:prstGeom prst="rect">
            <a:avLst/>
          </a:prstGeom>
          <a:noFill/>
          <a:ln>
            <a:noFill/>
          </a:ln>
        </p:spPr>
      </p:pic>
      <p:sp>
        <p:nvSpPr>
          <p:cNvPr id="67" name="Shape 67"/>
          <p:cNvSpPr txBox="1"/>
          <p:nvPr/>
        </p:nvSpPr>
        <p:spPr>
          <a:xfrm rot="-5400000">
            <a:off x="456392" y="3647213"/>
            <a:ext cx="243900" cy="4779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rtl="0">
              <a:spcBef>
                <a:spcPts val="0"/>
              </a:spcBef>
              <a:spcAft>
                <a:spcPts val="0"/>
              </a:spcAft>
              <a:buNone/>
            </a:pPr>
            <a:endParaRPr sz="1100"/>
          </a:p>
        </p:txBody>
      </p:sp>
      <p:pic>
        <p:nvPicPr>
          <p:cNvPr id="68" name="Shape 68"/>
          <p:cNvPicPr preferRelativeResize="0"/>
          <p:nvPr/>
        </p:nvPicPr>
        <p:blipFill rotWithShape="1">
          <a:blip r:embed="rId5">
            <a:alphaModFix/>
          </a:blip>
          <a:srcRect l="3709" r="-3710"/>
          <a:stretch/>
        </p:blipFill>
        <p:spPr>
          <a:xfrm>
            <a:off x="7268000" y="2604375"/>
            <a:ext cx="1564299" cy="1972200"/>
          </a:xfrm>
          <a:prstGeom prst="rect">
            <a:avLst/>
          </a:prstGeom>
          <a:noFill/>
          <a:ln>
            <a:noFill/>
          </a:ln>
        </p:spPr>
      </p:pic>
      <p:sp>
        <p:nvSpPr>
          <p:cNvPr id="69" name="Shape 69"/>
          <p:cNvSpPr/>
          <p:nvPr/>
        </p:nvSpPr>
        <p:spPr>
          <a:xfrm>
            <a:off x="5573975" y="3481300"/>
            <a:ext cx="1314000" cy="464100"/>
          </a:xfrm>
          <a:prstGeom prst="roundRect">
            <a:avLst>
              <a:gd name="adj" fmla="val 16667"/>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0" name="Shape 70"/>
          <p:cNvSpPr txBox="1"/>
          <p:nvPr/>
        </p:nvSpPr>
        <p:spPr>
          <a:xfrm>
            <a:off x="5574050" y="3412325"/>
            <a:ext cx="1314000" cy="312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200" b="1">
                <a:solidFill>
                  <a:srgbClr val="9900FF"/>
                </a:solidFill>
              </a:rPr>
              <a:t>Warhol </a:t>
            </a:r>
            <a:endParaRPr sz="1200" b="1">
              <a:solidFill>
                <a:srgbClr val="9900FF"/>
              </a:solidFill>
            </a:endParaRPr>
          </a:p>
          <a:p>
            <a:pPr marL="0" lvl="0" indent="0" rtl="0">
              <a:spcBef>
                <a:spcPts val="0"/>
              </a:spcBef>
              <a:spcAft>
                <a:spcPts val="0"/>
              </a:spcAft>
              <a:buNone/>
            </a:pPr>
            <a:r>
              <a:rPr lang="en" sz="1200" b="1">
                <a:solidFill>
                  <a:srgbClr val="9900FF"/>
                </a:solidFill>
              </a:rPr>
              <a:t>Boyhood Home</a:t>
            </a:r>
            <a:endParaRPr sz="1200" b="1">
              <a:solidFill>
                <a:srgbClr val="9900FF"/>
              </a:solidFill>
            </a:endParaRPr>
          </a:p>
        </p:txBody>
      </p:sp>
      <p:sp>
        <p:nvSpPr>
          <p:cNvPr id="71" name="Shape 71"/>
          <p:cNvSpPr/>
          <p:nvPr/>
        </p:nvSpPr>
        <p:spPr>
          <a:xfrm>
            <a:off x="6795875" y="2157200"/>
            <a:ext cx="1272900" cy="312900"/>
          </a:xfrm>
          <a:prstGeom prst="roundRect">
            <a:avLst>
              <a:gd name="adj" fmla="val 16667"/>
            </a:avLst>
          </a:prstGeom>
          <a:solidFill>
            <a:srgbClr val="FFFF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2" name="Shape 72"/>
          <p:cNvSpPr txBox="1"/>
          <p:nvPr/>
        </p:nvSpPr>
        <p:spPr>
          <a:xfrm>
            <a:off x="6888050" y="2088225"/>
            <a:ext cx="1314000" cy="312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200" b="1"/>
              <a:t>Forbes Field</a:t>
            </a:r>
            <a:endParaRPr sz="1200" b="1"/>
          </a:p>
        </p:txBody>
      </p:sp>
      <p:sp>
        <p:nvSpPr>
          <p:cNvPr id="73" name="Shape 73"/>
          <p:cNvSpPr/>
          <p:nvPr/>
        </p:nvSpPr>
        <p:spPr>
          <a:xfrm>
            <a:off x="3249325" y="2648275"/>
            <a:ext cx="901800" cy="312900"/>
          </a:xfrm>
          <a:prstGeom prst="roundRect">
            <a:avLst>
              <a:gd name="adj" fmla="val 16667"/>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4" name="Shape 74"/>
          <p:cNvSpPr txBox="1"/>
          <p:nvPr/>
        </p:nvSpPr>
        <p:spPr>
          <a:xfrm>
            <a:off x="3000300" y="2648300"/>
            <a:ext cx="1272900" cy="243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200"/>
              <a:t>     </a:t>
            </a:r>
            <a:r>
              <a:rPr lang="en" sz="1200" b="1">
                <a:solidFill>
                  <a:srgbClr val="FF0000"/>
                </a:solidFill>
              </a:rPr>
              <a:t> Wyndham</a:t>
            </a:r>
            <a:endParaRPr sz="1200" b="1">
              <a:solidFill>
                <a:srgbClr val="FF0000"/>
              </a:solidFill>
            </a:endParaRPr>
          </a:p>
        </p:txBody>
      </p:sp>
      <p:sp>
        <p:nvSpPr>
          <p:cNvPr id="75" name="Shape 75"/>
          <p:cNvSpPr/>
          <p:nvPr/>
        </p:nvSpPr>
        <p:spPr>
          <a:xfrm>
            <a:off x="3673200" y="1837825"/>
            <a:ext cx="477900" cy="312900"/>
          </a:xfrm>
          <a:prstGeom prst="roundRect">
            <a:avLst>
              <a:gd name="adj" fmla="val 16667"/>
            </a:avLst>
          </a:prstGeom>
          <a:solidFill>
            <a:srgbClr val="FFFF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6" name="Shape 76"/>
          <p:cNvSpPr txBox="1"/>
          <p:nvPr/>
        </p:nvSpPr>
        <p:spPr>
          <a:xfrm>
            <a:off x="3586800" y="1776850"/>
            <a:ext cx="594300" cy="190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200"/>
              <a:t>  </a:t>
            </a:r>
            <a:r>
              <a:rPr lang="en" sz="1200" b="1"/>
              <a:t>PNC</a:t>
            </a:r>
            <a:endParaRPr sz="1200" b="1"/>
          </a:p>
        </p:txBody>
      </p:sp>
      <p:sp>
        <p:nvSpPr>
          <p:cNvPr id="77" name="Shape 77"/>
          <p:cNvSpPr/>
          <p:nvPr/>
        </p:nvSpPr>
        <p:spPr>
          <a:xfrm>
            <a:off x="5237462" y="784075"/>
            <a:ext cx="834300" cy="422100"/>
          </a:xfrm>
          <a:prstGeom prst="roundRect">
            <a:avLst>
              <a:gd name="adj" fmla="val 16667"/>
            </a:avLst>
          </a:prstGeom>
          <a:solidFill>
            <a:srgbClr val="FFFF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8" name="Shape 78"/>
          <p:cNvSpPr txBox="1"/>
          <p:nvPr/>
        </p:nvSpPr>
        <p:spPr>
          <a:xfrm>
            <a:off x="5237450" y="715100"/>
            <a:ext cx="1314000" cy="312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200"/>
              <a:t>Clemente Museum </a:t>
            </a:r>
            <a:endParaRPr sz="1200"/>
          </a:p>
        </p:txBody>
      </p:sp>
      <p:sp>
        <p:nvSpPr>
          <p:cNvPr id="79" name="Shape 79"/>
          <p:cNvSpPr txBox="1"/>
          <p:nvPr/>
        </p:nvSpPr>
        <p:spPr>
          <a:xfrm>
            <a:off x="5597550" y="2545525"/>
            <a:ext cx="4882500" cy="312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80" name="Shape 80"/>
          <p:cNvSpPr txBox="1"/>
          <p:nvPr/>
        </p:nvSpPr>
        <p:spPr>
          <a:xfrm>
            <a:off x="2221500" y="0"/>
            <a:ext cx="4701000" cy="464100"/>
          </a:xfrm>
          <a:prstGeom prst="rect">
            <a:avLst/>
          </a:prstGeom>
          <a:solidFill>
            <a:srgbClr val="FCFFB1"/>
          </a:solid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400" b="1">
                <a:solidFill>
                  <a:schemeClr val="dk1"/>
                </a:solidFill>
              </a:rPr>
              <a:t>Andy Warhol Triple Play</a:t>
            </a:r>
            <a:endParaRPr sz="24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248"/>
        <p:cNvGrpSpPr/>
        <p:nvPr/>
      </p:nvGrpSpPr>
      <p:grpSpPr>
        <a:xfrm>
          <a:off x="0" y="0"/>
          <a:ext cx="0" cy="0"/>
          <a:chOff x="0" y="0"/>
          <a:chExt cx="0" cy="0"/>
        </a:xfrm>
      </p:grpSpPr>
      <p:sp>
        <p:nvSpPr>
          <p:cNvPr id="249" name="Shape 249"/>
          <p:cNvSpPr txBox="1">
            <a:spLocks noGrp="1"/>
          </p:cNvSpPr>
          <p:nvPr>
            <p:ph type="body" idx="1"/>
          </p:nvPr>
        </p:nvSpPr>
        <p:spPr>
          <a:xfrm>
            <a:off x="311700" y="1292475"/>
            <a:ext cx="2808900" cy="3077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Richard Weisman</a:t>
            </a:r>
            <a:endParaRPr/>
          </a:p>
          <a:p>
            <a:pPr marL="0" lvl="0" indent="0">
              <a:spcBef>
                <a:spcPts val="1600"/>
              </a:spcBef>
              <a:spcAft>
                <a:spcPts val="0"/>
              </a:spcAft>
              <a:buNone/>
            </a:pPr>
            <a:r>
              <a:rPr lang="en"/>
              <a:t>10 Athlete Portraits</a:t>
            </a:r>
            <a:endParaRPr/>
          </a:p>
          <a:p>
            <a:pPr marL="0" lvl="0" indent="0">
              <a:spcBef>
                <a:spcPts val="1600"/>
              </a:spcBef>
              <a:spcAft>
                <a:spcPts val="0"/>
              </a:spcAft>
              <a:buNone/>
            </a:pPr>
            <a:r>
              <a:rPr lang="en"/>
              <a:t>$1 Million</a:t>
            </a:r>
            <a:endParaRPr/>
          </a:p>
          <a:p>
            <a:pPr marL="0" lvl="0" indent="0">
              <a:spcBef>
                <a:spcPts val="1600"/>
              </a:spcBef>
              <a:spcAft>
                <a:spcPts val="0"/>
              </a:spcAft>
              <a:buNone/>
            </a:pPr>
            <a:endParaRPr/>
          </a:p>
          <a:p>
            <a:pPr marL="0" lvl="0" indent="0">
              <a:spcBef>
                <a:spcPts val="1600"/>
              </a:spcBef>
              <a:spcAft>
                <a:spcPts val="0"/>
              </a:spcAft>
              <a:buNone/>
            </a:pPr>
            <a:endParaRPr/>
          </a:p>
          <a:p>
            <a:pPr marL="0" lvl="0" indent="0" rtl="0">
              <a:spcBef>
                <a:spcPts val="1600"/>
              </a:spcBef>
              <a:spcAft>
                <a:spcPts val="1600"/>
              </a:spcAft>
              <a:buNone/>
            </a:pPr>
            <a:r>
              <a:rPr lang="en" sz="1200"/>
              <a:t>2017: $4MM</a:t>
            </a:r>
            <a:endParaRPr sz="1200"/>
          </a:p>
        </p:txBody>
      </p:sp>
      <p:sp>
        <p:nvSpPr>
          <p:cNvPr id="250" name="Shape 250"/>
          <p:cNvSpPr txBox="1"/>
          <p:nvPr/>
        </p:nvSpPr>
        <p:spPr>
          <a:xfrm>
            <a:off x="391800" y="4369975"/>
            <a:ext cx="7986600" cy="42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000"/>
              <a:t>Source: Dayton Daily News 2013 Jun22</a:t>
            </a:r>
            <a:endParaRPr sz="1000"/>
          </a:p>
        </p:txBody>
      </p:sp>
      <p:pic>
        <p:nvPicPr>
          <p:cNvPr id="251" name="Shape 251"/>
          <p:cNvPicPr preferRelativeResize="0"/>
          <p:nvPr/>
        </p:nvPicPr>
        <p:blipFill>
          <a:blip r:embed="rId3">
            <a:alphaModFix/>
          </a:blip>
          <a:stretch>
            <a:fillRect/>
          </a:stretch>
        </p:blipFill>
        <p:spPr>
          <a:xfrm>
            <a:off x="3220563" y="138100"/>
            <a:ext cx="5163225" cy="4090550"/>
          </a:xfrm>
          <a:prstGeom prst="rect">
            <a:avLst/>
          </a:prstGeom>
          <a:noFill/>
          <a:ln>
            <a:noFill/>
          </a:ln>
        </p:spPr>
      </p:pic>
      <p:sp>
        <p:nvSpPr>
          <p:cNvPr id="252" name="Shape 252"/>
          <p:cNvSpPr/>
          <p:nvPr/>
        </p:nvSpPr>
        <p:spPr>
          <a:xfrm>
            <a:off x="2506675" y="20325"/>
            <a:ext cx="6591000" cy="1321500"/>
          </a:xfrm>
          <a:prstGeom prst="rect">
            <a:avLst/>
          </a:prstGeom>
          <a:solidFill>
            <a:srgbClr val="D9D2E9"/>
          </a:solidFill>
          <a:ln w="9525" cap="flat" cmpd="sng">
            <a:solidFill>
              <a:srgbClr val="D9D2E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3" name="Shape 25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3000" b="1"/>
              <a:t>The Athletes Series: Tom Seaver (1977)</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Shape 258"/>
          <p:cNvSpPr txBox="1">
            <a:spLocks noGrp="1"/>
          </p:cNvSpPr>
          <p:nvPr>
            <p:ph type="body" idx="1"/>
          </p:nvPr>
        </p:nvSpPr>
        <p:spPr>
          <a:xfrm>
            <a:off x="311700" y="1273550"/>
            <a:ext cx="2293500" cy="3023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Richard Weisman</a:t>
            </a:r>
            <a:endParaRPr/>
          </a:p>
          <a:p>
            <a:pPr marL="0" lvl="0" indent="0" rtl="0">
              <a:spcBef>
                <a:spcPts val="1600"/>
              </a:spcBef>
              <a:spcAft>
                <a:spcPts val="0"/>
              </a:spcAft>
              <a:buNone/>
            </a:pPr>
            <a:endParaRPr sz="1400"/>
          </a:p>
          <a:p>
            <a:pPr marL="0" lvl="0" indent="0" rtl="0">
              <a:spcBef>
                <a:spcPts val="1600"/>
              </a:spcBef>
              <a:spcAft>
                <a:spcPts val="1600"/>
              </a:spcAft>
              <a:buNone/>
            </a:pPr>
            <a:endParaRPr/>
          </a:p>
        </p:txBody>
      </p:sp>
      <p:sp>
        <p:nvSpPr>
          <p:cNvPr id="259" name="Shape 259"/>
          <p:cNvSpPr txBox="1"/>
          <p:nvPr/>
        </p:nvSpPr>
        <p:spPr>
          <a:xfrm>
            <a:off x="447250" y="4369975"/>
            <a:ext cx="4812000" cy="42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000"/>
              <a:t>Source: Dayton Daily News 2013 Jun22</a:t>
            </a:r>
            <a:endParaRPr sz="1000"/>
          </a:p>
        </p:txBody>
      </p:sp>
      <p:pic>
        <p:nvPicPr>
          <p:cNvPr id="260" name="Shape 260"/>
          <p:cNvPicPr preferRelativeResize="0"/>
          <p:nvPr/>
        </p:nvPicPr>
        <p:blipFill>
          <a:blip r:embed="rId3">
            <a:alphaModFix/>
          </a:blip>
          <a:stretch>
            <a:fillRect/>
          </a:stretch>
        </p:blipFill>
        <p:spPr>
          <a:xfrm>
            <a:off x="3220563" y="138100"/>
            <a:ext cx="5163225" cy="4090550"/>
          </a:xfrm>
          <a:prstGeom prst="rect">
            <a:avLst/>
          </a:prstGeom>
          <a:noFill/>
          <a:ln>
            <a:noFill/>
          </a:ln>
          <a:effectLst>
            <a:outerShdw dist="19050" dir="5400000" algn="bl" rotWithShape="0">
              <a:srgbClr val="000000">
                <a:alpha val="50000"/>
              </a:srgbClr>
            </a:outerShdw>
          </a:effectLst>
        </p:spPr>
      </p:pic>
      <p:sp>
        <p:nvSpPr>
          <p:cNvPr id="261" name="Shape 261"/>
          <p:cNvSpPr/>
          <p:nvPr/>
        </p:nvSpPr>
        <p:spPr>
          <a:xfrm>
            <a:off x="2506675" y="20325"/>
            <a:ext cx="6591000" cy="13215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262" name="Shape 262"/>
          <p:cNvPicPr preferRelativeResize="0"/>
          <p:nvPr/>
        </p:nvPicPr>
        <p:blipFill>
          <a:blip r:embed="rId4">
            <a:alphaModFix/>
          </a:blip>
          <a:stretch>
            <a:fillRect/>
          </a:stretch>
        </p:blipFill>
        <p:spPr>
          <a:xfrm>
            <a:off x="3246850" y="1346050"/>
            <a:ext cx="2434422" cy="2882600"/>
          </a:xfrm>
          <a:prstGeom prst="rect">
            <a:avLst/>
          </a:prstGeom>
          <a:noFill/>
          <a:ln>
            <a:noFill/>
          </a:ln>
        </p:spPr>
      </p:pic>
      <p:sp>
        <p:nvSpPr>
          <p:cNvPr id="263" name="Shape 26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3000" b="1"/>
              <a:t>The Athletes Series: Tom Seaver (1977)</a:t>
            </a:r>
            <a:endParaRPr/>
          </a:p>
        </p:txBody>
      </p:sp>
      <p:sp>
        <p:nvSpPr>
          <p:cNvPr id="264" name="Shape 264"/>
          <p:cNvSpPr txBox="1"/>
          <p:nvPr/>
        </p:nvSpPr>
        <p:spPr>
          <a:xfrm>
            <a:off x="311700" y="1725675"/>
            <a:ext cx="1958400" cy="2571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b="1">
                <a:solidFill>
                  <a:srgbClr val="FF0000"/>
                </a:solidFill>
              </a:rPr>
              <a:t>Tom Seaver</a:t>
            </a:r>
            <a:endParaRPr b="1">
              <a:solidFill>
                <a:srgbClr val="FF0000"/>
              </a:solidFill>
            </a:endParaRPr>
          </a:p>
          <a:p>
            <a:pPr marL="0" lvl="0" indent="0" rtl="0">
              <a:spcBef>
                <a:spcPts val="0"/>
              </a:spcBef>
              <a:spcAft>
                <a:spcPts val="0"/>
              </a:spcAft>
              <a:buNone/>
            </a:pPr>
            <a:r>
              <a:rPr lang="en"/>
              <a:t>Rod Gilbert</a:t>
            </a:r>
            <a:endParaRPr/>
          </a:p>
          <a:p>
            <a:pPr marL="0" lvl="0" indent="0" rtl="0">
              <a:spcBef>
                <a:spcPts val="0"/>
              </a:spcBef>
              <a:spcAft>
                <a:spcPts val="0"/>
              </a:spcAft>
              <a:buNone/>
            </a:pPr>
            <a:r>
              <a:rPr lang="en"/>
              <a:t>Muhammad Ali</a:t>
            </a:r>
            <a:endParaRPr/>
          </a:p>
          <a:p>
            <a:pPr marL="0" lvl="0" indent="0" rtl="0">
              <a:spcBef>
                <a:spcPts val="0"/>
              </a:spcBef>
              <a:spcAft>
                <a:spcPts val="0"/>
              </a:spcAft>
              <a:buNone/>
            </a:pPr>
            <a:r>
              <a:rPr lang="en"/>
              <a:t>Pele</a:t>
            </a:r>
            <a:endParaRPr/>
          </a:p>
          <a:p>
            <a:pPr marL="0" lvl="0" indent="0" rtl="0">
              <a:spcBef>
                <a:spcPts val="0"/>
              </a:spcBef>
              <a:spcAft>
                <a:spcPts val="0"/>
              </a:spcAft>
              <a:buNone/>
            </a:pPr>
            <a:r>
              <a:rPr lang="en"/>
              <a:t>Chris Everett</a:t>
            </a:r>
            <a:endParaRPr/>
          </a:p>
          <a:p>
            <a:pPr marL="0" lvl="0" indent="0" rtl="0">
              <a:spcBef>
                <a:spcPts val="0"/>
              </a:spcBef>
              <a:spcAft>
                <a:spcPts val="0"/>
              </a:spcAft>
              <a:buNone/>
            </a:pPr>
            <a:endParaRPr/>
          </a:p>
          <a:p>
            <a:pPr marL="0" lvl="0" indent="0" rtl="0">
              <a:spcBef>
                <a:spcPts val="0"/>
              </a:spcBef>
              <a:spcAft>
                <a:spcPts val="0"/>
              </a:spcAft>
              <a:buClr>
                <a:srgbClr val="000000"/>
              </a:buClr>
              <a:buSzPts val="1100"/>
              <a:buFont typeface="Arial"/>
              <a:buNone/>
            </a:pPr>
            <a:r>
              <a:rPr lang="en"/>
              <a:t>Kareem Abdul-Jabaar</a:t>
            </a:r>
            <a:endParaRPr/>
          </a:p>
          <a:p>
            <a:pPr marL="0" lvl="0" indent="0" rtl="0">
              <a:spcBef>
                <a:spcPts val="0"/>
              </a:spcBef>
              <a:spcAft>
                <a:spcPts val="0"/>
              </a:spcAft>
              <a:buNone/>
            </a:pPr>
            <a:r>
              <a:rPr lang="en"/>
              <a:t>OJ Simpson</a:t>
            </a:r>
            <a:endParaRPr/>
          </a:p>
          <a:p>
            <a:pPr marL="0" lvl="0" indent="0" rtl="0">
              <a:spcBef>
                <a:spcPts val="0"/>
              </a:spcBef>
              <a:spcAft>
                <a:spcPts val="0"/>
              </a:spcAft>
              <a:buClr>
                <a:srgbClr val="000000"/>
              </a:buClr>
              <a:buSzPts val="1100"/>
              <a:buFont typeface="Arial"/>
              <a:buNone/>
            </a:pPr>
            <a:r>
              <a:rPr lang="en"/>
              <a:t>Jack Nicklaus</a:t>
            </a:r>
            <a:endParaRPr/>
          </a:p>
          <a:p>
            <a:pPr marL="0" lvl="0" indent="0" rtl="0">
              <a:spcBef>
                <a:spcPts val="0"/>
              </a:spcBef>
              <a:spcAft>
                <a:spcPts val="0"/>
              </a:spcAft>
              <a:buNone/>
            </a:pPr>
            <a:r>
              <a:rPr lang="en"/>
              <a:t>Dorothy Hamill</a:t>
            </a:r>
            <a:endParaRPr/>
          </a:p>
          <a:p>
            <a:pPr marL="0" lvl="0" indent="0" rtl="0">
              <a:spcBef>
                <a:spcPts val="0"/>
              </a:spcBef>
              <a:spcAft>
                <a:spcPts val="0"/>
              </a:spcAft>
              <a:buClr>
                <a:schemeClr val="dk1"/>
              </a:buClr>
              <a:buSzPts val="1100"/>
              <a:buFont typeface="Arial"/>
              <a:buNone/>
            </a:pPr>
            <a:r>
              <a:rPr lang="en">
                <a:solidFill>
                  <a:schemeClr val="dk1"/>
                </a:solidFill>
              </a:rPr>
              <a:t>Willie Shoemaker</a:t>
            </a:r>
            <a:endParaRPr>
              <a:solidFill>
                <a:schemeClr val="dk1"/>
              </a:solidFill>
            </a:endParaRPr>
          </a:p>
          <a:p>
            <a:pPr marL="0" lvl="0" indent="0" rtl="0">
              <a:spcBef>
                <a:spcPts val="0"/>
              </a:spcBef>
              <a:spcAft>
                <a:spcPts val="0"/>
              </a:spcAft>
              <a:buNone/>
            </a:pPr>
            <a:endParaRPr sz="1800" b="1"/>
          </a:p>
          <a:p>
            <a:pPr marL="0" lvl="0" indent="0" rtl="0">
              <a:spcBef>
                <a:spcPts val="0"/>
              </a:spcBef>
              <a:spcAft>
                <a:spcPts val="0"/>
              </a:spcAft>
              <a:buNone/>
            </a:pPr>
            <a:endParaRPr sz="1800" b="1">
              <a:solidFill>
                <a:srgbClr val="FF0000"/>
              </a:solidFill>
            </a:endParaRPr>
          </a:p>
          <a:p>
            <a:pPr marL="0" lvl="0" indent="0" rtl="0">
              <a:spcBef>
                <a:spcPts val="0"/>
              </a:spcBef>
              <a:spcAft>
                <a:spcPts val="0"/>
              </a:spcAft>
              <a:buNone/>
            </a:pPr>
            <a:endParaRPr sz="1800"/>
          </a:p>
          <a:p>
            <a:pPr marL="0" lvl="0" indent="0" rtl="0">
              <a:spcBef>
                <a:spcPts val="0"/>
              </a:spcBef>
              <a:spcAft>
                <a:spcPts val="0"/>
              </a:spcAft>
              <a:buNone/>
            </a:pPr>
            <a:endParaRPr sz="1800"/>
          </a:p>
        </p:txBody>
      </p:sp>
      <p:sp>
        <p:nvSpPr>
          <p:cNvPr id="265" name="Shape 265"/>
          <p:cNvSpPr txBox="1"/>
          <p:nvPr/>
        </p:nvSpPr>
        <p:spPr>
          <a:xfrm>
            <a:off x="5956725" y="4389450"/>
            <a:ext cx="2434500" cy="359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a:p>
          <a:p>
            <a:pPr marL="0" lvl="0" indent="0" rtl="0">
              <a:spcBef>
                <a:spcPts val="0"/>
              </a:spcBef>
              <a:spcAft>
                <a:spcPts val="0"/>
              </a:spcAft>
              <a:buNone/>
            </a:pPr>
            <a:endParaRPr/>
          </a:p>
        </p:txBody>
      </p:sp>
      <p:sp>
        <p:nvSpPr>
          <p:cNvPr id="266" name="Shape 266"/>
          <p:cNvSpPr txBox="1"/>
          <p:nvPr/>
        </p:nvSpPr>
        <p:spPr>
          <a:xfrm>
            <a:off x="4207275" y="-144075"/>
            <a:ext cx="7346100" cy="857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Shape 27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3000" b="1"/>
              <a:t>The Athletes Series: Tom Seaver (1977)</a:t>
            </a:r>
            <a:endParaRPr/>
          </a:p>
        </p:txBody>
      </p:sp>
      <p:sp>
        <p:nvSpPr>
          <p:cNvPr id="272" name="Shape 272"/>
          <p:cNvSpPr txBox="1">
            <a:spLocks noGrp="1"/>
          </p:cNvSpPr>
          <p:nvPr>
            <p:ph type="body" idx="1"/>
          </p:nvPr>
        </p:nvSpPr>
        <p:spPr>
          <a:xfrm>
            <a:off x="311700" y="1152475"/>
            <a:ext cx="2164500" cy="3217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Juliet Seaver</a:t>
            </a:r>
            <a:endParaRPr/>
          </a:p>
          <a:p>
            <a:pPr marL="0" lvl="0" indent="0">
              <a:spcBef>
                <a:spcPts val="1600"/>
              </a:spcBef>
              <a:spcAft>
                <a:spcPts val="0"/>
              </a:spcAft>
              <a:buNone/>
            </a:pPr>
            <a:r>
              <a:rPr lang="en"/>
              <a:t>Tom Seaver</a:t>
            </a:r>
            <a:endParaRPr/>
          </a:p>
          <a:p>
            <a:pPr marL="0" lvl="0" indent="0">
              <a:spcBef>
                <a:spcPts val="1600"/>
              </a:spcBef>
              <a:spcAft>
                <a:spcPts val="0"/>
              </a:spcAft>
              <a:buNone/>
            </a:pPr>
            <a:r>
              <a:rPr lang="en" b="1"/>
              <a:t>Charles Seaver</a:t>
            </a:r>
            <a:endParaRPr b="1"/>
          </a:p>
          <a:p>
            <a:pPr marL="0" lvl="0" indent="0">
              <a:spcBef>
                <a:spcPts val="1600"/>
              </a:spcBef>
              <a:spcAft>
                <a:spcPts val="0"/>
              </a:spcAft>
              <a:buNone/>
            </a:pPr>
            <a:r>
              <a:rPr lang="en"/>
              <a:t>NYC - East Village</a:t>
            </a:r>
            <a:endParaRPr/>
          </a:p>
          <a:p>
            <a:pPr marL="0" lvl="0" indent="0">
              <a:spcBef>
                <a:spcPts val="1600"/>
              </a:spcBef>
              <a:spcAft>
                <a:spcPts val="0"/>
              </a:spcAft>
              <a:buClr>
                <a:schemeClr val="dk1"/>
              </a:buClr>
              <a:buSzPts val="1100"/>
              <a:buFont typeface="Arial"/>
              <a:buNone/>
            </a:pPr>
            <a:r>
              <a:rPr lang="en" sz="1400"/>
              <a:t>1971 Feb 11</a:t>
            </a:r>
            <a:endParaRPr sz="1400"/>
          </a:p>
          <a:p>
            <a:pPr marL="0" lvl="0" indent="0" rtl="0">
              <a:spcBef>
                <a:spcPts val="1600"/>
              </a:spcBef>
              <a:spcAft>
                <a:spcPts val="1600"/>
              </a:spcAft>
              <a:buNone/>
            </a:pPr>
            <a:endParaRPr/>
          </a:p>
        </p:txBody>
      </p:sp>
      <p:sp>
        <p:nvSpPr>
          <p:cNvPr id="273" name="Shape 273"/>
          <p:cNvSpPr txBox="1"/>
          <p:nvPr/>
        </p:nvSpPr>
        <p:spPr>
          <a:xfrm>
            <a:off x="391800" y="4369975"/>
            <a:ext cx="1841700" cy="42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sz="1000"/>
          </a:p>
        </p:txBody>
      </p:sp>
      <p:pic>
        <p:nvPicPr>
          <p:cNvPr id="274" name="Shape 274"/>
          <p:cNvPicPr preferRelativeResize="0"/>
          <p:nvPr/>
        </p:nvPicPr>
        <p:blipFill>
          <a:blip r:embed="rId3">
            <a:alphaModFix/>
          </a:blip>
          <a:stretch>
            <a:fillRect/>
          </a:stretch>
        </p:blipFill>
        <p:spPr>
          <a:xfrm>
            <a:off x="3520785" y="1017725"/>
            <a:ext cx="5103814" cy="3352249"/>
          </a:xfrm>
          <a:prstGeom prst="rect">
            <a:avLst/>
          </a:prstGeom>
          <a:noFill/>
          <a:ln>
            <a:noFill/>
          </a:ln>
        </p:spPr>
      </p:pic>
      <p:sp>
        <p:nvSpPr>
          <p:cNvPr id="275" name="Shape 275"/>
          <p:cNvSpPr txBox="1"/>
          <p:nvPr/>
        </p:nvSpPr>
        <p:spPr>
          <a:xfrm>
            <a:off x="544200" y="4522375"/>
            <a:ext cx="4432500" cy="422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sz="1000"/>
              <a:t>Source: Getty Images / Gene Kappock/NY Daily News Archive</a:t>
            </a:r>
            <a:endParaRPr sz="1000"/>
          </a:p>
          <a:p>
            <a:pPr marL="0" lvl="0" indent="0" rtl="0">
              <a:spcBef>
                <a:spcPts val="0"/>
              </a:spcBef>
              <a:spcAft>
                <a:spcPts val="0"/>
              </a:spcAft>
              <a:buNone/>
            </a:pPr>
            <a:endParaRPr sz="10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279"/>
        <p:cNvGrpSpPr/>
        <p:nvPr/>
      </p:nvGrpSpPr>
      <p:grpSpPr>
        <a:xfrm>
          <a:off x="0" y="0"/>
          <a:ext cx="0" cy="0"/>
          <a:chOff x="0" y="0"/>
          <a:chExt cx="0" cy="0"/>
        </a:xfrm>
      </p:grpSpPr>
      <p:sp>
        <p:nvSpPr>
          <p:cNvPr id="280" name="Shape 28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3000" b="1"/>
              <a:t>The Athletes Series: Tom Seaver (1977)</a:t>
            </a:r>
            <a:endParaRPr/>
          </a:p>
        </p:txBody>
      </p:sp>
      <p:sp>
        <p:nvSpPr>
          <p:cNvPr id="281" name="Shape 281"/>
          <p:cNvSpPr txBox="1">
            <a:spLocks noGrp="1"/>
          </p:cNvSpPr>
          <p:nvPr>
            <p:ph type="body" idx="1"/>
          </p:nvPr>
        </p:nvSpPr>
        <p:spPr>
          <a:xfrm>
            <a:off x="311700" y="1152475"/>
            <a:ext cx="1650300" cy="32175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endParaRPr/>
          </a:p>
        </p:txBody>
      </p:sp>
      <p:sp>
        <p:nvSpPr>
          <p:cNvPr id="282" name="Shape 282"/>
          <p:cNvSpPr txBox="1"/>
          <p:nvPr/>
        </p:nvSpPr>
        <p:spPr>
          <a:xfrm>
            <a:off x="391800" y="4369975"/>
            <a:ext cx="3706500" cy="42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000"/>
              <a:t>Source: New York Times</a:t>
            </a:r>
            <a:endParaRPr sz="1100"/>
          </a:p>
        </p:txBody>
      </p:sp>
      <p:pic>
        <p:nvPicPr>
          <p:cNvPr id="283" name="Shape 283"/>
          <p:cNvPicPr preferRelativeResize="0"/>
          <p:nvPr/>
        </p:nvPicPr>
        <p:blipFill>
          <a:blip r:embed="rId3">
            <a:alphaModFix/>
          </a:blip>
          <a:stretch>
            <a:fillRect/>
          </a:stretch>
        </p:blipFill>
        <p:spPr>
          <a:xfrm>
            <a:off x="2350550" y="1148413"/>
            <a:ext cx="4243901" cy="3090874"/>
          </a:xfrm>
          <a:prstGeom prst="rect">
            <a:avLst/>
          </a:prstGeom>
          <a:noFill/>
          <a:ln>
            <a:noFill/>
          </a:ln>
        </p:spPr>
      </p:pic>
      <p:sp>
        <p:nvSpPr>
          <p:cNvPr id="284" name="Shape 284"/>
          <p:cNvSpPr txBox="1"/>
          <p:nvPr/>
        </p:nvSpPr>
        <p:spPr>
          <a:xfrm>
            <a:off x="6505600" y="1148400"/>
            <a:ext cx="1941600" cy="3090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pic>
        <p:nvPicPr>
          <p:cNvPr id="285" name="Shape 285"/>
          <p:cNvPicPr preferRelativeResize="0"/>
          <p:nvPr/>
        </p:nvPicPr>
        <p:blipFill>
          <a:blip r:embed="rId4">
            <a:alphaModFix/>
          </a:blip>
          <a:stretch>
            <a:fillRect/>
          </a:stretch>
        </p:blipFill>
        <p:spPr>
          <a:xfrm>
            <a:off x="440875" y="1868700"/>
            <a:ext cx="1650300" cy="1650300"/>
          </a:xfrm>
          <a:prstGeom prst="rect">
            <a:avLst/>
          </a:prstGeom>
          <a:noFill/>
          <a:ln>
            <a:noFill/>
          </a:ln>
        </p:spPr>
      </p:pic>
      <p:pic>
        <p:nvPicPr>
          <p:cNvPr id="286" name="Shape 286"/>
          <p:cNvPicPr preferRelativeResize="0"/>
          <p:nvPr/>
        </p:nvPicPr>
        <p:blipFill>
          <a:blip r:embed="rId5">
            <a:alphaModFix/>
          </a:blip>
          <a:stretch>
            <a:fillRect/>
          </a:stretch>
        </p:blipFill>
        <p:spPr>
          <a:xfrm>
            <a:off x="6936850" y="2189725"/>
            <a:ext cx="1676400" cy="1143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Shape 291"/>
          <p:cNvSpPr txBox="1">
            <a:spLocks noGrp="1"/>
          </p:cNvSpPr>
          <p:nvPr>
            <p:ph type="body" idx="1"/>
          </p:nvPr>
        </p:nvSpPr>
        <p:spPr>
          <a:xfrm>
            <a:off x="5314875" y="1437425"/>
            <a:ext cx="2814300" cy="2932500"/>
          </a:xfrm>
          <a:prstGeom prst="rect">
            <a:avLst/>
          </a:prstGeom>
          <a:solidFill>
            <a:srgbClr val="FFFFFF"/>
          </a:solidFill>
        </p:spPr>
        <p:txBody>
          <a:bodyPr spcFirstLastPara="1" wrap="square" lIns="91425" tIns="91425" rIns="91425" bIns="91425" anchor="t" anchorCtr="0">
            <a:noAutofit/>
          </a:bodyPr>
          <a:lstStyle/>
          <a:p>
            <a:pPr marL="0" lvl="0" indent="0">
              <a:spcBef>
                <a:spcPts val="0"/>
              </a:spcBef>
              <a:spcAft>
                <a:spcPts val="0"/>
              </a:spcAft>
              <a:buNone/>
            </a:pPr>
            <a:r>
              <a:rPr lang="en"/>
              <a:t>1977 July 19</a:t>
            </a:r>
            <a:endParaRPr/>
          </a:p>
          <a:p>
            <a:pPr marL="0" lvl="0" indent="0">
              <a:spcBef>
                <a:spcPts val="1600"/>
              </a:spcBef>
              <a:spcAft>
                <a:spcPts val="0"/>
              </a:spcAft>
              <a:buNone/>
            </a:pPr>
            <a:r>
              <a:rPr lang="en"/>
              <a:t>All-Star Game </a:t>
            </a:r>
            <a:endParaRPr/>
          </a:p>
          <a:p>
            <a:pPr marL="0" lvl="0" indent="0">
              <a:spcBef>
                <a:spcPts val="1600"/>
              </a:spcBef>
              <a:spcAft>
                <a:spcPts val="0"/>
              </a:spcAft>
              <a:buNone/>
            </a:pPr>
            <a:r>
              <a:rPr lang="en"/>
              <a:t>Yankee Stadium </a:t>
            </a:r>
            <a:endParaRPr/>
          </a:p>
          <a:p>
            <a:pPr marL="0" lvl="0" indent="0">
              <a:spcBef>
                <a:spcPts val="1600"/>
              </a:spcBef>
              <a:spcAft>
                <a:spcPts val="0"/>
              </a:spcAft>
              <a:buNone/>
            </a:pPr>
            <a:r>
              <a:rPr lang="en"/>
              <a:t>New York City</a:t>
            </a:r>
            <a:endParaRPr/>
          </a:p>
          <a:p>
            <a:pPr marL="0" lvl="0" indent="0" rtl="0">
              <a:spcBef>
                <a:spcPts val="1600"/>
              </a:spcBef>
              <a:spcAft>
                <a:spcPts val="1600"/>
              </a:spcAft>
              <a:buNone/>
            </a:pPr>
            <a:endParaRPr/>
          </a:p>
        </p:txBody>
      </p:sp>
      <p:sp>
        <p:nvSpPr>
          <p:cNvPr id="292" name="Shape 292"/>
          <p:cNvSpPr txBox="1"/>
          <p:nvPr/>
        </p:nvSpPr>
        <p:spPr>
          <a:xfrm>
            <a:off x="391800" y="4369975"/>
            <a:ext cx="7986600" cy="42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000"/>
              <a:t>Source:YouTube/ YES/ NBC, baseball-ref</a:t>
            </a:r>
            <a:endParaRPr sz="1000"/>
          </a:p>
        </p:txBody>
      </p:sp>
      <p:sp>
        <p:nvSpPr>
          <p:cNvPr id="293" name="Shape 293"/>
          <p:cNvSpPr/>
          <p:nvPr/>
        </p:nvSpPr>
        <p:spPr>
          <a:xfrm>
            <a:off x="2506675" y="20325"/>
            <a:ext cx="6591000" cy="10602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4" name="Shape 29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3000" b="1"/>
              <a:t>The Athletes Series: Tom Seaver (1977)</a:t>
            </a:r>
            <a:endParaRPr/>
          </a:p>
        </p:txBody>
      </p:sp>
      <p:pic>
        <p:nvPicPr>
          <p:cNvPr id="295" name="Shape 295"/>
          <p:cNvPicPr preferRelativeResize="0"/>
          <p:nvPr/>
        </p:nvPicPr>
        <p:blipFill>
          <a:blip r:embed="rId3">
            <a:alphaModFix/>
          </a:blip>
          <a:stretch>
            <a:fillRect/>
          </a:stretch>
        </p:blipFill>
        <p:spPr>
          <a:xfrm>
            <a:off x="752600" y="1201525"/>
            <a:ext cx="4163540" cy="29846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Shape 30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301" name="Shape 301"/>
          <p:cNvSpPr txBox="1">
            <a:spLocks noGrp="1"/>
          </p:cNvSpPr>
          <p:nvPr>
            <p:ph type="body" idx="1"/>
          </p:nvPr>
        </p:nvSpPr>
        <p:spPr>
          <a:xfrm>
            <a:off x="311700" y="1057800"/>
            <a:ext cx="2493600" cy="3312000"/>
          </a:xfrm>
          <a:prstGeom prst="rect">
            <a:avLst/>
          </a:prstGeom>
          <a:solidFill>
            <a:srgbClr val="FFFFFF"/>
          </a:solidFill>
        </p:spPr>
        <p:txBody>
          <a:bodyPr spcFirstLastPara="1" wrap="square" lIns="91425" tIns="91425" rIns="91425" bIns="91425" anchor="t" anchorCtr="0">
            <a:noAutofit/>
          </a:bodyPr>
          <a:lstStyle/>
          <a:p>
            <a:pPr marL="0" lvl="0" indent="0" rtl="0">
              <a:spcBef>
                <a:spcPts val="0"/>
              </a:spcBef>
              <a:spcAft>
                <a:spcPts val="0"/>
              </a:spcAft>
              <a:buNone/>
            </a:pPr>
            <a:r>
              <a:rPr lang="en"/>
              <a:t>1977 July 20 </a:t>
            </a:r>
            <a:endParaRPr/>
          </a:p>
          <a:p>
            <a:pPr marL="0" lvl="0" indent="0" rtl="0">
              <a:spcBef>
                <a:spcPts val="1600"/>
              </a:spcBef>
              <a:spcAft>
                <a:spcPts val="1600"/>
              </a:spcAft>
              <a:buNone/>
            </a:pPr>
            <a:r>
              <a:rPr lang="en"/>
              <a:t>AP Photo/ Rene Perez</a:t>
            </a:r>
            <a:endParaRPr/>
          </a:p>
        </p:txBody>
      </p:sp>
      <p:sp>
        <p:nvSpPr>
          <p:cNvPr id="302" name="Shape 302"/>
          <p:cNvSpPr txBox="1"/>
          <p:nvPr/>
        </p:nvSpPr>
        <p:spPr>
          <a:xfrm>
            <a:off x="391800" y="4369975"/>
            <a:ext cx="7986600" cy="42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000"/>
              <a:t>Source: AP Images 1977 Jul 20 Photo by Carlos Rene Perez</a:t>
            </a:r>
            <a:endParaRPr sz="1000"/>
          </a:p>
        </p:txBody>
      </p:sp>
      <p:pic>
        <p:nvPicPr>
          <p:cNvPr id="303" name="Shape 303"/>
          <p:cNvPicPr preferRelativeResize="0"/>
          <p:nvPr/>
        </p:nvPicPr>
        <p:blipFill>
          <a:blip r:embed="rId3">
            <a:alphaModFix/>
          </a:blip>
          <a:stretch>
            <a:fillRect/>
          </a:stretch>
        </p:blipFill>
        <p:spPr>
          <a:xfrm>
            <a:off x="2805175" y="148525"/>
            <a:ext cx="6027124" cy="4288071"/>
          </a:xfrm>
          <a:prstGeom prst="rect">
            <a:avLst/>
          </a:prstGeom>
          <a:noFill/>
          <a:ln>
            <a:noFill/>
          </a:ln>
        </p:spPr>
      </p:pic>
      <p:sp>
        <p:nvSpPr>
          <p:cNvPr id="304" name="Shape 304"/>
          <p:cNvSpPr txBox="1"/>
          <p:nvPr/>
        </p:nvSpPr>
        <p:spPr>
          <a:xfrm>
            <a:off x="0" y="0"/>
            <a:ext cx="1545000" cy="3000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308"/>
        <p:cNvGrpSpPr/>
        <p:nvPr/>
      </p:nvGrpSpPr>
      <p:grpSpPr>
        <a:xfrm>
          <a:off x="0" y="0"/>
          <a:ext cx="0" cy="0"/>
          <a:chOff x="0" y="0"/>
          <a:chExt cx="0" cy="0"/>
        </a:xfrm>
      </p:grpSpPr>
      <p:sp>
        <p:nvSpPr>
          <p:cNvPr id="309" name="Shape 30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310" name="Shape 310"/>
          <p:cNvSpPr txBox="1">
            <a:spLocks noGrp="1"/>
          </p:cNvSpPr>
          <p:nvPr>
            <p:ph type="body" idx="1"/>
          </p:nvPr>
        </p:nvSpPr>
        <p:spPr>
          <a:xfrm>
            <a:off x="311700" y="1152475"/>
            <a:ext cx="2418000" cy="3217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Tom Seaver poses for pop artist Andy Warhol. </a:t>
            </a:r>
            <a:endParaRPr/>
          </a:p>
          <a:p>
            <a:pPr marL="0" lvl="0" indent="0">
              <a:spcBef>
                <a:spcPts val="1600"/>
              </a:spcBef>
              <a:spcAft>
                <a:spcPts val="0"/>
              </a:spcAft>
              <a:buNone/>
            </a:pPr>
            <a:r>
              <a:rPr lang="en"/>
              <a:t>1977 July 20 </a:t>
            </a:r>
            <a:endParaRPr/>
          </a:p>
          <a:p>
            <a:pPr marL="0" lvl="0" indent="0" rtl="0">
              <a:spcBef>
                <a:spcPts val="1600"/>
              </a:spcBef>
              <a:spcAft>
                <a:spcPts val="1600"/>
              </a:spcAft>
              <a:buNone/>
            </a:pPr>
            <a:r>
              <a:rPr lang="en" sz="1400"/>
              <a:t>AP Photo/ Rene Perez</a:t>
            </a:r>
            <a:endParaRPr sz="1400"/>
          </a:p>
        </p:txBody>
      </p:sp>
      <p:sp>
        <p:nvSpPr>
          <p:cNvPr id="311" name="Shape 311"/>
          <p:cNvSpPr txBox="1"/>
          <p:nvPr/>
        </p:nvSpPr>
        <p:spPr>
          <a:xfrm>
            <a:off x="391800" y="4369975"/>
            <a:ext cx="7986600" cy="42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000"/>
              <a:t>Source: AP Images 1977 Jul 20 Photo by Carlos Rene Perez</a:t>
            </a:r>
            <a:endParaRPr sz="1000"/>
          </a:p>
        </p:txBody>
      </p:sp>
      <p:pic>
        <p:nvPicPr>
          <p:cNvPr id="312" name="Shape 312"/>
          <p:cNvPicPr preferRelativeResize="0"/>
          <p:nvPr/>
        </p:nvPicPr>
        <p:blipFill>
          <a:blip r:embed="rId3">
            <a:alphaModFix/>
          </a:blip>
          <a:stretch>
            <a:fillRect/>
          </a:stretch>
        </p:blipFill>
        <p:spPr>
          <a:xfrm>
            <a:off x="2949175" y="290275"/>
            <a:ext cx="5620900" cy="4079700"/>
          </a:xfrm>
          <a:prstGeom prst="rect">
            <a:avLst/>
          </a:prstGeom>
          <a:noFill/>
          <a:ln>
            <a:noFill/>
          </a:ln>
        </p:spPr>
      </p:pic>
      <p:sp>
        <p:nvSpPr>
          <p:cNvPr id="313" name="Shape 313"/>
          <p:cNvSpPr txBox="1"/>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a:t>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317"/>
        <p:cNvGrpSpPr/>
        <p:nvPr/>
      </p:nvGrpSpPr>
      <p:grpSpPr>
        <a:xfrm>
          <a:off x="0" y="0"/>
          <a:ext cx="0" cy="0"/>
          <a:chOff x="0" y="0"/>
          <a:chExt cx="0" cy="0"/>
        </a:xfrm>
      </p:grpSpPr>
      <p:sp>
        <p:nvSpPr>
          <p:cNvPr id="318" name="Shape 3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319" name="Shape 319"/>
          <p:cNvSpPr txBox="1"/>
          <p:nvPr/>
        </p:nvSpPr>
        <p:spPr>
          <a:xfrm>
            <a:off x="391800" y="4615300"/>
            <a:ext cx="7986600" cy="378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sz="1000"/>
          </a:p>
        </p:txBody>
      </p:sp>
      <p:pic>
        <p:nvPicPr>
          <p:cNvPr id="320" name="Shape 320"/>
          <p:cNvPicPr preferRelativeResize="0"/>
          <p:nvPr/>
        </p:nvPicPr>
        <p:blipFill rotWithShape="1">
          <a:blip r:embed="rId3">
            <a:alphaModFix/>
          </a:blip>
          <a:srcRect t="6480" b="-6480"/>
          <a:stretch/>
        </p:blipFill>
        <p:spPr>
          <a:xfrm>
            <a:off x="3055700" y="262725"/>
            <a:ext cx="3491725" cy="49619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Shape 3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326" name="Shape 326"/>
          <p:cNvSpPr txBox="1">
            <a:spLocks noGrp="1"/>
          </p:cNvSpPr>
          <p:nvPr>
            <p:ph type="body" idx="1"/>
          </p:nvPr>
        </p:nvSpPr>
        <p:spPr>
          <a:xfrm>
            <a:off x="311700" y="1152475"/>
            <a:ext cx="8066700" cy="32175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endParaRPr/>
          </a:p>
        </p:txBody>
      </p:sp>
      <p:sp>
        <p:nvSpPr>
          <p:cNvPr id="327" name="Shape 327"/>
          <p:cNvSpPr txBox="1"/>
          <p:nvPr/>
        </p:nvSpPr>
        <p:spPr>
          <a:xfrm>
            <a:off x="391800" y="4369975"/>
            <a:ext cx="3706500" cy="42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sz="1000"/>
          </a:p>
        </p:txBody>
      </p:sp>
      <p:pic>
        <p:nvPicPr>
          <p:cNvPr id="328" name="Shape 328"/>
          <p:cNvPicPr preferRelativeResize="0"/>
          <p:nvPr/>
        </p:nvPicPr>
        <p:blipFill rotWithShape="1">
          <a:blip r:embed="rId3">
            <a:alphaModFix/>
          </a:blip>
          <a:srcRect t="1970" b="-1969"/>
          <a:stretch/>
        </p:blipFill>
        <p:spPr>
          <a:xfrm>
            <a:off x="2410888" y="898900"/>
            <a:ext cx="3609975" cy="36099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Shape 3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3000" b="1"/>
              <a:t>The Athletes Series: Tom Seaver (1977)</a:t>
            </a:r>
            <a:endParaRPr/>
          </a:p>
        </p:txBody>
      </p:sp>
      <p:sp>
        <p:nvSpPr>
          <p:cNvPr id="334" name="Shape 334"/>
          <p:cNvSpPr txBox="1">
            <a:spLocks noGrp="1"/>
          </p:cNvSpPr>
          <p:nvPr>
            <p:ph type="body" idx="1"/>
          </p:nvPr>
        </p:nvSpPr>
        <p:spPr>
          <a:xfrm>
            <a:off x="311700" y="1152475"/>
            <a:ext cx="8066700" cy="32175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endParaRPr/>
          </a:p>
        </p:txBody>
      </p:sp>
      <p:sp>
        <p:nvSpPr>
          <p:cNvPr id="335" name="Shape 335"/>
          <p:cNvSpPr txBox="1"/>
          <p:nvPr/>
        </p:nvSpPr>
        <p:spPr>
          <a:xfrm>
            <a:off x="391800" y="4677225"/>
            <a:ext cx="7773900" cy="323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000"/>
              <a:t>Source:</a:t>
            </a:r>
            <a:r>
              <a:rPr lang="en" sz="1100" u="sng">
                <a:hlinkClick r:id="rId3"/>
              </a:rPr>
              <a:t>https://www.christies.com/lotfinder/Lot/andy-warhol-1928-1987-tom-seaver-5739320-details.aspx</a:t>
            </a:r>
            <a:r>
              <a:rPr lang="en" sz="1100"/>
              <a:t>, Danzig Gallery</a:t>
            </a:r>
            <a:endParaRPr sz="1000"/>
          </a:p>
        </p:txBody>
      </p:sp>
      <p:pic>
        <p:nvPicPr>
          <p:cNvPr id="336" name="Shape 336"/>
          <p:cNvPicPr preferRelativeResize="0"/>
          <p:nvPr/>
        </p:nvPicPr>
        <p:blipFill rotWithShape="1">
          <a:blip r:embed="rId4">
            <a:alphaModFix/>
          </a:blip>
          <a:srcRect t="1970" b="-1969"/>
          <a:stretch/>
        </p:blipFill>
        <p:spPr>
          <a:xfrm>
            <a:off x="4159263" y="956238"/>
            <a:ext cx="3609975" cy="3609975"/>
          </a:xfrm>
          <a:prstGeom prst="rect">
            <a:avLst/>
          </a:prstGeom>
          <a:noFill/>
          <a:ln>
            <a:noFill/>
          </a:ln>
        </p:spPr>
      </p:pic>
      <p:pic>
        <p:nvPicPr>
          <p:cNvPr id="337" name="Shape 337"/>
          <p:cNvPicPr preferRelativeResize="0"/>
          <p:nvPr/>
        </p:nvPicPr>
        <p:blipFill rotWithShape="1">
          <a:blip r:embed="rId5">
            <a:alphaModFix/>
          </a:blip>
          <a:srcRect l="-4250" r="4250"/>
          <a:stretch/>
        </p:blipFill>
        <p:spPr>
          <a:xfrm>
            <a:off x="779300" y="1053588"/>
            <a:ext cx="2621800" cy="3280525"/>
          </a:xfrm>
          <a:prstGeom prst="rect">
            <a:avLst/>
          </a:prstGeom>
          <a:noFill/>
          <a:ln>
            <a:noFill/>
          </a:ln>
        </p:spPr>
      </p:pic>
      <p:sp>
        <p:nvSpPr>
          <p:cNvPr id="338" name="Shape 338"/>
          <p:cNvSpPr txBox="1"/>
          <p:nvPr/>
        </p:nvSpPr>
        <p:spPr>
          <a:xfrm>
            <a:off x="779200" y="4451325"/>
            <a:ext cx="2621700" cy="225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4"/>
        <p:cNvGrpSpPr/>
        <p:nvPr/>
      </p:nvGrpSpPr>
      <p:grpSpPr>
        <a:xfrm>
          <a:off x="0" y="0"/>
          <a:ext cx="0" cy="0"/>
          <a:chOff x="0" y="0"/>
          <a:chExt cx="0" cy="0"/>
        </a:xfrm>
      </p:grpSpPr>
      <p:sp>
        <p:nvSpPr>
          <p:cNvPr id="85" name="Shape 8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rtl="0">
              <a:spcBef>
                <a:spcPts val="0"/>
              </a:spcBef>
              <a:spcAft>
                <a:spcPts val="0"/>
              </a:spcAft>
              <a:buClr>
                <a:schemeClr val="dk1"/>
              </a:buClr>
              <a:buSzPts val="1100"/>
              <a:buFont typeface="Arial"/>
              <a:buNone/>
            </a:pPr>
            <a:endParaRPr sz="3600" b="1"/>
          </a:p>
          <a:p>
            <a:pPr marL="0" lvl="0" indent="0" rtl="0">
              <a:spcBef>
                <a:spcPts val="0"/>
              </a:spcBef>
              <a:spcAft>
                <a:spcPts val="0"/>
              </a:spcAft>
              <a:buClr>
                <a:schemeClr val="dk1"/>
              </a:buClr>
              <a:buSzPts val="1100"/>
              <a:buFont typeface="Arial"/>
              <a:buNone/>
            </a:pPr>
            <a:endParaRPr sz="3600" b="1"/>
          </a:p>
          <a:p>
            <a:pPr marL="0" lvl="0" indent="0" rtl="0">
              <a:spcBef>
                <a:spcPts val="0"/>
              </a:spcBef>
              <a:spcAft>
                <a:spcPts val="0"/>
              </a:spcAft>
              <a:buClr>
                <a:schemeClr val="dk1"/>
              </a:buClr>
              <a:buSzPts val="1100"/>
              <a:buFont typeface="Arial"/>
              <a:buNone/>
            </a:pPr>
            <a:endParaRPr sz="3000" b="1"/>
          </a:p>
          <a:p>
            <a:pPr marL="0" lvl="0" indent="0" rtl="0">
              <a:spcBef>
                <a:spcPts val="0"/>
              </a:spcBef>
              <a:spcAft>
                <a:spcPts val="0"/>
              </a:spcAft>
              <a:buClr>
                <a:schemeClr val="dk1"/>
              </a:buClr>
              <a:buSzPts val="1100"/>
              <a:buFont typeface="Arial"/>
              <a:buNone/>
            </a:pPr>
            <a:endParaRPr sz="3000" b="1"/>
          </a:p>
        </p:txBody>
      </p:sp>
      <p:sp>
        <p:nvSpPr>
          <p:cNvPr id="86" name="Shape 86"/>
          <p:cNvSpPr txBox="1">
            <a:spLocks noGrp="1"/>
          </p:cNvSpPr>
          <p:nvPr>
            <p:ph type="subTitle" idx="1"/>
          </p:nvPr>
        </p:nvSpPr>
        <p:spPr>
          <a:xfrm>
            <a:off x="1198675" y="2843275"/>
            <a:ext cx="5572500" cy="792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87" name="Shape 87"/>
          <p:cNvSpPr txBox="1"/>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a:t> </a:t>
            </a:r>
            <a:endParaRPr/>
          </a:p>
        </p:txBody>
      </p:sp>
      <p:sp>
        <p:nvSpPr>
          <p:cNvPr id="88" name="Shape 88"/>
          <p:cNvSpPr txBox="1"/>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a:t> </a:t>
            </a:r>
            <a:endParaRPr/>
          </a:p>
        </p:txBody>
      </p:sp>
      <p:sp>
        <p:nvSpPr>
          <p:cNvPr id="89" name="Shape 89"/>
          <p:cNvSpPr txBox="1"/>
          <p:nvPr/>
        </p:nvSpPr>
        <p:spPr>
          <a:xfrm>
            <a:off x="311700" y="4176850"/>
            <a:ext cx="8661300" cy="3267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0"/>
              </a:spcBef>
              <a:spcAft>
                <a:spcPts val="0"/>
              </a:spcAft>
              <a:buNone/>
            </a:pPr>
            <a:endParaRPr sz="1800">
              <a:solidFill>
                <a:srgbClr val="595959"/>
              </a:solidFill>
            </a:endParaRPr>
          </a:p>
        </p:txBody>
      </p:sp>
      <p:sp>
        <p:nvSpPr>
          <p:cNvPr id="90" name="Shape 90"/>
          <p:cNvSpPr txBox="1"/>
          <p:nvPr/>
        </p:nvSpPr>
        <p:spPr>
          <a:xfrm>
            <a:off x="918975" y="148600"/>
            <a:ext cx="7397400" cy="55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4800" b="1">
                <a:solidFill>
                  <a:schemeClr val="dk1"/>
                </a:solidFill>
              </a:rPr>
              <a:t>Andy Warhol Triple Play</a:t>
            </a:r>
            <a:endParaRPr sz="4800" b="1">
              <a:solidFill>
                <a:schemeClr val="dk1"/>
              </a:solidFill>
            </a:endParaRPr>
          </a:p>
          <a:p>
            <a:pPr marL="0" lvl="0" indent="0" rtl="0">
              <a:spcBef>
                <a:spcPts val="0"/>
              </a:spcBef>
              <a:spcAft>
                <a:spcPts val="0"/>
              </a:spcAft>
              <a:buNone/>
            </a:pPr>
            <a:endParaRPr/>
          </a:p>
        </p:txBody>
      </p:sp>
      <p:sp>
        <p:nvSpPr>
          <p:cNvPr id="91" name="Shape 91"/>
          <p:cNvSpPr txBox="1"/>
          <p:nvPr/>
        </p:nvSpPr>
        <p:spPr>
          <a:xfrm>
            <a:off x="172800" y="4655575"/>
            <a:ext cx="7268100" cy="326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pic>
        <p:nvPicPr>
          <p:cNvPr id="92" name="Shape 92"/>
          <p:cNvPicPr preferRelativeResize="0"/>
          <p:nvPr/>
        </p:nvPicPr>
        <p:blipFill>
          <a:blip r:embed="rId3">
            <a:alphaModFix/>
          </a:blip>
          <a:stretch>
            <a:fillRect/>
          </a:stretch>
        </p:blipFill>
        <p:spPr>
          <a:xfrm>
            <a:off x="2321588" y="1404088"/>
            <a:ext cx="2150500" cy="2992957"/>
          </a:xfrm>
          <a:prstGeom prst="rect">
            <a:avLst/>
          </a:prstGeom>
          <a:noFill/>
          <a:ln>
            <a:noFill/>
          </a:ln>
        </p:spPr>
      </p:pic>
      <p:pic>
        <p:nvPicPr>
          <p:cNvPr id="93" name="Shape 93"/>
          <p:cNvPicPr preferRelativeResize="0"/>
          <p:nvPr/>
        </p:nvPicPr>
        <p:blipFill>
          <a:blip r:embed="rId4">
            <a:alphaModFix/>
          </a:blip>
          <a:stretch>
            <a:fillRect/>
          </a:stretch>
        </p:blipFill>
        <p:spPr>
          <a:xfrm>
            <a:off x="6681825" y="1386299"/>
            <a:ext cx="2150475" cy="3028525"/>
          </a:xfrm>
          <a:prstGeom prst="rect">
            <a:avLst/>
          </a:prstGeom>
          <a:noFill/>
          <a:ln>
            <a:noFill/>
          </a:ln>
        </p:spPr>
      </p:pic>
      <p:pic>
        <p:nvPicPr>
          <p:cNvPr id="94" name="Shape 94"/>
          <p:cNvPicPr preferRelativeResize="0"/>
          <p:nvPr/>
        </p:nvPicPr>
        <p:blipFill>
          <a:blip r:embed="rId5">
            <a:alphaModFix/>
          </a:blip>
          <a:stretch>
            <a:fillRect/>
          </a:stretch>
        </p:blipFill>
        <p:spPr>
          <a:xfrm>
            <a:off x="4532187" y="1362337"/>
            <a:ext cx="2089525" cy="3076475"/>
          </a:xfrm>
          <a:prstGeom prst="rect">
            <a:avLst/>
          </a:prstGeom>
          <a:noFill/>
          <a:ln>
            <a:noFill/>
          </a:ln>
        </p:spPr>
      </p:pic>
      <p:pic>
        <p:nvPicPr>
          <p:cNvPr id="95" name="Shape 95"/>
          <p:cNvPicPr preferRelativeResize="0"/>
          <p:nvPr/>
        </p:nvPicPr>
        <p:blipFill>
          <a:blip r:embed="rId6">
            <a:alphaModFix/>
          </a:blip>
          <a:stretch>
            <a:fillRect/>
          </a:stretch>
        </p:blipFill>
        <p:spPr>
          <a:xfrm>
            <a:off x="18125" y="1701550"/>
            <a:ext cx="2243387" cy="2243387"/>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Shape 3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344" name="Shape 344"/>
          <p:cNvSpPr txBox="1">
            <a:spLocks noGrp="1"/>
          </p:cNvSpPr>
          <p:nvPr>
            <p:ph type="body" idx="1"/>
          </p:nvPr>
        </p:nvSpPr>
        <p:spPr>
          <a:xfrm>
            <a:off x="311700" y="1152475"/>
            <a:ext cx="8066700" cy="32175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endParaRPr/>
          </a:p>
        </p:txBody>
      </p:sp>
      <p:sp>
        <p:nvSpPr>
          <p:cNvPr id="345" name="Shape 345"/>
          <p:cNvSpPr txBox="1"/>
          <p:nvPr/>
        </p:nvSpPr>
        <p:spPr>
          <a:xfrm>
            <a:off x="391800" y="4369975"/>
            <a:ext cx="7986600" cy="42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000"/>
              <a:t>“The Andy Warhol Diaries“ - Warhol &amp; Pat Hackett</a:t>
            </a:r>
            <a:endParaRPr sz="1000"/>
          </a:p>
        </p:txBody>
      </p:sp>
      <p:pic>
        <p:nvPicPr>
          <p:cNvPr id="346" name="Shape 346"/>
          <p:cNvPicPr preferRelativeResize="0"/>
          <p:nvPr/>
        </p:nvPicPr>
        <p:blipFill>
          <a:blip r:embed="rId3">
            <a:alphaModFix/>
          </a:blip>
          <a:stretch>
            <a:fillRect/>
          </a:stretch>
        </p:blipFill>
        <p:spPr>
          <a:xfrm>
            <a:off x="1474850" y="582125"/>
            <a:ext cx="6077000" cy="3620325"/>
          </a:xfrm>
          <a:prstGeom prst="rect">
            <a:avLst/>
          </a:prstGeom>
          <a:noFill/>
          <a:ln>
            <a:noFill/>
          </a:ln>
        </p:spPr>
      </p:pic>
      <p:pic>
        <p:nvPicPr>
          <p:cNvPr id="347" name="Shape 347"/>
          <p:cNvPicPr preferRelativeResize="0"/>
          <p:nvPr/>
        </p:nvPicPr>
        <p:blipFill>
          <a:blip r:embed="rId4">
            <a:alphaModFix/>
          </a:blip>
          <a:stretch>
            <a:fillRect/>
          </a:stretch>
        </p:blipFill>
        <p:spPr>
          <a:xfrm>
            <a:off x="937975" y="498350"/>
            <a:ext cx="6894242" cy="3787850"/>
          </a:xfrm>
          <a:prstGeom prst="rect">
            <a:avLst/>
          </a:prstGeom>
          <a:noFill/>
          <a:ln>
            <a:noFill/>
          </a:ln>
        </p:spPr>
      </p:pic>
      <p:cxnSp>
        <p:nvCxnSpPr>
          <p:cNvPr id="348" name="Shape 348"/>
          <p:cNvCxnSpPr/>
          <p:nvPr/>
        </p:nvCxnSpPr>
        <p:spPr>
          <a:xfrm rot="10800000" flipH="1">
            <a:off x="6149825" y="1514550"/>
            <a:ext cx="1413000" cy="10200"/>
          </a:xfrm>
          <a:prstGeom prst="straightConnector1">
            <a:avLst/>
          </a:prstGeom>
          <a:noFill/>
          <a:ln w="19050" cap="flat" cmpd="sng">
            <a:solidFill>
              <a:srgbClr val="FF0000"/>
            </a:solidFill>
            <a:prstDash val="solid"/>
            <a:round/>
            <a:headEnd type="none" w="med" len="med"/>
            <a:tailEnd type="none" w="med" len="med"/>
          </a:ln>
        </p:spPr>
      </p:cxnSp>
      <p:cxnSp>
        <p:nvCxnSpPr>
          <p:cNvPr id="349" name="Shape 349"/>
          <p:cNvCxnSpPr/>
          <p:nvPr/>
        </p:nvCxnSpPr>
        <p:spPr>
          <a:xfrm rot="10800000" flipH="1">
            <a:off x="1244100" y="1768675"/>
            <a:ext cx="6282000" cy="20400"/>
          </a:xfrm>
          <a:prstGeom prst="straightConnector1">
            <a:avLst/>
          </a:prstGeom>
          <a:noFill/>
          <a:ln w="19050" cap="flat" cmpd="sng">
            <a:solidFill>
              <a:srgbClr val="FF0000"/>
            </a:solidFill>
            <a:prstDash val="solid"/>
            <a:round/>
            <a:headEnd type="none" w="med" len="med"/>
            <a:tailEnd type="none" w="med" len="med"/>
          </a:ln>
        </p:spPr>
      </p:cxnSp>
      <p:cxnSp>
        <p:nvCxnSpPr>
          <p:cNvPr id="350" name="Shape 350"/>
          <p:cNvCxnSpPr/>
          <p:nvPr/>
        </p:nvCxnSpPr>
        <p:spPr>
          <a:xfrm>
            <a:off x="1240125" y="2033000"/>
            <a:ext cx="2277000" cy="0"/>
          </a:xfrm>
          <a:prstGeom prst="straightConnector1">
            <a:avLst/>
          </a:prstGeom>
          <a:noFill/>
          <a:ln w="19050" cap="flat" cmpd="sng">
            <a:solidFill>
              <a:srgbClr val="FF0000"/>
            </a:solidFill>
            <a:prstDash val="solid"/>
            <a:round/>
            <a:headEnd type="none" w="med" len="med"/>
            <a:tailEnd type="none" w="med" len="med"/>
          </a:ln>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354"/>
        <p:cNvGrpSpPr/>
        <p:nvPr/>
      </p:nvGrpSpPr>
      <p:grpSpPr>
        <a:xfrm>
          <a:off x="0" y="0"/>
          <a:ext cx="0" cy="0"/>
          <a:chOff x="0" y="0"/>
          <a:chExt cx="0" cy="0"/>
        </a:xfrm>
      </p:grpSpPr>
      <p:sp>
        <p:nvSpPr>
          <p:cNvPr id="355" name="Shape 35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The Athletes Series (1977)</a:t>
            </a:r>
            <a:endParaRPr/>
          </a:p>
        </p:txBody>
      </p:sp>
      <p:sp>
        <p:nvSpPr>
          <p:cNvPr id="356" name="Shape 356"/>
          <p:cNvSpPr txBox="1">
            <a:spLocks noGrp="1"/>
          </p:cNvSpPr>
          <p:nvPr>
            <p:ph type="body" idx="1"/>
          </p:nvPr>
        </p:nvSpPr>
        <p:spPr>
          <a:xfrm>
            <a:off x="311700" y="1152475"/>
            <a:ext cx="4320900" cy="3217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400"/>
              <a:t>Opens at Coe Kerr Gallery 1977 Dec 9</a:t>
            </a:r>
            <a:endParaRPr sz="1400"/>
          </a:p>
          <a:p>
            <a:pPr marL="0" lvl="0" indent="0">
              <a:spcBef>
                <a:spcPts val="1600"/>
              </a:spcBef>
              <a:spcAft>
                <a:spcPts val="0"/>
              </a:spcAft>
              <a:buNone/>
            </a:pPr>
            <a:r>
              <a:rPr lang="en" sz="1400"/>
              <a:t>Eight Portraits done of each subject</a:t>
            </a:r>
            <a:endParaRPr sz="1400"/>
          </a:p>
          <a:p>
            <a:pPr marL="0" lvl="0" indent="0">
              <a:spcBef>
                <a:spcPts val="1600"/>
              </a:spcBef>
              <a:spcAft>
                <a:spcPts val="0"/>
              </a:spcAft>
              <a:buNone/>
            </a:pPr>
            <a:r>
              <a:rPr lang="en" sz="1400"/>
              <a:t>One portrait each to the Athlete &amp; Andy Warhol</a:t>
            </a:r>
            <a:endParaRPr sz="1400"/>
          </a:p>
          <a:p>
            <a:pPr marL="0" lvl="0" indent="0">
              <a:spcBef>
                <a:spcPts val="1600"/>
              </a:spcBef>
              <a:spcAft>
                <a:spcPts val="0"/>
              </a:spcAft>
              <a:buNone/>
            </a:pPr>
            <a:r>
              <a:rPr lang="en" sz="1400"/>
              <a:t>Other 60 portraits offered at Coe Kerr Gallery for $25,000 Each</a:t>
            </a:r>
            <a:endParaRPr sz="1400"/>
          </a:p>
          <a:p>
            <a:pPr marL="0" lvl="0" indent="0">
              <a:spcBef>
                <a:spcPts val="1600"/>
              </a:spcBef>
              <a:spcAft>
                <a:spcPts val="0"/>
              </a:spcAft>
              <a:buNone/>
            </a:pPr>
            <a:r>
              <a:rPr lang="en" sz="1400"/>
              <a:t>Coe Kerr Gallery is owned by Fred Woolworth, part owner of the Detroit Tigers (1955-1962)</a:t>
            </a:r>
            <a:endParaRPr sz="1400"/>
          </a:p>
          <a:p>
            <a:pPr marL="0" lvl="0" indent="0" rtl="0">
              <a:spcBef>
                <a:spcPts val="1600"/>
              </a:spcBef>
              <a:spcAft>
                <a:spcPts val="1600"/>
              </a:spcAft>
              <a:buNone/>
            </a:pPr>
            <a:r>
              <a:rPr lang="en" sz="1200"/>
              <a:t>2017: $100,000</a:t>
            </a:r>
            <a:endParaRPr sz="1200"/>
          </a:p>
        </p:txBody>
      </p:sp>
      <p:sp>
        <p:nvSpPr>
          <p:cNvPr id="357" name="Shape 357"/>
          <p:cNvSpPr txBox="1"/>
          <p:nvPr/>
        </p:nvSpPr>
        <p:spPr>
          <a:xfrm>
            <a:off x="391800" y="4522500"/>
            <a:ext cx="4385700" cy="417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000"/>
              <a:t>Source: Getty Images/Bernard Gotfryd, NYT 1977 Dec 11, Fred Woolworth Obituary, Coe Kerr Gallery, “Warhol” Carter Ratcliff (1983)</a:t>
            </a:r>
            <a:endParaRPr sz="1000"/>
          </a:p>
          <a:p>
            <a:pPr marL="0" lvl="0" indent="0">
              <a:spcBef>
                <a:spcPts val="0"/>
              </a:spcBef>
              <a:spcAft>
                <a:spcPts val="0"/>
              </a:spcAft>
              <a:buNone/>
            </a:pPr>
            <a:endParaRPr sz="1000"/>
          </a:p>
          <a:p>
            <a:pPr marL="0" lvl="0" indent="0" rtl="0">
              <a:spcBef>
                <a:spcPts val="0"/>
              </a:spcBef>
              <a:spcAft>
                <a:spcPts val="0"/>
              </a:spcAft>
              <a:buNone/>
            </a:pPr>
            <a:endParaRPr sz="1000"/>
          </a:p>
        </p:txBody>
      </p:sp>
      <p:pic>
        <p:nvPicPr>
          <p:cNvPr id="358" name="Shape 358"/>
          <p:cNvPicPr preferRelativeResize="0"/>
          <p:nvPr/>
        </p:nvPicPr>
        <p:blipFill>
          <a:blip r:embed="rId3">
            <a:alphaModFix/>
          </a:blip>
          <a:stretch>
            <a:fillRect/>
          </a:stretch>
        </p:blipFill>
        <p:spPr>
          <a:xfrm>
            <a:off x="4919850" y="75563"/>
            <a:ext cx="3232475" cy="4992374"/>
          </a:xfrm>
          <a:prstGeom prst="rect">
            <a:avLst/>
          </a:prstGeom>
          <a:noFill/>
          <a:ln>
            <a:noFill/>
          </a:ln>
        </p:spPr>
      </p:pic>
      <p:sp>
        <p:nvSpPr>
          <p:cNvPr id="359" name="Shape 359"/>
          <p:cNvSpPr txBox="1"/>
          <p:nvPr/>
        </p:nvSpPr>
        <p:spPr>
          <a:xfrm>
            <a:off x="3974525" y="2968175"/>
            <a:ext cx="5855100" cy="683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63"/>
        <p:cNvGrpSpPr/>
        <p:nvPr/>
      </p:nvGrpSpPr>
      <p:grpSpPr>
        <a:xfrm>
          <a:off x="0" y="0"/>
          <a:ext cx="0" cy="0"/>
          <a:chOff x="0" y="0"/>
          <a:chExt cx="0" cy="0"/>
        </a:xfrm>
      </p:grpSpPr>
      <p:sp>
        <p:nvSpPr>
          <p:cNvPr id="364" name="Shape 36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rtl="0">
              <a:spcBef>
                <a:spcPts val="0"/>
              </a:spcBef>
              <a:spcAft>
                <a:spcPts val="0"/>
              </a:spcAft>
              <a:buClr>
                <a:schemeClr val="dk1"/>
              </a:buClr>
              <a:buSzPts val="1100"/>
              <a:buFont typeface="Arial"/>
              <a:buNone/>
            </a:pPr>
            <a:endParaRPr sz="3600" b="1"/>
          </a:p>
          <a:p>
            <a:pPr marL="0" lvl="0" indent="0" rtl="0">
              <a:spcBef>
                <a:spcPts val="0"/>
              </a:spcBef>
              <a:spcAft>
                <a:spcPts val="0"/>
              </a:spcAft>
              <a:buClr>
                <a:schemeClr val="dk1"/>
              </a:buClr>
              <a:buSzPts val="1100"/>
              <a:buFont typeface="Arial"/>
              <a:buNone/>
            </a:pPr>
            <a:endParaRPr sz="3600" b="1"/>
          </a:p>
          <a:p>
            <a:pPr marL="0" lvl="0" indent="0" rtl="0">
              <a:spcBef>
                <a:spcPts val="0"/>
              </a:spcBef>
              <a:spcAft>
                <a:spcPts val="0"/>
              </a:spcAft>
              <a:buClr>
                <a:schemeClr val="dk1"/>
              </a:buClr>
              <a:buSzPts val="1100"/>
              <a:buFont typeface="Arial"/>
              <a:buNone/>
            </a:pPr>
            <a:endParaRPr sz="3000" b="1"/>
          </a:p>
          <a:p>
            <a:pPr marL="0" lvl="0" indent="0" rtl="0">
              <a:spcBef>
                <a:spcPts val="0"/>
              </a:spcBef>
              <a:spcAft>
                <a:spcPts val="0"/>
              </a:spcAft>
              <a:buClr>
                <a:schemeClr val="dk1"/>
              </a:buClr>
              <a:buSzPts val="1100"/>
              <a:buFont typeface="Arial"/>
              <a:buNone/>
            </a:pPr>
            <a:endParaRPr sz="3000" b="1"/>
          </a:p>
        </p:txBody>
      </p:sp>
      <p:sp>
        <p:nvSpPr>
          <p:cNvPr id="365" name="Shape 365"/>
          <p:cNvSpPr txBox="1"/>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a:t> </a:t>
            </a:r>
            <a:endParaRPr/>
          </a:p>
        </p:txBody>
      </p:sp>
      <p:sp>
        <p:nvSpPr>
          <p:cNvPr id="366" name="Shape 366"/>
          <p:cNvSpPr txBox="1"/>
          <p:nvPr/>
        </p:nvSpPr>
        <p:spPr>
          <a:xfrm>
            <a:off x="460725" y="1591625"/>
            <a:ext cx="8167500" cy="18681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Clr>
                <a:schemeClr val="dk1"/>
              </a:buClr>
              <a:buSzPts val="1100"/>
              <a:buFont typeface="Arial"/>
              <a:buNone/>
            </a:pPr>
            <a:endParaRPr dirty="0"/>
          </a:p>
          <a:p>
            <a:pPr marL="0" lvl="0" indent="0">
              <a:spcBef>
                <a:spcPts val="0"/>
              </a:spcBef>
              <a:spcAft>
                <a:spcPts val="0"/>
              </a:spcAft>
              <a:buNone/>
            </a:pPr>
            <a:r>
              <a:rPr lang="en" sz="2400" dirty="0"/>
              <a:t>“..all the new movie stars are the sports people— they’re the real good-looking people, the exciting people—and they make the most money"</a:t>
            </a:r>
            <a:endParaRPr sz="2400" dirty="0"/>
          </a:p>
          <a:p>
            <a:pPr marL="0" lvl="0" indent="0">
              <a:spcBef>
                <a:spcPts val="0"/>
              </a:spcBef>
              <a:spcAft>
                <a:spcPts val="0"/>
              </a:spcAft>
              <a:buNone/>
            </a:pPr>
            <a:endParaRPr sz="2400" dirty="0"/>
          </a:p>
          <a:p>
            <a:pPr marL="0" lvl="0" indent="457200" rtl="0">
              <a:spcBef>
                <a:spcPts val="0"/>
              </a:spcBef>
              <a:spcAft>
                <a:spcPts val="0"/>
              </a:spcAft>
              <a:buNone/>
            </a:pPr>
            <a:r>
              <a:rPr lang="en" sz="2400" dirty="0"/>
              <a:t>Andy Warhol (1975)</a:t>
            </a:r>
            <a:endParaRPr sz="2400" dirty="0"/>
          </a:p>
        </p:txBody>
      </p:sp>
      <p:sp>
        <p:nvSpPr>
          <p:cNvPr id="367" name="Shape 367"/>
          <p:cNvSpPr txBox="1"/>
          <p:nvPr/>
        </p:nvSpPr>
        <p:spPr>
          <a:xfrm>
            <a:off x="311700" y="4176850"/>
            <a:ext cx="8661300" cy="3267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0"/>
              </a:spcBef>
              <a:spcAft>
                <a:spcPts val="0"/>
              </a:spcAft>
              <a:buNone/>
            </a:pPr>
            <a:endParaRPr sz="1800">
              <a:solidFill>
                <a:srgbClr val="595959"/>
              </a:solidFill>
            </a:endParaRPr>
          </a:p>
        </p:txBody>
      </p:sp>
      <p:sp>
        <p:nvSpPr>
          <p:cNvPr id="368" name="Shape 368"/>
          <p:cNvSpPr txBox="1"/>
          <p:nvPr/>
        </p:nvSpPr>
        <p:spPr>
          <a:xfrm>
            <a:off x="918975" y="148600"/>
            <a:ext cx="7397400" cy="55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4800" b="1">
                <a:solidFill>
                  <a:schemeClr val="dk1"/>
                </a:solidFill>
              </a:rPr>
              <a:t>Andy Warhol Triple Play</a:t>
            </a:r>
            <a:endParaRPr sz="4800" b="1">
              <a:solidFill>
                <a:schemeClr val="dk1"/>
              </a:solidFill>
            </a:endParaRPr>
          </a:p>
          <a:p>
            <a:pPr marL="0" lvl="0" indent="0" rtl="0">
              <a:spcBef>
                <a:spcPts val="0"/>
              </a:spcBef>
              <a:spcAft>
                <a:spcPts val="0"/>
              </a:spcAft>
              <a:buNone/>
            </a:pPr>
            <a:endParaRPr/>
          </a:p>
        </p:txBody>
      </p:sp>
      <p:sp>
        <p:nvSpPr>
          <p:cNvPr id="369" name="Shape 369"/>
          <p:cNvSpPr txBox="1"/>
          <p:nvPr/>
        </p:nvSpPr>
        <p:spPr>
          <a:xfrm>
            <a:off x="172800" y="4655575"/>
            <a:ext cx="7268100" cy="326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73"/>
        <p:cNvGrpSpPr/>
        <p:nvPr/>
      </p:nvGrpSpPr>
      <p:grpSpPr>
        <a:xfrm>
          <a:off x="0" y="0"/>
          <a:ext cx="0" cy="0"/>
          <a:chOff x="0" y="0"/>
          <a:chExt cx="0" cy="0"/>
        </a:xfrm>
      </p:grpSpPr>
      <p:sp>
        <p:nvSpPr>
          <p:cNvPr id="374" name="Shape 37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rtl="0">
              <a:spcBef>
                <a:spcPts val="0"/>
              </a:spcBef>
              <a:spcAft>
                <a:spcPts val="0"/>
              </a:spcAft>
              <a:buClr>
                <a:schemeClr val="dk1"/>
              </a:buClr>
              <a:buSzPts val="1100"/>
              <a:buFont typeface="Arial"/>
              <a:buNone/>
            </a:pPr>
            <a:endParaRPr sz="3600" b="1"/>
          </a:p>
          <a:p>
            <a:pPr marL="0" lvl="0" indent="0" rtl="0">
              <a:spcBef>
                <a:spcPts val="0"/>
              </a:spcBef>
              <a:spcAft>
                <a:spcPts val="0"/>
              </a:spcAft>
              <a:buClr>
                <a:schemeClr val="dk1"/>
              </a:buClr>
              <a:buSzPts val="1100"/>
              <a:buFont typeface="Arial"/>
              <a:buNone/>
            </a:pPr>
            <a:endParaRPr sz="3600" b="1"/>
          </a:p>
          <a:p>
            <a:pPr marL="0" lvl="0" indent="0" rtl="0">
              <a:spcBef>
                <a:spcPts val="0"/>
              </a:spcBef>
              <a:spcAft>
                <a:spcPts val="0"/>
              </a:spcAft>
              <a:buClr>
                <a:schemeClr val="dk1"/>
              </a:buClr>
              <a:buSzPts val="1100"/>
              <a:buFont typeface="Arial"/>
              <a:buNone/>
            </a:pPr>
            <a:endParaRPr sz="3000" b="1"/>
          </a:p>
          <a:p>
            <a:pPr marL="0" lvl="0" indent="0" rtl="0">
              <a:spcBef>
                <a:spcPts val="0"/>
              </a:spcBef>
              <a:spcAft>
                <a:spcPts val="0"/>
              </a:spcAft>
              <a:buClr>
                <a:schemeClr val="dk1"/>
              </a:buClr>
              <a:buSzPts val="1100"/>
              <a:buFont typeface="Arial"/>
              <a:buNone/>
            </a:pPr>
            <a:endParaRPr sz="3000" b="1"/>
          </a:p>
        </p:txBody>
      </p:sp>
      <p:sp>
        <p:nvSpPr>
          <p:cNvPr id="375" name="Shape 375"/>
          <p:cNvSpPr txBox="1"/>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a:t> </a:t>
            </a:r>
            <a:endParaRPr/>
          </a:p>
        </p:txBody>
      </p:sp>
      <p:sp>
        <p:nvSpPr>
          <p:cNvPr id="376" name="Shape 376"/>
          <p:cNvSpPr txBox="1"/>
          <p:nvPr/>
        </p:nvSpPr>
        <p:spPr>
          <a:xfrm>
            <a:off x="460725" y="1591625"/>
            <a:ext cx="8167500" cy="18681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dirty="0"/>
              <a:t>Acknowledgements:</a:t>
            </a:r>
            <a:endParaRPr dirty="0"/>
          </a:p>
          <a:p>
            <a:pPr marL="0" lvl="0" indent="0" rtl="0">
              <a:lnSpc>
                <a:spcPct val="115000"/>
              </a:lnSpc>
              <a:spcBef>
                <a:spcPts val="0"/>
              </a:spcBef>
              <a:spcAft>
                <a:spcPts val="0"/>
              </a:spcAft>
              <a:buNone/>
            </a:pPr>
            <a:endParaRPr b="1" dirty="0">
              <a:solidFill>
                <a:schemeClr val="dk1"/>
              </a:solidFill>
            </a:endParaRPr>
          </a:p>
          <a:p>
            <a:pPr marL="0" lvl="0" indent="0" rtl="0">
              <a:lnSpc>
                <a:spcPct val="115000"/>
              </a:lnSpc>
              <a:spcBef>
                <a:spcPts val="0"/>
              </a:spcBef>
              <a:spcAft>
                <a:spcPts val="0"/>
              </a:spcAft>
              <a:buNone/>
            </a:pPr>
            <a:r>
              <a:rPr lang="en" dirty="0">
                <a:solidFill>
                  <a:schemeClr val="dk1"/>
                </a:solidFill>
              </a:rPr>
              <a:t>Tracey Boswell - Catalog/Reference Librarian at The Nelson-Atkins Museum of Art</a:t>
            </a:r>
            <a:endParaRPr dirty="0">
              <a:solidFill>
                <a:schemeClr val="dk1"/>
              </a:solidFill>
            </a:endParaRPr>
          </a:p>
          <a:p>
            <a:pPr marL="0" lvl="0" indent="0" rtl="0">
              <a:lnSpc>
                <a:spcPct val="115000"/>
              </a:lnSpc>
              <a:spcBef>
                <a:spcPts val="0"/>
              </a:spcBef>
              <a:spcAft>
                <a:spcPts val="0"/>
              </a:spcAft>
              <a:buClr>
                <a:schemeClr val="dk1"/>
              </a:buClr>
              <a:buSzPts val="1100"/>
              <a:buFont typeface="Arial"/>
              <a:buNone/>
            </a:pPr>
            <a:r>
              <a:rPr lang="en" dirty="0">
                <a:solidFill>
                  <a:schemeClr val="dk1"/>
                </a:solidFill>
              </a:rPr>
              <a:t>Kristin Spangenberg - Curator of Prints at the Cincinnati Art Museum</a:t>
            </a:r>
            <a:endParaRPr dirty="0">
              <a:solidFill>
                <a:schemeClr val="dk1"/>
              </a:solidFill>
            </a:endParaRPr>
          </a:p>
          <a:p>
            <a:pPr marL="0" lvl="0" indent="0" rtl="0">
              <a:spcBef>
                <a:spcPts val="0"/>
              </a:spcBef>
              <a:spcAft>
                <a:spcPts val="0"/>
              </a:spcAft>
              <a:buNone/>
            </a:pPr>
            <a:r>
              <a:rPr lang="en" b="1" dirty="0">
                <a:solidFill>
                  <a:schemeClr val="dk1"/>
                </a:solidFill>
              </a:rPr>
              <a:t>Grace Marston - Gallery Educator Andy Warhol Museum</a:t>
            </a:r>
            <a:endParaRPr b="1" dirty="0">
              <a:solidFill>
                <a:schemeClr val="dk1"/>
              </a:solidFill>
            </a:endParaRPr>
          </a:p>
          <a:p>
            <a:pPr marL="0" lvl="0" indent="0" rtl="0">
              <a:spcBef>
                <a:spcPts val="0"/>
              </a:spcBef>
              <a:spcAft>
                <a:spcPts val="0"/>
              </a:spcAft>
              <a:buNone/>
            </a:pPr>
            <a:endParaRPr dirty="0">
              <a:solidFill>
                <a:schemeClr val="dk1"/>
              </a:solidFill>
            </a:endParaRPr>
          </a:p>
          <a:p>
            <a:pPr marL="0" lvl="0" indent="0" rtl="0">
              <a:spcBef>
                <a:spcPts val="0"/>
              </a:spcBef>
              <a:spcAft>
                <a:spcPts val="0"/>
              </a:spcAft>
              <a:buNone/>
            </a:pPr>
            <a:r>
              <a:rPr lang="en" dirty="0">
                <a:solidFill>
                  <a:schemeClr val="dk1"/>
                </a:solidFill>
              </a:rPr>
              <a:t>Carl Solway - Solway Gallery</a:t>
            </a:r>
            <a:endParaRPr dirty="0">
              <a:solidFill>
                <a:schemeClr val="dk1"/>
              </a:solidFill>
            </a:endParaRPr>
          </a:p>
          <a:p>
            <a:pPr marL="0" lvl="0" indent="0" rtl="0">
              <a:spcBef>
                <a:spcPts val="0"/>
              </a:spcBef>
              <a:spcAft>
                <a:spcPts val="0"/>
              </a:spcAft>
              <a:buNone/>
            </a:pPr>
            <a:r>
              <a:rPr lang="en" b="1" dirty="0">
                <a:solidFill>
                  <a:schemeClr val="dk1"/>
                </a:solidFill>
              </a:rPr>
              <a:t>Tom Shieber – 2018 Chadwick Award Winner  </a:t>
            </a:r>
            <a:endParaRPr b="1" dirty="0">
              <a:solidFill>
                <a:schemeClr val="dk1"/>
              </a:solidFill>
            </a:endParaRPr>
          </a:p>
          <a:p>
            <a:pPr marL="0" lvl="0" indent="0" rtl="0">
              <a:spcBef>
                <a:spcPts val="0"/>
              </a:spcBef>
              <a:spcAft>
                <a:spcPts val="0"/>
              </a:spcAft>
              <a:buNone/>
            </a:pPr>
            <a:r>
              <a:rPr lang="en" dirty="0">
                <a:solidFill>
                  <a:schemeClr val="dk1"/>
                </a:solidFill>
              </a:rPr>
              <a:t>Rene Perez - Fine Art Photographer</a:t>
            </a:r>
            <a:endParaRPr dirty="0">
              <a:solidFill>
                <a:schemeClr val="dk1"/>
              </a:solidFill>
            </a:endParaRPr>
          </a:p>
          <a:p>
            <a:pPr marL="0" lvl="0" indent="0" rtl="0">
              <a:spcBef>
                <a:spcPts val="0"/>
              </a:spcBef>
              <a:spcAft>
                <a:spcPts val="0"/>
              </a:spcAft>
              <a:buNone/>
            </a:pPr>
            <a:endParaRPr b="1" dirty="0"/>
          </a:p>
          <a:p>
            <a:pPr marL="0" lvl="0" indent="0" rtl="0">
              <a:spcBef>
                <a:spcPts val="0"/>
              </a:spcBef>
              <a:spcAft>
                <a:spcPts val="0"/>
              </a:spcAft>
              <a:buNone/>
            </a:pPr>
            <a:r>
              <a:rPr lang="en" dirty="0"/>
              <a:t>Additional Sources:</a:t>
            </a:r>
            <a:endParaRPr dirty="0"/>
          </a:p>
          <a:p>
            <a:pPr marL="0" lvl="0" indent="0" rtl="0">
              <a:spcBef>
                <a:spcPts val="0"/>
              </a:spcBef>
              <a:spcAft>
                <a:spcPts val="0"/>
              </a:spcAft>
              <a:buNone/>
            </a:pPr>
            <a:r>
              <a:rPr lang="en" dirty="0"/>
              <a:t>Inflation Calculator: https://www.minneapolisfed.org/</a:t>
            </a:r>
            <a:endParaRPr dirty="0"/>
          </a:p>
        </p:txBody>
      </p:sp>
      <p:sp>
        <p:nvSpPr>
          <p:cNvPr id="377" name="Shape 377"/>
          <p:cNvSpPr txBox="1"/>
          <p:nvPr/>
        </p:nvSpPr>
        <p:spPr>
          <a:xfrm>
            <a:off x="311700" y="4176850"/>
            <a:ext cx="8661300" cy="3267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0"/>
              </a:spcBef>
              <a:spcAft>
                <a:spcPts val="0"/>
              </a:spcAft>
              <a:buNone/>
            </a:pPr>
            <a:endParaRPr sz="1800">
              <a:solidFill>
                <a:srgbClr val="595959"/>
              </a:solidFill>
            </a:endParaRPr>
          </a:p>
        </p:txBody>
      </p:sp>
      <p:sp>
        <p:nvSpPr>
          <p:cNvPr id="378" name="Shape 378"/>
          <p:cNvSpPr txBox="1"/>
          <p:nvPr/>
        </p:nvSpPr>
        <p:spPr>
          <a:xfrm>
            <a:off x="918975" y="148600"/>
            <a:ext cx="7397400" cy="55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4800" b="1">
                <a:solidFill>
                  <a:schemeClr val="dk1"/>
                </a:solidFill>
              </a:rPr>
              <a:t>Andy Warhol Triple Play</a:t>
            </a:r>
            <a:endParaRPr sz="4800" b="1">
              <a:solidFill>
                <a:schemeClr val="dk1"/>
              </a:solidFill>
            </a:endParaRPr>
          </a:p>
          <a:p>
            <a:pPr marL="0" lvl="0" indent="0" rtl="0">
              <a:spcBef>
                <a:spcPts val="0"/>
              </a:spcBef>
              <a:spcAft>
                <a:spcPts val="0"/>
              </a:spcAft>
              <a:buNone/>
            </a:pPr>
            <a:endParaRPr/>
          </a:p>
        </p:txBody>
      </p:sp>
      <p:sp>
        <p:nvSpPr>
          <p:cNvPr id="379" name="Shape 379"/>
          <p:cNvSpPr txBox="1"/>
          <p:nvPr/>
        </p:nvSpPr>
        <p:spPr>
          <a:xfrm>
            <a:off x="172800" y="4655575"/>
            <a:ext cx="7268100" cy="326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83"/>
        <p:cNvGrpSpPr/>
        <p:nvPr/>
      </p:nvGrpSpPr>
      <p:grpSpPr>
        <a:xfrm>
          <a:off x="0" y="0"/>
          <a:ext cx="0" cy="0"/>
          <a:chOff x="0" y="0"/>
          <a:chExt cx="0" cy="0"/>
        </a:xfrm>
      </p:grpSpPr>
      <p:pic>
        <p:nvPicPr>
          <p:cNvPr id="384" name="Shape 384"/>
          <p:cNvPicPr preferRelativeResize="0"/>
          <p:nvPr/>
        </p:nvPicPr>
        <p:blipFill rotWithShape="1">
          <a:blip r:embed="rId3">
            <a:alphaModFix/>
          </a:blip>
          <a:srcRect l="3159" r="-3159"/>
          <a:stretch/>
        </p:blipFill>
        <p:spPr>
          <a:xfrm>
            <a:off x="-212200" y="1014275"/>
            <a:ext cx="2257175" cy="3333330"/>
          </a:xfrm>
          <a:prstGeom prst="rect">
            <a:avLst/>
          </a:prstGeom>
          <a:noFill/>
          <a:ln>
            <a:noFill/>
          </a:ln>
        </p:spPr>
      </p:pic>
      <p:pic>
        <p:nvPicPr>
          <p:cNvPr id="385" name="Shape 385" descr="Copyright Restricted"/>
          <p:cNvPicPr preferRelativeResize="0"/>
          <p:nvPr/>
        </p:nvPicPr>
        <p:blipFill>
          <a:blip r:embed="rId4">
            <a:alphaModFix/>
          </a:blip>
          <a:stretch>
            <a:fillRect/>
          </a:stretch>
        </p:blipFill>
        <p:spPr>
          <a:xfrm>
            <a:off x="1722099" y="2590713"/>
            <a:ext cx="2538675" cy="2850075"/>
          </a:xfrm>
          <a:prstGeom prst="rect">
            <a:avLst/>
          </a:prstGeom>
          <a:noFill/>
          <a:ln>
            <a:noFill/>
          </a:ln>
        </p:spPr>
      </p:pic>
      <p:sp>
        <p:nvSpPr>
          <p:cNvPr id="386" name="Shape 386"/>
          <p:cNvSpPr txBox="1"/>
          <p:nvPr/>
        </p:nvSpPr>
        <p:spPr>
          <a:xfrm>
            <a:off x="287025" y="4445063"/>
            <a:ext cx="8661300" cy="3267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0"/>
              </a:spcBef>
              <a:spcAft>
                <a:spcPts val="0"/>
              </a:spcAft>
              <a:buNone/>
            </a:pPr>
            <a:endParaRPr sz="1800">
              <a:solidFill>
                <a:srgbClr val="595959"/>
              </a:solidFill>
            </a:endParaRPr>
          </a:p>
        </p:txBody>
      </p:sp>
      <p:sp>
        <p:nvSpPr>
          <p:cNvPr id="387" name="Shape 387"/>
          <p:cNvSpPr txBox="1"/>
          <p:nvPr/>
        </p:nvSpPr>
        <p:spPr>
          <a:xfrm>
            <a:off x="918975" y="148600"/>
            <a:ext cx="7397400" cy="55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4800" b="1">
                <a:solidFill>
                  <a:schemeClr val="dk1"/>
                </a:solidFill>
              </a:rPr>
              <a:t>Andy Warhol Triple Play</a:t>
            </a:r>
            <a:endParaRPr sz="4800" b="1">
              <a:solidFill>
                <a:schemeClr val="dk1"/>
              </a:solidFill>
            </a:endParaRPr>
          </a:p>
          <a:p>
            <a:pPr marL="0" lvl="0" indent="0" rtl="0">
              <a:spcBef>
                <a:spcPts val="0"/>
              </a:spcBef>
              <a:spcAft>
                <a:spcPts val="0"/>
              </a:spcAft>
              <a:buNone/>
            </a:pPr>
            <a:endParaRPr/>
          </a:p>
        </p:txBody>
      </p:sp>
      <p:sp>
        <p:nvSpPr>
          <p:cNvPr id="388" name="Shape 388"/>
          <p:cNvSpPr txBox="1"/>
          <p:nvPr/>
        </p:nvSpPr>
        <p:spPr>
          <a:xfrm>
            <a:off x="172800" y="4655575"/>
            <a:ext cx="7268100" cy="326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pic>
        <p:nvPicPr>
          <p:cNvPr id="389" name="Shape 389"/>
          <p:cNvPicPr preferRelativeResize="0"/>
          <p:nvPr/>
        </p:nvPicPr>
        <p:blipFill rotWithShape="1">
          <a:blip r:embed="rId5">
            <a:alphaModFix/>
          </a:blip>
          <a:srcRect/>
          <a:stretch/>
        </p:blipFill>
        <p:spPr>
          <a:xfrm>
            <a:off x="3730925" y="961100"/>
            <a:ext cx="2471826" cy="3064249"/>
          </a:xfrm>
          <a:prstGeom prst="rect">
            <a:avLst/>
          </a:prstGeom>
          <a:noFill/>
          <a:ln>
            <a:noFill/>
          </a:ln>
        </p:spPr>
      </p:pic>
      <p:pic>
        <p:nvPicPr>
          <p:cNvPr id="390" name="Shape 390"/>
          <p:cNvPicPr preferRelativeResize="0"/>
          <p:nvPr/>
        </p:nvPicPr>
        <p:blipFill>
          <a:blip r:embed="rId6">
            <a:alphaModFix/>
          </a:blip>
          <a:stretch>
            <a:fillRect/>
          </a:stretch>
        </p:blipFill>
        <p:spPr>
          <a:xfrm>
            <a:off x="5519550" y="2590724"/>
            <a:ext cx="3624451" cy="25451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Shape 39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396" name="Shape 396"/>
          <p:cNvSpPr txBox="1">
            <a:spLocks noGrp="1"/>
          </p:cNvSpPr>
          <p:nvPr>
            <p:ph type="subTitle" idx="1"/>
          </p:nvPr>
        </p:nvSpPr>
        <p:spPr>
          <a:xfrm>
            <a:off x="1198675" y="2843275"/>
            <a:ext cx="5572500" cy="792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397" name="Shape 397"/>
          <p:cNvSpPr txBox="1"/>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a:t> </a:t>
            </a:r>
            <a:endParaRPr/>
          </a:p>
        </p:txBody>
      </p:sp>
      <p:sp>
        <p:nvSpPr>
          <p:cNvPr id="398" name="Shape 398"/>
          <p:cNvSpPr txBox="1"/>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a:t> </a:t>
            </a:r>
            <a:endParaRPr/>
          </a:p>
        </p:txBody>
      </p:sp>
      <p:pic>
        <p:nvPicPr>
          <p:cNvPr id="399" name="Shape 399" descr="Phungo.jpg"/>
          <p:cNvPicPr preferRelativeResize="0"/>
          <p:nvPr/>
        </p:nvPicPr>
        <p:blipFill>
          <a:blip r:embed="rId3">
            <a:alphaModFix/>
          </a:blip>
          <a:stretch>
            <a:fillRect/>
          </a:stretch>
        </p:blipFill>
        <p:spPr>
          <a:xfrm>
            <a:off x="736925" y="975400"/>
            <a:ext cx="7670150" cy="2911400"/>
          </a:xfrm>
          <a:prstGeom prst="rect">
            <a:avLst/>
          </a:prstGeom>
          <a:noFill/>
          <a:ln>
            <a:noFill/>
          </a:ln>
        </p:spPr>
      </p:pic>
      <p:sp>
        <p:nvSpPr>
          <p:cNvPr id="400" name="Shape 400"/>
          <p:cNvSpPr txBox="1"/>
          <p:nvPr/>
        </p:nvSpPr>
        <p:spPr>
          <a:xfrm>
            <a:off x="286000" y="4265675"/>
            <a:ext cx="8661300" cy="326700"/>
          </a:xfrm>
          <a:prstGeom prst="rect">
            <a:avLst/>
          </a:prstGeom>
          <a:noFill/>
          <a:ln>
            <a:noFill/>
          </a:ln>
        </p:spPr>
        <p:txBody>
          <a:bodyPr spcFirstLastPara="1" wrap="square" lIns="91425" tIns="91425" rIns="91425" bIns="91425" anchor="ctr" anchorCtr="0">
            <a:noAutofit/>
          </a:bodyPr>
          <a:lstStyle/>
          <a:p>
            <a:pPr marL="0" lvl="0" indent="0" rtl="0">
              <a:lnSpc>
                <a:spcPct val="138000"/>
              </a:lnSpc>
              <a:spcBef>
                <a:spcPts val="0"/>
              </a:spcBef>
              <a:spcAft>
                <a:spcPts val="0"/>
              </a:spcAft>
              <a:buNone/>
            </a:pPr>
            <a:r>
              <a:rPr lang="en" sz="1800">
                <a:solidFill>
                  <a:srgbClr val="595959"/>
                </a:solidFill>
              </a:rPr>
              <a:t>Paul Ember - SABR Connie Mack Chapter                                            2018 MM DD</a:t>
            </a:r>
            <a:endParaRPr sz="1800">
              <a:solidFill>
                <a:srgbClr val="595959"/>
              </a:solidFill>
            </a:endParaRPr>
          </a:p>
          <a:p>
            <a:pPr marL="0" lvl="0" indent="0" rtl="0">
              <a:lnSpc>
                <a:spcPct val="115000"/>
              </a:lnSpc>
              <a:spcBef>
                <a:spcPts val="1600"/>
              </a:spcBef>
              <a:spcAft>
                <a:spcPts val="0"/>
              </a:spcAft>
              <a:buNone/>
            </a:pPr>
            <a:endParaRPr sz="1800">
              <a:solidFill>
                <a:srgbClr val="595959"/>
              </a:solidFill>
            </a:endParaRPr>
          </a:p>
        </p:txBody>
      </p:sp>
      <p:sp>
        <p:nvSpPr>
          <p:cNvPr id="401" name="Shape 401"/>
          <p:cNvSpPr txBox="1"/>
          <p:nvPr/>
        </p:nvSpPr>
        <p:spPr>
          <a:xfrm>
            <a:off x="918975" y="148600"/>
            <a:ext cx="7397400" cy="55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4800" b="1">
                <a:solidFill>
                  <a:schemeClr val="dk1"/>
                </a:solidFill>
              </a:rPr>
              <a:t>Andy Warhol Triple Play</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Shape 423"/>
          <p:cNvSpPr txBox="1">
            <a:spLocks noGrp="1"/>
          </p:cNvSpPr>
          <p:nvPr>
            <p:ph type="title"/>
          </p:nvPr>
        </p:nvSpPr>
        <p:spPr>
          <a:xfrm>
            <a:off x="311700" y="445025"/>
            <a:ext cx="43791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3000" b="1"/>
              <a:t>Pete Rose (1985)</a:t>
            </a:r>
            <a:endParaRPr/>
          </a:p>
        </p:txBody>
      </p:sp>
      <p:sp>
        <p:nvSpPr>
          <p:cNvPr id="424" name="Shape 424"/>
          <p:cNvSpPr txBox="1">
            <a:spLocks noGrp="1"/>
          </p:cNvSpPr>
          <p:nvPr>
            <p:ph type="body" idx="1"/>
          </p:nvPr>
        </p:nvSpPr>
        <p:spPr>
          <a:xfrm>
            <a:off x="311700" y="1152475"/>
            <a:ext cx="4061100" cy="3217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Installed Cincinnati Art Museum    1985 September 10</a:t>
            </a:r>
            <a:endParaRPr/>
          </a:p>
          <a:p>
            <a:pPr marL="0" lvl="0" indent="0" rtl="0">
              <a:spcBef>
                <a:spcPts val="1600"/>
              </a:spcBef>
              <a:spcAft>
                <a:spcPts val="0"/>
              </a:spcAft>
              <a:buNone/>
            </a:pPr>
            <a:r>
              <a:rPr lang="en"/>
              <a:t>Pete Rose breaks Hit Record        1985 September 11</a:t>
            </a:r>
            <a:endParaRPr/>
          </a:p>
          <a:p>
            <a:pPr marL="0" lvl="0" indent="0" rtl="0">
              <a:spcBef>
                <a:spcPts val="1600"/>
              </a:spcBef>
              <a:spcAft>
                <a:spcPts val="0"/>
              </a:spcAft>
              <a:buNone/>
            </a:pPr>
            <a:r>
              <a:rPr lang="en"/>
              <a:t>Pete Rose on Donahue                       1985 September 12</a:t>
            </a:r>
            <a:endParaRPr/>
          </a:p>
          <a:p>
            <a:pPr marL="0" lvl="0" indent="0" rtl="0">
              <a:spcBef>
                <a:spcPts val="1600"/>
              </a:spcBef>
              <a:spcAft>
                <a:spcPts val="1600"/>
              </a:spcAft>
              <a:buNone/>
            </a:pPr>
            <a:endParaRPr/>
          </a:p>
        </p:txBody>
      </p:sp>
      <p:sp>
        <p:nvSpPr>
          <p:cNvPr id="425" name="Shape 425"/>
          <p:cNvSpPr txBox="1"/>
          <p:nvPr/>
        </p:nvSpPr>
        <p:spPr>
          <a:xfrm>
            <a:off x="391800" y="4369975"/>
            <a:ext cx="7986600" cy="42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000"/>
              <a:t>Source: Andy Warhol Diaries (Pat Hackett) </a:t>
            </a:r>
            <a:endParaRPr sz="1000"/>
          </a:p>
        </p:txBody>
      </p:sp>
      <p:pic>
        <p:nvPicPr>
          <p:cNvPr id="426" name="Shape 426"/>
          <p:cNvPicPr preferRelativeResize="0"/>
          <p:nvPr/>
        </p:nvPicPr>
        <p:blipFill>
          <a:blip r:embed="rId3">
            <a:alphaModFix/>
          </a:blip>
          <a:stretch>
            <a:fillRect/>
          </a:stretch>
        </p:blipFill>
        <p:spPr>
          <a:xfrm>
            <a:off x="5285800" y="1063238"/>
            <a:ext cx="4944100" cy="2805175"/>
          </a:xfrm>
          <a:prstGeom prst="rect">
            <a:avLst/>
          </a:prstGeom>
          <a:noFill/>
          <a:ln>
            <a:noFill/>
          </a:ln>
        </p:spPr>
      </p:pic>
      <p:pic>
        <p:nvPicPr>
          <p:cNvPr id="427" name="Shape 427"/>
          <p:cNvPicPr preferRelativeResize="0"/>
          <p:nvPr/>
        </p:nvPicPr>
        <p:blipFill>
          <a:blip r:embed="rId4">
            <a:alphaModFix/>
          </a:blip>
          <a:stretch>
            <a:fillRect/>
          </a:stretch>
        </p:blipFill>
        <p:spPr>
          <a:xfrm>
            <a:off x="2021450" y="1063251"/>
            <a:ext cx="5019724" cy="2517700"/>
          </a:xfrm>
          <a:prstGeom prst="rect">
            <a:avLst/>
          </a:prstGeom>
          <a:noFill/>
          <a:ln>
            <a:noFill/>
          </a:ln>
        </p:spPr>
      </p:pic>
      <p:pic>
        <p:nvPicPr>
          <p:cNvPr id="428" name="Shape 428"/>
          <p:cNvPicPr preferRelativeResize="0"/>
          <p:nvPr/>
        </p:nvPicPr>
        <p:blipFill>
          <a:blip r:embed="rId5">
            <a:alphaModFix/>
          </a:blip>
          <a:stretch>
            <a:fillRect/>
          </a:stretch>
        </p:blipFill>
        <p:spPr>
          <a:xfrm>
            <a:off x="2173038" y="2319963"/>
            <a:ext cx="4716525" cy="882525"/>
          </a:xfrm>
          <a:prstGeom prst="rect">
            <a:avLst/>
          </a:prstGeom>
          <a:noFill/>
          <a:ln>
            <a:noFill/>
          </a:ln>
        </p:spPr>
      </p:pic>
      <p:pic>
        <p:nvPicPr>
          <p:cNvPr id="429" name="Shape 429"/>
          <p:cNvPicPr preferRelativeResize="0"/>
          <p:nvPr/>
        </p:nvPicPr>
        <p:blipFill>
          <a:blip r:embed="rId6">
            <a:alphaModFix/>
          </a:blip>
          <a:stretch>
            <a:fillRect/>
          </a:stretch>
        </p:blipFill>
        <p:spPr>
          <a:xfrm>
            <a:off x="0" y="1017725"/>
            <a:ext cx="2041075" cy="3014192"/>
          </a:xfrm>
          <a:prstGeom prst="rect">
            <a:avLst/>
          </a:prstGeom>
          <a:noFill/>
          <a:ln>
            <a:noFill/>
          </a:ln>
        </p:spPr>
      </p:pic>
      <p:sp>
        <p:nvSpPr>
          <p:cNvPr id="430" name="Shape 430"/>
          <p:cNvSpPr/>
          <p:nvPr/>
        </p:nvSpPr>
        <p:spPr>
          <a:xfrm>
            <a:off x="5336625" y="3580950"/>
            <a:ext cx="4198200" cy="670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1" name="Shape 431"/>
          <p:cNvSpPr/>
          <p:nvPr/>
        </p:nvSpPr>
        <p:spPr>
          <a:xfrm>
            <a:off x="5092175" y="3580950"/>
            <a:ext cx="605700" cy="330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Shape 45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455" name="Shape 455"/>
          <p:cNvSpPr txBox="1">
            <a:spLocks noGrp="1"/>
          </p:cNvSpPr>
          <p:nvPr>
            <p:ph type="body" idx="1"/>
          </p:nvPr>
        </p:nvSpPr>
        <p:spPr>
          <a:xfrm>
            <a:off x="311700" y="1152475"/>
            <a:ext cx="8066700" cy="32175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endParaRPr/>
          </a:p>
        </p:txBody>
      </p:sp>
      <p:sp>
        <p:nvSpPr>
          <p:cNvPr id="456" name="Shape 456"/>
          <p:cNvSpPr txBox="1"/>
          <p:nvPr/>
        </p:nvSpPr>
        <p:spPr>
          <a:xfrm>
            <a:off x="391800" y="4369975"/>
            <a:ext cx="7986600" cy="42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sz="1000"/>
          </a:p>
        </p:txBody>
      </p:sp>
      <p:pic>
        <p:nvPicPr>
          <p:cNvPr id="457" name="Shape 457"/>
          <p:cNvPicPr preferRelativeResize="0"/>
          <p:nvPr/>
        </p:nvPicPr>
        <p:blipFill>
          <a:blip r:embed="rId3">
            <a:alphaModFix/>
          </a:blip>
          <a:stretch>
            <a:fillRect/>
          </a:stretch>
        </p:blipFill>
        <p:spPr>
          <a:xfrm>
            <a:off x="2424991" y="152400"/>
            <a:ext cx="4659669" cy="5143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Shape 479"/>
          <p:cNvSpPr txBox="1">
            <a:spLocks noGrp="1"/>
          </p:cNvSpPr>
          <p:nvPr>
            <p:ph type="title"/>
          </p:nvPr>
        </p:nvSpPr>
        <p:spPr>
          <a:xfrm>
            <a:off x="311700" y="445025"/>
            <a:ext cx="43791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3000" b="1"/>
              <a:t>Pete Rose (1985)</a:t>
            </a:r>
            <a:endParaRPr/>
          </a:p>
        </p:txBody>
      </p:sp>
      <p:sp>
        <p:nvSpPr>
          <p:cNvPr id="480" name="Shape 480"/>
          <p:cNvSpPr txBox="1">
            <a:spLocks noGrp="1"/>
          </p:cNvSpPr>
          <p:nvPr>
            <p:ph type="body" idx="1"/>
          </p:nvPr>
        </p:nvSpPr>
        <p:spPr>
          <a:xfrm>
            <a:off x="311700" y="1152475"/>
            <a:ext cx="4425300" cy="3217500"/>
          </a:xfrm>
          <a:prstGeom prst="rect">
            <a:avLst/>
          </a:prstGeom>
          <a:solidFill>
            <a:srgbClr val="D9EAD3"/>
          </a:solidFill>
        </p:spPr>
        <p:txBody>
          <a:bodyPr spcFirstLastPara="1" wrap="square" lIns="91425" tIns="91425" rIns="91425" bIns="91425" anchor="t" anchorCtr="0">
            <a:noAutofit/>
          </a:bodyPr>
          <a:lstStyle/>
          <a:p>
            <a:pPr marL="0" lvl="0" indent="0" rtl="0">
              <a:spcBef>
                <a:spcPts val="0"/>
              </a:spcBef>
              <a:spcAft>
                <a:spcPts val="0"/>
              </a:spcAft>
              <a:buNone/>
            </a:pPr>
            <a:r>
              <a:rPr lang="en"/>
              <a:t>4 Panels 54x44” each </a:t>
            </a:r>
            <a:endParaRPr/>
          </a:p>
          <a:p>
            <a:pPr marL="0" lvl="0" indent="457200" rtl="0">
              <a:spcBef>
                <a:spcPts val="1600"/>
              </a:spcBef>
              <a:spcAft>
                <a:spcPts val="0"/>
              </a:spcAft>
              <a:buNone/>
            </a:pPr>
            <a:r>
              <a:rPr lang="en"/>
              <a:t>Aspect Ratio 1.2</a:t>
            </a:r>
            <a:endParaRPr/>
          </a:p>
          <a:p>
            <a:pPr marL="0" lvl="0" indent="0" rtl="0">
              <a:spcBef>
                <a:spcPts val="1600"/>
              </a:spcBef>
              <a:spcAft>
                <a:spcPts val="0"/>
              </a:spcAft>
              <a:buNone/>
            </a:pPr>
            <a:r>
              <a:rPr lang="en" b="1"/>
              <a:t>Golden Ratio 1.618 </a:t>
            </a:r>
            <a:endParaRPr b="1"/>
          </a:p>
          <a:p>
            <a:pPr marL="0" lvl="0" indent="0" rtl="0">
              <a:spcBef>
                <a:spcPts val="1600"/>
              </a:spcBef>
              <a:spcAft>
                <a:spcPts val="0"/>
              </a:spcAft>
              <a:buNone/>
            </a:pPr>
            <a:r>
              <a:rPr lang="en"/>
              <a:t>2 Panels = 54x88” </a:t>
            </a:r>
            <a:endParaRPr/>
          </a:p>
          <a:p>
            <a:pPr marL="0" lvl="0" indent="457200" rtl="0">
              <a:spcBef>
                <a:spcPts val="1600"/>
              </a:spcBef>
              <a:spcAft>
                <a:spcPts val="0"/>
              </a:spcAft>
              <a:buNone/>
            </a:pPr>
            <a:r>
              <a:rPr lang="en"/>
              <a:t>	</a:t>
            </a:r>
            <a:endParaRPr/>
          </a:p>
          <a:p>
            <a:pPr marL="0" lvl="0" indent="0" rtl="0">
              <a:spcBef>
                <a:spcPts val="1600"/>
              </a:spcBef>
              <a:spcAft>
                <a:spcPts val="0"/>
              </a:spcAft>
              <a:buNone/>
            </a:pPr>
            <a:endParaRPr/>
          </a:p>
          <a:p>
            <a:pPr marL="0" lvl="0" indent="457200" rtl="0">
              <a:spcBef>
                <a:spcPts val="1600"/>
              </a:spcBef>
              <a:spcAft>
                <a:spcPts val="0"/>
              </a:spcAft>
              <a:buNone/>
            </a:pPr>
            <a:endParaRPr/>
          </a:p>
          <a:p>
            <a:pPr marL="0" lvl="0" indent="457200" rtl="0">
              <a:spcBef>
                <a:spcPts val="1600"/>
              </a:spcBef>
              <a:spcAft>
                <a:spcPts val="0"/>
              </a:spcAft>
              <a:buNone/>
            </a:pPr>
            <a:r>
              <a:rPr lang="en"/>
              <a:t>		</a:t>
            </a:r>
            <a:endParaRPr/>
          </a:p>
          <a:p>
            <a:pPr marL="0" lvl="0" indent="0" rtl="0">
              <a:spcBef>
                <a:spcPts val="1600"/>
              </a:spcBef>
              <a:spcAft>
                <a:spcPts val="0"/>
              </a:spcAft>
              <a:buNone/>
            </a:pPr>
            <a:r>
              <a:rPr lang="en"/>
              <a:t>	</a:t>
            </a:r>
            <a:endParaRPr/>
          </a:p>
          <a:p>
            <a:pPr marL="0" lvl="0" indent="0" rtl="0">
              <a:spcBef>
                <a:spcPts val="1600"/>
              </a:spcBef>
              <a:spcAft>
                <a:spcPts val="1600"/>
              </a:spcAft>
              <a:buNone/>
            </a:pPr>
            <a:endParaRPr/>
          </a:p>
        </p:txBody>
      </p:sp>
      <p:sp>
        <p:nvSpPr>
          <p:cNvPr id="481" name="Shape 481"/>
          <p:cNvSpPr txBox="1"/>
          <p:nvPr/>
        </p:nvSpPr>
        <p:spPr>
          <a:xfrm>
            <a:off x="391800" y="4369975"/>
            <a:ext cx="7986600" cy="42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000"/>
              <a:t>Source: photoinf.com</a:t>
            </a:r>
            <a:endParaRPr sz="1000"/>
          </a:p>
        </p:txBody>
      </p:sp>
      <p:pic>
        <p:nvPicPr>
          <p:cNvPr id="482" name="Shape 482"/>
          <p:cNvPicPr preferRelativeResize="0"/>
          <p:nvPr/>
        </p:nvPicPr>
        <p:blipFill>
          <a:blip r:embed="rId3">
            <a:alphaModFix/>
          </a:blip>
          <a:stretch>
            <a:fillRect/>
          </a:stretch>
        </p:blipFill>
        <p:spPr>
          <a:xfrm>
            <a:off x="4855775" y="116900"/>
            <a:ext cx="3960499" cy="4909700"/>
          </a:xfrm>
          <a:prstGeom prst="rect">
            <a:avLst/>
          </a:prstGeom>
          <a:noFill/>
          <a:ln>
            <a:noFill/>
          </a:ln>
        </p:spPr>
      </p:pic>
      <p:sp>
        <p:nvSpPr>
          <p:cNvPr id="483" name="Shape 483"/>
          <p:cNvSpPr/>
          <p:nvPr/>
        </p:nvSpPr>
        <p:spPr>
          <a:xfrm>
            <a:off x="4757225" y="2581925"/>
            <a:ext cx="4188000" cy="24447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484" name="Shape 484"/>
          <p:cNvPicPr preferRelativeResize="0"/>
          <p:nvPr/>
        </p:nvPicPr>
        <p:blipFill>
          <a:blip r:embed="rId4">
            <a:alphaModFix/>
          </a:blip>
          <a:stretch>
            <a:fillRect/>
          </a:stretch>
        </p:blipFill>
        <p:spPr>
          <a:xfrm>
            <a:off x="5327963" y="2304838"/>
            <a:ext cx="3046525" cy="29014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 sz="3000" b="1"/>
              <a:t>Roger Maris: Baseball (1962)</a:t>
            </a:r>
            <a:endParaRPr/>
          </a:p>
        </p:txBody>
      </p:sp>
      <p:sp>
        <p:nvSpPr>
          <p:cNvPr id="101" name="Shape 101"/>
          <p:cNvSpPr txBox="1">
            <a:spLocks noGrp="1"/>
          </p:cNvSpPr>
          <p:nvPr>
            <p:ph type="body" idx="1"/>
          </p:nvPr>
        </p:nvSpPr>
        <p:spPr>
          <a:xfrm>
            <a:off x="2169800" y="1424100"/>
            <a:ext cx="4660200" cy="29460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 sz="1400" b="1"/>
              <a:t>Andy Warhol:</a:t>
            </a:r>
            <a:r>
              <a:rPr lang="en" sz="1400"/>
              <a:t> b. 1928 Aug 6			Age: 34</a:t>
            </a:r>
            <a:endParaRPr sz="1400"/>
          </a:p>
          <a:p>
            <a:pPr marL="457200" lvl="0" indent="0" rtl="0">
              <a:spcBef>
                <a:spcPts val="1600"/>
              </a:spcBef>
              <a:spcAft>
                <a:spcPts val="0"/>
              </a:spcAft>
              <a:buClr>
                <a:schemeClr val="dk1"/>
              </a:buClr>
              <a:buSzPts val="1100"/>
              <a:buFont typeface="Arial"/>
              <a:buNone/>
            </a:pPr>
            <a:r>
              <a:rPr lang="en" sz="1400" b="1"/>
              <a:t>1962:</a:t>
            </a:r>
            <a:r>
              <a:rPr lang="en" sz="1400"/>
              <a:t> 2nd solo exhibition, 13 years in NY, 2nd year as an independent artist. </a:t>
            </a:r>
            <a:endParaRPr sz="1400"/>
          </a:p>
          <a:p>
            <a:pPr marL="0" lvl="0" indent="0" rtl="0">
              <a:spcBef>
                <a:spcPts val="1600"/>
              </a:spcBef>
              <a:spcAft>
                <a:spcPts val="0"/>
              </a:spcAft>
              <a:buNone/>
            </a:pPr>
            <a:r>
              <a:rPr lang="en" sz="1400" b="1"/>
              <a:t>Roger Maris:</a:t>
            </a:r>
            <a:r>
              <a:rPr lang="en" sz="1400"/>
              <a:t> b. 1934 Sep 10		Age: 28  </a:t>
            </a:r>
            <a:endParaRPr sz="1400"/>
          </a:p>
          <a:p>
            <a:pPr marL="457200" lvl="0" indent="0" rtl="0">
              <a:spcBef>
                <a:spcPts val="1600"/>
              </a:spcBef>
              <a:spcAft>
                <a:spcPts val="0"/>
              </a:spcAft>
              <a:buNone/>
            </a:pPr>
            <a:r>
              <a:rPr lang="en" sz="1400" b="1"/>
              <a:t>1962: </a:t>
            </a:r>
            <a:r>
              <a:rPr lang="en" sz="1400"/>
              <a:t>2 World Championships (1961, 1962), 2 MVP (60, 61), 7 ASG, Single Season HR Record holder (61 in 1961), 6 MLB Seasons, 3 with NYY</a:t>
            </a:r>
            <a:endParaRPr sz="1400"/>
          </a:p>
          <a:p>
            <a:pPr marL="0" lvl="0" indent="0" rtl="0">
              <a:spcBef>
                <a:spcPts val="1600"/>
              </a:spcBef>
              <a:spcAft>
                <a:spcPts val="1600"/>
              </a:spcAft>
              <a:buNone/>
            </a:pPr>
            <a:endParaRPr/>
          </a:p>
        </p:txBody>
      </p:sp>
      <p:sp>
        <p:nvSpPr>
          <p:cNvPr id="102" name="Shape 102"/>
          <p:cNvSpPr txBox="1"/>
          <p:nvPr/>
        </p:nvSpPr>
        <p:spPr>
          <a:xfrm>
            <a:off x="391800" y="4369975"/>
            <a:ext cx="7986600" cy="42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000"/>
              <a:t>Source: Baseball-Ref, imdb.com, Sotheby’s, “The Wahrol Effect” - Rebecca Lowery (Met Museum), Tate Museum, MOMA, Time, Revolver Gallery</a:t>
            </a:r>
            <a:endParaRPr sz="1000"/>
          </a:p>
          <a:p>
            <a:pPr marL="0" lvl="0" indent="0" rtl="0">
              <a:spcBef>
                <a:spcPts val="0"/>
              </a:spcBef>
              <a:spcAft>
                <a:spcPts val="0"/>
              </a:spcAft>
              <a:buNone/>
            </a:pPr>
            <a:endParaRPr sz="1000"/>
          </a:p>
        </p:txBody>
      </p:sp>
      <p:sp>
        <p:nvSpPr>
          <p:cNvPr id="103" name="Shape 103"/>
          <p:cNvSpPr txBox="1"/>
          <p:nvPr/>
        </p:nvSpPr>
        <p:spPr>
          <a:xfrm>
            <a:off x="133975" y="3916625"/>
            <a:ext cx="1889100" cy="251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sz="1200"/>
          </a:p>
        </p:txBody>
      </p:sp>
      <p:pic>
        <p:nvPicPr>
          <p:cNvPr id="104" name="Shape 104"/>
          <p:cNvPicPr preferRelativeResize="0"/>
          <p:nvPr/>
        </p:nvPicPr>
        <p:blipFill rotWithShape="1">
          <a:blip r:embed="rId3">
            <a:alphaModFix/>
          </a:blip>
          <a:srcRect/>
          <a:stretch/>
        </p:blipFill>
        <p:spPr>
          <a:xfrm>
            <a:off x="176021" y="1387271"/>
            <a:ext cx="1889100" cy="2613145"/>
          </a:xfrm>
          <a:prstGeom prst="rect">
            <a:avLst/>
          </a:prstGeom>
          <a:noFill/>
          <a:ln>
            <a:noFill/>
          </a:ln>
        </p:spPr>
      </p:pic>
      <p:pic>
        <p:nvPicPr>
          <p:cNvPr id="105" name="Shape 105"/>
          <p:cNvPicPr preferRelativeResize="0"/>
          <p:nvPr/>
        </p:nvPicPr>
        <p:blipFill>
          <a:blip r:embed="rId4">
            <a:alphaModFix/>
          </a:blip>
          <a:stretch>
            <a:fillRect/>
          </a:stretch>
        </p:blipFill>
        <p:spPr>
          <a:xfrm>
            <a:off x="6886625" y="1292601"/>
            <a:ext cx="1889100" cy="280248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311700" y="445025"/>
            <a:ext cx="41160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endParaRPr/>
          </a:p>
        </p:txBody>
      </p:sp>
      <p:sp>
        <p:nvSpPr>
          <p:cNvPr id="111" name="Shape 111"/>
          <p:cNvSpPr txBox="1">
            <a:spLocks noGrp="1"/>
          </p:cNvSpPr>
          <p:nvPr>
            <p:ph type="body" idx="1"/>
          </p:nvPr>
        </p:nvSpPr>
        <p:spPr>
          <a:xfrm>
            <a:off x="311700" y="1152475"/>
            <a:ext cx="8066700" cy="32175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endParaRPr/>
          </a:p>
        </p:txBody>
      </p:sp>
      <p:pic>
        <p:nvPicPr>
          <p:cNvPr id="112" name="Shape 112"/>
          <p:cNvPicPr preferRelativeResize="0"/>
          <p:nvPr/>
        </p:nvPicPr>
        <p:blipFill>
          <a:blip r:embed="rId3">
            <a:alphaModFix/>
          </a:blip>
          <a:stretch>
            <a:fillRect/>
          </a:stretch>
        </p:blipFill>
        <p:spPr>
          <a:xfrm>
            <a:off x="48450" y="445025"/>
            <a:ext cx="5257350" cy="4063725"/>
          </a:xfrm>
          <a:prstGeom prst="rect">
            <a:avLst/>
          </a:prstGeom>
          <a:noFill/>
          <a:ln>
            <a:noFill/>
          </a:ln>
        </p:spPr>
      </p:pic>
      <p:sp>
        <p:nvSpPr>
          <p:cNvPr id="113" name="Shape 113"/>
          <p:cNvSpPr txBox="1">
            <a:spLocks noGrp="1"/>
          </p:cNvSpPr>
          <p:nvPr>
            <p:ph type="title"/>
          </p:nvPr>
        </p:nvSpPr>
        <p:spPr>
          <a:xfrm>
            <a:off x="5499275" y="445025"/>
            <a:ext cx="31767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 sz="3000" b="1"/>
              <a:t>Baseball (1962)</a:t>
            </a:r>
            <a:endParaRPr/>
          </a:p>
        </p:txBody>
      </p:sp>
      <p:sp>
        <p:nvSpPr>
          <p:cNvPr id="114" name="Shape 114"/>
          <p:cNvSpPr txBox="1">
            <a:spLocks noGrp="1"/>
          </p:cNvSpPr>
          <p:nvPr>
            <p:ph type="body" idx="1"/>
          </p:nvPr>
        </p:nvSpPr>
        <p:spPr>
          <a:xfrm>
            <a:off x="5565075" y="1214350"/>
            <a:ext cx="3176700" cy="2782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400" b="1"/>
              <a:t>Eleanor Ward</a:t>
            </a:r>
            <a:r>
              <a:rPr lang="en" sz="1400"/>
              <a:t> Stable Gallery (NYC)</a:t>
            </a:r>
            <a:endParaRPr sz="1400"/>
          </a:p>
          <a:p>
            <a:pPr marL="0" lvl="0" indent="0" rtl="0">
              <a:spcBef>
                <a:spcPts val="1600"/>
              </a:spcBef>
              <a:spcAft>
                <a:spcPts val="0"/>
              </a:spcAft>
              <a:buClr>
                <a:schemeClr val="dk1"/>
              </a:buClr>
              <a:buSzPts val="1100"/>
              <a:buFont typeface="Arial"/>
              <a:buNone/>
            </a:pPr>
            <a:r>
              <a:rPr lang="en" sz="1400"/>
              <a:t>One of 12 pieces in Andy Warhol’s first New York Solo Exhibition </a:t>
            </a:r>
            <a:endParaRPr sz="1400"/>
          </a:p>
          <a:p>
            <a:pPr marL="0" lvl="0" indent="0" rtl="0">
              <a:spcBef>
                <a:spcPts val="1600"/>
              </a:spcBef>
              <a:spcAft>
                <a:spcPts val="0"/>
              </a:spcAft>
              <a:buClr>
                <a:schemeClr val="dk1"/>
              </a:buClr>
              <a:buSzPts val="1100"/>
              <a:buFont typeface="Arial"/>
              <a:buNone/>
            </a:pPr>
            <a:r>
              <a:rPr lang="en" sz="1400"/>
              <a:t>1962 November 6-24</a:t>
            </a:r>
            <a:endParaRPr sz="1400"/>
          </a:p>
          <a:p>
            <a:pPr marL="0" lvl="0" indent="0" rtl="0">
              <a:spcBef>
                <a:spcPts val="1600"/>
              </a:spcBef>
              <a:spcAft>
                <a:spcPts val="1600"/>
              </a:spcAft>
              <a:buNone/>
            </a:pPr>
            <a:endParaRPr sz="1400"/>
          </a:p>
        </p:txBody>
      </p:sp>
      <p:sp>
        <p:nvSpPr>
          <p:cNvPr id="115" name="Shape 115"/>
          <p:cNvSpPr txBox="1"/>
          <p:nvPr/>
        </p:nvSpPr>
        <p:spPr>
          <a:xfrm>
            <a:off x="6170175" y="4157500"/>
            <a:ext cx="2154900" cy="376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sz="1000">
                <a:solidFill>
                  <a:schemeClr val="dk1"/>
                </a:solidFill>
              </a:rPr>
              <a:t>Source: ArtNet News, KIWI Arts Group, William John Kennedy</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311700" y="445025"/>
            <a:ext cx="41160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endParaRPr/>
          </a:p>
        </p:txBody>
      </p:sp>
      <p:sp>
        <p:nvSpPr>
          <p:cNvPr id="121" name="Shape 121"/>
          <p:cNvSpPr txBox="1">
            <a:spLocks noGrp="1"/>
          </p:cNvSpPr>
          <p:nvPr>
            <p:ph type="body" idx="1"/>
          </p:nvPr>
        </p:nvSpPr>
        <p:spPr>
          <a:xfrm>
            <a:off x="311700" y="1152475"/>
            <a:ext cx="8066700" cy="32175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endParaRPr/>
          </a:p>
        </p:txBody>
      </p:sp>
      <p:pic>
        <p:nvPicPr>
          <p:cNvPr id="122" name="Shape 122" descr="Copyright Restricted"/>
          <p:cNvPicPr preferRelativeResize="0"/>
          <p:nvPr/>
        </p:nvPicPr>
        <p:blipFill>
          <a:blip r:embed="rId3">
            <a:alphaModFix/>
          </a:blip>
          <a:stretch>
            <a:fillRect/>
          </a:stretch>
        </p:blipFill>
        <p:spPr>
          <a:xfrm>
            <a:off x="2659700" y="186800"/>
            <a:ext cx="4248750" cy="47699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126"/>
        <p:cNvGrpSpPr/>
        <p:nvPr/>
      </p:nvGrpSpPr>
      <p:grpSpPr>
        <a:xfrm>
          <a:off x="0" y="0"/>
          <a:ext cx="0" cy="0"/>
          <a:chOff x="0" y="0"/>
          <a:chExt cx="0" cy="0"/>
        </a:xfrm>
      </p:grpSpPr>
      <p:sp>
        <p:nvSpPr>
          <p:cNvPr id="127" name="Shape 1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 sz="3000" b="1"/>
              <a:t>Baseball (1962)</a:t>
            </a:r>
            <a:endParaRPr/>
          </a:p>
        </p:txBody>
      </p:sp>
      <p:sp>
        <p:nvSpPr>
          <p:cNvPr id="128" name="Shape 128"/>
          <p:cNvSpPr txBox="1">
            <a:spLocks noGrp="1"/>
          </p:cNvSpPr>
          <p:nvPr>
            <p:ph type="body" idx="1"/>
          </p:nvPr>
        </p:nvSpPr>
        <p:spPr>
          <a:xfrm>
            <a:off x="311700" y="1152475"/>
            <a:ext cx="3692400" cy="3217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Photo-Silkscreen</a:t>
            </a:r>
            <a:endParaRPr/>
          </a:p>
          <a:p>
            <a:pPr marL="0" lvl="0" indent="0" rtl="0">
              <a:spcBef>
                <a:spcPts val="1600"/>
              </a:spcBef>
              <a:spcAft>
                <a:spcPts val="1600"/>
              </a:spcAft>
              <a:buNone/>
            </a:pPr>
            <a:endParaRPr/>
          </a:p>
        </p:txBody>
      </p:sp>
      <p:sp>
        <p:nvSpPr>
          <p:cNvPr id="129" name="Shape 129"/>
          <p:cNvSpPr txBox="1"/>
          <p:nvPr/>
        </p:nvSpPr>
        <p:spPr>
          <a:xfrm>
            <a:off x="391800" y="4369975"/>
            <a:ext cx="7986600" cy="42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sz="1000"/>
          </a:p>
        </p:txBody>
      </p:sp>
      <p:pic>
        <p:nvPicPr>
          <p:cNvPr id="130" name="Shape 130" descr="Copyright Restricted"/>
          <p:cNvPicPr preferRelativeResize="0"/>
          <p:nvPr/>
        </p:nvPicPr>
        <p:blipFill>
          <a:blip r:embed="rId3">
            <a:alphaModFix/>
          </a:blip>
          <a:stretch>
            <a:fillRect/>
          </a:stretch>
        </p:blipFill>
        <p:spPr>
          <a:xfrm>
            <a:off x="4477500" y="186800"/>
            <a:ext cx="4248750" cy="4769900"/>
          </a:xfrm>
          <a:prstGeom prst="rect">
            <a:avLst/>
          </a:prstGeom>
          <a:noFill/>
          <a:ln>
            <a:noFill/>
          </a:ln>
        </p:spPr>
      </p:pic>
      <p:sp>
        <p:nvSpPr>
          <p:cNvPr id="131" name="Shape 131"/>
          <p:cNvSpPr txBox="1"/>
          <p:nvPr/>
        </p:nvSpPr>
        <p:spPr>
          <a:xfrm>
            <a:off x="391800" y="4104750"/>
            <a:ext cx="3964200" cy="913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000"/>
              <a:t>Source: “Modern </a:t>
            </a:r>
            <a:r>
              <a:rPr lang="en" sz="1000" i="1"/>
              <a:t>Myths:</a:t>
            </a:r>
            <a:r>
              <a:rPr lang="en" sz="1000"/>
              <a:t> Andy Warhol”  Barry Blinderman Arts Magazine interview. 1981 October (interview 1981 Aug 11) from “I'll be your mirror : the selected Andy Warhol interviews : 1962-1987”  Kenneth Goldsmith</a:t>
            </a:r>
            <a:endParaRPr sz="10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 sz="3000" b="1"/>
              <a:t>Baseball (1962)</a:t>
            </a:r>
            <a:endParaRPr/>
          </a:p>
        </p:txBody>
      </p:sp>
      <p:sp>
        <p:nvSpPr>
          <p:cNvPr id="137" name="Shape 137"/>
          <p:cNvSpPr txBox="1">
            <a:spLocks noGrp="1"/>
          </p:cNvSpPr>
          <p:nvPr>
            <p:ph type="body" idx="1"/>
          </p:nvPr>
        </p:nvSpPr>
        <p:spPr>
          <a:xfrm>
            <a:off x="311700" y="1152475"/>
            <a:ext cx="3692400" cy="3217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Photo-Silkscreen</a:t>
            </a:r>
            <a:endParaRPr/>
          </a:p>
          <a:p>
            <a:pPr marL="0" lvl="0" indent="0" rtl="0">
              <a:spcBef>
                <a:spcPts val="1600"/>
              </a:spcBef>
              <a:spcAft>
                <a:spcPts val="1600"/>
              </a:spcAft>
              <a:buNone/>
            </a:pPr>
            <a:endParaRPr/>
          </a:p>
        </p:txBody>
      </p:sp>
      <p:sp>
        <p:nvSpPr>
          <p:cNvPr id="138" name="Shape 138"/>
          <p:cNvSpPr txBox="1"/>
          <p:nvPr/>
        </p:nvSpPr>
        <p:spPr>
          <a:xfrm>
            <a:off x="391800" y="4104750"/>
            <a:ext cx="3964200" cy="913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000"/>
              <a:t>Source: “Modern </a:t>
            </a:r>
            <a:r>
              <a:rPr lang="en" sz="1000" i="1"/>
              <a:t>Myths:</a:t>
            </a:r>
            <a:r>
              <a:rPr lang="en" sz="1000"/>
              <a:t> Andy Warhol”  Barry Blinderman Arts Magazine interview. 1981 October (interview 1981 Aug 11) from “I'll be your mirror : the selected Andy Warhol interviews : 1962-1987”  Kenneth Goldsmith</a:t>
            </a:r>
            <a:endParaRPr sz="1000"/>
          </a:p>
        </p:txBody>
      </p:sp>
      <p:pic>
        <p:nvPicPr>
          <p:cNvPr id="139" name="Shape 139" descr="Copyright Restricted"/>
          <p:cNvPicPr preferRelativeResize="0"/>
          <p:nvPr/>
        </p:nvPicPr>
        <p:blipFill>
          <a:blip r:embed="rId3">
            <a:alphaModFix/>
          </a:blip>
          <a:stretch>
            <a:fillRect/>
          </a:stretch>
        </p:blipFill>
        <p:spPr>
          <a:xfrm>
            <a:off x="4477500" y="186800"/>
            <a:ext cx="4248750" cy="4769900"/>
          </a:xfrm>
          <a:prstGeom prst="rect">
            <a:avLst/>
          </a:prstGeom>
          <a:noFill/>
          <a:ln>
            <a:noFill/>
          </a:ln>
        </p:spPr>
      </p:pic>
      <p:pic>
        <p:nvPicPr>
          <p:cNvPr id="140" name="Shape 140"/>
          <p:cNvPicPr preferRelativeResize="0"/>
          <p:nvPr/>
        </p:nvPicPr>
        <p:blipFill>
          <a:blip r:embed="rId4">
            <a:alphaModFix/>
          </a:blip>
          <a:stretch>
            <a:fillRect/>
          </a:stretch>
        </p:blipFill>
        <p:spPr>
          <a:xfrm>
            <a:off x="644100" y="1677025"/>
            <a:ext cx="7734300" cy="17049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4"/>
        <p:cNvGrpSpPr/>
        <p:nvPr/>
      </p:nvGrpSpPr>
      <p:grpSpPr>
        <a:xfrm>
          <a:off x="0" y="0"/>
          <a:ext cx="0" cy="0"/>
          <a:chOff x="0" y="0"/>
          <a:chExt cx="0" cy="0"/>
        </a:xfrm>
      </p:grpSpPr>
      <p:pic>
        <p:nvPicPr>
          <p:cNvPr id="145" name="Shape 145"/>
          <p:cNvPicPr preferRelativeResize="0"/>
          <p:nvPr/>
        </p:nvPicPr>
        <p:blipFill>
          <a:blip r:embed="rId3">
            <a:alphaModFix/>
          </a:blip>
          <a:stretch>
            <a:fillRect/>
          </a:stretch>
        </p:blipFill>
        <p:spPr>
          <a:xfrm>
            <a:off x="4458350" y="150776"/>
            <a:ext cx="4044475" cy="4752751"/>
          </a:xfrm>
          <a:prstGeom prst="rect">
            <a:avLst/>
          </a:prstGeom>
          <a:noFill/>
          <a:ln>
            <a:noFill/>
          </a:ln>
        </p:spPr>
      </p:pic>
      <p:sp>
        <p:nvSpPr>
          <p:cNvPr id="146" name="Shape 146"/>
          <p:cNvSpPr txBox="1">
            <a:spLocks noGrp="1"/>
          </p:cNvSpPr>
          <p:nvPr>
            <p:ph type="title"/>
          </p:nvPr>
        </p:nvSpPr>
        <p:spPr>
          <a:xfrm>
            <a:off x="318325" y="445025"/>
            <a:ext cx="35268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 sz="3000" b="1"/>
              <a:t>Triple Elvis (1963)</a:t>
            </a:r>
            <a:endParaRPr/>
          </a:p>
        </p:txBody>
      </p:sp>
      <p:sp>
        <p:nvSpPr>
          <p:cNvPr id="147" name="Shape 147"/>
          <p:cNvSpPr txBox="1"/>
          <p:nvPr/>
        </p:nvSpPr>
        <p:spPr>
          <a:xfrm>
            <a:off x="391800" y="4369975"/>
            <a:ext cx="7986600" cy="42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000"/>
              <a:t>Source:Christies </a:t>
            </a:r>
            <a:endParaRPr sz="1000"/>
          </a:p>
        </p:txBody>
      </p:sp>
      <p:sp>
        <p:nvSpPr>
          <p:cNvPr id="148" name="Shape 148"/>
          <p:cNvSpPr txBox="1"/>
          <p:nvPr/>
        </p:nvSpPr>
        <p:spPr>
          <a:xfrm>
            <a:off x="452350" y="1825425"/>
            <a:ext cx="3568500" cy="237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a:p>
          <a:p>
            <a:pPr marL="0" lvl="0" indent="0" rtl="0">
              <a:spcBef>
                <a:spcPts val="0"/>
              </a:spcBef>
              <a:spcAft>
                <a:spcPts val="0"/>
              </a:spcAft>
              <a:buNone/>
            </a:pPr>
            <a:r>
              <a:rPr lang="en"/>
              <a:t>Auction 2014 November 12</a:t>
            </a:r>
            <a:endParaRPr/>
          </a:p>
          <a:p>
            <a:pPr marL="0" lvl="0" indent="0" rtl="0">
              <a:spcBef>
                <a:spcPts val="0"/>
              </a:spcBef>
              <a:spcAft>
                <a:spcPts val="0"/>
              </a:spcAft>
              <a:buNone/>
            </a:pPr>
            <a:endParaRPr/>
          </a:p>
          <a:p>
            <a:pPr marL="0" lvl="0" indent="0" rtl="0">
              <a:spcBef>
                <a:spcPts val="0"/>
              </a:spcBef>
              <a:spcAft>
                <a:spcPts val="0"/>
              </a:spcAft>
              <a:buNone/>
            </a:pPr>
            <a:r>
              <a:rPr lang="en"/>
              <a:t>Sold for $81,925,000 </a:t>
            </a:r>
            <a:endParaRPr/>
          </a:p>
        </p:txBody>
      </p:sp>
      <p:pic>
        <p:nvPicPr>
          <p:cNvPr id="149" name="Shape 149"/>
          <p:cNvPicPr preferRelativeResize="0"/>
          <p:nvPr/>
        </p:nvPicPr>
        <p:blipFill>
          <a:blip r:embed="rId4">
            <a:alphaModFix/>
          </a:blip>
          <a:stretch>
            <a:fillRect/>
          </a:stretch>
        </p:blipFill>
        <p:spPr>
          <a:xfrm>
            <a:off x="830900" y="1206300"/>
            <a:ext cx="2266950" cy="619125"/>
          </a:xfrm>
          <a:prstGeom prst="rect">
            <a:avLst/>
          </a:prstGeom>
          <a:noFill/>
          <a:ln>
            <a:noFill/>
          </a:ln>
        </p:spPr>
      </p:pic>
      <p:pic>
        <p:nvPicPr>
          <p:cNvPr id="150" name="Shape 150" descr="Copyright Restricted"/>
          <p:cNvPicPr preferRelativeResize="0"/>
          <p:nvPr/>
        </p:nvPicPr>
        <p:blipFill>
          <a:blip r:embed="rId5">
            <a:alphaModFix/>
          </a:blip>
          <a:stretch>
            <a:fillRect/>
          </a:stretch>
        </p:blipFill>
        <p:spPr>
          <a:xfrm>
            <a:off x="214363" y="301463"/>
            <a:ext cx="4044475" cy="4540574"/>
          </a:xfrm>
          <a:prstGeom prst="rect">
            <a:avLst/>
          </a:prstGeom>
          <a:noFill/>
          <a:ln>
            <a:noFill/>
          </a:ln>
        </p:spPr>
      </p:pic>
      <p:sp>
        <p:nvSpPr>
          <p:cNvPr id="151" name="Shape 151"/>
          <p:cNvSpPr txBox="1"/>
          <p:nvPr/>
        </p:nvSpPr>
        <p:spPr>
          <a:xfrm>
            <a:off x="452350" y="3375950"/>
            <a:ext cx="7773900" cy="494100"/>
          </a:xfrm>
          <a:prstGeom prst="rect">
            <a:avLst/>
          </a:prstGeom>
          <a:solidFill>
            <a:srgbClr val="FFFFFF"/>
          </a:solid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spcBef>
                <a:spcPts val="0"/>
              </a:spcBef>
              <a:spcAft>
                <a:spcPts val="0"/>
              </a:spcAft>
              <a:buNone/>
            </a:pPr>
            <a:r>
              <a:rPr lang="en"/>
              <a:t>          </a:t>
            </a:r>
            <a:r>
              <a:rPr lang="en" b="1"/>
              <a:t>Baseball 1962  = $1,800 </a:t>
            </a:r>
            <a:r>
              <a:rPr lang="en" sz="1200"/>
              <a:t>(2017: $14,560) </a:t>
            </a:r>
            <a:r>
              <a:rPr lang="en" b="1"/>
              <a:t>                     Triple Elvis  2014 = $81.9+ MM</a:t>
            </a:r>
            <a:endParaRPr b="1"/>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4033</Words>
  <Application>Microsoft Office PowerPoint</Application>
  <PresentationFormat>On-screen Show (16:9)</PresentationFormat>
  <Paragraphs>492</Paragraphs>
  <Slides>38</Slides>
  <Notes>38</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38</vt:i4>
      </vt:variant>
    </vt:vector>
  </HeadingPairs>
  <TitlesOfParts>
    <vt:vector size="40" baseType="lpstr">
      <vt:lpstr>Arial</vt:lpstr>
      <vt:lpstr>Simple Light</vt:lpstr>
      <vt:lpstr>Andy Warhol SABR</vt:lpstr>
      <vt:lpstr>PowerPoint Presentation</vt:lpstr>
      <vt:lpstr>   </vt:lpstr>
      <vt:lpstr>Roger Maris: Baseball (1962)</vt:lpstr>
      <vt:lpstr>PowerPoint Presentation</vt:lpstr>
      <vt:lpstr>PowerPoint Presentation</vt:lpstr>
      <vt:lpstr>Baseball (1962)</vt:lpstr>
      <vt:lpstr>Baseball (1962)</vt:lpstr>
      <vt:lpstr>Triple Elvis (1963)</vt:lpstr>
      <vt:lpstr>Pete Rose (1985)</vt:lpstr>
      <vt:lpstr>PowerPoint Presentation</vt:lpstr>
      <vt:lpstr>PowerPoint Presentation</vt:lpstr>
      <vt:lpstr>Pete Rose (1985)</vt:lpstr>
      <vt:lpstr>PowerPoint Presentation</vt:lpstr>
      <vt:lpstr>Pete Rose (1985)</vt:lpstr>
      <vt:lpstr>PowerPoint Presentation</vt:lpstr>
      <vt:lpstr>PowerPoint Presentation</vt:lpstr>
      <vt:lpstr>PowerPoint Presentation</vt:lpstr>
      <vt:lpstr>The Athletes Series: Tom Seaver (1977) </vt:lpstr>
      <vt:lpstr>The Athletes Series: Tom Seaver (1977)</vt:lpstr>
      <vt:lpstr>The Athletes Series: Tom Seaver (1977)</vt:lpstr>
      <vt:lpstr>The Athletes Series: Tom Seaver (1977)</vt:lpstr>
      <vt:lpstr>The Athletes Series: Tom Seaver (1977)</vt:lpstr>
      <vt:lpstr>The Athletes Series: Tom Seaver (1977)</vt:lpstr>
      <vt:lpstr>PowerPoint Presentation</vt:lpstr>
      <vt:lpstr>PowerPoint Presentation</vt:lpstr>
      <vt:lpstr>PowerPoint Presentation</vt:lpstr>
      <vt:lpstr>PowerPoint Presentation</vt:lpstr>
      <vt:lpstr>The Athletes Series: Tom Seaver (1977)</vt:lpstr>
      <vt:lpstr>PowerPoint Presentation</vt:lpstr>
      <vt:lpstr>The Athletes Series (1977)</vt:lpstr>
      <vt:lpstr>   </vt:lpstr>
      <vt:lpstr>   </vt:lpstr>
      <vt:lpstr>PowerPoint Presentation</vt:lpstr>
      <vt:lpstr>PowerPoint Presentation</vt:lpstr>
      <vt:lpstr>Pete Rose (1985)</vt:lpstr>
      <vt:lpstr>PowerPoint Presentation</vt:lpstr>
      <vt:lpstr>Pete Rose (1985)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Andy Warhol SABR</dc:title>
  <cp:lastModifiedBy>Ember,Paul</cp:lastModifiedBy>
  <cp:revision>3</cp:revision>
  <dcterms:modified xsi:type="dcterms:W3CDTF">2018-06-19T12:40:44Z</dcterms:modified>
</cp:coreProperties>
</file>