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350" r:id="rId2"/>
    <p:sldId id="342" r:id="rId3"/>
    <p:sldId id="335" r:id="rId4"/>
    <p:sldId id="263" r:id="rId5"/>
    <p:sldId id="312" r:id="rId6"/>
    <p:sldId id="322" r:id="rId7"/>
    <p:sldId id="349" r:id="rId8"/>
    <p:sldId id="317" r:id="rId9"/>
    <p:sldId id="290" r:id="rId10"/>
    <p:sldId id="298" r:id="rId11"/>
    <p:sldId id="301" r:id="rId12"/>
    <p:sldId id="316" r:id="rId13"/>
    <p:sldId id="260" r:id="rId14"/>
    <p:sldId id="318" r:id="rId15"/>
    <p:sldId id="320" r:id="rId16"/>
    <p:sldId id="321" r:id="rId17"/>
    <p:sldId id="300" r:id="rId18"/>
    <p:sldId id="315" r:id="rId19"/>
    <p:sldId id="261" r:id="rId20"/>
    <p:sldId id="309" r:id="rId21"/>
    <p:sldId id="276" r:id="rId22"/>
    <p:sldId id="334" r:id="rId23"/>
    <p:sldId id="272" r:id="rId24"/>
    <p:sldId id="273" r:id="rId25"/>
    <p:sldId id="297" r:id="rId26"/>
    <p:sldId id="277" r:id="rId27"/>
    <p:sldId id="292" r:id="rId28"/>
    <p:sldId id="285" r:id="rId29"/>
    <p:sldId id="293" r:id="rId30"/>
    <p:sldId id="294" r:id="rId31"/>
    <p:sldId id="348" r:id="rId32"/>
    <p:sldId id="264" r:id="rId33"/>
    <p:sldId id="337" r:id="rId34"/>
    <p:sldId id="339" r:id="rId35"/>
    <p:sldId id="257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84ED"/>
    <a:srgbClr val="D0DC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52" autoAdjust="0"/>
    <p:restoredTop sz="65730" autoAdjust="0"/>
  </p:normalViewPr>
  <p:slideViewPr>
    <p:cSldViewPr snapToGrid="0">
      <p:cViewPr varScale="1">
        <p:scale>
          <a:sx n="41" d="100"/>
          <a:sy n="41" d="100"/>
        </p:scale>
        <p:origin x="1476" y="2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-661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E7578E-D742-467E-BE95-AADC62E439DD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676925-DCC2-4A30-910C-74F961030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7045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676925-DCC2-4A30-910C-74F96103034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2243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676925-DCC2-4A30-910C-74F96103034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0892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676925-DCC2-4A30-910C-74F96103034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4966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676925-DCC2-4A30-910C-74F96103034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0374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676925-DCC2-4A30-910C-74F96103034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8255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676925-DCC2-4A30-910C-74F96103034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9244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676925-DCC2-4A30-910C-74F96103034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91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676925-DCC2-4A30-910C-74F96103034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2107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676925-DCC2-4A30-910C-74F96103034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8711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676925-DCC2-4A30-910C-74F96103034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5048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676925-DCC2-4A30-910C-74F96103034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2479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676925-DCC2-4A30-910C-74F96103034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3152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676925-DCC2-4A30-910C-74F96103034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8728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676925-DCC2-4A30-910C-74F96103034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7983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676925-DCC2-4A30-910C-74F96103034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9587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676925-DCC2-4A30-910C-74F96103034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728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676925-DCC2-4A30-910C-74F96103034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8609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676925-DCC2-4A30-910C-74F96103034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9849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676925-DCC2-4A30-910C-74F96103034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397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676925-DCC2-4A30-910C-74F96103034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7592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676925-DCC2-4A30-910C-74F96103034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1307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676925-DCC2-4A30-910C-74F96103034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352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676925-DCC2-4A30-910C-74F96103034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0030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676925-DCC2-4A30-910C-74F96103034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7016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676925-DCC2-4A30-910C-74F96103034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04165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676925-DCC2-4A30-910C-74F96103034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6432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676925-DCC2-4A30-910C-74F96103034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60359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676925-DCC2-4A30-910C-74F96103034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0668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676925-DCC2-4A30-910C-74F96103034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8823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676925-DCC2-4A30-910C-74F96103034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5283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676925-DCC2-4A30-910C-74F96103034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3836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+mj-lt"/>
              <a:buNone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676925-DCC2-4A30-910C-74F96103034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453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5D6EF-D3DE-4AB1-8C0C-523DE3D908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C43873-14BD-4729-B998-29DB0067E5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29675F-33D5-4A04-AB61-68EE6FA85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6293C-D673-42D0-A9BA-19ED7B7FF6D1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CBB55C-540C-4669-9A71-FA5CA839E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FE3C44-0A9D-48FF-89DB-195CFF11B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D5928-EB2C-4E6A-ABD0-67C2D2DAE8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693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03FCE-35EE-4542-B9C3-889B71E68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02F338-9DBE-4948-98FF-FBD4E85D6B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BD9949-E00A-492B-91F4-F1CEBCE41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6293C-D673-42D0-A9BA-19ED7B7FF6D1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859F77-2BE8-437A-A619-6771AFFA8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BB79E0-6EB2-4270-B332-48A043FF0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D5928-EB2C-4E6A-ABD0-67C2D2DAE8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206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6518B99-90EE-42DD-B4D4-3A7891D3AF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056482-4264-47F6-B50E-F59235636A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922C21-0931-4DD9-BD16-0332BA2EF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6293C-D673-42D0-A9BA-19ED7B7FF6D1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BAD637-5BE3-410F-B82C-967421361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E6A009-8619-4DE6-AC89-71169EA50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D5928-EB2C-4E6A-ABD0-67C2D2DAE8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911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A85DB-7A16-4667-A5AC-10B3BB262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01B99A-0C48-4647-B43D-591AC97B96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3C46A1-1821-41E5-9107-E66DB5524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6293C-D673-42D0-A9BA-19ED7B7FF6D1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702CCB-DCE2-458F-8A32-F2BD5F87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9319F-6254-4B2B-82B9-79B098822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D5928-EB2C-4E6A-ABD0-67C2D2DAE8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980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5949F-2D7B-4A0D-8836-60F71AD42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CC2699-F00B-4716-A8BD-5536507552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34811B-C5FE-4F66-891A-836FFAD2F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6293C-D673-42D0-A9BA-19ED7B7FF6D1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0E066D-368A-43AF-9C98-F5F5AA472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E8D73E-3449-46C1-9384-C392F0C80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D5928-EB2C-4E6A-ABD0-67C2D2DAE8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797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6919A-8363-483B-A80E-799E84EE1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8A6A6A-A9F7-401B-A226-49B19303D0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CEC0ED-6B98-4CB1-B2C1-19013EA82C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B3BB5D-1A40-46BE-83C8-B30667B24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6293C-D673-42D0-A9BA-19ED7B7FF6D1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AF6897-E48A-4053-871D-E32227AD4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7FD2FA-641B-440A-B01E-C4CDB73F1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D5928-EB2C-4E6A-ABD0-67C2D2DAE8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588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ABA3E-F643-4684-ABEE-227B42252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D0DB51-9ED4-4219-98D3-325A7B724F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81E8A7-E026-42E0-9AFC-DE0B69F1F2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D336AC-2883-49FC-A867-A4EA9BCEAA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2814F6-F972-4E4C-85FC-E17F80EBCA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829ED8-28D0-4C26-A1AD-C17FCCC0B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6293C-D673-42D0-A9BA-19ED7B7FF6D1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DD0E023-B27D-4EF3-AEF1-9DDA8BDC3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0C6A74C-80B8-4512-A373-7380529E1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D5928-EB2C-4E6A-ABD0-67C2D2DAE8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809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B8C67-01D4-4EF7-B7F3-65364FDF4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3833E6-C3AF-4591-A699-89D5C165D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6293C-D673-42D0-A9BA-19ED7B7FF6D1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523F3A-A11D-4291-B7E0-9624B570F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19C688-09C9-48EF-B843-8658AEC1E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D5928-EB2C-4E6A-ABD0-67C2D2DAE8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697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FAA626-B417-46B6-BF1F-D66E82008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6293C-D673-42D0-A9BA-19ED7B7FF6D1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C20C97-C3CA-48D1-8625-74E8553FF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3780F1-98CF-4973-A39C-F24FEDADA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D5928-EB2C-4E6A-ABD0-67C2D2DAE8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978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0CE04-46B5-4EFE-BE2C-8A5BECD16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3936E9-1598-42F2-9C34-C81D5026DB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87C65E-A8F3-4F57-91FE-A86CA05141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458E1A-16ED-4F9D-9D57-8610EF5E1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6293C-D673-42D0-A9BA-19ED7B7FF6D1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0C4139-F52B-422C-BF9D-7E4DEADE5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1B3E76-F00D-4FDD-8FBB-9003EB4CF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D5928-EB2C-4E6A-ABD0-67C2D2DAE8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01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84C8B-889A-45B8-9E28-610A85A4F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FB0F65-9006-44B7-AAE9-62C9CCB9D6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E8F0DA-F8DF-4D46-AA3C-569FEB14DB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0DDE2A-EBB1-4129-A980-FABAE5206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6293C-D673-42D0-A9BA-19ED7B7FF6D1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6740EA-C419-4CD7-9CCE-D935A7020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B79AF3-1F30-4859-BC49-50494A578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D5928-EB2C-4E6A-ABD0-67C2D2DAE8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294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16E487-C13C-419C-B9C4-941CFA2B7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DE5AB-E40B-4FF2-8E46-85FD12DA75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6B77C4-784F-4E45-9E1B-036C4A165E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C6293C-D673-42D0-A9BA-19ED7B7FF6D1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47BB9C-0548-41C6-BAC2-A53FE38758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366EB-93BF-4272-91D2-84FA45E935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4D5928-EB2C-4E6A-ABD0-67C2D2DAE8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497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"/><Relationship Id="rId7" Type="http://schemas.microsoft.com/office/2007/relationships/hdphoto" Target="../media/hdphoto2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84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Connector 1">
            <a:extLst>
              <a:ext uri="{FF2B5EF4-FFF2-40B4-BE49-F238E27FC236}">
                <a16:creationId xmlns:a16="http://schemas.microsoft.com/office/drawing/2014/main" id="{BE8FE065-336A-4FC4-BBA4-F0EB05318A2F}"/>
              </a:ext>
            </a:extLst>
          </p:cNvPr>
          <p:cNvSpPr/>
          <p:nvPr/>
        </p:nvSpPr>
        <p:spPr>
          <a:xfrm>
            <a:off x="2633340" y="838066"/>
            <a:ext cx="11358953" cy="10965150"/>
          </a:xfrm>
          <a:prstGeom prst="flowChartConnector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7283EA-2769-4F87-AAA7-7BBFB9A514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0201" y="2180385"/>
            <a:ext cx="1364553" cy="13759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30BB0E-CABA-430E-8278-3C9EC1E79D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78" y="4123261"/>
            <a:ext cx="12192000" cy="273473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2843F83-39B8-4113-AA34-CE0F13CC166E}"/>
              </a:ext>
            </a:extLst>
          </p:cNvPr>
          <p:cNvSpPr txBox="1">
            <a:spLocks/>
          </p:cNvSpPr>
          <p:nvPr/>
        </p:nvSpPr>
        <p:spPr>
          <a:xfrm>
            <a:off x="5596142" y="2459207"/>
            <a:ext cx="5433348" cy="68358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Dubuque, Iowa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5AA0FF8A-A009-4623-8B4A-BB12120C7A34}"/>
              </a:ext>
            </a:extLst>
          </p:cNvPr>
          <p:cNvSpPr txBox="1">
            <a:spLocks/>
          </p:cNvSpPr>
          <p:nvPr/>
        </p:nvSpPr>
        <p:spPr>
          <a:xfrm>
            <a:off x="5198902" y="3142788"/>
            <a:ext cx="6227829" cy="132944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i="1" dirty="0"/>
              <a:t>An Early Cradle of Professional Baseball</a:t>
            </a:r>
          </a:p>
          <a:p>
            <a:pPr marL="0" indent="0" algn="ctr">
              <a:buNone/>
            </a:pPr>
            <a:r>
              <a:rPr lang="en-US" sz="1800" i="1" dirty="0"/>
              <a:t>with John T. Pregler</a:t>
            </a:r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C6B6B106-7C3F-4545-AB94-BE2607666063}"/>
              </a:ext>
            </a:extLst>
          </p:cNvPr>
          <p:cNvSpPr/>
          <p:nvPr/>
        </p:nvSpPr>
        <p:spPr>
          <a:xfrm>
            <a:off x="4495412" y="4818107"/>
            <a:ext cx="71021" cy="70928"/>
          </a:xfrm>
          <a:prstGeom prst="flowChartConnector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058026-1045-F742-7B55-32668CD877AB}"/>
              </a:ext>
            </a:extLst>
          </p:cNvPr>
          <p:cNvSpPr txBox="1"/>
          <p:nvPr/>
        </p:nvSpPr>
        <p:spPr>
          <a:xfrm>
            <a:off x="4495412" y="4531346"/>
            <a:ext cx="4311058" cy="14465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.                                                                      .</a:t>
            </a:r>
          </a:p>
          <a:p>
            <a:pPr algn="ctr"/>
            <a:r>
              <a:rPr lang="en-US" sz="2400" b="1" dirty="0"/>
              <a:t>SABR 19</a:t>
            </a:r>
            <a:r>
              <a:rPr lang="en-US" sz="2400" b="1" baseline="30000" dirty="0"/>
              <a:t>th</a:t>
            </a:r>
            <a:r>
              <a:rPr lang="en-US" sz="2400" b="1" dirty="0"/>
              <a:t>cBB Speakers Series</a:t>
            </a:r>
            <a:endParaRPr lang="en-US" sz="2400" i="1" dirty="0"/>
          </a:p>
          <a:p>
            <a:pPr algn="ctr"/>
            <a:r>
              <a:rPr lang="en-US" sz="2400" dirty="0"/>
              <a:t>May 9, 2023, 8:00pm EDT</a:t>
            </a:r>
          </a:p>
          <a:p>
            <a:r>
              <a:rPr lang="en-US" sz="2000" dirty="0"/>
              <a:t>.                                                                      .</a:t>
            </a:r>
          </a:p>
        </p:txBody>
      </p:sp>
    </p:spTree>
    <p:extLst>
      <p:ext uri="{BB962C8B-B14F-4D97-AF65-F5344CB8AC3E}">
        <p14:creationId xmlns:p14="http://schemas.microsoft.com/office/powerpoint/2010/main" val="36127183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person, person, sitting&#10;&#10;Description automatically generated">
            <a:extLst>
              <a:ext uri="{FF2B5EF4-FFF2-40B4-BE49-F238E27FC236}">
                <a16:creationId xmlns:a16="http://schemas.microsoft.com/office/drawing/2014/main" id="{14E2F53A-248A-4B97-AB87-92B6F446A7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820" y="722458"/>
            <a:ext cx="3865540" cy="51754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2207979-4A2B-49AA-AA0F-BD77BE725B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4642" y="722458"/>
            <a:ext cx="4437886" cy="519557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ED7EC18-40DD-4CCB-8972-524280827204}"/>
              </a:ext>
            </a:extLst>
          </p:cNvPr>
          <p:cNvSpPr/>
          <p:nvPr/>
        </p:nvSpPr>
        <p:spPr>
          <a:xfrm>
            <a:off x="1450848" y="451104"/>
            <a:ext cx="4291584" cy="579120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6410DEF-7B1F-468C-8DF1-51BE2C177A89}"/>
              </a:ext>
            </a:extLst>
          </p:cNvPr>
          <p:cNvSpPr/>
          <p:nvPr/>
        </p:nvSpPr>
        <p:spPr>
          <a:xfrm>
            <a:off x="6449568" y="451104"/>
            <a:ext cx="4815840" cy="579120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5790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51D03924-22BD-4A11-BDE8-68F76EF111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700" y="737045"/>
            <a:ext cx="7253335" cy="50907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8E31477-6D23-497A-9322-6F4AEE7855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288" y="737044"/>
            <a:ext cx="3675466" cy="50907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869078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7E6D3A-52B5-4EE9-81FE-A336985598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7793" y="717934"/>
            <a:ext cx="3251367" cy="54104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458E70A-9249-41FA-9B1E-287DE09B55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9859" y="717934"/>
            <a:ext cx="2654349" cy="541630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3F92E03-6D42-4523-8B38-58981393E63C}"/>
              </a:ext>
            </a:extLst>
          </p:cNvPr>
          <p:cNvSpPr/>
          <p:nvPr/>
        </p:nvSpPr>
        <p:spPr>
          <a:xfrm>
            <a:off x="2182368" y="451104"/>
            <a:ext cx="3060192" cy="591312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22F30D9-34B1-4E3D-8103-498FFF3177D8}"/>
              </a:ext>
            </a:extLst>
          </p:cNvPr>
          <p:cNvSpPr/>
          <p:nvPr/>
        </p:nvSpPr>
        <p:spPr>
          <a:xfrm>
            <a:off x="6918960" y="466613"/>
            <a:ext cx="3675888" cy="591312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1901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text, person, posing, group&#10;&#10;Description automatically generated">
            <a:extLst>
              <a:ext uri="{FF2B5EF4-FFF2-40B4-BE49-F238E27FC236}">
                <a16:creationId xmlns:a16="http://schemas.microsoft.com/office/drawing/2014/main" id="{D70AEDB9-9E54-4374-8D4D-64EF987F48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96"/>
          <a:stretch/>
        </p:blipFill>
        <p:spPr>
          <a:xfrm>
            <a:off x="0" y="1"/>
            <a:ext cx="12191998" cy="685799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227D03-0AC7-4DCC-B42B-E39E3F9B8B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553" y="3091928"/>
            <a:ext cx="11562160" cy="2387600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Founding of the American League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AF747E-A443-4CD4-9E05-8BD5E029E8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553" y="5624945"/>
            <a:ext cx="9078562" cy="592975"/>
          </a:xfrm>
        </p:spPr>
        <p:txBody>
          <a:bodyPr anchor="ctr">
            <a:normAutofit/>
          </a:bodyPr>
          <a:lstStyle/>
          <a:p>
            <a:pPr algn="l"/>
            <a:r>
              <a:rPr lang="en-US" i="1" dirty="0"/>
              <a:t>1894-1903			</a:t>
            </a:r>
          </a:p>
        </p:txBody>
      </p:sp>
    </p:spTree>
    <p:extLst>
      <p:ext uri="{BB962C8B-B14F-4D97-AF65-F5344CB8AC3E}">
        <p14:creationId xmlns:p14="http://schemas.microsoft.com/office/powerpoint/2010/main" val="11345399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 descr="A picture containing outdoor, old, white&#10;&#10;Description automatically generated">
            <a:extLst>
              <a:ext uri="{FF2B5EF4-FFF2-40B4-BE49-F238E27FC236}">
                <a16:creationId xmlns:a16="http://schemas.microsoft.com/office/drawing/2014/main" id="{4A11070A-74BC-1E99-37B4-FDA711C47D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4E9791D-6952-426A-ADE1-0B08F785FF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823" y="997614"/>
            <a:ext cx="4009971" cy="24313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BD36F6D-BAB6-456D-8576-C1B43BB8FE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1546" y="415619"/>
            <a:ext cx="7708907" cy="5374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ACEFEB-B0EA-47AB-94C6-B3A4350164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28589" y="1001178"/>
            <a:ext cx="3330588" cy="398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130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7C5A29-CF04-4421-8460-7936938E7B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154" y="357769"/>
            <a:ext cx="3080793" cy="88931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7D80172-E9FE-49EB-B7B0-3EC51A7CF4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0219" y="1179688"/>
            <a:ext cx="3672627" cy="49959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B6F33E-D1BF-4DD7-B5C2-16E7F2E9CD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6078" y="1676818"/>
            <a:ext cx="4548010" cy="31275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7E8CF7-5FAF-4B30-B5D0-2BD918840565}"/>
              </a:ext>
            </a:extLst>
          </p:cNvPr>
          <p:cNvSpPr txBox="1"/>
          <p:nvPr/>
        </p:nvSpPr>
        <p:spPr>
          <a:xfrm>
            <a:off x="3239947" y="357769"/>
            <a:ext cx="22623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</a:rPr>
              <a:t>Dubuque Daily Times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February 17, 1899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4C5939-74C2-4260-B1B6-31DFED993B61}"/>
              </a:ext>
            </a:extLst>
          </p:cNvPr>
          <p:cNvSpPr txBox="1"/>
          <p:nvPr/>
        </p:nvSpPr>
        <p:spPr>
          <a:xfrm>
            <a:off x="8724947" y="6157151"/>
            <a:ext cx="2943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</a:rPr>
              <a:t>Dubuque Daily Herald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March 14, 1899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3BD8E3-569D-489A-907C-683E304BFF47}"/>
              </a:ext>
            </a:extLst>
          </p:cNvPr>
          <p:cNvSpPr txBox="1"/>
          <p:nvPr/>
        </p:nvSpPr>
        <p:spPr>
          <a:xfrm>
            <a:off x="4098283" y="4858016"/>
            <a:ext cx="340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</a:rPr>
              <a:t>St. Paul Globe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February 23, 1899</a:t>
            </a:r>
          </a:p>
        </p:txBody>
      </p:sp>
    </p:spTree>
    <p:extLst>
      <p:ext uri="{BB962C8B-B14F-4D97-AF65-F5344CB8AC3E}">
        <p14:creationId xmlns:p14="http://schemas.microsoft.com/office/powerpoint/2010/main" val="34144287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574244-6D30-48CA-A11C-0E9EB85BA6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027" y="1942830"/>
            <a:ext cx="3806415" cy="29723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335B688-A064-442B-99F1-3E1FEAB7DF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8409" y="1272128"/>
            <a:ext cx="2798103" cy="43137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C0AAB0-8CCF-4EC7-98E7-085421397C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4631" y="1201187"/>
            <a:ext cx="3257588" cy="44556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5C99473-0A9F-42A4-96D0-985F45AB5EAB}"/>
              </a:ext>
            </a:extLst>
          </p:cNvPr>
          <p:cNvSpPr txBox="1"/>
          <p:nvPr/>
        </p:nvSpPr>
        <p:spPr>
          <a:xfrm>
            <a:off x="4854631" y="5662126"/>
            <a:ext cx="340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</a:rPr>
              <a:t>Dubuque Sunday Herald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November 19, 1899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181782-899E-46D3-8AE0-4C7A3688EDCB}"/>
              </a:ext>
            </a:extLst>
          </p:cNvPr>
          <p:cNvSpPr txBox="1"/>
          <p:nvPr/>
        </p:nvSpPr>
        <p:spPr>
          <a:xfrm>
            <a:off x="8112219" y="5662126"/>
            <a:ext cx="340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</a:rPr>
              <a:t>Dubuque Daily Herald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December 5, 1899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3E28BE-08E0-4EA0-9A29-1FA94EB65693}"/>
              </a:ext>
            </a:extLst>
          </p:cNvPr>
          <p:cNvSpPr txBox="1"/>
          <p:nvPr/>
        </p:nvSpPr>
        <p:spPr>
          <a:xfrm>
            <a:off x="753434" y="4915170"/>
            <a:ext cx="340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</a:rPr>
              <a:t>Sandusky Ohio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July 17, 1899</a:t>
            </a:r>
          </a:p>
        </p:txBody>
      </p:sp>
    </p:spTree>
    <p:extLst>
      <p:ext uri="{BB962C8B-B14F-4D97-AF65-F5344CB8AC3E}">
        <p14:creationId xmlns:p14="http://schemas.microsoft.com/office/powerpoint/2010/main" val="26615520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1589F089-F9F4-4B75-A653-7D8F522A5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067" y="762330"/>
            <a:ext cx="7300313" cy="53333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A picture containing bottle&#10;&#10;Description automatically generated">
            <a:extLst>
              <a:ext uri="{FF2B5EF4-FFF2-40B4-BE49-F238E27FC236}">
                <a16:creationId xmlns:a16="http://schemas.microsoft.com/office/drawing/2014/main" id="{99FD1C89-1911-430C-8AB7-1FE01E0DBB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70" y="762330"/>
            <a:ext cx="2921759" cy="53333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834551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33438533-7544-4BA6-AEEC-0186F7AABA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149" y="354878"/>
            <a:ext cx="8887397" cy="6148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1410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outdoor, old, white&#10;&#10;Description automatically generated">
            <a:extLst>
              <a:ext uri="{FF2B5EF4-FFF2-40B4-BE49-F238E27FC236}">
                <a16:creationId xmlns:a16="http://schemas.microsoft.com/office/drawing/2014/main" id="{C13C98C8-A9C1-44E1-8CB8-56B221B4A4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" t="14057" r="7902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1A6226-A782-4E6C-A554-76A8AB7BD0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552" y="3091928"/>
            <a:ext cx="10568247" cy="2387600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Dubuque Minor League Baseball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F9ACC9-2704-491B-806A-E9302229A8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553" y="5624945"/>
            <a:ext cx="9078562" cy="592975"/>
          </a:xfrm>
        </p:spPr>
        <p:txBody>
          <a:bodyPr anchor="ctr">
            <a:normAutofit/>
          </a:bodyPr>
          <a:lstStyle/>
          <a:p>
            <a:pPr algn="l"/>
            <a:r>
              <a:rPr lang="en-US" i="1" dirty="0"/>
              <a:t>1903-1976</a:t>
            </a:r>
            <a:endParaRPr lang="en-US" i="1"/>
          </a:p>
        </p:txBody>
      </p:sp>
    </p:spTree>
    <p:extLst>
      <p:ext uri="{BB962C8B-B14F-4D97-AF65-F5344CB8AC3E}">
        <p14:creationId xmlns:p14="http://schemas.microsoft.com/office/powerpoint/2010/main" val="24504188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sky, cloud, text&#10;&#10;Description automatically generated">
            <a:extLst>
              <a:ext uri="{FF2B5EF4-FFF2-40B4-BE49-F238E27FC236}">
                <a16:creationId xmlns:a16="http://schemas.microsoft.com/office/drawing/2014/main" id="{61A91404-4942-4427-6819-2F6F472DBC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3956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A6B4C967-B6F1-4548-A647-4770E3A4A4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1500647"/>
              </p:ext>
            </p:extLst>
          </p:nvPr>
        </p:nvGraphicFramePr>
        <p:xfrm>
          <a:off x="1265554" y="1520190"/>
          <a:ext cx="9660891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2850">
                  <a:extLst>
                    <a:ext uri="{9D8B030D-6E8A-4147-A177-3AD203B41FA5}">
                      <a16:colId xmlns:a16="http://schemas.microsoft.com/office/drawing/2014/main" val="1772669791"/>
                    </a:ext>
                  </a:extLst>
                </a:gridCol>
                <a:gridCol w="3052446">
                  <a:extLst>
                    <a:ext uri="{9D8B030D-6E8A-4147-A177-3AD203B41FA5}">
                      <a16:colId xmlns:a16="http://schemas.microsoft.com/office/drawing/2014/main" val="241864969"/>
                    </a:ext>
                  </a:extLst>
                </a:gridCol>
                <a:gridCol w="4125595">
                  <a:extLst>
                    <a:ext uri="{9D8B030D-6E8A-4147-A177-3AD203B41FA5}">
                      <a16:colId xmlns:a16="http://schemas.microsoft.com/office/drawing/2014/main" val="13548514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1879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Northwestern League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Red Stockings / Reds / Rabbits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19766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1888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Central Inter-State League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Dubuques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47352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1890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Illinois-Indiana League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Giants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1947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1895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Eastern Iowa League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Colts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43446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1895-1899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Western Association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Dubs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62090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1903-1915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Three-I League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Shamrocks / Dubs/ Hustlers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36492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1917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Central Association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Dubs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65606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1922-1932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Mississippi Valley League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Climbers/Dubs/Ironmen/</a:t>
                      </a:r>
                      <a:r>
                        <a:rPr lang="en-US" dirty="0" err="1"/>
                        <a:t>Speasmen</a:t>
                      </a:r>
                      <a:r>
                        <a:rPr lang="en-US" dirty="0"/>
                        <a:t>/Tigers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22493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1954-1955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Mississippi-Ohio Valley League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Packers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29168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1956-1968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Midwest League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Packers / Midwest Dodgers (2</a:t>
                      </a:r>
                      <a:r>
                        <a:rPr lang="en-US" baseline="30000" dirty="0"/>
                        <a:t>nd</a:t>
                      </a:r>
                      <a:r>
                        <a:rPr lang="en-US" dirty="0"/>
                        <a:t> team)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18960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1974-1976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Midwest League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Packers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278356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DD13C626-5220-4282-AC2F-4E2F199E988F}"/>
              </a:ext>
            </a:extLst>
          </p:cNvPr>
          <p:cNvSpPr txBox="1"/>
          <p:nvPr/>
        </p:nvSpPr>
        <p:spPr>
          <a:xfrm>
            <a:off x="1265554" y="400050"/>
            <a:ext cx="96608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Dubuque Minor League Baseball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336B22-85C5-4B88-B084-1F2642E3834F}"/>
              </a:ext>
            </a:extLst>
          </p:cNvPr>
          <p:cNvSpPr txBox="1"/>
          <p:nvPr/>
        </p:nvSpPr>
        <p:spPr>
          <a:xfrm>
            <a:off x="1265554" y="5760720"/>
            <a:ext cx="9660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Championship Seasons</a:t>
            </a:r>
            <a:r>
              <a:rPr lang="en-US" dirty="0">
                <a:solidFill>
                  <a:schemeClr val="bg1"/>
                </a:solidFill>
              </a:rPr>
              <a:t>: 1879, 1905, 1923, 1929, 1955, and 1962.</a:t>
            </a:r>
          </a:p>
        </p:txBody>
      </p:sp>
    </p:spTree>
    <p:extLst>
      <p:ext uri="{BB962C8B-B14F-4D97-AF65-F5344CB8AC3E}">
        <p14:creationId xmlns:p14="http://schemas.microsoft.com/office/powerpoint/2010/main" val="6108912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8D8865-4266-4270-BB70-39944DF4AE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44" y="1179575"/>
            <a:ext cx="6837800" cy="44988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A8B061-C601-4255-99E4-74143A5180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950" y="659600"/>
            <a:ext cx="3510506" cy="55387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786805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in a suit and hat raising his arms&#10;&#10;Description automatically generated with low confidence">
            <a:extLst>
              <a:ext uri="{FF2B5EF4-FFF2-40B4-BE49-F238E27FC236}">
                <a16:creationId xmlns:a16="http://schemas.microsoft.com/office/drawing/2014/main" id="{8E192ACB-BCD6-D2F3-CB35-26D25FFC44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900" y="627797"/>
            <a:ext cx="4444315" cy="5602406"/>
          </a:xfrm>
          <a:prstGeom prst="rect">
            <a:avLst/>
          </a:prstGeom>
        </p:spPr>
      </p:pic>
      <p:pic>
        <p:nvPicPr>
          <p:cNvPr id="7" name="Picture 6" descr="A couple of men looking at papers&#10;&#10;Description automatically generated with low confidence">
            <a:extLst>
              <a:ext uri="{FF2B5EF4-FFF2-40B4-BE49-F238E27FC236}">
                <a16:creationId xmlns:a16="http://schemas.microsoft.com/office/drawing/2014/main" id="{5B4F172D-DF05-4887-67A5-FF5E564893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04" y="910988"/>
            <a:ext cx="6783352" cy="503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9755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E42B61-DB3B-42A1-9D92-FFC8E81F5F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190" y="375610"/>
            <a:ext cx="8655619" cy="61067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733485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EA52E0-7D12-4C89-824D-3368E0751D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980" y="216178"/>
            <a:ext cx="9464040" cy="6425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680390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A8A9F7-F9B3-4366-A16A-2797CCB88A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78" y="452438"/>
            <a:ext cx="10815044" cy="595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4091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3FA7125-8EEA-4FC3-8EBB-28A0535335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156" y="0"/>
            <a:ext cx="529682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435236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5B8B13-814D-4A6F-85AD-A1A03F33C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63" y="252984"/>
            <a:ext cx="9961673" cy="635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220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CC60C5-1CD8-4BDE-9F0B-D812F70F38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778" y="0"/>
            <a:ext cx="84024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3609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5706B531-B131-4905-9004-EDAB76CB41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279" y="535879"/>
            <a:ext cx="9868017" cy="5669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9703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0B320A2-B5D7-EA37-4543-E6681C1F4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21953"/>
            <a:ext cx="12192000" cy="787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8054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4C156282-F43F-4039-9903-F9B88AEC8D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859" y="613599"/>
            <a:ext cx="4399630" cy="52577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Text, letter&#10;&#10;Description automatically generated">
            <a:extLst>
              <a:ext uri="{FF2B5EF4-FFF2-40B4-BE49-F238E27FC236}">
                <a16:creationId xmlns:a16="http://schemas.microsoft.com/office/drawing/2014/main" id="{406EC8BD-26C4-4AA3-B626-1D997D6370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43" y="613599"/>
            <a:ext cx="7448550" cy="5257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383463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6B7D9AE5-A81A-A483-C874-C22156A27E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8265885"/>
              </p:ext>
            </p:extLst>
          </p:nvPr>
        </p:nvGraphicFramePr>
        <p:xfrm>
          <a:off x="0" y="1115141"/>
          <a:ext cx="12192000" cy="57428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41457295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98525561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352058868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97995649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822736288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088063119"/>
                    </a:ext>
                  </a:extLst>
                </a:gridCol>
              </a:tblGrid>
              <a:tr h="53077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Hall of Famers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MLB Owners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MLB Player-Managers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MLB Managers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AL Founding Fathers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Minor League Presidents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199058"/>
                  </a:ext>
                </a:extLst>
              </a:tr>
              <a:tr h="53077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Charles Radbourne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Frank Robison</a:t>
                      </a:r>
                    </a:p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Ted Sullivan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Joe Cantillon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Charles Comiskey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Ted Sullivan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2968296"/>
                  </a:ext>
                </a:extLst>
              </a:tr>
              <a:tr h="53077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Charles Comiskey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M. Stanley Robison</a:t>
                      </a:r>
                    </a:p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Charles Comiskey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M. Stanley Robison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Tom Loftus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Tom Loftus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2996296"/>
                  </a:ext>
                </a:extLst>
              </a:tr>
              <a:tr h="53077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Red Faber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Henry Robison</a:t>
                      </a:r>
                    </a:p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Joe Quinn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Clarence Rowland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Al Clark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4252605"/>
                  </a:ext>
                </a:extLst>
              </a:tr>
              <a:tr h="53077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Joe McGinnity*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Tom Loftus</a:t>
                      </a:r>
                    </a:p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Billy Sullivan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Mel Harder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Clarence Rowland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0951800"/>
                  </a:ext>
                </a:extLst>
              </a:tr>
              <a:tr h="530779">
                <a:tc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Charles Comiskey</a:t>
                      </a:r>
                    </a:p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Harry Wolverton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Bruce Bochy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8906020"/>
                  </a:ext>
                </a:extLst>
              </a:tr>
              <a:tr h="530779">
                <a:tc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J. Louis Comiskey</a:t>
                      </a:r>
                    </a:p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Joe McGinnity*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7316550"/>
                  </a:ext>
                </a:extLst>
              </a:tr>
              <a:tr h="530779">
                <a:tc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4621651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C629D236-4BAC-1EFB-5D28-3DC45BFA5E67}"/>
              </a:ext>
            </a:extLst>
          </p:cNvPr>
          <p:cNvSpPr txBox="1"/>
          <p:nvPr/>
        </p:nvSpPr>
        <p:spPr>
          <a:xfrm>
            <a:off x="0" y="0"/>
            <a:ext cx="12192000" cy="1097280"/>
          </a:xfrm>
          <a:prstGeom prst="rect">
            <a:avLst/>
          </a:prstGeom>
          <a:solidFill>
            <a:schemeClr val="accent2"/>
          </a:solidFill>
        </p:spPr>
        <p:txBody>
          <a:bodyPr wrap="square" rtlCol="0" anchor="ctr">
            <a:spAutoFit/>
          </a:bodyPr>
          <a:lstStyle/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en-US" sz="4800" i="1" dirty="0">
                <a:solidFill>
                  <a:schemeClr val="bg1"/>
                </a:solidFill>
              </a:rPr>
              <a:t>Early Dubuque Baseball Pioneers</a:t>
            </a:r>
          </a:p>
        </p:txBody>
      </p:sp>
    </p:spTree>
    <p:extLst>
      <p:ext uri="{BB962C8B-B14F-4D97-AF65-F5344CB8AC3E}">
        <p14:creationId xmlns:p14="http://schemas.microsoft.com/office/powerpoint/2010/main" val="25997213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grass, outdoor, sky, house&#10;&#10;Description automatically generated">
            <a:extLst>
              <a:ext uri="{FF2B5EF4-FFF2-40B4-BE49-F238E27FC236}">
                <a16:creationId xmlns:a16="http://schemas.microsoft.com/office/drawing/2014/main" id="{60D2DF7C-8946-44D8-A22D-59871C41E7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20347" b="3045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86430B-6B64-48A7-8815-B4B9E6272E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553" y="3091928"/>
            <a:ext cx="9078562" cy="2387600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Is this Heaven?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3EE4C9-8154-4E7F-A33C-4DC80E7B35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553" y="5624945"/>
            <a:ext cx="9078562" cy="592975"/>
          </a:xfrm>
        </p:spPr>
        <p:txBody>
          <a:bodyPr anchor="ctr">
            <a:normAutofit/>
          </a:bodyPr>
          <a:lstStyle/>
          <a:p>
            <a:pPr algn="l"/>
            <a:r>
              <a:rPr lang="en-US" i="1"/>
              <a:t>Field of Dreams</a:t>
            </a:r>
          </a:p>
        </p:txBody>
      </p:sp>
    </p:spTree>
    <p:extLst>
      <p:ext uri="{BB962C8B-B14F-4D97-AF65-F5344CB8AC3E}">
        <p14:creationId xmlns:p14="http://schemas.microsoft.com/office/powerpoint/2010/main" val="22323558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grass, sky, field&#10;&#10;Description automatically generated">
            <a:extLst>
              <a:ext uri="{FF2B5EF4-FFF2-40B4-BE49-F238E27FC236}">
                <a16:creationId xmlns:a16="http://schemas.microsoft.com/office/drawing/2014/main" id="{26C48583-0F4D-5DAD-3507-63A60B644D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7993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field with lights at night&#10;&#10;Description automatically generated with low confidence">
            <a:extLst>
              <a:ext uri="{FF2B5EF4-FFF2-40B4-BE49-F238E27FC236}">
                <a16:creationId xmlns:a16="http://schemas.microsoft.com/office/drawing/2014/main" id="{8A767F55-2E46-0914-06B6-F7DBE11CA3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2605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84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Connector 1">
            <a:extLst>
              <a:ext uri="{FF2B5EF4-FFF2-40B4-BE49-F238E27FC236}">
                <a16:creationId xmlns:a16="http://schemas.microsoft.com/office/drawing/2014/main" id="{BE8FE065-336A-4FC4-BBA4-F0EB05318A2F}"/>
              </a:ext>
            </a:extLst>
          </p:cNvPr>
          <p:cNvSpPr/>
          <p:nvPr/>
        </p:nvSpPr>
        <p:spPr>
          <a:xfrm>
            <a:off x="2633340" y="838066"/>
            <a:ext cx="11358953" cy="10965150"/>
          </a:xfrm>
          <a:prstGeom prst="flowChartConnector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7283EA-2769-4F87-AAA7-7BBFB9A514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0201" y="2180385"/>
            <a:ext cx="1364553" cy="13759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30BB0E-CABA-430E-8278-3C9EC1E79D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78" y="4123261"/>
            <a:ext cx="12192000" cy="273473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2843F83-39B8-4113-AA34-CE0F13CC166E}"/>
              </a:ext>
            </a:extLst>
          </p:cNvPr>
          <p:cNvSpPr txBox="1">
            <a:spLocks/>
          </p:cNvSpPr>
          <p:nvPr/>
        </p:nvSpPr>
        <p:spPr>
          <a:xfrm>
            <a:off x="5596142" y="2459207"/>
            <a:ext cx="5433348" cy="68358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Thank You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5AA0FF8A-A009-4623-8B4A-BB12120C7A34}"/>
              </a:ext>
            </a:extLst>
          </p:cNvPr>
          <p:cNvSpPr txBox="1">
            <a:spLocks/>
          </p:cNvSpPr>
          <p:nvPr/>
        </p:nvSpPr>
        <p:spPr>
          <a:xfrm>
            <a:off x="5198902" y="3142788"/>
            <a:ext cx="6227829" cy="132944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i="1" dirty="0"/>
              <a:t>Questions &amp; Answers</a:t>
            </a:r>
          </a:p>
          <a:p>
            <a:pPr marL="0" indent="0" algn="ctr">
              <a:buNone/>
            </a:pPr>
            <a:r>
              <a:rPr lang="en-US" sz="1800" i="1" dirty="0"/>
              <a:t>with John T. Pregler</a:t>
            </a:r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C6B6B106-7C3F-4545-AB94-BE2607666063}"/>
              </a:ext>
            </a:extLst>
          </p:cNvPr>
          <p:cNvSpPr/>
          <p:nvPr/>
        </p:nvSpPr>
        <p:spPr>
          <a:xfrm>
            <a:off x="4495412" y="4818107"/>
            <a:ext cx="71021" cy="70928"/>
          </a:xfrm>
          <a:prstGeom prst="flowChartConnector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058026-1045-F742-7B55-32668CD877AB}"/>
              </a:ext>
            </a:extLst>
          </p:cNvPr>
          <p:cNvSpPr txBox="1"/>
          <p:nvPr/>
        </p:nvSpPr>
        <p:spPr>
          <a:xfrm>
            <a:off x="4495412" y="4531346"/>
            <a:ext cx="4311058" cy="14465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.                                                                      .</a:t>
            </a:r>
          </a:p>
          <a:p>
            <a:pPr algn="ctr"/>
            <a:r>
              <a:rPr lang="en-US" sz="2400" b="1" dirty="0"/>
              <a:t>SABR 19</a:t>
            </a:r>
            <a:r>
              <a:rPr lang="en-US" sz="2400" b="1" baseline="30000" dirty="0"/>
              <a:t>th</a:t>
            </a:r>
            <a:r>
              <a:rPr lang="en-US" sz="2400" b="1" dirty="0"/>
              <a:t>cBB Speakers Series</a:t>
            </a:r>
            <a:endParaRPr lang="en-US" sz="2400" i="1" dirty="0"/>
          </a:p>
          <a:p>
            <a:pPr algn="ctr"/>
            <a:r>
              <a:rPr lang="en-US" sz="2400" dirty="0"/>
              <a:t>May 9, 2023, 8:00pm EDT</a:t>
            </a:r>
          </a:p>
          <a:p>
            <a:r>
              <a:rPr lang="en-US" sz="2000" dirty="0"/>
              <a:t>.                                                                      .</a:t>
            </a:r>
          </a:p>
        </p:txBody>
      </p:sp>
    </p:spTree>
    <p:extLst>
      <p:ext uri="{BB962C8B-B14F-4D97-AF65-F5344CB8AC3E}">
        <p14:creationId xmlns:p14="http://schemas.microsoft.com/office/powerpoint/2010/main" val="15600696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Baseball mitt, ball and bat">
            <a:extLst>
              <a:ext uri="{FF2B5EF4-FFF2-40B4-BE49-F238E27FC236}">
                <a16:creationId xmlns:a16="http://schemas.microsoft.com/office/drawing/2014/main" id="{50C8D554-C8D8-408F-8AC9-4F633A24F8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094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B10AD4-0627-4F61-B0B1-6BF97358C0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553" y="3091928"/>
            <a:ext cx="9078562" cy="2387600"/>
          </a:xfrm>
        </p:spPr>
        <p:txBody>
          <a:bodyPr>
            <a:normAutofit/>
          </a:bodyPr>
          <a:lstStyle/>
          <a:p>
            <a:pPr algn="l"/>
            <a:r>
              <a:rPr lang="en-US" sz="6600" dirty="0"/>
              <a:t>Early Baseball History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596FAE-2442-40E8-895E-3B9EC529F7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553" y="5624945"/>
            <a:ext cx="9078562" cy="592975"/>
          </a:xfrm>
        </p:spPr>
        <p:txBody>
          <a:bodyPr anchor="ctr">
            <a:normAutofit/>
          </a:bodyPr>
          <a:lstStyle/>
          <a:p>
            <a:pPr algn="l"/>
            <a:r>
              <a:rPr lang="en-US" i="1" dirty="0"/>
              <a:t>????-1870</a:t>
            </a:r>
          </a:p>
        </p:txBody>
      </p:sp>
    </p:spTree>
    <p:extLst>
      <p:ext uri="{BB962C8B-B14F-4D97-AF65-F5344CB8AC3E}">
        <p14:creationId xmlns:p14="http://schemas.microsoft.com/office/powerpoint/2010/main" val="36768929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1B4FEA-7477-492E-AA13-1A1643D9B8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7958" y="365894"/>
            <a:ext cx="3161337" cy="31472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954B86-8559-15D0-3F00-DDFEC4A6C4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896" y="3830969"/>
            <a:ext cx="4738587" cy="12554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2A75A7-DAF4-E658-9CF7-A098050C19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4518" y="365894"/>
            <a:ext cx="4999463" cy="59143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6CA3B3B-40C8-D8D1-1887-B9CB7B3E0253}"/>
              </a:ext>
            </a:extLst>
          </p:cNvPr>
          <p:cNvSpPr txBox="1"/>
          <p:nvPr/>
        </p:nvSpPr>
        <p:spPr>
          <a:xfrm>
            <a:off x="905696" y="5404260"/>
            <a:ext cx="5344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ABOVE: May 23, 1863, </a:t>
            </a:r>
            <a:r>
              <a:rPr lang="en-US" i="1" dirty="0">
                <a:solidFill>
                  <a:schemeClr val="bg1"/>
                </a:solidFill>
              </a:rPr>
              <a:t>Dubuque Democratic Herald. 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pPr algn="r"/>
            <a:r>
              <a:rPr lang="en-US" dirty="0">
                <a:solidFill>
                  <a:schemeClr val="bg1"/>
                </a:solidFill>
              </a:rPr>
              <a:t>RIGHT: June 8, 1863, </a:t>
            </a:r>
            <a:r>
              <a:rPr lang="en-US" i="1" dirty="0">
                <a:solidFill>
                  <a:schemeClr val="bg1"/>
                </a:solidFill>
              </a:rPr>
              <a:t>Dubuque Democratic Herald.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1259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57ED561-1F35-4012-B0D1-2665051CC4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5583" y="808524"/>
            <a:ext cx="4623592" cy="47751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4006253-A507-E5EC-0DD2-608C6DEE7C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481" y="305341"/>
            <a:ext cx="5352922" cy="62473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9EC039-D794-99C4-3931-978B065F3F86}"/>
              </a:ext>
            </a:extLst>
          </p:cNvPr>
          <p:cNvSpPr txBox="1"/>
          <p:nvPr/>
        </p:nvSpPr>
        <p:spPr>
          <a:xfrm>
            <a:off x="386481" y="6525362"/>
            <a:ext cx="5352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Champion Nine – Brooklyn Atlantics - 1865</a:t>
            </a:r>
          </a:p>
        </p:txBody>
      </p:sp>
    </p:spTree>
    <p:extLst>
      <p:ext uri="{BB962C8B-B14F-4D97-AF65-F5344CB8AC3E}">
        <p14:creationId xmlns:p14="http://schemas.microsoft.com/office/powerpoint/2010/main" val="34516814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265FE9-E4C8-9D85-E5F2-F345CD9DED58}"/>
              </a:ext>
            </a:extLst>
          </p:cNvPr>
          <p:cNvSpPr txBox="1"/>
          <p:nvPr/>
        </p:nvSpPr>
        <p:spPr>
          <a:xfrm>
            <a:off x="0" y="-3339"/>
            <a:ext cx="12192000" cy="640080"/>
          </a:xfrm>
          <a:prstGeom prst="rect">
            <a:avLst/>
          </a:prstGeom>
          <a:solidFill>
            <a:schemeClr val="accent2"/>
          </a:solidFill>
        </p:spPr>
        <p:txBody>
          <a:bodyPr wrap="square" rtlCol="0" anchor="ctr">
            <a:spAutoFit/>
          </a:bodyPr>
          <a:lstStyle/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en-US" sz="4800" i="1" dirty="0">
                <a:solidFill>
                  <a:schemeClr val="bg1"/>
                </a:solidFill>
              </a:rPr>
              <a:t>Early Dubuque Protoball and Pro Ball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CB34D98-008E-ECD3-E42D-F297CD32BD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184553"/>
              </p:ext>
            </p:extLst>
          </p:nvPr>
        </p:nvGraphicFramePr>
        <p:xfrm>
          <a:off x="466299" y="609445"/>
          <a:ext cx="11259402" cy="62638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7132">
                  <a:extLst>
                    <a:ext uri="{9D8B030D-6E8A-4147-A177-3AD203B41FA5}">
                      <a16:colId xmlns:a16="http://schemas.microsoft.com/office/drawing/2014/main" val="1286915134"/>
                    </a:ext>
                  </a:extLst>
                </a:gridCol>
                <a:gridCol w="1266860">
                  <a:extLst>
                    <a:ext uri="{9D8B030D-6E8A-4147-A177-3AD203B41FA5}">
                      <a16:colId xmlns:a16="http://schemas.microsoft.com/office/drawing/2014/main" val="275020049"/>
                    </a:ext>
                  </a:extLst>
                </a:gridCol>
                <a:gridCol w="540379">
                  <a:extLst>
                    <a:ext uri="{9D8B030D-6E8A-4147-A177-3AD203B41FA5}">
                      <a16:colId xmlns:a16="http://schemas.microsoft.com/office/drawing/2014/main" val="3169498966"/>
                    </a:ext>
                  </a:extLst>
                </a:gridCol>
                <a:gridCol w="3403566">
                  <a:extLst>
                    <a:ext uri="{9D8B030D-6E8A-4147-A177-3AD203B41FA5}">
                      <a16:colId xmlns:a16="http://schemas.microsoft.com/office/drawing/2014/main" val="92055199"/>
                    </a:ext>
                  </a:extLst>
                </a:gridCol>
                <a:gridCol w="2954861">
                  <a:extLst>
                    <a:ext uri="{9D8B030D-6E8A-4147-A177-3AD203B41FA5}">
                      <a16:colId xmlns:a16="http://schemas.microsoft.com/office/drawing/2014/main" val="803481301"/>
                    </a:ext>
                  </a:extLst>
                </a:gridCol>
                <a:gridCol w="1191720">
                  <a:extLst>
                    <a:ext uri="{9D8B030D-6E8A-4147-A177-3AD203B41FA5}">
                      <a16:colId xmlns:a16="http://schemas.microsoft.com/office/drawing/2014/main" val="781231477"/>
                    </a:ext>
                  </a:extLst>
                </a:gridCol>
                <a:gridCol w="984884">
                  <a:extLst>
                    <a:ext uri="{9D8B030D-6E8A-4147-A177-3AD203B41FA5}">
                      <a16:colId xmlns:a16="http://schemas.microsoft.com/office/drawing/2014/main" val="3466345318"/>
                    </a:ext>
                  </a:extLst>
                </a:gridCol>
              </a:tblGrid>
              <a:tr h="182128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Year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Month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Day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Team 1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 dirty="0">
                          <a:effectLst/>
                        </a:rPr>
                        <a:t>Team 2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 dirty="0">
                          <a:effectLst/>
                        </a:rPr>
                        <a:t>Team 1 Score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 dirty="0">
                          <a:effectLst/>
                        </a:rPr>
                        <a:t>Team 2 Score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extLst>
                  <a:ext uri="{0D108BD9-81ED-4DB2-BD59-A6C34878D82A}">
                    <a16:rowId xmlns:a16="http://schemas.microsoft.com/office/drawing/2014/main" val="840370301"/>
                  </a:ext>
                </a:extLst>
              </a:tr>
              <a:tr h="18681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1863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June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Fourth Ward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Third Ward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Winner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Loser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extLst>
                  <a:ext uri="{0D108BD9-81ED-4DB2-BD59-A6C34878D82A}">
                    <a16:rowId xmlns:a16="http://schemas.microsoft.com/office/drawing/2014/main" val="964305570"/>
                  </a:ext>
                </a:extLst>
              </a:tr>
              <a:tr h="18681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1863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August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19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Hawkeye BBC top nine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Hawkeye BBC 2nd nine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extLst>
                  <a:ext uri="{0D108BD9-81ED-4DB2-BD59-A6C34878D82A}">
                    <a16:rowId xmlns:a16="http://schemas.microsoft.com/office/drawing/2014/main" val="2420702537"/>
                  </a:ext>
                </a:extLst>
              </a:tr>
              <a:tr h="18681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1863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July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Dubuque Uptown club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Dubuque Downtown club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Winner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Loser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extLst>
                  <a:ext uri="{0D108BD9-81ED-4DB2-BD59-A6C34878D82A}">
                    <a16:rowId xmlns:a16="http://schemas.microsoft.com/office/drawing/2014/main" val="1959106046"/>
                  </a:ext>
                </a:extLst>
              </a:tr>
              <a:tr h="18681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1865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August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30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Key City BBC Married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Key City BBC Unmarried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extLst>
                  <a:ext uri="{0D108BD9-81ED-4DB2-BD59-A6C34878D82A}">
                    <a16:rowId xmlns:a16="http://schemas.microsoft.com/office/drawing/2014/main" val="1180615014"/>
                  </a:ext>
                </a:extLst>
              </a:tr>
              <a:tr h="18681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1865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September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29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St. Louis Empires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Freeport Empires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12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extLst>
                  <a:ext uri="{0D108BD9-81ED-4DB2-BD59-A6C34878D82A}">
                    <a16:rowId xmlns:a16="http://schemas.microsoft.com/office/drawing/2014/main" val="3288414134"/>
                  </a:ext>
                </a:extLst>
              </a:tr>
              <a:tr h="18681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1865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September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30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St. Louis Empires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Julien BB Club - Dubuque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16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extLst>
                  <a:ext uri="{0D108BD9-81ED-4DB2-BD59-A6C34878D82A}">
                    <a16:rowId xmlns:a16="http://schemas.microsoft.com/office/drawing/2014/main" val="1412691879"/>
                  </a:ext>
                </a:extLst>
              </a:tr>
              <a:tr h="18681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1865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September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29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Freeport Empires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Julien BB Club - Dubuque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27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26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extLst>
                  <a:ext uri="{0D108BD9-81ED-4DB2-BD59-A6C34878D82A}">
                    <a16:rowId xmlns:a16="http://schemas.microsoft.com/office/drawing/2014/main" val="347923793"/>
                  </a:ext>
                </a:extLst>
              </a:tr>
              <a:tr h="18681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1866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June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27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Milwaukee Cream Citys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Julien BB Club - Dubuque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23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15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extLst>
                  <a:ext uri="{0D108BD9-81ED-4DB2-BD59-A6C34878D82A}">
                    <a16:rowId xmlns:a16="http://schemas.microsoft.com/office/drawing/2014/main" val="1202457449"/>
                  </a:ext>
                </a:extLst>
              </a:tr>
              <a:tr h="18681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1870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September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21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Rockford Forest Citys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Key City BBC 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80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extLst>
                  <a:ext uri="{0D108BD9-81ED-4DB2-BD59-A6C34878D82A}">
                    <a16:rowId xmlns:a16="http://schemas.microsoft.com/office/drawing/2014/main" val="4153218776"/>
                  </a:ext>
                </a:extLst>
              </a:tr>
              <a:tr h="18681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1878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September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30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Milwaukee Grays - NL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Dubuque Rabbits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6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extLst>
                  <a:ext uri="{0D108BD9-81ED-4DB2-BD59-A6C34878D82A}">
                    <a16:rowId xmlns:a16="http://schemas.microsoft.com/office/drawing/2014/main" val="3783379768"/>
                  </a:ext>
                </a:extLst>
              </a:tr>
              <a:tr h="18681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1878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October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Milwaukee Grays - NL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Dubuque Rabbits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16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extLst>
                  <a:ext uri="{0D108BD9-81ED-4DB2-BD59-A6C34878D82A}">
                    <a16:rowId xmlns:a16="http://schemas.microsoft.com/office/drawing/2014/main" val="3276488721"/>
                  </a:ext>
                </a:extLst>
              </a:tr>
              <a:tr h="18681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1879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Chicago White Stockings - NL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Dubuque Rabbits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 dirty="0">
                          <a:effectLst/>
                        </a:rPr>
                        <a:t>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1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extLst>
                  <a:ext uri="{0D108BD9-81ED-4DB2-BD59-A6C34878D82A}">
                    <a16:rowId xmlns:a16="http://schemas.microsoft.com/office/drawing/2014/main" val="2715767837"/>
                  </a:ext>
                </a:extLst>
              </a:tr>
              <a:tr h="18681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1879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Chicago White Stockings - NL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Dubuque Rabbits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extLst>
                  <a:ext uri="{0D108BD9-81ED-4DB2-BD59-A6C34878D82A}">
                    <a16:rowId xmlns:a16="http://schemas.microsoft.com/office/drawing/2014/main" val="2238472918"/>
                  </a:ext>
                </a:extLst>
              </a:tr>
              <a:tr h="18681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1879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Chicago White Stockings - NL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Dubuque Rabbits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11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extLst>
                  <a:ext uri="{0D108BD9-81ED-4DB2-BD59-A6C34878D82A}">
                    <a16:rowId xmlns:a16="http://schemas.microsoft.com/office/drawing/2014/main" val="3711458091"/>
                  </a:ext>
                </a:extLst>
              </a:tr>
              <a:tr h="18681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 dirty="0">
                          <a:effectLst/>
                        </a:rPr>
                        <a:t>1879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Chicago White Stockings - NL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Dubuque Rabbits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10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extLst>
                  <a:ext uri="{0D108BD9-81ED-4DB2-BD59-A6C34878D82A}">
                    <a16:rowId xmlns:a16="http://schemas.microsoft.com/office/drawing/2014/main" val="1615296064"/>
                  </a:ext>
                </a:extLst>
              </a:tr>
              <a:tr h="18681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1879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Providence Grays - NL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Dubuque Rabbits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 dirty="0">
                          <a:effectLst/>
                        </a:rPr>
                        <a:t>16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extLst>
                  <a:ext uri="{0D108BD9-81ED-4DB2-BD59-A6C34878D82A}">
                    <a16:rowId xmlns:a16="http://schemas.microsoft.com/office/drawing/2014/main" val="1482458899"/>
                  </a:ext>
                </a:extLst>
              </a:tr>
              <a:tr h="18681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1879</a:t>
                      </a:r>
                      <a:endParaRPr lang="en-US" sz="14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Chicago Uniques - Negro Team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Dubuque Rabbits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8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extLst>
                  <a:ext uri="{0D108BD9-81ED-4DB2-BD59-A6C34878D82A}">
                    <a16:rowId xmlns:a16="http://schemas.microsoft.com/office/drawing/2014/main" val="4250950799"/>
                  </a:ext>
                </a:extLst>
              </a:tr>
              <a:tr h="18681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1879</a:t>
                      </a:r>
                      <a:endParaRPr lang="en-US" sz="14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Chicago Uniques - Negro Team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Dubuque Rabbits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31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extLst>
                  <a:ext uri="{0D108BD9-81ED-4DB2-BD59-A6C34878D82A}">
                    <a16:rowId xmlns:a16="http://schemas.microsoft.com/office/drawing/2014/main" val="323104882"/>
                  </a:ext>
                </a:extLst>
              </a:tr>
              <a:tr h="18681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1880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April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13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Chicago White Stockings - NL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Dubuque Rabbits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27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extLst>
                  <a:ext uri="{0D108BD9-81ED-4DB2-BD59-A6C34878D82A}">
                    <a16:rowId xmlns:a16="http://schemas.microsoft.com/office/drawing/2014/main" val="3429710882"/>
                  </a:ext>
                </a:extLst>
              </a:tr>
              <a:tr h="18681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1880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April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14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Chicago White Stockings - NL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Dubuque Rabbits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6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extLst>
                  <a:ext uri="{0D108BD9-81ED-4DB2-BD59-A6C34878D82A}">
                    <a16:rowId xmlns:a16="http://schemas.microsoft.com/office/drawing/2014/main" val="4153629074"/>
                  </a:ext>
                </a:extLst>
              </a:tr>
              <a:tr h="18681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1880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April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15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Chicago White Stockings - NL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Dubuque Rabbits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22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extLst>
                  <a:ext uri="{0D108BD9-81ED-4DB2-BD59-A6C34878D82A}">
                    <a16:rowId xmlns:a16="http://schemas.microsoft.com/office/drawing/2014/main" val="13966378"/>
                  </a:ext>
                </a:extLst>
              </a:tr>
              <a:tr h="18681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1880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May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21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Cleveland NL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Dubuque Rabbits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5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extLst>
                  <a:ext uri="{0D108BD9-81ED-4DB2-BD59-A6C34878D82A}">
                    <a16:rowId xmlns:a16="http://schemas.microsoft.com/office/drawing/2014/main" val="1820941580"/>
                  </a:ext>
                </a:extLst>
              </a:tr>
              <a:tr h="18681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1881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July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16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St. Louis Browns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Dubuque Rabbits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9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extLst>
                  <a:ext uri="{0D108BD9-81ED-4DB2-BD59-A6C34878D82A}">
                    <a16:rowId xmlns:a16="http://schemas.microsoft.com/office/drawing/2014/main" val="3624246785"/>
                  </a:ext>
                </a:extLst>
              </a:tr>
              <a:tr h="18681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1881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July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17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St. Louis Browns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Dubuque Rabbits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15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extLst>
                  <a:ext uri="{0D108BD9-81ED-4DB2-BD59-A6C34878D82A}">
                    <a16:rowId xmlns:a16="http://schemas.microsoft.com/office/drawing/2014/main" val="4061913477"/>
                  </a:ext>
                </a:extLst>
              </a:tr>
              <a:tr h="18681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1881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July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18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St. Louis Browns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Dubuque Rabbits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10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extLst>
                  <a:ext uri="{0D108BD9-81ED-4DB2-BD59-A6C34878D82A}">
                    <a16:rowId xmlns:a16="http://schemas.microsoft.com/office/drawing/2014/main" val="475096971"/>
                  </a:ext>
                </a:extLst>
              </a:tr>
              <a:tr h="18681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1882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September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St. Louis Browns - AA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Dubuque Rabbits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9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extLst>
                  <a:ext uri="{0D108BD9-81ED-4DB2-BD59-A6C34878D82A}">
                    <a16:rowId xmlns:a16="http://schemas.microsoft.com/office/drawing/2014/main" val="1011547655"/>
                  </a:ext>
                </a:extLst>
              </a:tr>
              <a:tr h="18681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1882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September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St. Louis Browns - AA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Dubuque Rabbits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7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extLst>
                  <a:ext uri="{0D108BD9-81ED-4DB2-BD59-A6C34878D82A}">
                    <a16:rowId xmlns:a16="http://schemas.microsoft.com/office/drawing/2014/main" val="4088333691"/>
                  </a:ext>
                </a:extLst>
              </a:tr>
              <a:tr h="18681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1885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May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26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Kansas City - WL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Milwaukee - WL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17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 dirty="0">
                          <a:effectLst/>
                        </a:rPr>
                        <a:t>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35" marR="2635" marT="2635" marB="0"/>
                </a:tc>
                <a:extLst>
                  <a:ext uri="{0D108BD9-81ED-4DB2-BD59-A6C34878D82A}">
                    <a16:rowId xmlns:a16="http://schemas.microsoft.com/office/drawing/2014/main" val="42550791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02893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old&#10;&#10;Description automatically generated">
            <a:extLst>
              <a:ext uri="{FF2B5EF4-FFF2-40B4-BE49-F238E27FC236}">
                <a16:creationId xmlns:a16="http://schemas.microsoft.com/office/drawing/2014/main" id="{6D80E901-1678-4C9A-91E0-1252D1D71E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835" y="480398"/>
            <a:ext cx="3666223" cy="6376041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E0A5ABC0-98EA-41FF-9BD7-4353D9BA6A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824" y="478837"/>
            <a:ext cx="3535411" cy="6377602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826EF67C-E0B1-49CD-B7BE-43C61B75B8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65" y="478837"/>
            <a:ext cx="3775304" cy="63776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B87966-9C6F-41BA-B873-A5467955C5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2875" y="3916362"/>
            <a:ext cx="9838267" cy="1510770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Sullivan – Loftus – Comiskey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DACC24-080E-4243-8519-215B8F3C650D}"/>
              </a:ext>
            </a:extLst>
          </p:cNvPr>
          <p:cNvSpPr txBox="1"/>
          <p:nvPr/>
        </p:nvSpPr>
        <p:spPr>
          <a:xfrm>
            <a:off x="-1" y="5572367"/>
            <a:ext cx="10058402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 anchor="ctr">
            <a:spAutoFit/>
          </a:bodyPr>
          <a:lstStyle/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2400" i="1" dirty="0">
                <a:solidFill>
                  <a:schemeClr val="bg1"/>
                </a:solidFill>
              </a:rPr>
              <a:t>Western Pioneers of Baseball</a:t>
            </a:r>
          </a:p>
        </p:txBody>
      </p:sp>
    </p:spTree>
    <p:extLst>
      <p:ext uri="{BB962C8B-B14F-4D97-AF65-F5344CB8AC3E}">
        <p14:creationId xmlns:p14="http://schemas.microsoft.com/office/powerpoint/2010/main" val="9803609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newspaper, old, posing&#10;&#10;Description automatically generated">
            <a:extLst>
              <a:ext uri="{FF2B5EF4-FFF2-40B4-BE49-F238E27FC236}">
                <a16:creationId xmlns:a16="http://schemas.microsoft.com/office/drawing/2014/main" id="{3A40E400-4741-4384-AAF7-9401FA133E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659" y="487"/>
            <a:ext cx="4803861" cy="6857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D408161-7250-4A4D-A280-CF644ABEE0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0480" y="1381328"/>
            <a:ext cx="3807429" cy="37838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439742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5418</TotalTime>
  <Words>691</Words>
  <Application>Microsoft Office PowerPoint</Application>
  <PresentationFormat>Widescreen</PresentationFormat>
  <Paragraphs>323</Paragraphs>
  <Slides>35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Early Baseball History</vt:lpstr>
      <vt:lpstr>PowerPoint Presentation</vt:lpstr>
      <vt:lpstr>PowerPoint Presentation</vt:lpstr>
      <vt:lpstr>PowerPoint Presentation</vt:lpstr>
      <vt:lpstr>Sullivan – Loftus – Comiskey</vt:lpstr>
      <vt:lpstr>PowerPoint Presentation</vt:lpstr>
      <vt:lpstr>PowerPoint Presentation</vt:lpstr>
      <vt:lpstr>PowerPoint Presentation</vt:lpstr>
      <vt:lpstr>PowerPoint Presentation</vt:lpstr>
      <vt:lpstr>Founding of the American League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Dubuque Minor League Baseball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Is this Heaven?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Pregler, John</dc:creator>
  <cp:lastModifiedBy>Bob Bailey</cp:lastModifiedBy>
  <cp:revision>134</cp:revision>
  <dcterms:created xsi:type="dcterms:W3CDTF">2021-03-15T20:20:47Z</dcterms:created>
  <dcterms:modified xsi:type="dcterms:W3CDTF">2023-05-10T14:34:22Z</dcterms:modified>
</cp:coreProperties>
</file>