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9" r:id="rId4"/>
    <p:sldId id="270" r:id="rId5"/>
    <p:sldId id="274" r:id="rId6"/>
    <p:sldId id="275" r:id="rId7"/>
    <p:sldId id="276" r:id="rId8"/>
    <p:sldId id="271" r:id="rId9"/>
    <p:sldId id="272" r:id="rId10"/>
    <p:sldId id="273" r:id="rId11"/>
    <p:sldId id="277" r:id="rId12"/>
    <p:sldId id="278" r:id="rId13"/>
    <p:sldId id="281" r:id="rId14"/>
    <p:sldId id="282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/>
    <p:restoredTop sz="94674"/>
  </p:normalViewPr>
  <p:slideViewPr>
    <p:cSldViewPr>
      <p:cViewPr varScale="1">
        <p:scale>
          <a:sx n="124" d="100"/>
          <a:sy n="124" d="100"/>
        </p:scale>
        <p:origin x="15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DF529-D003-3F4E-80DE-7E95310FF14F}" type="datetimeFigureOut">
              <a:rPr lang="en-US" smtClean="0"/>
              <a:t>8/14/22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71CD1-21B4-164D-B763-39553A9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8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1CD1-21B4-164D-B763-39553A93F4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1CD1-21B4-164D-B763-39553A93F4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3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9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2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6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8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7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27F9B-2EBB-44FB-87E1-0376C94ACDF6}" type="datetimeFigureOut">
              <a:rPr lang="en-US" smtClean="0"/>
              <a:t>8/14/22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E624-4734-4C9E-84FE-E8CB857C6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8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7432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/>
                </a:solidFill>
                <a:latin typeface="Lucida Fax" panose="02060602050505020204" pitchFamily="18" charset="77"/>
              </a:rPr>
              <a:t>From Reggie to Camden Yards: </a:t>
            </a:r>
            <a:r>
              <a:rPr lang="en-US" sz="3100" b="1" dirty="0">
                <a:solidFill>
                  <a:schemeClr val="accent6"/>
                </a:solidFill>
                <a:latin typeface="Lucida Fax" panose="02060602050505020204" pitchFamily="18" charset="77"/>
              </a:rPr>
              <a:t>Baltimore’s Small-Market Success </a:t>
            </a:r>
            <a:br>
              <a:rPr lang="en-US" sz="3100" b="1" dirty="0">
                <a:solidFill>
                  <a:schemeClr val="accent6"/>
                </a:solidFill>
                <a:latin typeface="Lucida Fax" panose="02060602050505020204" pitchFamily="18" charset="77"/>
              </a:rPr>
            </a:br>
            <a:r>
              <a:rPr lang="en-US" sz="3100" b="1" dirty="0">
                <a:solidFill>
                  <a:schemeClr val="accent6"/>
                </a:solidFill>
                <a:latin typeface="Lucida Fax" panose="02060602050505020204" pitchFamily="18" charset="77"/>
              </a:rPr>
              <a:t>in the Post-Messersmith Era</a:t>
            </a:r>
            <a:br>
              <a:rPr lang="en-US" sz="3100" b="1" i="1" dirty="0">
                <a:solidFill>
                  <a:schemeClr val="accent6"/>
                </a:solidFill>
                <a:latin typeface="Lucida Fax" panose="02060602050505020204" pitchFamily="18" charset="77"/>
              </a:rPr>
            </a:br>
            <a:br>
              <a:rPr lang="en-US" sz="3100" b="1" i="1" dirty="0">
                <a:solidFill>
                  <a:schemeClr val="accent6"/>
                </a:solidFill>
                <a:latin typeface="Lucida Fax" panose="02060602050505020204" pitchFamily="18" charset="77"/>
              </a:rPr>
            </a:br>
            <a:endParaRPr lang="en-US" sz="3100" dirty="0">
              <a:solidFill>
                <a:schemeClr val="accent6"/>
              </a:solidFill>
              <a:latin typeface="Lucida Fax" panose="02060602050505020204" pitchFamily="18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2152"/>
            <a:ext cx="6400800" cy="2209800"/>
          </a:xfrm>
        </p:spPr>
        <p:txBody>
          <a:bodyPr>
            <a:normAutofit fontScale="92500" lnSpcReduction="10000"/>
          </a:bodyPr>
          <a:lstStyle/>
          <a:p>
            <a:endParaRPr lang="en-US" sz="4400" b="1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400" b="1" dirty="0">
                <a:solidFill>
                  <a:schemeClr val="bg1">
                    <a:lumMod val="95000"/>
                  </a:schemeClr>
                </a:solidFill>
              </a:rPr>
              <a:t>Paul Hensler</a:t>
            </a:r>
          </a:p>
          <a:p>
            <a:r>
              <a:rPr lang="en-US" sz="2600" b="1" i="1" dirty="0">
                <a:solidFill>
                  <a:schemeClr val="accent6"/>
                </a:solidFill>
              </a:rPr>
              <a:t>2022 Convention of </a:t>
            </a:r>
          </a:p>
          <a:p>
            <a:r>
              <a:rPr lang="en-US" sz="2600" b="1" i="1" dirty="0">
                <a:solidFill>
                  <a:schemeClr val="accent6"/>
                </a:solidFill>
              </a:rPr>
              <a:t>The Society for American Baseball Research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1E5B5-BA6F-8C40-A5FC-1728FC3A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1" y="2508432"/>
            <a:ext cx="1893465" cy="2048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5E93F-924C-D14D-82F0-FB4894A5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413" y="2533448"/>
            <a:ext cx="3567634" cy="207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51C161-52B1-104C-8901-117EAA706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957" y="2530634"/>
            <a:ext cx="1507043" cy="20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3AE4-0D9D-A243-ABAE-82E04F91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i="1" dirty="0"/>
              <a:t>“Let’s do the Camden Yards things…”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17F75-D587-264F-9CC1-6D4AEEAC3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/>
              <a:t>				“Building a ballpark halfway </a:t>
            </a:r>
          </a:p>
          <a:p>
            <a:pPr marL="0" indent="0">
              <a:buNone/>
            </a:pPr>
            <a:r>
              <a:rPr lang="en-US" sz="2800" dirty="0"/>
              <a:t>				between Baltimore and </a:t>
            </a:r>
          </a:p>
          <a:p>
            <a:pPr marL="0" indent="0">
              <a:buNone/>
            </a:pPr>
            <a:r>
              <a:rPr lang="en-US" sz="2800" dirty="0"/>
              <a:t>				Washington is like building a </a:t>
            </a:r>
          </a:p>
          <a:p>
            <a:pPr marL="0" indent="0">
              <a:buNone/>
            </a:pPr>
            <a:r>
              <a:rPr lang="en-US" sz="2800" dirty="0"/>
              <a:t>				house halfway between your </a:t>
            </a:r>
          </a:p>
          <a:p>
            <a:pPr marL="0" indent="0">
              <a:buNone/>
            </a:pPr>
            <a:r>
              <a:rPr lang="en-US" sz="2800" dirty="0"/>
              <a:t>				wife and your girlfriend.  </a:t>
            </a:r>
          </a:p>
          <a:p>
            <a:pPr marL="0" indent="0">
              <a:buNone/>
            </a:pPr>
            <a:r>
              <a:rPr lang="en-US" sz="2800" dirty="0"/>
              <a:t>				You can’t do that.”   </a:t>
            </a:r>
          </a:p>
          <a:p>
            <a:pPr marL="0" indent="0">
              <a:buNone/>
            </a:pPr>
            <a:r>
              <a:rPr lang="en-US" sz="2400" dirty="0"/>
              <a:t>         				                   </a:t>
            </a:r>
            <a:r>
              <a:rPr lang="en-US" sz="2000" b="1" i="1" dirty="0"/>
              <a:t>- Edward Bennett Williams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C77A5-C07A-D44D-99B2-B4291EA63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684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9000">
              <a:schemeClr val="accent1">
                <a:lumMod val="0"/>
                <a:lumOff val="100000"/>
              </a:schemeClr>
            </a:gs>
            <a:gs pos="7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D836-79F4-654E-82EB-6928256A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Out With the Old, In with the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05129-0E05-8843-9E2A-0AD53EB23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1F589-5304-494C-83DF-84857851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85417"/>
            <a:ext cx="2217845" cy="4777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220EA-9FBD-4A49-908A-8673942CD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513" y="1422212"/>
            <a:ext cx="2209800" cy="4703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14F0D-8887-B641-A468-AB04260F5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36" y="3774187"/>
            <a:ext cx="1143000" cy="10287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57524C3-CC05-0E40-9684-BF35AD05AA88}"/>
              </a:ext>
            </a:extLst>
          </p:cNvPr>
          <p:cNvSpPr/>
          <p:nvPr/>
        </p:nvSpPr>
        <p:spPr>
          <a:xfrm>
            <a:off x="1652896" y="4089655"/>
            <a:ext cx="805068" cy="3977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8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79DF-51DD-EF4A-9507-D756DB00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Success, and Safe at (New) Home…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F092-936E-A34B-82A8-5ED3E788E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Labor disputes notwithstanding…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r>
              <a:rPr lang="en-US" dirty="0"/>
              <a:t>              </a:t>
            </a:r>
            <a:r>
              <a:rPr lang="en-US" b="1" dirty="0"/>
              <a:t>…and a salute to a legend…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880003-6883-8A4C-9D60-D40DE0B7D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594955"/>
              </p:ext>
            </p:extLst>
          </p:nvPr>
        </p:nvGraphicFramePr>
        <p:xfrm>
          <a:off x="344613" y="2572543"/>
          <a:ext cx="6248399" cy="2200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6148182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0711991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789239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3496787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744300760"/>
                    </a:ext>
                  </a:extLst>
                </a:gridCol>
                <a:gridCol w="1752599">
                  <a:extLst>
                    <a:ext uri="{9D8B030D-6E8A-4147-A177-3AD203B41FA5}">
                      <a16:colId xmlns:a16="http://schemas.microsoft.com/office/drawing/2014/main" val="2679833408"/>
                    </a:ext>
                  </a:extLst>
                </a:gridCol>
              </a:tblGrid>
              <a:tr h="201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East Standing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Attendance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169866"/>
                  </a:ext>
                </a:extLst>
              </a:tr>
              <a:tr h="201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3rd place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3,567,819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470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3rd place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3,644,965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7884403"/>
                  </a:ext>
                </a:extLst>
              </a:tr>
              <a:tr h="201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 place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2,535,359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264648"/>
                  </a:ext>
                </a:extLst>
              </a:tr>
              <a:tr h="201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3rd place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3,098,475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0699149"/>
                  </a:ext>
                </a:extLst>
              </a:tr>
              <a:tr h="201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2nd place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3,646,950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5630420"/>
                  </a:ext>
                </a:extLst>
              </a:tr>
              <a:tr h="201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1st place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3,711,132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608094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7BBF61A-FC9B-D244-BAC8-9D668CBC3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2862263"/>
            <a:ext cx="20955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2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47DC-17EF-4345-A466-F96D889C8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Economic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66A6-C445-9B4D-AA83-D738F8BA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Baltimore Urban Affairs Report of 2010</a:t>
            </a:r>
          </a:p>
          <a:p>
            <a:pPr marL="0" indent="0" algn="ctr">
              <a:buNone/>
            </a:pPr>
            <a:endParaRPr lang="en-US" sz="1200" b="1" dirty="0"/>
          </a:p>
          <a:p>
            <a:r>
              <a:rPr lang="en-US" sz="2400" dirty="0"/>
              <a:t>“When you look at what Baltimore looked like before [stadium] development began, you have to make the conclusion that it is a great success.”</a:t>
            </a:r>
          </a:p>
          <a:p>
            <a:r>
              <a:rPr lang="en-US" sz="2400" dirty="0"/>
              <a:t>“According to the Orioles and the [Maryland] Stadium Authority, the location of the stadium downtown has been a boon to Baltimore’s economy.”</a:t>
            </a:r>
          </a:p>
          <a:p>
            <a:r>
              <a:rPr lang="en-US" sz="2400" dirty="0"/>
              <a:t>“[A] large percentage of fans come from out of town and spend their dollars in the city at area restaurants, hotels, businesses, and attractions.”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46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9000">
              <a:schemeClr val="accent3">
                <a:lumMod val="0"/>
                <a:lumOff val="100000"/>
              </a:schemeClr>
            </a:gs>
            <a:gs pos="51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6A46-ED47-4446-8C0D-84939AA4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b="1" i="1" dirty="0"/>
              <a:t>Economic Impact </a:t>
            </a:r>
            <a:br>
              <a:rPr lang="en-US" b="1" i="1" dirty="0"/>
            </a:br>
            <a:r>
              <a:rPr lang="en-US" sz="3200" b="1" i="1" dirty="0"/>
              <a:t>(Continued)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610FF-DF50-7440-90EC-5CB78A361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Bruce Hamilton &amp; Peter Kahn - Johns Hopkins University (1996)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“The new stadium generated sufficient new revenue to more than cover the capital and maintenance cost.”</a:t>
            </a:r>
          </a:p>
          <a:p>
            <a:r>
              <a:rPr lang="en-US" sz="2400" dirty="0"/>
              <a:t>“The Orioles’ fiscal picture improved dramatically as a result of the move; they captured more than 100% of the revenue generated by the move.”</a:t>
            </a:r>
          </a:p>
          <a:p>
            <a:r>
              <a:rPr lang="en-US" sz="2400" dirty="0"/>
              <a:t>***  “If an expansion team comes to Washington, or if poor playing-field performance reduces fan support, the outlook for the Orioles and the [Maryland Stadium Authority] may be quite different.” </a:t>
            </a:r>
          </a:p>
        </p:txBody>
      </p:sp>
    </p:spTree>
    <p:extLst>
      <p:ext uri="{BB962C8B-B14F-4D97-AF65-F5344CB8AC3E}">
        <p14:creationId xmlns:p14="http://schemas.microsoft.com/office/powerpoint/2010/main" val="292010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798" y="1981200"/>
            <a:ext cx="7772400" cy="27432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/>
                </a:solidFill>
                <a:latin typeface="Lucida Fax" panose="02060602050505020204" pitchFamily="18" charset="77"/>
              </a:rPr>
              <a:t>From Reggie to Camden Yards: </a:t>
            </a:r>
            <a:r>
              <a:rPr lang="en-US" sz="3100" b="1" dirty="0">
                <a:solidFill>
                  <a:schemeClr val="accent6"/>
                </a:solidFill>
                <a:latin typeface="Lucida Fax" panose="02060602050505020204" pitchFamily="18" charset="77"/>
              </a:rPr>
              <a:t>Baltimore’s Small-Market Success </a:t>
            </a:r>
            <a:br>
              <a:rPr lang="en-US" sz="3100" b="1" dirty="0">
                <a:solidFill>
                  <a:schemeClr val="accent6"/>
                </a:solidFill>
                <a:latin typeface="Lucida Fax" panose="02060602050505020204" pitchFamily="18" charset="77"/>
              </a:rPr>
            </a:br>
            <a:r>
              <a:rPr lang="en-US" sz="3100" b="1" dirty="0">
                <a:solidFill>
                  <a:schemeClr val="accent6"/>
                </a:solidFill>
                <a:latin typeface="Lucida Fax" panose="02060602050505020204" pitchFamily="18" charset="77"/>
              </a:rPr>
              <a:t>in the Post-Messersmith Era</a:t>
            </a:r>
            <a:br>
              <a:rPr lang="en-US" sz="3100" b="1" i="1" dirty="0">
                <a:solidFill>
                  <a:schemeClr val="accent6"/>
                </a:solidFill>
                <a:latin typeface="Lucida Fax" panose="02060602050505020204" pitchFamily="18" charset="77"/>
              </a:rPr>
            </a:br>
            <a:br>
              <a:rPr lang="en-US" sz="3100" b="1" i="1" dirty="0">
                <a:solidFill>
                  <a:schemeClr val="accent6"/>
                </a:solidFill>
                <a:latin typeface="Lucida Fax" panose="02060602050505020204" pitchFamily="18" charset="77"/>
              </a:rPr>
            </a:br>
            <a:endParaRPr lang="en-US" sz="3100" dirty="0">
              <a:solidFill>
                <a:schemeClr val="accent6"/>
              </a:solidFill>
              <a:latin typeface="Lucida Fax" panose="02060602050505020204" pitchFamily="18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6798" y="305228"/>
            <a:ext cx="7772400" cy="1371600"/>
          </a:xfrm>
        </p:spPr>
        <p:txBody>
          <a:bodyPr>
            <a:normAutofit fontScale="92500" lnSpcReduction="10000"/>
          </a:bodyPr>
          <a:lstStyle/>
          <a:p>
            <a:endParaRPr lang="en-US" sz="4400" b="1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400" b="1" i="1" dirty="0">
                <a:solidFill>
                  <a:schemeClr val="bg1">
                    <a:lumMod val="95000"/>
                  </a:schemeClr>
                </a:solidFill>
              </a:rPr>
              <a:t>In conclusion…</a:t>
            </a:r>
          </a:p>
          <a:p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1E5B5-BA6F-8C40-A5FC-1728FC3A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98" y="4038600"/>
            <a:ext cx="1893465" cy="2048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5E93F-924C-D14D-82F0-FB4894A5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382" y="3990654"/>
            <a:ext cx="3567634" cy="207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51C161-52B1-104C-8901-117EAA706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990654"/>
            <a:ext cx="1507043" cy="20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8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4000" b="1" i="1" dirty="0"/>
              <a:t>Blockbuster Trades of 1976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April</a:t>
            </a:r>
          </a:p>
          <a:p>
            <a:pPr marL="0" indent="0">
              <a:buNone/>
            </a:pPr>
            <a:r>
              <a:rPr lang="en-US" sz="2000" i="1" u="sng" dirty="0"/>
              <a:t>Sent to Oakland </a:t>
            </a:r>
            <a:r>
              <a:rPr lang="en-US" sz="2000" dirty="0"/>
              <a:t>- Don Baylor, Mike Torrez, Paul Mitchell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u="sng" dirty="0"/>
              <a:t>Orioles received </a:t>
            </a:r>
            <a:r>
              <a:rPr lang="en-US" sz="2000" dirty="0"/>
              <a:t>- Reggie Jackson, Ken Holtzman, </a:t>
            </a:r>
          </a:p>
          <a:p>
            <a:pPr marL="0" indent="0">
              <a:buNone/>
            </a:pPr>
            <a:r>
              <a:rPr lang="en-US" sz="2000" dirty="0"/>
              <a:t>                                Bill Van </a:t>
            </a:r>
            <a:r>
              <a:rPr lang="en-US" sz="2000" dirty="0" err="1"/>
              <a:t>Bommell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                                                                                                     </a:t>
            </a:r>
            <a:r>
              <a:rPr lang="en-US" sz="1800" i="1" u="sng" dirty="0"/>
              <a:t>GM Hank Peters</a:t>
            </a:r>
          </a:p>
          <a:p>
            <a:pPr marL="0" indent="0">
              <a:buNone/>
            </a:pPr>
            <a:r>
              <a:rPr lang="en-US" b="1" dirty="0"/>
              <a:t>June</a:t>
            </a:r>
          </a:p>
          <a:p>
            <a:pPr marL="0" indent="0">
              <a:buNone/>
            </a:pPr>
            <a:r>
              <a:rPr lang="en-US" sz="2000" i="1" u="sng" dirty="0"/>
              <a:t>Sent to NY Yankees </a:t>
            </a:r>
            <a:r>
              <a:rPr lang="en-US" sz="2000" dirty="0"/>
              <a:t>- Ken Holtzman, Doyle Alexander, Grant Jackson,</a:t>
            </a:r>
          </a:p>
          <a:p>
            <a:pPr marL="0" indent="0">
              <a:buNone/>
            </a:pPr>
            <a:r>
              <a:rPr lang="en-US" sz="2000" dirty="0"/>
              <a:t>                                     Elrod Hendricks, Jimmy Freeman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u="sng" dirty="0"/>
              <a:t>Orioles received </a:t>
            </a:r>
            <a:r>
              <a:rPr lang="en-US" sz="2000" dirty="0"/>
              <a:t>- Rudy May, Dave Pagan, </a:t>
            </a:r>
            <a:r>
              <a:rPr lang="en-US" sz="2000" b="1" i="1" dirty="0"/>
              <a:t>Tippy Martinez, Scott McGregor,</a:t>
            </a:r>
          </a:p>
          <a:p>
            <a:pPr marL="0" indent="0">
              <a:buNone/>
            </a:pPr>
            <a:r>
              <a:rPr lang="en-US" sz="2000" b="1" i="1" dirty="0"/>
              <a:t>                                Rick Dempsey  </a:t>
            </a:r>
          </a:p>
          <a:p>
            <a:endParaRPr lang="en-US" dirty="0"/>
          </a:p>
          <a:p>
            <a:endParaRPr lang="en-US" sz="2000" dirty="0"/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B598F-F27B-514D-A91E-7ACD2D6F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616" y="1371600"/>
            <a:ext cx="16385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B93E-2EA6-544A-9330-0DDA5417E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850"/>
          </a:xfrm>
        </p:spPr>
        <p:txBody>
          <a:bodyPr/>
          <a:lstStyle/>
          <a:p>
            <a:r>
              <a:rPr lang="en-US" b="1" i="1" dirty="0"/>
              <a:t>New Blood in the Lineup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3855D1-891C-E240-8353-76E73E56E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5971" y="1261660"/>
            <a:ext cx="1339850" cy="2123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BC7A0-D6F6-724A-B71A-7A572F2C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34" y="1259288"/>
            <a:ext cx="1409700" cy="2114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8FB2A-2A97-1347-A47D-624B45C25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75" y="1260942"/>
            <a:ext cx="1492250" cy="2060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BF39E-E665-824F-B653-C9A3C5083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09" y="3854450"/>
            <a:ext cx="1799789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699312-D423-B144-9438-B006BF8EB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3854450"/>
            <a:ext cx="1566640" cy="201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B712C-BB45-D84C-8E93-B9F333499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708" y="3854450"/>
            <a:ext cx="1524811" cy="2057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6649A-0B35-8D40-B70A-22E2939D7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6469" y="3854450"/>
            <a:ext cx="40005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9FC1CD-26EC-D146-824B-2043844F8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1330" y="3854450"/>
            <a:ext cx="1739900" cy="2006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D6EDFF-D6F6-1D48-BD10-47290B749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1484" y="3854450"/>
            <a:ext cx="245286" cy="817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2FC285-DEF4-A74C-9601-C8C7E31EE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743604"/>
              </p:ext>
            </p:extLst>
          </p:nvPr>
        </p:nvGraphicFramePr>
        <p:xfrm>
          <a:off x="1440059" y="3387290"/>
          <a:ext cx="630401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4016">
                  <a:extLst>
                    <a:ext uri="{9D8B030D-6E8A-4147-A177-3AD203B41FA5}">
                      <a16:colId xmlns:a16="http://schemas.microsoft.com/office/drawing/2014/main" val="906124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DeCinces                                Murray                                 Ripken, Jr.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30111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D0F230-0CA5-7C4F-8A7A-1B9D67026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21639"/>
              </p:ext>
            </p:extLst>
          </p:nvPr>
        </p:nvGraphicFramePr>
        <p:xfrm>
          <a:off x="666108" y="5886850"/>
          <a:ext cx="772512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5122">
                  <a:extLst>
                    <a:ext uri="{9D8B030D-6E8A-4147-A177-3AD203B41FA5}">
                      <a16:colId xmlns:a16="http://schemas.microsoft.com/office/drawing/2014/main" val="2960689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Roenicke                       Lowenstein                       Davis                      </a:t>
                      </a:r>
                      <a:r>
                        <a:rPr lang="en-US" dirty="0" err="1"/>
                        <a:t>Boddicker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483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9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3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C482-8425-364C-8B17-8DC241CB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059"/>
          </a:xfrm>
        </p:spPr>
        <p:txBody>
          <a:bodyPr/>
          <a:lstStyle/>
          <a:p>
            <a:r>
              <a:rPr lang="en-US" b="1" i="1" dirty="0"/>
              <a:t>Baltimore’s Defining Moment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B23C-9FAD-8243-B87B-4BB93FDDA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2698"/>
            <a:ext cx="8229600" cy="475866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March 28, 1984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???            ???                   ???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AB90-F534-D548-BE1C-9A5A1AD6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09" y="1659760"/>
            <a:ext cx="3429000" cy="204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5310D-5D99-0A4B-9999-66F4CD8F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131" y="1624989"/>
            <a:ext cx="3372322" cy="211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A7589-3187-9E48-91DA-88E0CBE90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824" y="4021583"/>
            <a:ext cx="2866682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7A3003-BCE2-724C-8081-EDF1F8F86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131073"/>
            <a:ext cx="800100" cy="557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1ACDE-24DC-5F44-9739-11EE740DE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287" y="4021583"/>
            <a:ext cx="1519243" cy="216001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0B9318-74DE-3644-9F3A-F0FA5C378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091867"/>
              </p:ext>
            </p:extLst>
          </p:nvPr>
        </p:nvGraphicFramePr>
        <p:xfrm>
          <a:off x="1696062" y="6233006"/>
          <a:ext cx="181569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692">
                  <a:extLst>
                    <a:ext uri="{9D8B030D-6E8A-4147-A177-3AD203B41FA5}">
                      <a16:colId xmlns:a16="http://schemas.microsoft.com/office/drawing/2014/main" val="655419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Edward Bennett Williams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3861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257AEF-3D3D-394B-BDD6-057CD398A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671026"/>
              </p:ext>
            </p:extLst>
          </p:nvPr>
        </p:nvGraphicFramePr>
        <p:xfrm>
          <a:off x="5257800" y="6243280"/>
          <a:ext cx="1447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655419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Memorial Stadium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38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26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0FBF-3AC7-DA49-AE0A-C9BDC45D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i="1" dirty="0"/>
              <a:t>Marketing and Promotion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CC9763-A1F1-7547-B547-772B1CBD8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4362183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9393E-128E-2B45-A71D-50F0D839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2608"/>
            <a:ext cx="3300250" cy="98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1D6D7-A8E5-0C40-A7E0-5D194442D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96" y="3124200"/>
            <a:ext cx="2703297" cy="3380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DA9C1-F0B1-9440-A5A2-C03835290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112" y="2602851"/>
            <a:ext cx="2799688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766C8B-AA25-854E-A5DD-AF22DEAC2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900" y="3178912"/>
            <a:ext cx="2256200" cy="29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9F594-74EB-D84A-92D0-06A783B0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Ticket Sales Outreach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96F550-9A5F-1548-A6E8-7FCC97B86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86" y="1369460"/>
            <a:ext cx="3130514" cy="3533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EE646-2080-D445-960E-CE5C271B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76400"/>
            <a:ext cx="5006134" cy="328655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C311A7A-7B5B-0743-9B39-926BA69AC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87085"/>
              </p:ext>
            </p:extLst>
          </p:nvPr>
        </p:nvGraphicFramePr>
        <p:xfrm>
          <a:off x="1371600" y="5281773"/>
          <a:ext cx="106048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86">
                  <a:extLst>
                    <a:ext uri="{9D8B030D-6E8A-4147-A177-3AD203B41FA5}">
                      <a16:colId xmlns:a16="http://schemas.microsoft.com/office/drawing/2014/main" val="301419436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/>
                        <a:t>1979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7548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194604C-677C-C046-8029-160F2091A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274782"/>
              </p:ext>
            </p:extLst>
          </p:nvPr>
        </p:nvGraphicFramePr>
        <p:xfrm>
          <a:off x="5859024" y="5257800"/>
          <a:ext cx="1060486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86">
                  <a:extLst>
                    <a:ext uri="{9D8B030D-6E8A-4147-A177-3AD203B41FA5}">
                      <a16:colId xmlns:a16="http://schemas.microsoft.com/office/drawing/2014/main" val="301419436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/>
                        <a:t>1983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75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09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3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FF2A-A49C-2B48-AB15-D6E047DC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Ticket Sales Outreach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FE913-FEF9-F640-9371-ED95AB4D5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</a:t>
            </a:r>
            <a:r>
              <a:rPr lang="en-US" sz="4000" b="1" dirty="0">
                <a:solidFill>
                  <a:schemeClr val="bg1"/>
                </a:solidFill>
              </a:rPr>
              <a:t>1989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6EEF7-7466-0248-A233-F4248AB1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8" y="1142999"/>
            <a:ext cx="6310312" cy="429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9C52-33CE-D248-B7BD-05149BC2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The Post-Series Decline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C2560D-4D38-DF43-9AD5-91934DA4A6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561526"/>
              </p:ext>
            </p:extLst>
          </p:nvPr>
        </p:nvGraphicFramePr>
        <p:xfrm>
          <a:off x="1143000" y="1600200"/>
          <a:ext cx="6857999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812">
                  <a:extLst>
                    <a:ext uri="{9D8B030D-6E8A-4147-A177-3AD203B41FA5}">
                      <a16:colId xmlns:a16="http://schemas.microsoft.com/office/drawing/2014/main" val="2850661621"/>
                    </a:ext>
                  </a:extLst>
                </a:gridCol>
                <a:gridCol w="837812">
                  <a:extLst>
                    <a:ext uri="{9D8B030D-6E8A-4147-A177-3AD203B41FA5}">
                      <a16:colId xmlns:a16="http://schemas.microsoft.com/office/drawing/2014/main" val="2569963661"/>
                    </a:ext>
                  </a:extLst>
                </a:gridCol>
                <a:gridCol w="837812">
                  <a:extLst>
                    <a:ext uri="{9D8B030D-6E8A-4147-A177-3AD203B41FA5}">
                      <a16:colId xmlns:a16="http://schemas.microsoft.com/office/drawing/2014/main" val="771632291"/>
                    </a:ext>
                  </a:extLst>
                </a:gridCol>
                <a:gridCol w="837812">
                  <a:extLst>
                    <a:ext uri="{9D8B030D-6E8A-4147-A177-3AD203B41FA5}">
                      <a16:colId xmlns:a16="http://schemas.microsoft.com/office/drawing/2014/main" val="909340309"/>
                    </a:ext>
                  </a:extLst>
                </a:gridCol>
                <a:gridCol w="2123092">
                  <a:extLst>
                    <a:ext uri="{9D8B030D-6E8A-4147-A177-3AD203B41FA5}">
                      <a16:colId xmlns:a16="http://schemas.microsoft.com/office/drawing/2014/main" val="3652765104"/>
                    </a:ext>
                  </a:extLst>
                </a:gridCol>
                <a:gridCol w="1383659">
                  <a:extLst>
                    <a:ext uri="{9D8B030D-6E8A-4147-A177-3AD203B41FA5}">
                      <a16:colId xmlns:a16="http://schemas.microsoft.com/office/drawing/2014/main" val="1843716967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Won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Lost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GB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AL East Standing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Attendance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56286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1984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5th place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2,045,784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57089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1985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4th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2,132,387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713227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1986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7th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1,973,176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646065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1987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6th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1,835,692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365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1988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34.5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7th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1,660,738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00801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C551700-0F84-B348-9BD6-5AD59CC93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027245"/>
            <a:ext cx="1940448" cy="223548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99EA079-60FC-8447-8919-B3F41D117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415864"/>
              </p:ext>
            </p:extLst>
          </p:nvPr>
        </p:nvGraphicFramePr>
        <p:xfrm>
          <a:off x="3809999" y="4267199"/>
          <a:ext cx="4191000" cy="1755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122218258"/>
                    </a:ext>
                  </a:extLst>
                </a:gridCol>
              </a:tblGrid>
              <a:tr h="377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effectLst/>
                        </a:rPr>
                        <a:t>Earl Weaver’s Dubious Return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002191"/>
                  </a:ext>
                </a:extLst>
              </a:tr>
              <a:tr h="6892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sng" strike="noStrike" dirty="0">
                          <a:effectLst/>
                        </a:rPr>
                        <a:t>1985</a:t>
                      </a:r>
                      <a:r>
                        <a:rPr lang="en-US" sz="2400" b="1" u="none" strike="noStrike" dirty="0">
                          <a:effectLst/>
                        </a:rPr>
                        <a:t>     53-52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0696142"/>
                  </a:ext>
                </a:extLst>
              </a:tr>
              <a:tr h="6892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sng" strike="noStrike" dirty="0">
                          <a:effectLst/>
                        </a:rPr>
                        <a:t>1986</a:t>
                      </a:r>
                      <a:r>
                        <a:rPr lang="en-US" sz="2400" b="1" u="none" strike="noStrike" dirty="0">
                          <a:effectLst/>
                        </a:rPr>
                        <a:t>     73-89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9996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66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28F1-53E9-CE4F-9B86-3506C529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211"/>
          </a:xfrm>
        </p:spPr>
        <p:txBody>
          <a:bodyPr/>
          <a:lstStyle/>
          <a:p>
            <a:r>
              <a:rPr lang="en-US" b="1" i="1" dirty="0"/>
              <a:t>A Brief Rebound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97FD1C-ABA6-FF45-8799-5BF73B1F1C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763764"/>
              </p:ext>
            </p:extLst>
          </p:nvPr>
        </p:nvGraphicFramePr>
        <p:xfrm>
          <a:off x="1143000" y="1295400"/>
          <a:ext cx="6857999" cy="132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812">
                  <a:extLst>
                    <a:ext uri="{9D8B030D-6E8A-4147-A177-3AD203B41FA5}">
                      <a16:colId xmlns:a16="http://schemas.microsoft.com/office/drawing/2014/main" val="1606006443"/>
                    </a:ext>
                  </a:extLst>
                </a:gridCol>
                <a:gridCol w="837812">
                  <a:extLst>
                    <a:ext uri="{9D8B030D-6E8A-4147-A177-3AD203B41FA5}">
                      <a16:colId xmlns:a16="http://schemas.microsoft.com/office/drawing/2014/main" val="2382682754"/>
                    </a:ext>
                  </a:extLst>
                </a:gridCol>
                <a:gridCol w="837812">
                  <a:extLst>
                    <a:ext uri="{9D8B030D-6E8A-4147-A177-3AD203B41FA5}">
                      <a16:colId xmlns:a16="http://schemas.microsoft.com/office/drawing/2014/main" val="2594852411"/>
                    </a:ext>
                  </a:extLst>
                </a:gridCol>
                <a:gridCol w="837812">
                  <a:extLst>
                    <a:ext uri="{9D8B030D-6E8A-4147-A177-3AD203B41FA5}">
                      <a16:colId xmlns:a16="http://schemas.microsoft.com/office/drawing/2014/main" val="1062934670"/>
                    </a:ext>
                  </a:extLst>
                </a:gridCol>
                <a:gridCol w="2123092">
                  <a:extLst>
                    <a:ext uri="{9D8B030D-6E8A-4147-A177-3AD203B41FA5}">
                      <a16:colId xmlns:a16="http://schemas.microsoft.com/office/drawing/2014/main" val="939177635"/>
                    </a:ext>
                  </a:extLst>
                </a:gridCol>
                <a:gridCol w="1383659">
                  <a:extLst>
                    <a:ext uri="{9D8B030D-6E8A-4147-A177-3AD203B41FA5}">
                      <a16:colId xmlns:a16="http://schemas.microsoft.com/office/drawing/2014/main" val="286290641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Won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Lost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GB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AL East Standing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Attendance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509037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1989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2nd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2,535,208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667399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1990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5th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2,415,189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960478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1991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6th place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2,552,753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253467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316B739-169C-E64A-AB8E-8C8B4D8B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048000"/>
            <a:ext cx="1828800" cy="2827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0EF1AE-62EC-D74F-A85B-FEF3AB091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99" y="3020657"/>
            <a:ext cx="3835400" cy="285212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69E121-D4CA-8940-9F76-6F0A5295C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5399"/>
              </p:ext>
            </p:extLst>
          </p:nvPr>
        </p:nvGraphicFramePr>
        <p:xfrm>
          <a:off x="1142999" y="6091815"/>
          <a:ext cx="18288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1524012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Frank Robinson                        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5049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FBF54B-3AE8-4241-886A-FC4E751A0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41114"/>
              </p:ext>
            </p:extLst>
          </p:nvPr>
        </p:nvGraphicFramePr>
        <p:xfrm>
          <a:off x="4483100" y="6101329"/>
          <a:ext cx="32003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398">
                  <a:extLst>
                    <a:ext uri="{9D8B030D-6E8A-4147-A177-3AD203B41FA5}">
                      <a16:colId xmlns:a16="http://schemas.microsoft.com/office/drawing/2014/main" val="1524012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Oriole Park design, circa 1990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50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949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610</Words>
  <Application>Microsoft Macintosh PowerPoint</Application>
  <PresentationFormat>On-screen Show (4:3)</PresentationFormat>
  <Paragraphs>196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Angsana New</vt:lpstr>
      <vt:lpstr>Arial</vt:lpstr>
      <vt:lpstr>Calibri</vt:lpstr>
      <vt:lpstr>Lucida Fax</vt:lpstr>
      <vt:lpstr>Office Theme</vt:lpstr>
      <vt:lpstr>From Reggie to Camden Yards: Baltimore’s Small-Market Success  in the Post-Messersmith Era  </vt:lpstr>
      <vt:lpstr>Blockbuster Trades of 1976</vt:lpstr>
      <vt:lpstr>New Blood in the Lineup</vt:lpstr>
      <vt:lpstr>Baltimore’s Defining Moment</vt:lpstr>
      <vt:lpstr>Marketing and Promotion</vt:lpstr>
      <vt:lpstr>Ticket Sales Outreach</vt:lpstr>
      <vt:lpstr>Ticket Sales Outreach</vt:lpstr>
      <vt:lpstr>The Post-Series Decline</vt:lpstr>
      <vt:lpstr>A Brief Rebound</vt:lpstr>
      <vt:lpstr>“Let’s do the Camden Yards things…”</vt:lpstr>
      <vt:lpstr>Out With the Old, In with the New</vt:lpstr>
      <vt:lpstr>Success, and Safe at (New) Home…</vt:lpstr>
      <vt:lpstr>Economic Impact</vt:lpstr>
      <vt:lpstr>Economic Impact  (Continued)</vt:lpstr>
      <vt:lpstr>From Reggie to Camden Yards: Baltimore’s Small-Market Success  in the Post-Messersmith Era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‘9875 Miles to Shea’: Bowie Kuhn in Vietnam, 1969</dc:title>
  <dc:creator>HenslerP</dc:creator>
  <cp:lastModifiedBy>Paul Hensler</cp:lastModifiedBy>
  <cp:revision>252</cp:revision>
  <dcterms:created xsi:type="dcterms:W3CDTF">2016-03-07T13:35:43Z</dcterms:created>
  <dcterms:modified xsi:type="dcterms:W3CDTF">2022-08-14T20:28:29Z</dcterms:modified>
</cp:coreProperties>
</file>