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EB Garamon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EBGaramond-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EBGaramond-italic.fntdata"/><Relationship Id="rId21" Type="http://schemas.openxmlformats.org/officeDocument/2006/relationships/slide" Target="slides/slide16.xml"/><Relationship Id="rId43" Type="http://schemas.openxmlformats.org/officeDocument/2006/relationships/font" Target="fonts/EBGaramond-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EBGaramon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45a77219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45a77219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53684e88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53684e88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551c0b5ba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551c0b5ba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551c0b5ba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551c0b5ba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54ee7da3c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54ee7da3c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54ee7da3c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54ee7da3c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5573c32b6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5573c32b6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54ee7da3c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54ee7da3c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4fe188eb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54fe188eb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54fe188eb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54fe188eb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54fe188eb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54fe188eb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53684e882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53684e882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4fe188eb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4fe188eb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54fe188eb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54fe188eb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54fe188eb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54fe188eb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4fe188eb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54fe188eb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54fe188eb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54fe188eb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54fe188eb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54fe188eb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54fe188eb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54fe188eb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4fe188eb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54fe188eb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54fe188eb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54fe188eb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54fe188eb8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54fe188eb8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54fe188eb8_4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54fe188eb8_4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54fe188eb8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54fe188eb8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54fe188eb8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54fe188eb8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54fe188eb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54fe188eb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54fe188eb8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54fe188eb8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54fe188eb8_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54fe188eb8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5573c32b6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5573c32b6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573c32b6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5573c32b6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54fe188eb8_4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54fe188eb8_4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54fe188eb8_4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54fe188eb8_4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53684e8824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53684e882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54ee7da3c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54ee7da3c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54fe188eb8_4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54fe188eb8_4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551c0b5ba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551c0b5ba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EB Garamond"/>
              <a:buNone/>
              <a:defRPr>
                <a:latin typeface="EB Garamond"/>
                <a:ea typeface="EB Garamond"/>
                <a:cs typeface="EB Garamond"/>
                <a:sym typeface="EB Garamo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Font typeface="EB Garamond"/>
              <a:buChar char="●"/>
              <a:defRPr>
                <a:solidFill>
                  <a:schemeClr val="dk1"/>
                </a:solidFill>
                <a:latin typeface="EB Garamond"/>
                <a:ea typeface="EB Garamond"/>
                <a:cs typeface="EB Garamond"/>
                <a:sym typeface="EB Garamond"/>
              </a:defRPr>
            </a:lvl1pPr>
            <a:lvl2pPr indent="-317500" lvl="1" marL="914400">
              <a:spcBef>
                <a:spcPts val="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2pPr>
            <a:lvl3pPr indent="-317500" lvl="2" marL="1371600">
              <a:spcBef>
                <a:spcPts val="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3pPr>
            <a:lvl4pPr indent="-317500" lvl="3" marL="1828800">
              <a:spcBef>
                <a:spcPts val="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4pPr>
            <a:lvl5pPr indent="-317500" lvl="4" marL="2286000">
              <a:spcBef>
                <a:spcPts val="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5pPr>
            <a:lvl6pPr indent="-317500" lvl="5" marL="2743200">
              <a:spcBef>
                <a:spcPts val="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6pPr>
            <a:lvl7pPr indent="-317500" lvl="6" marL="3200400">
              <a:spcBef>
                <a:spcPts val="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7pPr>
            <a:lvl8pPr indent="-317500" lvl="7" marL="3657600">
              <a:spcBef>
                <a:spcPts val="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8pPr>
            <a:lvl9pPr indent="-317500" lvl="8" marL="4114800">
              <a:spcBef>
                <a:spcPts val="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45.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jp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5322" l="0" r="0" t="16856"/>
          <a:stretch/>
        </p:blipFill>
        <p:spPr>
          <a:xfrm>
            <a:off x="0" y="0"/>
            <a:ext cx="9143999" cy="5143501"/>
          </a:xfrm>
          <a:prstGeom prst="rect">
            <a:avLst/>
          </a:prstGeom>
          <a:noFill/>
          <a:ln>
            <a:noFill/>
          </a:ln>
        </p:spPr>
      </p:pic>
      <p:sp>
        <p:nvSpPr>
          <p:cNvPr id="55" name="Google Shape;55;p13"/>
          <p:cNvSpPr/>
          <p:nvPr/>
        </p:nvSpPr>
        <p:spPr>
          <a:xfrm>
            <a:off x="0" y="0"/>
            <a:ext cx="9144000" cy="446700"/>
          </a:xfrm>
          <a:prstGeom prst="rect">
            <a:avLst/>
          </a:prstGeom>
          <a:solidFill>
            <a:srgbClr val="000000">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0" y="0"/>
            <a:ext cx="9144000" cy="1185300"/>
          </a:xfrm>
          <a:prstGeom prst="rect">
            <a:avLst/>
          </a:prstGeom>
          <a:noFill/>
          <a:ln>
            <a:noFill/>
          </a:ln>
          <a:effectLst>
            <a:outerShdw blurRad="171450" rotWithShape="0" algn="bl">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FE599"/>
                </a:solidFill>
                <a:latin typeface="EB Garamond"/>
                <a:ea typeface="EB Garamond"/>
                <a:cs typeface="EB Garamond"/>
                <a:sym typeface="EB Garamond"/>
              </a:rPr>
              <a:t>Wreckers in Hawaii</a:t>
            </a:r>
            <a:endParaRPr b="1" sz="3000">
              <a:solidFill>
                <a:srgbClr val="FFE599"/>
              </a:solidFill>
              <a:latin typeface="EB Garamond"/>
              <a:ea typeface="EB Garamond"/>
              <a:cs typeface="EB Garamond"/>
              <a:sym typeface="EB Garamond"/>
            </a:endParaRPr>
          </a:p>
          <a:p>
            <a:pPr indent="0" lvl="0" marL="0" rtl="0" algn="ctr">
              <a:lnSpc>
                <a:spcPct val="115000"/>
              </a:lnSpc>
              <a:spcBef>
                <a:spcPts val="0"/>
              </a:spcBef>
              <a:spcAft>
                <a:spcPts val="0"/>
              </a:spcAft>
              <a:buNone/>
            </a:pPr>
            <a:r>
              <a:rPr i="1" lang="en" sz="2000">
                <a:solidFill>
                  <a:schemeClr val="lt1"/>
                </a:solidFill>
                <a:latin typeface="EB Garamond"/>
                <a:ea typeface="EB Garamond"/>
                <a:cs typeface="EB Garamond"/>
                <a:sym typeface="EB Garamond"/>
              </a:rPr>
              <a:t>The Army Team that Became the Heart of the Kansas City Monarchs</a:t>
            </a:r>
            <a:endParaRPr i="1" sz="2000">
              <a:solidFill>
                <a:schemeClr val="lt1"/>
              </a:solidFill>
              <a:latin typeface="EB Garamond"/>
              <a:ea typeface="EB Garamond"/>
              <a:cs typeface="EB Garamond"/>
              <a:sym typeface="EB Garamond"/>
            </a:endParaRPr>
          </a:p>
          <a:p>
            <a:pPr indent="0" lvl="0" marL="0" rtl="0" algn="ctr">
              <a:lnSpc>
                <a:spcPct val="115000"/>
              </a:lnSpc>
              <a:spcBef>
                <a:spcPts val="0"/>
              </a:spcBef>
              <a:spcAft>
                <a:spcPts val="0"/>
              </a:spcAft>
              <a:buNone/>
            </a:pPr>
            <a:r>
              <a:rPr lang="en" sz="1200">
                <a:solidFill>
                  <a:schemeClr val="lt1"/>
                </a:solidFill>
                <a:latin typeface="EB Garamond"/>
                <a:ea typeface="EB Garamond"/>
                <a:cs typeface="EB Garamond"/>
                <a:sym typeface="EB Garamond"/>
              </a:rPr>
              <a:t>Adam Darowski, Sports Reference</a:t>
            </a:r>
            <a:endParaRPr sz="1200">
              <a:solidFill>
                <a:schemeClr val="lt1"/>
              </a:solidFill>
              <a:latin typeface="EB Garamond"/>
              <a:ea typeface="EB Garamond"/>
              <a:cs typeface="EB Garamond"/>
              <a:sym typeface="EB 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25th Infantry Wreckers</a:t>
            </a:r>
            <a:endParaRPr/>
          </a:p>
        </p:txBody>
      </p:sp>
      <p:sp>
        <p:nvSpPr>
          <p:cNvPr id="115" name="Google Shape;115;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1869: The 25th Infantry is established.</a:t>
            </a:r>
            <a:endParaRPr/>
          </a:p>
          <a:p>
            <a:pPr indent="0" lvl="0" marL="0" rtl="0" algn="l">
              <a:spcBef>
                <a:spcPts val="1200"/>
              </a:spcBef>
              <a:spcAft>
                <a:spcPts val="1200"/>
              </a:spcAft>
              <a:buNone/>
            </a:pPr>
            <a:r>
              <a:rPr lang="en"/>
              <a:t>1893: The Regiment baseball team is formed.</a:t>
            </a:r>
            <a:endParaRPr/>
          </a:p>
        </p:txBody>
      </p:sp>
      <p:pic>
        <p:nvPicPr>
          <p:cNvPr id="116" name="Google Shape;116;p22"/>
          <p:cNvPicPr preferRelativeResize="0"/>
          <p:nvPr/>
        </p:nvPicPr>
        <p:blipFill rotWithShape="1">
          <a:blip r:embed="rId3">
            <a:alphaModFix/>
          </a:blip>
          <a:srcRect b="6446" l="1426" r="869" t="15605"/>
          <a:stretch/>
        </p:blipFill>
        <p:spPr>
          <a:xfrm>
            <a:off x="0" y="0"/>
            <a:ext cx="9144003"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0" name="Shape 120"/>
        <p:cNvGrpSpPr/>
        <p:nvPr/>
      </p:nvGrpSpPr>
      <p:grpSpPr>
        <a:xfrm>
          <a:off x="0" y="0"/>
          <a:ext cx="0" cy="0"/>
          <a:chOff x="0" y="0"/>
          <a:chExt cx="0" cy="0"/>
        </a:xfrm>
      </p:grpSpPr>
      <p:pic>
        <p:nvPicPr>
          <p:cNvPr id="121" name="Google Shape;121;p23"/>
          <p:cNvPicPr preferRelativeResize="0"/>
          <p:nvPr/>
        </p:nvPicPr>
        <p:blipFill>
          <a:blip r:embed="rId3">
            <a:alphaModFix/>
          </a:blip>
          <a:stretch>
            <a:fillRect/>
          </a:stretch>
        </p:blipFill>
        <p:spPr>
          <a:xfrm>
            <a:off x="1419763" y="0"/>
            <a:ext cx="6304473"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7" name="Google Shape;127;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8" name="Google Shape;128;p24"/>
          <p:cNvPicPr preferRelativeResize="0"/>
          <p:nvPr/>
        </p:nvPicPr>
        <p:blipFill rotWithShape="1">
          <a:blip r:embed="rId3">
            <a:alphaModFix/>
          </a:blip>
          <a:srcRect b="4315" l="0" r="0" t="0"/>
          <a:stretch/>
        </p:blipFill>
        <p:spPr>
          <a:xfrm>
            <a:off x="0" y="0"/>
            <a:ext cx="9143997"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1913 Season</a:t>
            </a:r>
            <a:endParaRPr/>
          </a:p>
        </p:txBody>
      </p:sp>
      <p:sp>
        <p:nvSpPr>
          <p:cNvPr id="134" name="Google Shape;134;p25"/>
          <p:cNvSpPr txBox="1"/>
          <p:nvPr>
            <p:ph idx="1" type="body"/>
          </p:nvPr>
        </p:nvSpPr>
        <p:spPr>
          <a:xfrm>
            <a:off x="311700" y="1152475"/>
            <a:ext cx="5346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24-9 record</a:t>
            </a:r>
            <a:endParaRPr/>
          </a:p>
          <a:p>
            <a:pPr indent="-342900" lvl="0" marL="457200" rtl="0" algn="l">
              <a:spcBef>
                <a:spcPts val="0"/>
              </a:spcBef>
              <a:spcAft>
                <a:spcPts val="0"/>
              </a:spcAft>
              <a:buSzPts val="1800"/>
              <a:buChar char="●"/>
            </a:pPr>
            <a:r>
              <a:rPr lang="en"/>
              <a:t>18-1 in the Schofield Barracks League</a:t>
            </a:r>
            <a:endParaRPr/>
          </a:p>
          <a:p>
            <a:pPr indent="-342900" lvl="0" marL="457200" rtl="0" algn="l">
              <a:spcBef>
                <a:spcPts val="0"/>
              </a:spcBef>
              <a:spcAft>
                <a:spcPts val="0"/>
              </a:spcAft>
              <a:buSzPts val="1800"/>
              <a:buChar char="●"/>
            </a:pPr>
            <a:r>
              <a:rPr lang="en"/>
              <a:t>6-8 outside league play</a:t>
            </a:r>
            <a:endParaRPr/>
          </a:p>
        </p:txBody>
      </p:sp>
      <p:pic>
        <p:nvPicPr>
          <p:cNvPr id="135" name="Google Shape;135;p25"/>
          <p:cNvPicPr preferRelativeResize="0"/>
          <p:nvPr/>
        </p:nvPicPr>
        <p:blipFill rotWithShape="1">
          <a:blip r:embed="rId3">
            <a:alphaModFix/>
          </a:blip>
          <a:srcRect b="4811" l="0" r="0" t="4584"/>
          <a:stretch/>
        </p:blipFill>
        <p:spPr>
          <a:xfrm>
            <a:off x="5955768" y="0"/>
            <a:ext cx="3188232" cy="5143499"/>
          </a:xfrm>
          <a:prstGeom prst="rect">
            <a:avLst/>
          </a:prstGeom>
          <a:noFill/>
          <a:ln>
            <a:noFill/>
          </a:ln>
        </p:spPr>
      </p:pic>
      <p:pic>
        <p:nvPicPr>
          <p:cNvPr id="136" name="Google Shape;136;p25"/>
          <p:cNvPicPr preferRelativeResize="0"/>
          <p:nvPr/>
        </p:nvPicPr>
        <p:blipFill>
          <a:blip r:embed="rId4">
            <a:alphaModFix/>
          </a:blip>
          <a:stretch>
            <a:fillRect/>
          </a:stretch>
        </p:blipFill>
        <p:spPr>
          <a:xfrm>
            <a:off x="476250" y="2484900"/>
            <a:ext cx="4665626" cy="26586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2" name="Google Shape;142;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3" name="Google Shape;143;p26"/>
          <p:cNvPicPr preferRelativeResize="0"/>
          <p:nvPr/>
        </p:nvPicPr>
        <p:blipFill rotWithShape="1">
          <a:blip r:embed="rId3">
            <a:alphaModFix/>
          </a:blip>
          <a:srcRect b="17088" l="3565" r="4784" t="12528"/>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7"/>
          <p:cNvPicPr preferRelativeResize="0"/>
          <p:nvPr/>
        </p:nvPicPr>
        <p:blipFill rotWithShape="1">
          <a:blip r:embed="rId3">
            <a:alphaModFix/>
          </a:blip>
          <a:srcRect b="2362" l="14987" r="25844" t="3146"/>
          <a:stretch/>
        </p:blipFill>
        <p:spPr>
          <a:xfrm>
            <a:off x="4543425" y="0"/>
            <a:ext cx="2175230" cy="5149324"/>
          </a:xfrm>
          <a:prstGeom prst="rect">
            <a:avLst/>
          </a:prstGeom>
          <a:noFill/>
          <a:ln>
            <a:noFill/>
          </a:ln>
        </p:spPr>
      </p:pic>
      <p:pic>
        <p:nvPicPr>
          <p:cNvPr id="149" name="Google Shape;149;p27"/>
          <p:cNvPicPr preferRelativeResize="0"/>
          <p:nvPr/>
        </p:nvPicPr>
        <p:blipFill rotWithShape="1">
          <a:blip r:embed="rId4">
            <a:alphaModFix/>
          </a:blip>
          <a:srcRect b="1425" l="16192" r="14636" t="2898"/>
          <a:stretch/>
        </p:blipFill>
        <p:spPr>
          <a:xfrm>
            <a:off x="0" y="-2912"/>
            <a:ext cx="2505075" cy="5149322"/>
          </a:xfrm>
          <a:prstGeom prst="rect">
            <a:avLst/>
          </a:prstGeom>
          <a:noFill/>
          <a:ln>
            <a:noFill/>
          </a:ln>
        </p:spPr>
      </p:pic>
      <p:pic>
        <p:nvPicPr>
          <p:cNvPr id="150" name="Google Shape;150;p27"/>
          <p:cNvPicPr preferRelativeResize="0"/>
          <p:nvPr/>
        </p:nvPicPr>
        <p:blipFill rotWithShape="1">
          <a:blip r:embed="rId5">
            <a:alphaModFix/>
          </a:blip>
          <a:srcRect b="1113" l="17955" r="25757" t="2052"/>
          <a:stretch/>
        </p:blipFill>
        <p:spPr>
          <a:xfrm>
            <a:off x="2505075" y="-2912"/>
            <a:ext cx="2038351" cy="5149327"/>
          </a:xfrm>
          <a:prstGeom prst="rect">
            <a:avLst/>
          </a:prstGeom>
          <a:noFill/>
          <a:ln>
            <a:noFill/>
          </a:ln>
        </p:spPr>
      </p:pic>
      <p:pic>
        <p:nvPicPr>
          <p:cNvPr id="151" name="Google Shape;151;p27"/>
          <p:cNvPicPr preferRelativeResize="0"/>
          <p:nvPr/>
        </p:nvPicPr>
        <p:blipFill rotWithShape="1">
          <a:blip r:embed="rId6">
            <a:alphaModFix/>
          </a:blip>
          <a:srcRect b="1471" l="38238" r="3407" t="16339"/>
          <a:stretch/>
        </p:blipFill>
        <p:spPr>
          <a:xfrm>
            <a:off x="6696075" y="0"/>
            <a:ext cx="2447926"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1914 Season</a:t>
            </a:r>
            <a:endParaRPr/>
          </a:p>
        </p:txBody>
      </p:sp>
      <p:sp>
        <p:nvSpPr>
          <p:cNvPr id="157" name="Google Shape;157;p28"/>
          <p:cNvSpPr txBox="1"/>
          <p:nvPr>
            <p:ph idx="1" type="body"/>
          </p:nvPr>
        </p:nvSpPr>
        <p:spPr>
          <a:xfrm>
            <a:off x="311700" y="1152475"/>
            <a:ext cx="4374600" cy="185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18-10-1 Record</a:t>
            </a:r>
            <a:endParaRPr/>
          </a:p>
          <a:p>
            <a:pPr indent="-342900" lvl="0" marL="457200" rtl="0" algn="l">
              <a:spcBef>
                <a:spcPts val="0"/>
              </a:spcBef>
              <a:spcAft>
                <a:spcPts val="0"/>
              </a:spcAft>
              <a:buSzPts val="1800"/>
              <a:buChar char="●"/>
            </a:pPr>
            <a:r>
              <a:rPr lang="en"/>
              <a:t>Heavy Johnson Debut?</a:t>
            </a:r>
            <a:endParaRPr/>
          </a:p>
          <a:p>
            <a:pPr indent="-342900" lvl="0" marL="457200" rtl="0" algn="l">
              <a:spcBef>
                <a:spcPts val="0"/>
              </a:spcBef>
              <a:spcAft>
                <a:spcPts val="0"/>
              </a:spcAft>
              <a:buSzPts val="1800"/>
              <a:buChar char="●"/>
            </a:pPr>
            <a:r>
              <a:rPr lang="en"/>
              <a:t>Bob Fagan, Fred Goliah, and Allie Crafton also debut</a:t>
            </a:r>
            <a:endParaRPr/>
          </a:p>
        </p:txBody>
      </p:sp>
      <p:pic>
        <p:nvPicPr>
          <p:cNvPr id="158" name="Google Shape;158;p28"/>
          <p:cNvPicPr preferRelativeResize="0"/>
          <p:nvPr/>
        </p:nvPicPr>
        <p:blipFill rotWithShape="1">
          <a:blip r:embed="rId3">
            <a:alphaModFix/>
          </a:blip>
          <a:srcRect b="10780" l="2380" r="2380" t="3116"/>
          <a:stretch/>
        </p:blipFill>
        <p:spPr>
          <a:xfrm>
            <a:off x="2656075" y="2836100"/>
            <a:ext cx="2794075" cy="2307400"/>
          </a:xfrm>
          <a:prstGeom prst="rect">
            <a:avLst/>
          </a:prstGeom>
          <a:noFill/>
          <a:ln>
            <a:noFill/>
          </a:ln>
        </p:spPr>
      </p:pic>
      <p:pic>
        <p:nvPicPr>
          <p:cNvPr id="159" name="Google Shape;159;p28"/>
          <p:cNvPicPr preferRelativeResize="0"/>
          <p:nvPr/>
        </p:nvPicPr>
        <p:blipFill rotWithShape="1">
          <a:blip r:embed="rId4">
            <a:alphaModFix/>
          </a:blip>
          <a:srcRect b="2748" l="3312" r="3377" t="9431"/>
          <a:stretch/>
        </p:blipFill>
        <p:spPr>
          <a:xfrm>
            <a:off x="5450151" y="0"/>
            <a:ext cx="3693850" cy="5143499"/>
          </a:xfrm>
          <a:prstGeom prst="rect">
            <a:avLst/>
          </a:prstGeom>
          <a:noFill/>
          <a:ln>
            <a:noFill/>
          </a:ln>
        </p:spPr>
      </p:pic>
      <p:pic>
        <p:nvPicPr>
          <p:cNvPr id="160" name="Google Shape;160;p28"/>
          <p:cNvPicPr preferRelativeResize="0"/>
          <p:nvPr/>
        </p:nvPicPr>
        <p:blipFill>
          <a:blip r:embed="rId5">
            <a:alphaModFix/>
          </a:blip>
          <a:stretch>
            <a:fillRect/>
          </a:stretch>
        </p:blipFill>
        <p:spPr>
          <a:xfrm>
            <a:off x="0" y="2836100"/>
            <a:ext cx="2656087" cy="2307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1915 Season</a:t>
            </a:r>
            <a:endParaRPr/>
          </a:p>
        </p:txBody>
      </p:sp>
      <p:sp>
        <p:nvSpPr>
          <p:cNvPr id="166" name="Google Shape;166;p29"/>
          <p:cNvSpPr txBox="1"/>
          <p:nvPr>
            <p:ph idx="1" type="body"/>
          </p:nvPr>
        </p:nvSpPr>
        <p:spPr>
          <a:xfrm>
            <a:off x="311700" y="1152475"/>
            <a:ext cx="5317500" cy="1638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23-11 Record</a:t>
            </a:r>
            <a:endParaRPr/>
          </a:p>
          <a:p>
            <a:pPr indent="-342900" lvl="0" marL="457200" rtl="0" algn="l">
              <a:spcBef>
                <a:spcPts val="0"/>
              </a:spcBef>
              <a:spcAft>
                <a:spcPts val="0"/>
              </a:spcAft>
              <a:buSzPts val="1800"/>
              <a:buChar char="●"/>
            </a:pPr>
            <a:r>
              <a:rPr lang="en"/>
              <a:t>The arrival of Bullet Rogan in July</a:t>
            </a:r>
            <a:endParaRPr/>
          </a:p>
          <a:p>
            <a:pPr indent="-342900" lvl="0" marL="457200" rtl="0" algn="l">
              <a:spcBef>
                <a:spcPts val="0"/>
              </a:spcBef>
              <a:spcAft>
                <a:spcPts val="0"/>
              </a:spcAft>
              <a:buSzPts val="1800"/>
              <a:buChar char="●"/>
            </a:pPr>
            <a:r>
              <a:rPr lang="en"/>
              <a:t>Debuts of Hawkins and Smith</a:t>
            </a:r>
            <a:endParaRPr/>
          </a:p>
        </p:txBody>
      </p:sp>
      <p:pic>
        <p:nvPicPr>
          <p:cNvPr id="167" name="Google Shape;167;p29"/>
          <p:cNvPicPr preferRelativeResize="0"/>
          <p:nvPr/>
        </p:nvPicPr>
        <p:blipFill>
          <a:blip r:embed="rId3">
            <a:alphaModFix/>
          </a:blip>
          <a:stretch>
            <a:fillRect/>
          </a:stretch>
        </p:blipFill>
        <p:spPr>
          <a:xfrm>
            <a:off x="3078475" y="2571750"/>
            <a:ext cx="2493644" cy="2571750"/>
          </a:xfrm>
          <a:prstGeom prst="rect">
            <a:avLst/>
          </a:prstGeom>
          <a:noFill/>
          <a:ln>
            <a:noFill/>
          </a:ln>
        </p:spPr>
      </p:pic>
      <p:pic>
        <p:nvPicPr>
          <p:cNvPr id="168" name="Google Shape;168;p29"/>
          <p:cNvPicPr preferRelativeResize="0"/>
          <p:nvPr/>
        </p:nvPicPr>
        <p:blipFill rotWithShape="1">
          <a:blip r:embed="rId4">
            <a:alphaModFix/>
          </a:blip>
          <a:srcRect b="4668" l="3123" r="14033" t="15522"/>
          <a:stretch/>
        </p:blipFill>
        <p:spPr>
          <a:xfrm>
            <a:off x="5572125" y="0"/>
            <a:ext cx="3571876" cy="5143499"/>
          </a:xfrm>
          <a:prstGeom prst="rect">
            <a:avLst/>
          </a:prstGeom>
          <a:noFill/>
          <a:ln>
            <a:noFill/>
          </a:ln>
        </p:spPr>
      </p:pic>
      <p:pic>
        <p:nvPicPr>
          <p:cNvPr id="169" name="Google Shape;169;p29"/>
          <p:cNvPicPr preferRelativeResize="0"/>
          <p:nvPr/>
        </p:nvPicPr>
        <p:blipFill rotWithShape="1">
          <a:blip r:embed="rId5">
            <a:alphaModFix/>
          </a:blip>
          <a:srcRect b="0" l="5331" r="7983" t="0"/>
          <a:stretch/>
        </p:blipFill>
        <p:spPr>
          <a:xfrm>
            <a:off x="0" y="2571750"/>
            <a:ext cx="3078475" cy="25717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0"/>
          <p:cNvPicPr preferRelativeResize="0"/>
          <p:nvPr/>
        </p:nvPicPr>
        <p:blipFill>
          <a:blip r:embed="rId3">
            <a:alphaModFix/>
          </a:blip>
          <a:stretch>
            <a:fillRect/>
          </a:stretch>
        </p:blipFill>
        <p:spPr>
          <a:xfrm>
            <a:off x="76200" y="152400"/>
            <a:ext cx="8251349" cy="4991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1"/>
          <p:cNvPicPr preferRelativeResize="0"/>
          <p:nvPr/>
        </p:nvPicPr>
        <p:blipFill>
          <a:blip r:embed="rId3">
            <a:alphaModFix/>
          </a:blip>
          <a:stretch>
            <a:fillRect/>
          </a:stretch>
        </p:blipFill>
        <p:spPr>
          <a:xfrm>
            <a:off x="76200" y="171450"/>
            <a:ext cx="8582023" cy="3844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b="42104" l="0" r="0" t="10714"/>
          <a:stretch/>
        </p:blipFill>
        <p:spPr>
          <a:xfrm>
            <a:off x="0" y="0"/>
            <a:ext cx="9144001"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1916 Season</a:t>
            </a:r>
            <a:endParaRPr/>
          </a:p>
        </p:txBody>
      </p:sp>
      <p:sp>
        <p:nvSpPr>
          <p:cNvPr id="185" name="Google Shape;185;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34-7 Record</a:t>
            </a:r>
            <a:endParaRPr/>
          </a:p>
          <a:p>
            <a:pPr indent="-342900" lvl="0" marL="457200" rtl="0" algn="l">
              <a:spcBef>
                <a:spcPts val="0"/>
              </a:spcBef>
              <a:spcAft>
                <a:spcPts val="0"/>
              </a:spcAft>
              <a:buSzPts val="1800"/>
              <a:buChar char="●"/>
            </a:pPr>
            <a:r>
              <a:rPr lang="en"/>
              <a:t>Arrival of Dobie Moore</a:t>
            </a:r>
            <a:endParaRPr/>
          </a:p>
          <a:p>
            <a:pPr indent="-342900" lvl="0" marL="457200" rtl="0" algn="l">
              <a:spcBef>
                <a:spcPts val="0"/>
              </a:spcBef>
              <a:spcAft>
                <a:spcPts val="0"/>
              </a:spcAft>
              <a:buSzPts val="1800"/>
              <a:buChar char="●"/>
            </a:pPr>
            <a:r>
              <a:rPr lang="en"/>
              <a:t>Inauguration of Rogan the ace</a:t>
            </a:r>
            <a:endParaRPr/>
          </a:p>
        </p:txBody>
      </p:sp>
      <p:pic>
        <p:nvPicPr>
          <p:cNvPr id="186" name="Google Shape;186;p32"/>
          <p:cNvPicPr preferRelativeResize="0"/>
          <p:nvPr/>
        </p:nvPicPr>
        <p:blipFill rotWithShape="1">
          <a:blip r:embed="rId3">
            <a:alphaModFix/>
          </a:blip>
          <a:srcRect b="7825" l="0" r="0" t="0"/>
          <a:stretch/>
        </p:blipFill>
        <p:spPr>
          <a:xfrm>
            <a:off x="311700" y="2532775"/>
            <a:ext cx="8520599" cy="2609626"/>
          </a:xfrm>
          <a:prstGeom prst="rect">
            <a:avLst/>
          </a:prstGeom>
          <a:noFill/>
          <a:ln>
            <a:noFill/>
          </a:ln>
        </p:spPr>
      </p:pic>
      <p:pic>
        <p:nvPicPr>
          <p:cNvPr id="187" name="Google Shape;187;p32"/>
          <p:cNvPicPr preferRelativeResize="0"/>
          <p:nvPr/>
        </p:nvPicPr>
        <p:blipFill rotWithShape="1">
          <a:blip r:embed="rId4">
            <a:alphaModFix/>
          </a:blip>
          <a:srcRect b="8149" l="3619" r="3340" t="31664"/>
          <a:stretch/>
        </p:blipFill>
        <p:spPr>
          <a:xfrm>
            <a:off x="5686425" y="0"/>
            <a:ext cx="2952749" cy="28141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3"/>
          <p:cNvPicPr preferRelativeResize="0"/>
          <p:nvPr/>
        </p:nvPicPr>
        <p:blipFill>
          <a:blip r:embed="rId3">
            <a:alphaModFix/>
          </a:blip>
          <a:stretch>
            <a:fillRect/>
          </a:stretch>
        </p:blipFill>
        <p:spPr>
          <a:xfrm>
            <a:off x="76200" y="152400"/>
            <a:ext cx="7728432" cy="49910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1917 Season</a:t>
            </a:r>
            <a:endParaRPr/>
          </a:p>
        </p:txBody>
      </p:sp>
      <p:sp>
        <p:nvSpPr>
          <p:cNvPr id="198" name="Google Shape;198;p34"/>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27-6 Record</a:t>
            </a:r>
            <a:endParaRPr/>
          </a:p>
          <a:p>
            <a:pPr indent="-342900" lvl="0" marL="457200" rtl="0" algn="l">
              <a:spcBef>
                <a:spcPts val="0"/>
              </a:spcBef>
              <a:spcAft>
                <a:spcPts val="0"/>
              </a:spcAft>
              <a:buSzPts val="1800"/>
              <a:buChar char="●"/>
            </a:pPr>
            <a:r>
              <a:rPr lang="en"/>
              <a:t>Rogan on furlough 3/1 to 7/15</a:t>
            </a:r>
            <a:endParaRPr/>
          </a:p>
          <a:p>
            <a:pPr indent="-342900" lvl="0" marL="457200" rtl="0" algn="l">
              <a:spcBef>
                <a:spcPts val="0"/>
              </a:spcBef>
              <a:spcAft>
                <a:spcPts val="0"/>
              </a:spcAft>
              <a:buSzPts val="1800"/>
              <a:buChar char="●"/>
            </a:pPr>
            <a:r>
              <a:rPr lang="en"/>
              <a:t>William “Big C” Johnson joins team</a:t>
            </a:r>
            <a:endParaRPr/>
          </a:p>
        </p:txBody>
      </p:sp>
      <p:pic>
        <p:nvPicPr>
          <p:cNvPr id="199" name="Google Shape;199;p34"/>
          <p:cNvPicPr preferRelativeResize="0"/>
          <p:nvPr/>
        </p:nvPicPr>
        <p:blipFill>
          <a:blip r:embed="rId3">
            <a:alphaModFix/>
          </a:blip>
          <a:stretch>
            <a:fillRect/>
          </a:stretch>
        </p:blipFill>
        <p:spPr>
          <a:xfrm>
            <a:off x="0" y="2995905"/>
            <a:ext cx="9144003" cy="2147590"/>
          </a:xfrm>
          <a:prstGeom prst="rect">
            <a:avLst/>
          </a:prstGeom>
          <a:noFill/>
          <a:ln>
            <a:noFill/>
          </a:ln>
        </p:spPr>
      </p:pic>
      <p:pic>
        <p:nvPicPr>
          <p:cNvPr id="200" name="Google Shape;200;p34"/>
          <p:cNvPicPr preferRelativeResize="0"/>
          <p:nvPr/>
        </p:nvPicPr>
        <p:blipFill rotWithShape="1">
          <a:blip r:embed="rId4">
            <a:alphaModFix/>
          </a:blip>
          <a:srcRect b="52408" l="29730" r="20801" t="2778"/>
          <a:stretch/>
        </p:blipFill>
        <p:spPr>
          <a:xfrm>
            <a:off x="6838949" y="342900"/>
            <a:ext cx="1952624" cy="2305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5"/>
          <p:cNvPicPr preferRelativeResize="0"/>
          <p:nvPr/>
        </p:nvPicPr>
        <p:blipFill>
          <a:blip r:embed="rId3">
            <a:alphaModFix/>
          </a:blip>
          <a:stretch>
            <a:fillRect/>
          </a:stretch>
        </p:blipFill>
        <p:spPr>
          <a:xfrm>
            <a:off x="152400" y="152400"/>
            <a:ext cx="7773585" cy="49910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6"/>
          <p:cNvPicPr preferRelativeResize="0"/>
          <p:nvPr/>
        </p:nvPicPr>
        <p:blipFill>
          <a:blip r:embed="rId3">
            <a:alphaModFix/>
          </a:blip>
          <a:stretch>
            <a:fillRect/>
          </a:stretch>
        </p:blipFill>
        <p:spPr>
          <a:xfrm>
            <a:off x="152400" y="152400"/>
            <a:ext cx="7869326" cy="30194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1918 Season</a:t>
            </a:r>
            <a:endParaRPr/>
          </a:p>
        </p:txBody>
      </p:sp>
      <p:sp>
        <p:nvSpPr>
          <p:cNvPr id="216" name="Google Shape;216;p37"/>
          <p:cNvSpPr txBox="1"/>
          <p:nvPr>
            <p:ph idx="1" type="body"/>
          </p:nvPr>
        </p:nvSpPr>
        <p:spPr>
          <a:xfrm>
            <a:off x="311700" y="1152475"/>
            <a:ext cx="28728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14-1 Record</a:t>
            </a:r>
            <a:endParaRPr/>
          </a:p>
          <a:p>
            <a:pPr indent="-342900" lvl="0" marL="457200" rtl="0" algn="l">
              <a:spcBef>
                <a:spcPts val="0"/>
              </a:spcBef>
              <a:spcAft>
                <a:spcPts val="0"/>
              </a:spcAft>
              <a:buSzPts val="1800"/>
              <a:buChar char="●"/>
            </a:pPr>
            <a:r>
              <a:rPr lang="en"/>
              <a:t>Only loss was to Junior Wreckers</a:t>
            </a:r>
            <a:endParaRPr/>
          </a:p>
          <a:p>
            <a:pPr indent="-342900" lvl="0" marL="457200" rtl="0" algn="l">
              <a:spcBef>
                <a:spcPts val="0"/>
              </a:spcBef>
              <a:spcAft>
                <a:spcPts val="0"/>
              </a:spcAft>
              <a:buSzPts val="1800"/>
              <a:buChar char="●"/>
            </a:pPr>
            <a:r>
              <a:rPr lang="en"/>
              <a:t>August 11: Final Game</a:t>
            </a:r>
            <a:endParaRPr/>
          </a:p>
          <a:p>
            <a:pPr indent="-342900" lvl="0" marL="457200" rtl="0" algn="l">
              <a:spcBef>
                <a:spcPts val="0"/>
              </a:spcBef>
              <a:spcAft>
                <a:spcPts val="0"/>
              </a:spcAft>
              <a:buSzPts val="1800"/>
              <a:buChar char="●"/>
            </a:pPr>
            <a:r>
              <a:rPr lang="en"/>
              <a:t>August 27: Battle of Ambos Nogales</a:t>
            </a:r>
            <a:endParaRPr/>
          </a:p>
          <a:p>
            <a:pPr indent="-342900" lvl="0" marL="457200" rtl="0" algn="l">
              <a:spcBef>
                <a:spcPts val="0"/>
              </a:spcBef>
              <a:spcAft>
                <a:spcPts val="0"/>
              </a:spcAft>
              <a:buSzPts val="1800"/>
              <a:buChar char="●"/>
            </a:pPr>
            <a:r>
              <a:rPr lang="en"/>
              <a:t>August 30: Began arriving in Arizona</a:t>
            </a:r>
            <a:endParaRPr/>
          </a:p>
        </p:txBody>
      </p:sp>
      <p:pic>
        <p:nvPicPr>
          <p:cNvPr id="217" name="Google Shape;217;p37"/>
          <p:cNvPicPr preferRelativeResize="0"/>
          <p:nvPr/>
        </p:nvPicPr>
        <p:blipFill>
          <a:blip r:embed="rId3">
            <a:alphaModFix/>
          </a:blip>
          <a:stretch>
            <a:fillRect/>
          </a:stretch>
        </p:blipFill>
        <p:spPr>
          <a:xfrm>
            <a:off x="3320750" y="536838"/>
            <a:ext cx="5823251" cy="40698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8"/>
          <p:cNvPicPr preferRelativeResize="0"/>
          <p:nvPr/>
        </p:nvPicPr>
        <p:blipFill rotWithShape="1">
          <a:blip r:embed="rId3">
            <a:alphaModFix/>
          </a:blip>
          <a:srcRect b="14280" l="0" r="0" t="0"/>
          <a:stretch/>
        </p:blipFill>
        <p:spPr>
          <a:xfrm>
            <a:off x="73300" y="57150"/>
            <a:ext cx="8211627" cy="50863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39"/>
          <p:cNvPicPr preferRelativeResize="0"/>
          <p:nvPr/>
        </p:nvPicPr>
        <p:blipFill>
          <a:blip r:embed="rId3">
            <a:alphaModFix/>
          </a:blip>
          <a:stretch>
            <a:fillRect/>
          </a:stretch>
        </p:blipFill>
        <p:spPr>
          <a:xfrm>
            <a:off x="76200" y="76200"/>
            <a:ext cx="8452823" cy="2352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1919 Season</a:t>
            </a:r>
            <a:endParaRPr/>
          </a:p>
        </p:txBody>
      </p:sp>
      <p:sp>
        <p:nvSpPr>
          <p:cNvPr id="233" name="Google Shape;233;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10-3 Record</a:t>
            </a:r>
            <a:endParaRPr/>
          </a:p>
          <a:p>
            <a:pPr indent="-342900" lvl="0" marL="457200" rtl="0" algn="l">
              <a:spcBef>
                <a:spcPts val="0"/>
              </a:spcBef>
              <a:spcAft>
                <a:spcPts val="0"/>
              </a:spcAft>
              <a:buSzPts val="1800"/>
              <a:buChar char="●"/>
            </a:pPr>
            <a:r>
              <a:rPr lang="en"/>
              <a:t>In Nogales, Arizona</a:t>
            </a:r>
            <a:endParaRPr/>
          </a:p>
          <a:p>
            <a:pPr indent="-342900" lvl="0" marL="457200" rtl="0" algn="l">
              <a:spcBef>
                <a:spcPts val="0"/>
              </a:spcBef>
              <a:spcAft>
                <a:spcPts val="0"/>
              </a:spcAft>
              <a:buSzPts val="1800"/>
              <a:buChar char="●"/>
            </a:pPr>
            <a:r>
              <a:rPr lang="en"/>
              <a:t>Very few scores published</a:t>
            </a:r>
            <a:endParaRPr/>
          </a:p>
          <a:p>
            <a:pPr indent="-342900" lvl="0" marL="457200" rtl="0" algn="l">
              <a:spcBef>
                <a:spcPts val="0"/>
              </a:spcBef>
              <a:spcAft>
                <a:spcPts val="0"/>
              </a:spcAft>
              <a:buSzPts val="1800"/>
              <a:buChar char="●"/>
            </a:pPr>
            <a:r>
              <a:rPr lang="en"/>
              <a:t>No box scores</a:t>
            </a:r>
            <a:endParaRPr/>
          </a:p>
          <a:p>
            <a:pPr indent="-342900" lvl="0" marL="457200" rtl="0" algn="l">
              <a:spcBef>
                <a:spcPts val="0"/>
              </a:spcBef>
              <a:spcAft>
                <a:spcPts val="0"/>
              </a:spcAft>
              <a:buSzPts val="1800"/>
              <a:buChar char="●"/>
            </a:pPr>
            <a:r>
              <a:rPr lang="en"/>
              <a:t>5 Games against Casey Stengel All-Stars</a:t>
            </a:r>
            <a:endParaRPr/>
          </a:p>
        </p:txBody>
      </p:sp>
      <p:pic>
        <p:nvPicPr>
          <p:cNvPr id="234" name="Google Shape;234;p40"/>
          <p:cNvPicPr preferRelativeResize="0"/>
          <p:nvPr/>
        </p:nvPicPr>
        <p:blipFill>
          <a:blip r:embed="rId3">
            <a:alphaModFix/>
          </a:blip>
          <a:stretch>
            <a:fillRect/>
          </a:stretch>
        </p:blipFill>
        <p:spPr>
          <a:xfrm>
            <a:off x="5035354" y="257175"/>
            <a:ext cx="3850919" cy="4502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1920 Season</a:t>
            </a:r>
            <a:endParaRPr/>
          </a:p>
        </p:txBody>
      </p:sp>
      <p:sp>
        <p:nvSpPr>
          <p:cNvPr id="240" name="Google Shape;240;p41"/>
          <p:cNvSpPr txBox="1"/>
          <p:nvPr>
            <p:ph idx="1" type="body"/>
          </p:nvPr>
        </p:nvSpPr>
        <p:spPr>
          <a:xfrm>
            <a:off x="311700" y="1152475"/>
            <a:ext cx="3039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Hardly</a:t>
            </a:r>
            <a:r>
              <a:rPr lang="en"/>
              <a:t> any scores found</a:t>
            </a:r>
            <a:endParaRPr/>
          </a:p>
          <a:p>
            <a:pPr indent="-342900" lvl="0" marL="457200" rtl="0" algn="l">
              <a:spcBef>
                <a:spcPts val="0"/>
              </a:spcBef>
              <a:spcAft>
                <a:spcPts val="0"/>
              </a:spcAft>
              <a:buSzPts val="1800"/>
              <a:buChar char="●"/>
            </a:pPr>
            <a:r>
              <a:rPr lang="en"/>
              <a:t>One box score against Negro National League’s St. Louis Giants</a:t>
            </a:r>
            <a:endParaRPr/>
          </a:p>
        </p:txBody>
      </p:sp>
      <p:pic>
        <p:nvPicPr>
          <p:cNvPr id="241" name="Google Shape;241;p41"/>
          <p:cNvPicPr preferRelativeResize="0"/>
          <p:nvPr/>
        </p:nvPicPr>
        <p:blipFill>
          <a:blip r:embed="rId3">
            <a:alphaModFix/>
          </a:blip>
          <a:stretch>
            <a:fillRect/>
          </a:stretch>
        </p:blipFill>
        <p:spPr>
          <a:xfrm>
            <a:off x="3658858" y="0"/>
            <a:ext cx="3038885" cy="5143501"/>
          </a:xfrm>
          <a:prstGeom prst="rect">
            <a:avLst/>
          </a:prstGeom>
          <a:noFill/>
          <a:ln>
            <a:noFill/>
          </a:ln>
        </p:spPr>
      </p:pic>
      <p:pic>
        <p:nvPicPr>
          <p:cNvPr id="242" name="Google Shape;242;p41"/>
          <p:cNvPicPr preferRelativeResize="0"/>
          <p:nvPr/>
        </p:nvPicPr>
        <p:blipFill rotWithShape="1">
          <a:blip r:embed="rId4">
            <a:alphaModFix/>
          </a:blip>
          <a:srcRect b="0" l="3841" r="3582" t="0"/>
          <a:stretch/>
        </p:blipFill>
        <p:spPr>
          <a:xfrm>
            <a:off x="6697750" y="0"/>
            <a:ext cx="2457451"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b="42104" l="0" r="0" t="10714"/>
          <a:stretch/>
        </p:blipFill>
        <p:spPr>
          <a:xfrm>
            <a:off x="0" y="0"/>
            <a:ext cx="9144001" cy="5143499"/>
          </a:xfrm>
          <a:prstGeom prst="rect">
            <a:avLst/>
          </a:prstGeom>
          <a:noFill/>
          <a:ln>
            <a:noFill/>
          </a:ln>
        </p:spPr>
      </p:pic>
      <p:sp>
        <p:nvSpPr>
          <p:cNvPr id="67" name="Google Shape;67;p15"/>
          <p:cNvSpPr/>
          <p:nvPr/>
        </p:nvSpPr>
        <p:spPr>
          <a:xfrm>
            <a:off x="0" y="0"/>
            <a:ext cx="3467100" cy="5143500"/>
          </a:xfrm>
          <a:prstGeom prst="rect">
            <a:avLst/>
          </a:prstGeom>
          <a:solidFill>
            <a:srgbClr val="00000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txBox="1"/>
          <p:nvPr>
            <p:ph type="title"/>
          </p:nvPr>
        </p:nvSpPr>
        <p:spPr>
          <a:xfrm>
            <a:off x="235500" y="445025"/>
            <a:ext cx="426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2CC"/>
                </a:solidFill>
              </a:rPr>
              <a:t>Wilber “Bullet” </a:t>
            </a:r>
            <a:r>
              <a:rPr lang="en">
                <a:solidFill>
                  <a:srgbClr val="FFF2CC"/>
                </a:solidFill>
              </a:rPr>
              <a:t>Rogan</a:t>
            </a:r>
            <a:endParaRPr>
              <a:solidFill>
                <a:srgbClr val="FFF2CC"/>
              </a:solidFill>
            </a:endParaRPr>
          </a:p>
        </p:txBody>
      </p:sp>
      <p:sp>
        <p:nvSpPr>
          <p:cNvPr id="69" name="Google Shape;69;p15"/>
          <p:cNvSpPr txBox="1"/>
          <p:nvPr>
            <p:ph idx="1" type="body"/>
          </p:nvPr>
        </p:nvSpPr>
        <p:spPr>
          <a:xfrm>
            <a:off x="2355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P/OF (1920-29, 1933, 1935-38)</a:t>
            </a:r>
            <a:endParaRPr>
              <a:solidFill>
                <a:schemeClr val="lt1"/>
              </a:solidFill>
            </a:endParaRPr>
          </a:p>
          <a:p>
            <a:pPr indent="0" lvl="0" marL="0" rtl="0" algn="l">
              <a:spcBef>
                <a:spcPts val="1200"/>
              </a:spcBef>
              <a:spcAft>
                <a:spcPts val="0"/>
              </a:spcAft>
              <a:buNone/>
            </a:pPr>
            <a:r>
              <a:rPr lang="en">
                <a:solidFill>
                  <a:schemeClr val="lt1"/>
                </a:solidFill>
              </a:rPr>
              <a:t>120-52, 2.65 ERA </a:t>
            </a:r>
            <a:r>
              <a:rPr i="1" lang="en">
                <a:solidFill>
                  <a:schemeClr val="lt1"/>
                </a:solidFill>
              </a:rPr>
              <a:t>as pitcher</a:t>
            </a:r>
            <a:endParaRPr i="1">
              <a:solidFill>
                <a:schemeClr val="lt1"/>
              </a:solidFill>
            </a:endParaRPr>
          </a:p>
          <a:p>
            <a:pPr indent="0" lvl="0" marL="0" rtl="0" algn="l">
              <a:spcBef>
                <a:spcPts val="1200"/>
              </a:spcBef>
              <a:spcAft>
                <a:spcPts val="0"/>
              </a:spcAft>
              <a:buNone/>
            </a:pPr>
            <a:r>
              <a:rPr lang="en">
                <a:solidFill>
                  <a:schemeClr val="lt1"/>
                </a:solidFill>
              </a:rPr>
              <a:t>.338/.413/.521 </a:t>
            </a:r>
            <a:r>
              <a:rPr i="1" lang="en">
                <a:solidFill>
                  <a:schemeClr val="lt1"/>
                </a:solidFill>
              </a:rPr>
              <a:t>as hitter</a:t>
            </a:r>
            <a:endParaRPr i="1">
              <a:solidFill>
                <a:schemeClr val="lt1"/>
              </a:solidFill>
            </a:endParaRPr>
          </a:p>
          <a:p>
            <a:pPr indent="0" lvl="0" marL="0" rtl="0" algn="l">
              <a:spcBef>
                <a:spcPts val="1200"/>
              </a:spcBef>
              <a:spcAft>
                <a:spcPts val="0"/>
              </a:spcAft>
              <a:buNone/>
            </a:pPr>
            <a:r>
              <a:rPr lang="en">
                <a:solidFill>
                  <a:schemeClr val="lt1"/>
                </a:solidFill>
              </a:rPr>
              <a:t>257-111, .698 </a:t>
            </a:r>
            <a:r>
              <a:rPr i="1" lang="en">
                <a:solidFill>
                  <a:schemeClr val="lt1"/>
                </a:solidFill>
              </a:rPr>
              <a:t>as manager</a:t>
            </a:r>
            <a:endParaRPr i="1">
              <a:solidFill>
                <a:schemeClr val="lt1"/>
              </a:solidFill>
            </a:endParaRPr>
          </a:p>
          <a:p>
            <a:pPr indent="0" lvl="0" marL="0" rtl="0" algn="l">
              <a:spcBef>
                <a:spcPts val="1200"/>
              </a:spcBef>
              <a:spcAft>
                <a:spcPts val="1200"/>
              </a:spcAft>
              <a:buNone/>
            </a:pPr>
            <a:r>
              <a:rPr lang="en">
                <a:solidFill>
                  <a:schemeClr val="lt1"/>
                </a:solidFill>
              </a:rPr>
              <a:t>Hall of Fame (1998)</a:t>
            </a:r>
            <a:endParaRPr>
              <a:solidFill>
                <a:schemeClr val="lt1"/>
              </a:solidFill>
            </a:endParaRPr>
          </a:p>
        </p:txBody>
      </p:sp>
      <p:sp>
        <p:nvSpPr>
          <p:cNvPr id="70" name="Google Shape;70;p15"/>
          <p:cNvSpPr/>
          <p:nvPr/>
        </p:nvSpPr>
        <p:spPr>
          <a:xfrm>
            <a:off x="5867400" y="0"/>
            <a:ext cx="3276900" cy="5143500"/>
          </a:xfrm>
          <a:prstGeom prst="rect">
            <a:avLst/>
          </a:prstGeom>
          <a:solidFill>
            <a:srgbClr val="00000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2"/>
          <p:cNvPicPr preferRelativeResize="0"/>
          <p:nvPr/>
        </p:nvPicPr>
        <p:blipFill rotWithShape="1">
          <a:blip r:embed="rId3">
            <a:alphaModFix/>
          </a:blip>
          <a:srcRect b="11449" l="0" r="0" t="0"/>
          <a:stretch/>
        </p:blipFill>
        <p:spPr>
          <a:xfrm>
            <a:off x="114300" y="113625"/>
            <a:ext cx="8927427" cy="50298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43"/>
          <p:cNvPicPr preferRelativeResize="0"/>
          <p:nvPr/>
        </p:nvPicPr>
        <p:blipFill rotWithShape="1">
          <a:blip r:embed="rId3">
            <a:alphaModFix/>
          </a:blip>
          <a:srcRect b="11449" l="0" r="0" t="0"/>
          <a:stretch/>
        </p:blipFill>
        <p:spPr>
          <a:xfrm>
            <a:off x="114300" y="133350"/>
            <a:ext cx="8975452" cy="5010152"/>
          </a:xfrm>
          <a:prstGeom prst="rect">
            <a:avLst/>
          </a:prstGeom>
          <a:noFill/>
          <a:ln>
            <a:noFill/>
          </a:ln>
        </p:spPr>
      </p:pic>
      <p:sp>
        <p:nvSpPr>
          <p:cNvPr id="253" name="Google Shape;253;p43"/>
          <p:cNvSpPr/>
          <p:nvPr/>
        </p:nvSpPr>
        <p:spPr>
          <a:xfrm>
            <a:off x="0" y="1790700"/>
            <a:ext cx="9144000" cy="3352800"/>
          </a:xfrm>
          <a:prstGeom prst="rect">
            <a:avLst/>
          </a:prstGeom>
          <a:solidFill>
            <a:srgbClr val="00000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4" name="Google Shape;254;p43"/>
          <p:cNvPicPr preferRelativeResize="0"/>
          <p:nvPr/>
        </p:nvPicPr>
        <p:blipFill rotWithShape="1">
          <a:blip r:embed="rId4">
            <a:alphaModFix/>
          </a:blip>
          <a:srcRect b="24184" l="5728" r="5728" t="0"/>
          <a:stretch/>
        </p:blipFill>
        <p:spPr>
          <a:xfrm>
            <a:off x="3371792" y="2134475"/>
            <a:ext cx="2354133" cy="2637550"/>
          </a:xfrm>
          <a:prstGeom prst="rect">
            <a:avLst/>
          </a:prstGeom>
          <a:noFill/>
          <a:ln>
            <a:noFill/>
          </a:ln>
        </p:spPr>
      </p:pic>
      <p:pic>
        <p:nvPicPr>
          <p:cNvPr id="255" name="Google Shape;255;p43"/>
          <p:cNvPicPr preferRelativeResize="0"/>
          <p:nvPr/>
        </p:nvPicPr>
        <p:blipFill rotWithShape="1">
          <a:blip r:embed="rId5">
            <a:alphaModFix/>
          </a:blip>
          <a:srcRect b="12601" l="6196" r="7507" t="10232"/>
          <a:stretch/>
        </p:blipFill>
        <p:spPr>
          <a:xfrm>
            <a:off x="6106693" y="2134475"/>
            <a:ext cx="2543357" cy="2637551"/>
          </a:xfrm>
          <a:prstGeom prst="rect">
            <a:avLst/>
          </a:prstGeom>
          <a:noFill/>
          <a:ln>
            <a:noFill/>
          </a:ln>
        </p:spPr>
      </p:pic>
      <p:pic>
        <p:nvPicPr>
          <p:cNvPr id="256" name="Google Shape;256;p43"/>
          <p:cNvPicPr preferRelativeResize="0"/>
          <p:nvPr/>
        </p:nvPicPr>
        <p:blipFill rotWithShape="1">
          <a:blip r:embed="rId6">
            <a:alphaModFix/>
          </a:blip>
          <a:srcRect b="30386" l="7961" r="12427" t="18336"/>
          <a:stretch/>
        </p:blipFill>
        <p:spPr>
          <a:xfrm>
            <a:off x="452950" y="2134474"/>
            <a:ext cx="2543350" cy="2637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Negro Major Leaguers</a:t>
            </a:r>
            <a:endParaRPr/>
          </a:p>
        </p:txBody>
      </p:sp>
      <p:sp>
        <p:nvSpPr>
          <p:cNvPr id="262" name="Google Shape;262;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Bullet Rogan:</a:t>
            </a:r>
            <a:r>
              <a:rPr lang="en"/>
              <a:t> 13 seasons (1920-29, 1937-38)</a:t>
            </a:r>
            <a:endParaRPr/>
          </a:p>
          <a:p>
            <a:pPr indent="0" lvl="0" marL="0" rtl="0" algn="l">
              <a:spcBef>
                <a:spcPts val="1200"/>
              </a:spcBef>
              <a:spcAft>
                <a:spcPts val="0"/>
              </a:spcAft>
              <a:buNone/>
            </a:pPr>
            <a:r>
              <a:rPr b="1" lang="en"/>
              <a:t>Heavy Johnson:</a:t>
            </a:r>
            <a:r>
              <a:rPr lang="en"/>
              <a:t> 11 seasons (1920, 1922-28, 1930-32)</a:t>
            </a:r>
            <a:endParaRPr/>
          </a:p>
          <a:p>
            <a:pPr indent="0" lvl="0" marL="0" rtl="0" algn="l">
              <a:spcBef>
                <a:spcPts val="1200"/>
              </a:spcBef>
              <a:spcAft>
                <a:spcPts val="0"/>
              </a:spcAft>
              <a:buClr>
                <a:schemeClr val="dk1"/>
              </a:buClr>
              <a:buSzPts val="1100"/>
              <a:buFont typeface="Arial"/>
              <a:buNone/>
            </a:pPr>
            <a:r>
              <a:rPr b="1" lang="en"/>
              <a:t>Branch Russell:</a:t>
            </a:r>
            <a:r>
              <a:rPr lang="en"/>
              <a:t> 11 seasons (1922-32)</a:t>
            </a:r>
            <a:endParaRPr/>
          </a:p>
          <a:p>
            <a:pPr indent="0" lvl="0" marL="0" rtl="0" algn="l">
              <a:spcBef>
                <a:spcPts val="1200"/>
              </a:spcBef>
              <a:spcAft>
                <a:spcPts val="0"/>
              </a:spcAft>
              <a:buNone/>
            </a:pPr>
            <a:r>
              <a:rPr b="1" lang="en"/>
              <a:t>Lemuel Hawkins: </a:t>
            </a:r>
            <a:r>
              <a:rPr lang="en"/>
              <a:t>8 seasons (1921-28)</a:t>
            </a:r>
            <a:r>
              <a:rPr lang="en"/>
              <a:t> </a:t>
            </a:r>
            <a:r>
              <a:rPr lang="en">
                <a:highlight>
                  <a:schemeClr val="accent6"/>
                </a:highlight>
              </a:rPr>
              <a:t>COG 1921</a:t>
            </a:r>
            <a:endParaRPr/>
          </a:p>
          <a:p>
            <a:pPr indent="0" lvl="0" marL="0" rtl="0" algn="l">
              <a:spcBef>
                <a:spcPts val="1200"/>
              </a:spcBef>
              <a:spcAft>
                <a:spcPts val="1200"/>
              </a:spcAft>
              <a:buNone/>
            </a:pPr>
            <a:r>
              <a:rPr b="1" lang="en"/>
              <a:t>Dobie Moore: </a:t>
            </a:r>
            <a:r>
              <a:rPr lang="en"/>
              <a:t>7 seasons (1920-26)</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Negro Major Leaguers</a:t>
            </a:r>
            <a:endParaRPr/>
          </a:p>
        </p:txBody>
      </p:sp>
      <p:sp>
        <p:nvSpPr>
          <p:cNvPr id="268" name="Google Shape;268;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Carl Glass:</a:t>
            </a:r>
            <a:r>
              <a:rPr lang="en"/>
              <a:t> 7 seasons (1924-30) </a:t>
            </a:r>
            <a:r>
              <a:rPr lang="en">
                <a:highlight>
                  <a:schemeClr val="accent6"/>
                </a:highlight>
              </a:rPr>
              <a:t>CAG 1930</a:t>
            </a:r>
            <a:endParaRPr>
              <a:highlight>
                <a:schemeClr val="accent6"/>
              </a:highlight>
            </a:endParaRPr>
          </a:p>
          <a:p>
            <a:pPr indent="0" lvl="0" marL="0" rtl="0" algn="l">
              <a:spcBef>
                <a:spcPts val="1200"/>
              </a:spcBef>
              <a:spcAft>
                <a:spcPts val="0"/>
              </a:spcAft>
              <a:buNone/>
            </a:pPr>
            <a:r>
              <a:rPr b="1" lang="en"/>
              <a:t>Pinky Ward:</a:t>
            </a:r>
            <a:r>
              <a:rPr lang="en"/>
              <a:t> 7 seasons (1924-25, 1927-29, 1931-32) </a:t>
            </a:r>
            <a:r>
              <a:rPr lang="en">
                <a:highlight>
                  <a:schemeClr val="accent6"/>
                </a:highlight>
              </a:rPr>
              <a:t>CAG 1924</a:t>
            </a:r>
            <a:endParaRPr>
              <a:highlight>
                <a:schemeClr val="accent6"/>
              </a:highlight>
            </a:endParaRPr>
          </a:p>
          <a:p>
            <a:pPr indent="0" lvl="0" marL="0" rtl="0" algn="l">
              <a:spcBef>
                <a:spcPts val="1200"/>
              </a:spcBef>
              <a:spcAft>
                <a:spcPts val="0"/>
              </a:spcAft>
              <a:buClr>
                <a:schemeClr val="dk1"/>
              </a:buClr>
              <a:buSzPts val="1100"/>
              <a:buFont typeface="Arial"/>
              <a:buNone/>
            </a:pPr>
            <a:r>
              <a:rPr b="1" lang="en"/>
              <a:t>William Johnson: </a:t>
            </a:r>
            <a:r>
              <a:rPr lang="en"/>
              <a:t>6 seasons (1920, 1924-28)</a:t>
            </a:r>
            <a:endParaRPr/>
          </a:p>
          <a:p>
            <a:pPr indent="0" lvl="0" marL="0" rtl="0" algn="l">
              <a:spcBef>
                <a:spcPts val="1200"/>
              </a:spcBef>
              <a:spcAft>
                <a:spcPts val="0"/>
              </a:spcAft>
              <a:buNone/>
            </a:pPr>
            <a:r>
              <a:rPr b="1" lang="en"/>
              <a:t>Army Cooper: </a:t>
            </a:r>
            <a:r>
              <a:rPr lang="en"/>
              <a:t>4 seasons (1928-30, 1932)</a:t>
            </a:r>
            <a:endParaRPr/>
          </a:p>
          <a:p>
            <a:pPr indent="0" lvl="0" marL="0" rtl="0" algn="l">
              <a:spcBef>
                <a:spcPts val="1200"/>
              </a:spcBef>
              <a:spcAft>
                <a:spcPts val="0"/>
              </a:spcAft>
              <a:buNone/>
            </a:pPr>
            <a:r>
              <a:rPr b="1" lang="en"/>
              <a:t>Stewart:</a:t>
            </a:r>
            <a:r>
              <a:rPr lang="en"/>
              <a:t> 3 seasons (1920, 1924, 1940) </a:t>
            </a:r>
            <a:r>
              <a:rPr lang="en">
                <a:highlight>
                  <a:schemeClr val="accent6"/>
                </a:highlight>
              </a:rPr>
              <a:t>CAG 1924</a:t>
            </a:r>
            <a:endParaRPr>
              <a:highlight>
                <a:schemeClr val="accent6"/>
              </a:highlight>
            </a:endParaRPr>
          </a:p>
          <a:p>
            <a:pPr indent="0" lvl="0" marL="0" rtl="0" algn="l">
              <a:spcBef>
                <a:spcPts val="1200"/>
              </a:spcBef>
              <a:spcAft>
                <a:spcPts val="1200"/>
              </a:spcAft>
              <a:buNone/>
            </a:pPr>
            <a:r>
              <a:rPr b="1" lang="en"/>
              <a:t>Bob Fagan: </a:t>
            </a:r>
            <a:r>
              <a:rPr lang="en"/>
              <a:t>2 seasons (1921, 1923)</a:t>
            </a:r>
            <a:endParaRPr i="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Negro Major Leaguers</a:t>
            </a:r>
            <a:endParaRPr/>
          </a:p>
        </p:txBody>
      </p:sp>
      <p:sp>
        <p:nvSpPr>
          <p:cNvPr id="274" name="Google Shape;274;p46"/>
          <p:cNvSpPr txBox="1"/>
          <p:nvPr>
            <p:ph idx="1" type="body"/>
          </p:nvPr>
        </p:nvSpPr>
        <p:spPr>
          <a:xfrm>
            <a:off x="311700" y="1152475"/>
            <a:ext cx="4669800" cy="363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Mose Herring: </a:t>
            </a:r>
            <a:r>
              <a:rPr lang="en"/>
              <a:t>1 season (1920)</a:t>
            </a:r>
            <a:endParaRPr/>
          </a:p>
          <a:p>
            <a:pPr indent="0" lvl="0" marL="0" rtl="0" algn="l">
              <a:spcBef>
                <a:spcPts val="1200"/>
              </a:spcBef>
              <a:spcAft>
                <a:spcPts val="0"/>
              </a:spcAft>
              <a:buNone/>
            </a:pPr>
            <a:r>
              <a:rPr b="1" lang="en"/>
              <a:t>William Linder:</a:t>
            </a:r>
            <a:r>
              <a:rPr lang="en"/>
              <a:t> 1 season (1922)</a:t>
            </a:r>
            <a:endParaRPr/>
          </a:p>
          <a:p>
            <a:pPr indent="0" lvl="0" marL="0" rtl="0" algn="l">
              <a:spcBef>
                <a:spcPts val="1200"/>
              </a:spcBef>
              <a:spcAft>
                <a:spcPts val="0"/>
              </a:spcAft>
              <a:buClr>
                <a:schemeClr val="dk1"/>
              </a:buClr>
              <a:buSzPts val="1100"/>
              <a:buFont typeface="Arial"/>
              <a:buNone/>
            </a:pPr>
            <a:r>
              <a:rPr b="1" lang="en"/>
              <a:t>Fred Goliah: </a:t>
            </a:r>
            <a:r>
              <a:rPr lang="en"/>
              <a:t>1 season (1920)</a:t>
            </a:r>
            <a:r>
              <a:rPr b="1" lang="en"/>
              <a:t> </a:t>
            </a:r>
            <a:r>
              <a:rPr lang="en">
                <a:highlight>
                  <a:schemeClr val="accent6"/>
                </a:highlight>
              </a:rPr>
              <a:t>COG 1920</a:t>
            </a:r>
            <a:endParaRPr>
              <a:highlight>
                <a:schemeClr val="accent6"/>
              </a:highlight>
            </a:endParaRPr>
          </a:p>
          <a:p>
            <a:pPr indent="0" lvl="0" marL="0" rtl="0" algn="l">
              <a:spcBef>
                <a:spcPts val="1200"/>
              </a:spcBef>
              <a:spcAft>
                <a:spcPts val="1200"/>
              </a:spcAft>
              <a:buNone/>
            </a:pPr>
            <a:r>
              <a:rPr i="1" lang="en"/>
              <a:t>But also 1909 Illinois Giants, 1911 Chicago American Giants, 1911 Chicago Leland Giants</a:t>
            </a:r>
            <a:endParaRPr i="1"/>
          </a:p>
        </p:txBody>
      </p:sp>
      <p:pic>
        <p:nvPicPr>
          <p:cNvPr id="275" name="Google Shape;275;p46"/>
          <p:cNvPicPr preferRelativeResize="0"/>
          <p:nvPr/>
        </p:nvPicPr>
        <p:blipFill rotWithShape="1">
          <a:blip r:embed="rId3">
            <a:alphaModFix/>
          </a:blip>
          <a:srcRect b="1990" l="4429" r="3675" t="2780"/>
          <a:stretch/>
        </p:blipFill>
        <p:spPr>
          <a:xfrm>
            <a:off x="5791437" y="0"/>
            <a:ext cx="3352563" cy="5143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7"/>
          <p:cNvSpPr txBox="1"/>
          <p:nvPr>
            <p:ph type="title"/>
          </p:nvPr>
        </p:nvSpPr>
        <p:spPr>
          <a:xfrm>
            <a:off x="311700" y="445025"/>
            <a:ext cx="2517300" cy="113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t>Not</a:t>
            </a:r>
            <a:r>
              <a:rPr b="1" lang="en"/>
              <a:t> </a:t>
            </a:r>
            <a:r>
              <a:rPr lang="en"/>
              <a:t>Members of the 25th Infantry</a:t>
            </a:r>
            <a:endParaRPr/>
          </a:p>
        </p:txBody>
      </p:sp>
      <p:sp>
        <p:nvSpPr>
          <p:cNvPr id="281" name="Google Shape;281;p47"/>
          <p:cNvSpPr txBox="1"/>
          <p:nvPr>
            <p:ph idx="1" type="body"/>
          </p:nvPr>
        </p:nvSpPr>
        <p:spPr>
          <a:xfrm>
            <a:off x="311700" y="1666875"/>
            <a:ext cx="2745900" cy="304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Andy Cooper</a:t>
            </a:r>
            <a:endParaRPr/>
          </a:p>
          <a:p>
            <a:pPr indent="0" lvl="0" marL="0" rtl="0" algn="l">
              <a:spcBef>
                <a:spcPts val="1200"/>
              </a:spcBef>
              <a:spcAft>
                <a:spcPts val="1200"/>
              </a:spcAft>
              <a:buNone/>
            </a:pPr>
            <a:r>
              <a:rPr b="1" lang="en"/>
              <a:t>Hurley McNair</a:t>
            </a:r>
            <a:endParaRPr i="1"/>
          </a:p>
        </p:txBody>
      </p:sp>
      <p:pic>
        <p:nvPicPr>
          <p:cNvPr id="282" name="Google Shape;282;p47"/>
          <p:cNvPicPr preferRelativeResize="0"/>
          <p:nvPr/>
        </p:nvPicPr>
        <p:blipFill rotWithShape="1">
          <a:blip r:embed="rId3">
            <a:alphaModFix/>
          </a:blip>
          <a:srcRect b="0" l="2306" r="5066" t="0"/>
          <a:stretch/>
        </p:blipFill>
        <p:spPr>
          <a:xfrm>
            <a:off x="3390900" y="0"/>
            <a:ext cx="5753098" cy="51435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6" name="Shape 286"/>
        <p:cNvGrpSpPr/>
        <p:nvPr/>
      </p:nvGrpSpPr>
      <p:grpSpPr>
        <a:xfrm>
          <a:off x="0" y="0"/>
          <a:ext cx="0" cy="0"/>
          <a:chOff x="0" y="0"/>
          <a:chExt cx="0" cy="0"/>
        </a:xfrm>
      </p:grpSpPr>
      <p:sp>
        <p:nvSpPr>
          <p:cNvPr id="287" name="Google Shape;287;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F2CC"/>
                </a:solidFill>
              </a:rPr>
              <a:t>Thank You.</a:t>
            </a:r>
            <a:endParaRPr b="1">
              <a:solidFill>
                <a:srgbClr val="FFF2CC"/>
              </a:solidFill>
            </a:endParaRPr>
          </a:p>
        </p:txBody>
      </p:sp>
      <p:sp>
        <p:nvSpPr>
          <p:cNvPr id="288" name="Google Shape;288;p48"/>
          <p:cNvSpPr txBox="1"/>
          <p:nvPr>
            <p:ph idx="1" type="body"/>
          </p:nvPr>
        </p:nvSpPr>
        <p:spPr>
          <a:xfrm>
            <a:off x="311700" y="1152475"/>
            <a:ext cx="2936400" cy="360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FFF2CC"/>
                </a:solidFill>
              </a:rPr>
              <a:t>Adam Darowski</a:t>
            </a:r>
            <a:br>
              <a:rPr lang="en">
                <a:solidFill>
                  <a:schemeClr val="lt1"/>
                </a:solidFill>
              </a:rPr>
            </a:br>
            <a:r>
              <a:rPr lang="en">
                <a:solidFill>
                  <a:schemeClr val="lt1"/>
                </a:solidFill>
              </a:rPr>
              <a:t>Product Director</a:t>
            </a:r>
            <a:br>
              <a:rPr lang="en">
                <a:solidFill>
                  <a:schemeClr val="lt1"/>
                </a:solidFill>
              </a:rPr>
            </a:br>
            <a:r>
              <a:rPr lang="en">
                <a:solidFill>
                  <a:schemeClr val="lt1"/>
                </a:solidFill>
              </a:rPr>
              <a:t>Sports Reference</a:t>
            </a:r>
            <a:br>
              <a:rPr lang="en">
                <a:solidFill>
                  <a:schemeClr val="lt1"/>
                </a:solidFill>
              </a:rPr>
            </a:br>
            <a:r>
              <a:rPr lang="en">
                <a:solidFill>
                  <a:schemeClr val="lt1"/>
                </a:solidFill>
              </a:rPr>
              <a:t>ad@sports-reference.com</a:t>
            </a:r>
            <a:br>
              <a:rPr lang="en">
                <a:solidFill>
                  <a:schemeClr val="lt1"/>
                </a:solidFill>
              </a:rPr>
            </a:br>
            <a:r>
              <a:rPr lang="en">
                <a:solidFill>
                  <a:schemeClr val="lt1"/>
                </a:solidFill>
              </a:rPr>
              <a:t>@baseballtwit</a:t>
            </a:r>
            <a:endParaRPr>
              <a:solidFill>
                <a:schemeClr val="lt1"/>
              </a:solidFill>
            </a:endParaRPr>
          </a:p>
          <a:p>
            <a:pPr indent="0" lvl="0" marL="0" rtl="0" algn="l">
              <a:spcBef>
                <a:spcPts val="1200"/>
              </a:spcBef>
              <a:spcAft>
                <a:spcPts val="0"/>
              </a:spcAft>
              <a:buNone/>
            </a:pPr>
            <a:r>
              <a:rPr lang="en">
                <a:solidFill>
                  <a:srgbClr val="FFF2CC"/>
                </a:solidFill>
              </a:rPr>
              <a:t>darowski.com/wreckers</a:t>
            </a:r>
            <a:endParaRPr>
              <a:solidFill>
                <a:srgbClr val="FFF2CC"/>
              </a:solidFill>
            </a:endParaRPr>
          </a:p>
          <a:p>
            <a:pPr indent="0" lvl="0" marL="0" rtl="0" algn="l">
              <a:spcBef>
                <a:spcPts val="1200"/>
              </a:spcBef>
              <a:spcAft>
                <a:spcPts val="1200"/>
              </a:spcAft>
              <a:buNone/>
            </a:pPr>
            <a:r>
              <a:rPr lang="en" sz="1200">
                <a:solidFill>
                  <a:schemeClr val="lt1"/>
                </a:solidFill>
              </a:rPr>
              <a:t>Thank you to the Fort Huachuca Museum, Stephen Gregory, Bill Staples Jr., Scott Simkus, Gary Ashwill, Kevin Johnson, Jacek Bonneville, and everyone else who has taken an interest in this project.</a:t>
            </a:r>
            <a:endParaRPr sz="1200">
              <a:solidFill>
                <a:schemeClr val="lt1"/>
              </a:solidFill>
            </a:endParaRPr>
          </a:p>
        </p:txBody>
      </p:sp>
      <p:pic>
        <p:nvPicPr>
          <p:cNvPr id="289" name="Google Shape;289;p48"/>
          <p:cNvPicPr preferRelativeResize="0"/>
          <p:nvPr/>
        </p:nvPicPr>
        <p:blipFill>
          <a:blip r:embed="rId3">
            <a:alphaModFix/>
          </a:blip>
          <a:stretch>
            <a:fillRect/>
          </a:stretch>
        </p:blipFill>
        <p:spPr>
          <a:xfrm>
            <a:off x="3654746" y="0"/>
            <a:ext cx="548926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6"/>
          <p:cNvPicPr preferRelativeResize="0"/>
          <p:nvPr/>
        </p:nvPicPr>
        <p:blipFill rotWithShape="1">
          <a:blip r:embed="rId3">
            <a:alphaModFix/>
          </a:blip>
          <a:srcRect b="42104" l="0" r="0" t="10714"/>
          <a:stretch/>
        </p:blipFill>
        <p:spPr>
          <a:xfrm>
            <a:off x="0" y="0"/>
            <a:ext cx="9144001" cy="5143499"/>
          </a:xfrm>
          <a:prstGeom prst="rect">
            <a:avLst/>
          </a:prstGeom>
          <a:noFill/>
          <a:ln>
            <a:noFill/>
          </a:ln>
        </p:spPr>
      </p:pic>
      <p:sp>
        <p:nvSpPr>
          <p:cNvPr id="76" name="Google Shape;76;p16"/>
          <p:cNvSpPr/>
          <p:nvPr/>
        </p:nvSpPr>
        <p:spPr>
          <a:xfrm>
            <a:off x="3381175" y="0"/>
            <a:ext cx="5763000" cy="5143500"/>
          </a:xfrm>
          <a:prstGeom prst="rect">
            <a:avLst/>
          </a:prstGeom>
          <a:solidFill>
            <a:srgbClr val="00000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txBox="1"/>
          <p:nvPr>
            <p:ph type="title"/>
          </p:nvPr>
        </p:nvSpPr>
        <p:spPr>
          <a:xfrm>
            <a:off x="3664500" y="445025"/>
            <a:ext cx="426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2CC"/>
                </a:solidFill>
              </a:rPr>
              <a:t>Oscar “Heavy” Johnson</a:t>
            </a:r>
            <a:endParaRPr>
              <a:solidFill>
                <a:srgbClr val="FFF2CC"/>
              </a:solidFill>
            </a:endParaRPr>
          </a:p>
        </p:txBody>
      </p:sp>
      <p:sp>
        <p:nvSpPr>
          <p:cNvPr id="78" name="Google Shape;78;p16"/>
          <p:cNvSpPr txBox="1"/>
          <p:nvPr>
            <p:ph idx="1" type="body"/>
          </p:nvPr>
        </p:nvSpPr>
        <p:spPr>
          <a:xfrm>
            <a:off x="36645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lt1"/>
                </a:solidFill>
              </a:rPr>
              <a:t>OF (1920, 1922-28, 1930-32)</a:t>
            </a:r>
            <a:endParaRPr>
              <a:solidFill>
                <a:schemeClr val="lt1"/>
              </a:solidFill>
            </a:endParaRPr>
          </a:p>
          <a:p>
            <a:pPr indent="0" lvl="0" marL="0" rtl="0" algn="l">
              <a:spcBef>
                <a:spcPts val="1200"/>
              </a:spcBef>
              <a:spcAft>
                <a:spcPts val="0"/>
              </a:spcAft>
              <a:buClr>
                <a:schemeClr val="dk1"/>
              </a:buClr>
              <a:buSzPts val="1100"/>
              <a:buFont typeface="Arial"/>
              <a:buNone/>
            </a:pPr>
            <a:r>
              <a:rPr lang="en">
                <a:solidFill>
                  <a:schemeClr val="lt1"/>
                </a:solidFill>
              </a:rPr>
              <a:t>2x Batting Title (1922, 1923)</a:t>
            </a:r>
            <a:endParaRPr>
              <a:solidFill>
                <a:schemeClr val="lt1"/>
              </a:solidFill>
            </a:endParaRPr>
          </a:p>
          <a:p>
            <a:pPr indent="0" lvl="0" marL="0" rtl="0" algn="l">
              <a:spcBef>
                <a:spcPts val="1200"/>
              </a:spcBef>
              <a:spcAft>
                <a:spcPts val="0"/>
              </a:spcAft>
              <a:buClr>
                <a:schemeClr val="dk1"/>
              </a:buClr>
              <a:buSzPts val="1100"/>
              <a:buFont typeface="Arial"/>
              <a:buNone/>
            </a:pPr>
            <a:r>
              <a:rPr lang="en">
                <a:solidFill>
                  <a:schemeClr val="lt1"/>
                </a:solidFill>
              </a:rPr>
              <a:t>Triple Crown (1923)</a:t>
            </a:r>
            <a:endParaRPr>
              <a:solidFill>
                <a:schemeClr val="lt1"/>
              </a:solidFill>
            </a:endParaRPr>
          </a:p>
          <a:p>
            <a:pPr indent="0" lvl="0" marL="0" rtl="0" algn="l">
              <a:spcBef>
                <a:spcPts val="1200"/>
              </a:spcBef>
              <a:spcAft>
                <a:spcPts val="0"/>
              </a:spcAft>
              <a:buClr>
                <a:schemeClr val="dk1"/>
              </a:buClr>
              <a:buSzPts val="1100"/>
              <a:buFont typeface="Arial"/>
              <a:buNone/>
            </a:pPr>
            <a:r>
              <a:rPr lang="en">
                <a:solidFill>
                  <a:schemeClr val="lt1"/>
                </a:solidFill>
              </a:rPr>
              <a:t>.406/.471/.722, 20 HR, 120 RBI </a:t>
            </a:r>
            <a:r>
              <a:rPr i="1" lang="en">
                <a:solidFill>
                  <a:schemeClr val="lt1"/>
                </a:solidFill>
              </a:rPr>
              <a:t>in 1923</a:t>
            </a:r>
            <a:endParaRPr i="1">
              <a:solidFill>
                <a:schemeClr val="lt1"/>
              </a:solidFill>
            </a:endParaRPr>
          </a:p>
          <a:p>
            <a:pPr indent="0" lvl="0" marL="0" rtl="0" algn="l">
              <a:spcBef>
                <a:spcPts val="1200"/>
              </a:spcBef>
              <a:spcAft>
                <a:spcPts val="1200"/>
              </a:spcAft>
              <a:buNone/>
            </a:pPr>
            <a:r>
              <a:rPr lang="en">
                <a:solidFill>
                  <a:schemeClr val="lt1"/>
                </a:solidFill>
              </a:rPr>
              <a:t>.370/.428/.592 </a:t>
            </a:r>
            <a:r>
              <a:rPr i="1" lang="en">
                <a:solidFill>
                  <a:schemeClr val="lt1"/>
                </a:solidFill>
              </a:rPr>
              <a:t>career</a:t>
            </a:r>
            <a:endParaRPr>
              <a:solidFill>
                <a:schemeClr val="lt1"/>
              </a:solidFill>
            </a:endParaRPr>
          </a:p>
        </p:txBody>
      </p:sp>
      <p:sp>
        <p:nvSpPr>
          <p:cNvPr id="79" name="Google Shape;79;p16"/>
          <p:cNvSpPr/>
          <p:nvPr/>
        </p:nvSpPr>
        <p:spPr>
          <a:xfrm>
            <a:off x="0" y="0"/>
            <a:ext cx="614700" cy="5143500"/>
          </a:xfrm>
          <a:prstGeom prst="rect">
            <a:avLst/>
          </a:prstGeom>
          <a:solidFill>
            <a:srgbClr val="00000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b="42104" l="0" r="0" t="10714"/>
          <a:stretch/>
        </p:blipFill>
        <p:spPr>
          <a:xfrm>
            <a:off x="0" y="0"/>
            <a:ext cx="9144001" cy="5143499"/>
          </a:xfrm>
          <a:prstGeom prst="rect">
            <a:avLst/>
          </a:prstGeom>
          <a:noFill/>
          <a:ln>
            <a:noFill/>
          </a:ln>
        </p:spPr>
      </p:pic>
      <p:sp>
        <p:nvSpPr>
          <p:cNvPr id="85" name="Google Shape;85;p17"/>
          <p:cNvSpPr/>
          <p:nvPr/>
        </p:nvSpPr>
        <p:spPr>
          <a:xfrm>
            <a:off x="0" y="0"/>
            <a:ext cx="5895900" cy="5143500"/>
          </a:xfrm>
          <a:prstGeom prst="rect">
            <a:avLst/>
          </a:prstGeom>
          <a:solidFill>
            <a:srgbClr val="00000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txBox="1"/>
          <p:nvPr>
            <p:ph type="title"/>
          </p:nvPr>
        </p:nvSpPr>
        <p:spPr>
          <a:xfrm>
            <a:off x="235500" y="445025"/>
            <a:ext cx="426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2CC"/>
                </a:solidFill>
              </a:rPr>
              <a:t>Walter “Dobie” Moore</a:t>
            </a:r>
            <a:endParaRPr>
              <a:solidFill>
                <a:srgbClr val="FFF2CC"/>
              </a:solidFill>
            </a:endParaRPr>
          </a:p>
        </p:txBody>
      </p:sp>
      <p:sp>
        <p:nvSpPr>
          <p:cNvPr id="87" name="Google Shape;87;p17"/>
          <p:cNvSpPr txBox="1"/>
          <p:nvPr>
            <p:ph idx="1" type="body"/>
          </p:nvPr>
        </p:nvSpPr>
        <p:spPr>
          <a:xfrm>
            <a:off x="2355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lt1"/>
                </a:solidFill>
              </a:rPr>
              <a:t>SS (1920-26)</a:t>
            </a:r>
            <a:endParaRPr>
              <a:solidFill>
                <a:schemeClr val="lt1"/>
              </a:solidFill>
            </a:endParaRPr>
          </a:p>
          <a:p>
            <a:pPr indent="0" lvl="0" marL="0" rtl="0" algn="l">
              <a:spcBef>
                <a:spcPts val="1200"/>
              </a:spcBef>
              <a:spcAft>
                <a:spcPts val="0"/>
              </a:spcAft>
              <a:buClr>
                <a:schemeClr val="dk1"/>
              </a:buClr>
              <a:buSzPts val="1100"/>
              <a:buFont typeface="Arial"/>
              <a:buNone/>
            </a:pPr>
            <a:r>
              <a:rPr lang="en">
                <a:solidFill>
                  <a:schemeClr val="lt1"/>
                </a:solidFill>
              </a:rPr>
              <a:t>1920-25, 3rd in WAR</a:t>
            </a:r>
            <a:br>
              <a:rPr lang="en">
                <a:solidFill>
                  <a:schemeClr val="lt1"/>
                </a:solidFill>
              </a:rPr>
            </a:br>
            <a:r>
              <a:rPr i="1" lang="en">
                <a:solidFill>
                  <a:schemeClr val="lt1"/>
                </a:solidFill>
              </a:rPr>
              <a:t>behind Rogan &amp; Charleston</a:t>
            </a:r>
            <a:endParaRPr i="1">
              <a:solidFill>
                <a:schemeClr val="lt1"/>
              </a:solidFill>
            </a:endParaRPr>
          </a:p>
          <a:p>
            <a:pPr indent="0" lvl="0" marL="0" rtl="0" algn="l">
              <a:spcBef>
                <a:spcPts val="1200"/>
              </a:spcBef>
              <a:spcAft>
                <a:spcPts val="0"/>
              </a:spcAft>
              <a:buClr>
                <a:schemeClr val="dk1"/>
              </a:buClr>
              <a:buSzPts val="1100"/>
              <a:buFont typeface="Arial"/>
              <a:buNone/>
            </a:pPr>
            <a:r>
              <a:rPr lang="en">
                <a:solidFill>
                  <a:schemeClr val="lt1"/>
                </a:solidFill>
              </a:rPr>
              <a:t>.350/.393/.524 </a:t>
            </a:r>
            <a:r>
              <a:rPr i="1" lang="en">
                <a:solidFill>
                  <a:schemeClr val="lt1"/>
                </a:solidFill>
              </a:rPr>
              <a:t>career</a:t>
            </a:r>
            <a:endParaRPr i="1">
              <a:solidFill>
                <a:schemeClr val="lt1"/>
              </a:solidFill>
            </a:endParaRPr>
          </a:p>
          <a:p>
            <a:pPr indent="0" lvl="0" marL="0" rtl="0" algn="l">
              <a:spcBef>
                <a:spcPts val="1200"/>
              </a:spcBef>
              <a:spcAft>
                <a:spcPts val="1200"/>
              </a:spcAft>
              <a:buNone/>
            </a:pPr>
            <a:r>
              <a:rPr lang="en">
                <a:solidFill>
                  <a:schemeClr val="lt1"/>
                </a:solidFill>
              </a:rPr>
              <a:t>8.7 WAR/162 </a:t>
            </a:r>
            <a:r>
              <a:rPr i="1" lang="en">
                <a:solidFill>
                  <a:schemeClr val="lt1"/>
                </a:solidFill>
              </a:rPr>
              <a:t>career</a:t>
            </a:r>
            <a:endParaRPr>
              <a:solidFill>
                <a:schemeClr val="lt1"/>
              </a:solidFill>
            </a:endParaRPr>
          </a:p>
        </p:txBody>
      </p:sp>
      <p:sp>
        <p:nvSpPr>
          <p:cNvPr id="88" name="Google Shape;88;p17"/>
          <p:cNvSpPr/>
          <p:nvPr/>
        </p:nvSpPr>
        <p:spPr>
          <a:xfrm>
            <a:off x="8591550" y="0"/>
            <a:ext cx="552600" cy="5143500"/>
          </a:xfrm>
          <a:prstGeom prst="rect">
            <a:avLst/>
          </a:prstGeom>
          <a:solidFill>
            <a:srgbClr val="00000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8"/>
          <p:cNvPicPr preferRelativeResize="0"/>
          <p:nvPr/>
        </p:nvPicPr>
        <p:blipFill rotWithShape="1">
          <a:blip r:embed="rId3">
            <a:alphaModFix/>
          </a:blip>
          <a:srcRect b="5322" l="0" r="0" t="16856"/>
          <a:stretch/>
        </p:blipFill>
        <p:spPr>
          <a:xfrm>
            <a:off x="0" y="0"/>
            <a:ext cx="9143999"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9"/>
          <p:cNvPicPr preferRelativeResize="0"/>
          <p:nvPr/>
        </p:nvPicPr>
        <p:blipFill rotWithShape="1">
          <a:blip r:embed="rId3">
            <a:alphaModFix/>
          </a:blip>
          <a:srcRect b="5330" l="0" r="0" t="16848"/>
          <a:stretch/>
        </p:blipFill>
        <p:spPr>
          <a:xfrm>
            <a:off x="0" y="0"/>
            <a:ext cx="9143999" cy="5143501"/>
          </a:xfrm>
          <a:prstGeom prst="rect">
            <a:avLst/>
          </a:prstGeom>
          <a:noFill/>
          <a:ln>
            <a:noFill/>
          </a:ln>
        </p:spPr>
      </p:pic>
      <p:pic>
        <p:nvPicPr>
          <p:cNvPr id="99" name="Google Shape;99;p19"/>
          <p:cNvPicPr preferRelativeResize="0"/>
          <p:nvPr/>
        </p:nvPicPr>
        <p:blipFill rotWithShape="1">
          <a:blip r:embed="rId4">
            <a:alphaModFix/>
          </a:blip>
          <a:srcRect b="5322" l="0" r="0" t="16856"/>
          <a:stretch/>
        </p:blipFill>
        <p:spPr>
          <a:xfrm>
            <a:off x="0" y="0"/>
            <a:ext cx="9143999"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 name="Shape 103"/>
        <p:cNvGrpSpPr/>
        <p:nvPr/>
      </p:nvGrpSpPr>
      <p:grpSpPr>
        <a:xfrm>
          <a:off x="0" y="0"/>
          <a:ext cx="0" cy="0"/>
          <a:chOff x="0" y="0"/>
          <a:chExt cx="0" cy="0"/>
        </a:xfrm>
      </p:grpSpPr>
      <p:pic>
        <p:nvPicPr>
          <p:cNvPr id="104" name="Google Shape;104;p20"/>
          <p:cNvPicPr preferRelativeResize="0"/>
          <p:nvPr/>
        </p:nvPicPr>
        <p:blipFill rotWithShape="1">
          <a:blip r:embed="rId3">
            <a:alphaModFix/>
          </a:blip>
          <a:srcRect b="13077" l="0" r="0" t="9630"/>
          <a:stretch/>
        </p:blipFill>
        <p:spPr>
          <a:xfrm>
            <a:off x="0" y="0"/>
            <a:ext cx="9144001"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8"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520488" y="0"/>
            <a:ext cx="8103014"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