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2" r:id="rId3"/>
    <p:sldId id="294" r:id="rId4"/>
    <p:sldId id="309" r:id="rId5"/>
    <p:sldId id="257" r:id="rId6"/>
    <p:sldId id="282" r:id="rId7"/>
    <p:sldId id="301" r:id="rId8"/>
    <p:sldId id="300" r:id="rId9"/>
    <p:sldId id="295" r:id="rId10"/>
    <p:sldId id="303" r:id="rId11"/>
    <p:sldId id="304" r:id="rId12"/>
    <p:sldId id="305" r:id="rId13"/>
    <p:sldId id="306" r:id="rId14"/>
    <p:sldId id="307" r:id="rId15"/>
    <p:sldId id="308" r:id="rId16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4tyuvbYJshkBHimh0AXqZ4t/8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900"/>
    <a:srgbClr val="000E54"/>
    <a:srgbClr val="D44500"/>
    <a:srgbClr val="006F71"/>
    <a:srgbClr val="FFFFFF"/>
    <a:srgbClr val="A45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4EA214-B44D-44EA-98CE-F993D3449AC9}">
  <a:tblStyle styleId="{ED4EA214-B44D-44EA-98CE-F993D3449A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88868" autoAdjust="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22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97D291-DD13-4756-8918-0D3560415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D9E4D-31C2-4D77-814E-37BD571DF6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9F0EF-4773-4E3F-BD60-8A758D3CB68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D2D54-973F-4DFB-AB2D-E68CBB404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6EC13-C450-442E-823B-4D07ED0AE4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A1A64-C151-43C0-AA74-1CAF4207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665c2643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a665c26439_0_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ga665c26439_0_4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25" tIns="46300" rIns="92625" bIns="46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46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56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91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44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59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 txBox="1">
            <a:spLocks noGrp="1"/>
          </p:cNvSpPr>
          <p:nvPr>
            <p:ph type="ctrTitle"/>
          </p:nvPr>
        </p:nvSpPr>
        <p:spPr>
          <a:xfrm>
            <a:off x="12192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4500"/>
              </a:buClr>
              <a:buSzPts val="4400"/>
              <a:buFont typeface="Arial"/>
              <a:buNone/>
              <a:defRPr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ubTitle" idx="1"/>
          </p:nvPr>
        </p:nvSpPr>
        <p:spPr>
          <a:xfrm>
            <a:off x="21336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dt" idx="10"/>
          </p:nvPr>
        </p:nvSpPr>
        <p:spPr>
          <a:xfrm>
            <a:off x="138038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4554735" y="55207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873760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0 (200×200)">
            <a:extLst>
              <a:ext uri="{FF2B5EF4-FFF2-40B4-BE49-F238E27FC236}">
                <a16:creationId xmlns:a16="http://schemas.microsoft.com/office/drawing/2014/main" id="{0AA46332-3E31-4819-BDC1-1A1A9A61B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5762171"/>
            <a:ext cx="777345" cy="7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1380381" y="274638"/>
            <a:ext cx="102020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45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1380381" y="1600201"/>
            <a:ext cx="10202020" cy="381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138038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4554735" y="55207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873760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0 (200×200)">
            <a:extLst>
              <a:ext uri="{FF2B5EF4-FFF2-40B4-BE49-F238E27FC236}">
                <a16:creationId xmlns:a16="http://schemas.microsoft.com/office/drawing/2014/main" id="{D282E5CD-C329-4668-9C68-2F19B2E2D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6035041"/>
            <a:ext cx="683939" cy="5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0 (200×200)">
            <a:extLst>
              <a:ext uri="{FF2B5EF4-FFF2-40B4-BE49-F238E27FC236}">
                <a16:creationId xmlns:a16="http://schemas.microsoft.com/office/drawing/2014/main" id="{ACD2B9DD-2134-4671-BA55-B9CAC71EF2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5762171"/>
            <a:ext cx="777345" cy="7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4500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138038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554735" y="55207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73760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0 (200×200)">
            <a:extLst>
              <a:ext uri="{FF2B5EF4-FFF2-40B4-BE49-F238E27FC236}">
                <a16:creationId xmlns:a16="http://schemas.microsoft.com/office/drawing/2014/main" id="{9A1ED75E-07B4-41E6-8673-92DE65959E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6035041"/>
            <a:ext cx="683939" cy="5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0 (200×200)">
            <a:extLst>
              <a:ext uri="{FF2B5EF4-FFF2-40B4-BE49-F238E27FC236}">
                <a16:creationId xmlns:a16="http://schemas.microsoft.com/office/drawing/2014/main" id="{38A10CDC-E769-4F84-A8C0-A3ADD02EA1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5762171"/>
            <a:ext cx="777345" cy="7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1380381" y="274638"/>
            <a:ext cx="102020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45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dt" idx="10"/>
          </p:nvPr>
        </p:nvSpPr>
        <p:spPr>
          <a:xfrm>
            <a:off x="138038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ftr" idx="11"/>
          </p:nvPr>
        </p:nvSpPr>
        <p:spPr>
          <a:xfrm>
            <a:off x="4554735" y="55207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873760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0 (200×200)">
            <a:extLst>
              <a:ext uri="{FF2B5EF4-FFF2-40B4-BE49-F238E27FC236}">
                <a16:creationId xmlns:a16="http://schemas.microsoft.com/office/drawing/2014/main" id="{784FA967-46EC-41B2-9680-D3545DF503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6035041"/>
            <a:ext cx="683939" cy="5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0 (200×200)">
            <a:extLst>
              <a:ext uri="{FF2B5EF4-FFF2-40B4-BE49-F238E27FC236}">
                <a16:creationId xmlns:a16="http://schemas.microsoft.com/office/drawing/2014/main" id="{3B463C99-2C72-404A-B119-D3AE843D19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5762171"/>
            <a:ext cx="777345" cy="7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45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dt" idx="10"/>
          </p:nvPr>
        </p:nvSpPr>
        <p:spPr>
          <a:xfrm>
            <a:off x="138038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ftr" idx="11"/>
          </p:nvPr>
        </p:nvSpPr>
        <p:spPr>
          <a:xfrm>
            <a:off x="4554735" y="55207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873760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0 (200×200)">
            <a:extLst>
              <a:ext uri="{FF2B5EF4-FFF2-40B4-BE49-F238E27FC236}">
                <a16:creationId xmlns:a16="http://schemas.microsoft.com/office/drawing/2014/main" id="{720482EC-8A1A-4F4D-B48C-74AE5D7B5F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6035041"/>
            <a:ext cx="683939" cy="5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0 (200×200)">
            <a:extLst>
              <a:ext uri="{FF2B5EF4-FFF2-40B4-BE49-F238E27FC236}">
                <a16:creationId xmlns:a16="http://schemas.microsoft.com/office/drawing/2014/main" id="{752C3752-DBA4-4A33-BBC1-D2DB4EEC30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5762171"/>
            <a:ext cx="777345" cy="7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4500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dt" idx="10"/>
          </p:nvPr>
        </p:nvSpPr>
        <p:spPr>
          <a:xfrm>
            <a:off x="138038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ftr" idx="11"/>
          </p:nvPr>
        </p:nvSpPr>
        <p:spPr>
          <a:xfrm>
            <a:off x="4554735" y="55207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sldNum" idx="12"/>
          </p:nvPr>
        </p:nvSpPr>
        <p:spPr>
          <a:xfrm>
            <a:off x="873760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0 (200×200)">
            <a:extLst>
              <a:ext uri="{FF2B5EF4-FFF2-40B4-BE49-F238E27FC236}">
                <a16:creationId xmlns:a16="http://schemas.microsoft.com/office/drawing/2014/main" id="{7A34F9F1-7987-4FEC-AFE5-E805E9F06A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6035041"/>
            <a:ext cx="683939" cy="5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0 (200×200)">
            <a:extLst>
              <a:ext uri="{FF2B5EF4-FFF2-40B4-BE49-F238E27FC236}">
                <a16:creationId xmlns:a16="http://schemas.microsoft.com/office/drawing/2014/main" id="{64DAE159-152A-4215-8DA1-CD5DE56F69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5762171"/>
            <a:ext cx="777345" cy="7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>
            <a:spLocks noGrp="1"/>
          </p:cNvSpPr>
          <p:nvPr>
            <p:ph type="title"/>
          </p:nvPr>
        </p:nvSpPr>
        <p:spPr>
          <a:xfrm>
            <a:off x="1380381" y="274638"/>
            <a:ext cx="102020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45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 rot="5400000">
            <a:off x="4571817" y="-1591234"/>
            <a:ext cx="3819148" cy="1020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138038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4554735" y="55207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873760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0 (200×200)">
            <a:extLst>
              <a:ext uri="{FF2B5EF4-FFF2-40B4-BE49-F238E27FC236}">
                <a16:creationId xmlns:a16="http://schemas.microsoft.com/office/drawing/2014/main" id="{627D5AD8-388F-45A1-8C0C-3A89033291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6035041"/>
            <a:ext cx="683939" cy="5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0 (200×200)">
            <a:extLst>
              <a:ext uri="{FF2B5EF4-FFF2-40B4-BE49-F238E27FC236}">
                <a16:creationId xmlns:a16="http://schemas.microsoft.com/office/drawing/2014/main" id="{879BAB87-D4A2-4FA3-8778-223B45149F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5762171"/>
            <a:ext cx="777345" cy="7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45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138038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ftr" idx="11"/>
          </p:nvPr>
        </p:nvSpPr>
        <p:spPr>
          <a:xfrm>
            <a:off x="4554735" y="552077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sldNum" idx="12"/>
          </p:nvPr>
        </p:nvSpPr>
        <p:spPr>
          <a:xfrm>
            <a:off x="8737600" y="552077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0 (200×200)">
            <a:extLst>
              <a:ext uri="{FF2B5EF4-FFF2-40B4-BE49-F238E27FC236}">
                <a16:creationId xmlns:a16="http://schemas.microsoft.com/office/drawing/2014/main" id="{47B77FA3-EDF2-45CD-B0EE-7FD4B1F2C4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6035041"/>
            <a:ext cx="683939" cy="5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0 (200×200)">
            <a:extLst>
              <a:ext uri="{FF2B5EF4-FFF2-40B4-BE49-F238E27FC236}">
                <a16:creationId xmlns:a16="http://schemas.microsoft.com/office/drawing/2014/main" id="{452BF407-7E0E-43D0-98F9-C1E49F5894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5762171"/>
            <a:ext cx="777345" cy="7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1380381" y="274638"/>
            <a:ext cx="102020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45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1380381" y="1600201"/>
            <a:ext cx="10202020" cy="381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/>
          <p:nvPr/>
        </p:nvSpPr>
        <p:spPr>
          <a:xfrm>
            <a:off x="0" y="0"/>
            <a:ext cx="262928" cy="6858000"/>
          </a:xfrm>
          <a:prstGeom prst="rect">
            <a:avLst/>
          </a:prstGeom>
          <a:solidFill>
            <a:srgbClr val="F76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DD54AF7-377C-4312-B157-0BF6A5039B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925636" y="5762171"/>
            <a:ext cx="2917224" cy="863710"/>
          </a:xfrm>
          <a:prstGeom prst="rect">
            <a:avLst/>
          </a:prstGeom>
        </p:spPr>
      </p:pic>
      <p:pic>
        <p:nvPicPr>
          <p:cNvPr id="8" name="Picture 2" descr="0 (200×200)">
            <a:extLst>
              <a:ext uri="{FF2B5EF4-FFF2-40B4-BE49-F238E27FC236}">
                <a16:creationId xmlns:a16="http://schemas.microsoft.com/office/drawing/2014/main" id="{16CFED54-E8FA-403C-B0B1-B41751BB89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" y="5762171"/>
            <a:ext cx="777345" cy="7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971784" y="907167"/>
            <a:ext cx="8595360" cy="288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800"/>
            </a:pPr>
            <a:r>
              <a:rPr lang="en-US" sz="4800" dirty="0">
                <a:solidFill>
                  <a:srgbClr val="F76900"/>
                </a:solidFill>
                <a:latin typeface="Sherman Sans Book"/>
              </a:rPr>
              <a:t>Behavioral Biases in Daily Fantasy Baseball: The Case of the </a:t>
            </a:r>
            <a:r>
              <a:rPr lang="en-US" sz="4800" u="sng" dirty="0">
                <a:solidFill>
                  <a:srgbClr val="F76900"/>
                </a:solidFill>
                <a:latin typeface="Sherman Sans Book"/>
              </a:rPr>
              <a:t>Hot Hand</a:t>
            </a:r>
            <a:endParaRPr u="sng" dirty="0">
              <a:solidFill>
                <a:srgbClr val="F76900"/>
              </a:solidFill>
              <a:latin typeface="Sherman Sans Book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2853548" y="3529834"/>
            <a:ext cx="7280694" cy="165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3E3D3C"/>
              </a:buClr>
              <a:buSzPts val="1979"/>
            </a:pPr>
            <a:r>
              <a:rPr lang="en-US" sz="2400" dirty="0">
                <a:solidFill>
                  <a:srgbClr val="000E54"/>
                </a:solidFill>
                <a:latin typeface="Sherman Sans Book"/>
              </a:rPr>
              <a:t>Jeremy M. Losak (jmlosak@syr.edu)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3E3D3C"/>
              </a:buClr>
              <a:buSzPts val="1979"/>
            </a:pPr>
            <a:r>
              <a:rPr lang="en-US" sz="2400" dirty="0">
                <a:solidFill>
                  <a:srgbClr val="000E54"/>
                </a:solidFill>
                <a:latin typeface="Sherman Sans Book"/>
              </a:rPr>
              <a:t>Rodney J. Paul (rpaul01@syr.edu)</a:t>
            </a:r>
            <a:endParaRPr sz="2400" dirty="0">
              <a:solidFill>
                <a:srgbClr val="000E54"/>
              </a:solidFill>
              <a:latin typeface="Sherman Sans Book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3E3D3C"/>
              </a:buClr>
              <a:buSzPts val="1979"/>
            </a:pPr>
            <a:r>
              <a:rPr lang="en-US" sz="2400" dirty="0">
                <a:solidFill>
                  <a:srgbClr val="000E54"/>
                </a:solidFill>
                <a:latin typeface="Sherman Sans Book"/>
              </a:rPr>
              <a:t>Syracuse University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3E3D3C"/>
              </a:buClr>
              <a:buSzPts val="1979"/>
            </a:pPr>
            <a:endParaRPr lang="en-US" sz="2400" dirty="0">
              <a:solidFill>
                <a:srgbClr val="000E54"/>
              </a:solidFill>
              <a:latin typeface="Sherman Sans Book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3E3D3C"/>
              </a:buClr>
              <a:buSzPts val="1979"/>
            </a:pPr>
            <a:r>
              <a:rPr lang="en-US" sz="2400" dirty="0">
                <a:solidFill>
                  <a:srgbClr val="006F71"/>
                </a:solidFill>
                <a:latin typeface="Sherman Sans Book"/>
              </a:rPr>
              <a:t>Andrew P. Weinbach (aweinbac@coastal.edu)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3E3D3C"/>
              </a:buClr>
              <a:buSzPts val="1979"/>
            </a:pPr>
            <a:r>
              <a:rPr lang="en-US" sz="2400" dirty="0">
                <a:solidFill>
                  <a:srgbClr val="006F71"/>
                </a:solidFill>
                <a:latin typeface="Sherman Sans Book"/>
              </a:rPr>
              <a:t>Coastal Carolina University</a:t>
            </a:r>
            <a:endParaRPr sz="2400" dirty="0">
              <a:solidFill>
                <a:srgbClr val="006F71"/>
              </a:solidFill>
              <a:latin typeface="Sherman Sans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" descr="Table Example&#10;&#10;This table uses 5 columns and 5 rows to provide an example for the PowerPoint presentation creator. The table was meant to be used as a base for the user. ">
                <a:extLst>
                  <a:ext uri="{FF2B5EF4-FFF2-40B4-BE49-F238E27FC236}">
                    <a16:creationId xmlns:a16="http://schemas.microsoft.com/office/drawing/2014/main" id="{9D49AA30-83A1-4630-A48D-AF55143BAC1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353374"/>
                  </p:ext>
                </p:extLst>
              </p:nvPr>
            </p:nvGraphicFramePr>
            <p:xfrm>
              <a:off x="1874889" y="1314051"/>
              <a:ext cx="8630227" cy="4096512"/>
            </p:xfrm>
            <a:graphic>
              <a:graphicData uri="http://schemas.openxmlformats.org/drawingml/2006/table">
                <a:tbl>
                  <a:tblPr firstRow="1"/>
                  <a:tblGrid>
                    <a:gridCol w="2375731">
                      <a:extLst>
                        <a:ext uri="{9D8B030D-6E8A-4147-A177-3AD203B41FA5}">
                          <a16:colId xmlns:a16="http://schemas.microsoft.com/office/drawing/2014/main" val="2559274900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290089867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03535930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91336684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4055562334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2490481382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926340924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1200" dirty="0"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Variable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5522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Constant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0.176***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0.186***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0.174***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94169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-0.009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447419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Continuous)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-0.058**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59337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(3-Gm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0.003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49604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Less Active/Not Qualified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-0.002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-0.004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0.010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67585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Offhand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388382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Switch Hitter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-0.010*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-0.010*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-0.010*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56745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Home Team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-0.007*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-0.007*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-0.007*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7382293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Implied Runs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214661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Positional Options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25228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Other Variables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/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6395564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F Statistic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3.4012***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3.4793***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3.2797***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663231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E5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E5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E5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23184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" descr="Table Example&#10;&#10;This table uses 5 columns and 5 rows to provide an example for the PowerPoint presentation creator. The table was meant to be used as a base for the user. ">
                <a:extLst>
                  <a:ext uri="{FF2B5EF4-FFF2-40B4-BE49-F238E27FC236}">
                    <a16:creationId xmlns:a16="http://schemas.microsoft.com/office/drawing/2014/main" id="{9D49AA30-83A1-4630-A48D-AF55143BAC1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353374"/>
                  </p:ext>
                </p:extLst>
              </p:nvPr>
            </p:nvGraphicFramePr>
            <p:xfrm>
              <a:off x="1874889" y="1314051"/>
              <a:ext cx="8630227" cy="4096512"/>
            </p:xfrm>
            <a:graphic>
              <a:graphicData uri="http://schemas.openxmlformats.org/drawingml/2006/table">
                <a:tbl>
                  <a:tblPr firstRow="1"/>
                  <a:tblGrid>
                    <a:gridCol w="2375731">
                      <a:extLst>
                        <a:ext uri="{9D8B030D-6E8A-4147-A177-3AD203B41FA5}">
                          <a16:colId xmlns:a16="http://schemas.microsoft.com/office/drawing/2014/main" val="2559274900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290089867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03535930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91336684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4055562334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2490481382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926340924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1200" dirty="0"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Variable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5522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Constant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0.176***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0.186***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0.174***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94169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-0.009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447419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Continuous)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-0.058**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59337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(3-Gm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0.003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49604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Less Active/Not Qualified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-0.002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-0.004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0.010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67585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Offhand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388382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Switch Hitter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-0.010*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-0.010*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-0.010*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56745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Home Team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-0.007*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-0.007*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-0.007*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7382293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Implied Runs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214661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Positional Options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-0.014***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25228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Other Variables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/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6395564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F Statistic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3.4012***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3.4793***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3.2797***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66323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304167" r="-263590" b="-41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23184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7F06F2-96A7-4A50-A67C-BC2FFB472F2F}"/>
                  </a:ext>
                </a:extLst>
              </p:cNvPr>
              <p:cNvSpPr txBox="1"/>
              <p:nvPr/>
            </p:nvSpPr>
            <p:spPr>
              <a:xfrm>
                <a:off x="612802" y="523358"/>
                <a:ext cx="11397227" cy="606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6900"/>
                    </a:solidFill>
                    <a:effectLst/>
                    <a:uLnTx/>
                    <a:uFillTx/>
                    <a:latin typeface="Sherman Sans (Headings)"/>
                    <a:ea typeface="+mj-ea"/>
                    <a:cs typeface="+mj-cs"/>
                  </a:rPr>
                  <a:t>Is Hot Hand Apparent in MLB DFS Scoring?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769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769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769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𝑖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769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,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769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=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𝑃𝑡𝑠𝑃𝑒𝑟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100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𝑆𝑎𝑙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6900"/>
                    </a:solidFill>
                    <a:effectLst/>
                    <a:uLnTx/>
                    <a:uFillTx/>
                    <a:latin typeface="Sherman Sans (Headings)"/>
                    <a:ea typeface="+mj-ea"/>
                    <a:cs typeface="+mj-cs"/>
                  </a:rPr>
                  <a:t>) </a:t>
                </a:r>
                <a:endParaRPr lang="en-US" dirty="0">
                  <a:latin typeface="Sherman Sans (Headings)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7F06F2-96A7-4A50-A67C-BC2FFB472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02" y="523358"/>
                <a:ext cx="11397227" cy="606384"/>
              </a:xfrm>
              <a:prstGeom prst="rect">
                <a:avLst/>
              </a:prstGeom>
              <a:blipFill>
                <a:blip r:embed="rId3"/>
                <a:stretch>
                  <a:fillRect l="-1391" t="-12121" r="-1873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A9E96F8-56CD-4D80-8084-AF23C4BF18E0}"/>
              </a:ext>
            </a:extLst>
          </p:cNvPr>
          <p:cNvSpPr txBox="1"/>
          <p:nvPr/>
        </p:nvSpPr>
        <p:spPr>
          <a:xfrm>
            <a:off x="1874889" y="5567576"/>
            <a:ext cx="6723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1200" dirty="0">
                <a:solidFill>
                  <a:srgbClr val="F76900"/>
                </a:solidFill>
                <a:effectLst/>
                <a:latin typeface="Sherman Sans (Body)"/>
                <a:ea typeface="SimSun" panose="02010600030101010101" pitchFamily="2" charset="-122"/>
              </a:rPr>
              <a:t>There is no evidence that playing the hot hand improves expected scoring</a:t>
            </a:r>
            <a:endParaRPr lang="en-US" sz="2000" b="1" dirty="0">
              <a:solidFill>
                <a:srgbClr val="F76900"/>
              </a:solidFill>
              <a:latin typeface="Sherman Sans (Body)"/>
            </a:endParaRPr>
          </a:p>
        </p:txBody>
      </p:sp>
    </p:spTree>
    <p:extLst>
      <p:ext uri="{BB962C8B-B14F-4D97-AF65-F5344CB8AC3E}">
        <p14:creationId xmlns:p14="http://schemas.microsoft.com/office/powerpoint/2010/main" val="413643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44-D75C-4CBF-BEF9-E1E3D59A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834" y="1036635"/>
            <a:ext cx="9970332" cy="1362075"/>
          </a:xfrm>
        </p:spPr>
        <p:txBody>
          <a:bodyPr>
            <a:noAutofit/>
          </a:bodyPr>
          <a:lstStyle/>
          <a:p>
            <a:pPr algn="r"/>
            <a:r>
              <a:rPr lang="en-US" sz="7200" dirty="0">
                <a:solidFill>
                  <a:srgbClr val="F76900"/>
                </a:solidFill>
                <a:latin typeface="Sherman Sans (Headings)"/>
              </a:rPr>
              <a:t>Is the hot hand efficiently priced in DFS prices?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F50E25-04B8-4E3C-85A5-84148C4EC7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4725670"/>
                  </p:ext>
                </p:extLst>
              </p:nvPr>
            </p:nvGraphicFramePr>
            <p:xfrm>
              <a:off x="1548378" y="3714126"/>
              <a:ext cx="9095244" cy="1570795"/>
            </p:xfrm>
            <a:graphic>
              <a:graphicData uri="http://schemas.openxmlformats.org/drawingml/2006/table">
                <a:tbl>
                  <a:tblPr firstRow="1" firstCol="1" bandRow="1">
                    <a:tableStyleId>{ED4EA214-B44D-44EA-98CE-F993D3449AC9}</a:tableStyleId>
                  </a:tblPr>
                  <a:tblGrid>
                    <a:gridCol w="271509">
                      <a:extLst>
                        <a:ext uri="{9D8B030D-6E8A-4147-A177-3AD203B41FA5}">
                          <a16:colId xmlns:a16="http://schemas.microsoft.com/office/drawing/2014/main" val="1749456330"/>
                        </a:ext>
                      </a:extLst>
                    </a:gridCol>
                    <a:gridCol w="8552226">
                      <a:extLst>
                        <a:ext uri="{9D8B030D-6E8A-4147-A177-3AD203B41FA5}">
                          <a16:colId xmlns:a16="http://schemas.microsoft.com/office/drawing/2014/main" val="2013863501"/>
                        </a:ext>
                      </a:extLst>
                    </a:gridCol>
                    <a:gridCol w="271509">
                      <a:extLst>
                        <a:ext uri="{9D8B030D-6E8A-4147-A177-3AD203B41FA5}">
                          <a16:colId xmlns:a16="http://schemas.microsoft.com/office/drawing/2014/main" val="2543812795"/>
                        </a:ext>
                      </a:extLst>
                    </a:gridCol>
                  </a:tblGrid>
                  <a:tr h="1570795"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/>
                    </a:tc>
                    <a:tc>
                      <a:txBody>
                        <a:bodyPr/>
                        <a:lstStyle/>
                        <a:p>
                          <a:pPr marL="0" marR="0" indent="-45720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Pts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Salary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1" kern="0" smtClea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Hot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NotQualified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Handed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SwitchHitter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ImpliedRuns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Home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PositionalOptions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9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pos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ker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Position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spot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spot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ker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Lineup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Sherman Sans (Body)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88213" marR="88213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 anchor="ctr"/>
                    </a:tc>
                    <a:extLst>
                      <a:ext uri="{0D108BD9-81ED-4DB2-BD59-A6C34878D82A}">
                        <a16:rowId xmlns:a16="http://schemas.microsoft.com/office/drawing/2014/main" val="6122186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F50E25-04B8-4E3C-85A5-84148C4EC7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4725670"/>
                  </p:ext>
                </p:extLst>
              </p:nvPr>
            </p:nvGraphicFramePr>
            <p:xfrm>
              <a:off x="1548378" y="3714126"/>
              <a:ext cx="9095244" cy="1570795"/>
            </p:xfrm>
            <a:graphic>
              <a:graphicData uri="http://schemas.openxmlformats.org/drawingml/2006/table">
                <a:tbl>
                  <a:tblPr firstRow="1" firstCol="1" bandRow="1">
                    <a:tableStyleId>{ED4EA214-B44D-44EA-98CE-F993D3449AC9}</a:tableStyleId>
                  </a:tblPr>
                  <a:tblGrid>
                    <a:gridCol w="271509">
                      <a:extLst>
                        <a:ext uri="{9D8B030D-6E8A-4147-A177-3AD203B41FA5}">
                          <a16:colId xmlns:a16="http://schemas.microsoft.com/office/drawing/2014/main" val="1749456330"/>
                        </a:ext>
                      </a:extLst>
                    </a:gridCol>
                    <a:gridCol w="8552226">
                      <a:extLst>
                        <a:ext uri="{9D8B030D-6E8A-4147-A177-3AD203B41FA5}">
                          <a16:colId xmlns:a16="http://schemas.microsoft.com/office/drawing/2014/main" val="2013863501"/>
                        </a:ext>
                      </a:extLst>
                    </a:gridCol>
                    <a:gridCol w="271509">
                      <a:extLst>
                        <a:ext uri="{9D8B030D-6E8A-4147-A177-3AD203B41FA5}">
                          <a16:colId xmlns:a16="http://schemas.microsoft.com/office/drawing/2014/main" val="2543812795"/>
                        </a:ext>
                      </a:extLst>
                    </a:gridCol>
                  </a:tblGrid>
                  <a:tr h="1570795"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8213" marR="88213" marT="0" marB="0">
                        <a:blipFill>
                          <a:blip r:embed="rId3"/>
                          <a:stretch>
                            <a:fillRect l="-3205" t="-388" r="-3276" b="-3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 anchor="ctr"/>
                    </a:tc>
                    <a:extLst>
                      <a:ext uri="{0D108BD9-81ED-4DB2-BD59-A6C34878D82A}">
                        <a16:rowId xmlns:a16="http://schemas.microsoft.com/office/drawing/2014/main" val="6122186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774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" descr="Table Example&#10;&#10;This table uses 5 columns and 5 rows to provide an example for the PowerPoint presentation creator. The table was meant to be used as a base for the user. ">
                <a:extLst>
                  <a:ext uri="{FF2B5EF4-FFF2-40B4-BE49-F238E27FC236}">
                    <a16:creationId xmlns:a16="http://schemas.microsoft.com/office/drawing/2014/main" id="{9D49AA30-83A1-4630-A48D-AF55143BAC1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5122979"/>
                  </p:ext>
                </p:extLst>
              </p:nvPr>
            </p:nvGraphicFramePr>
            <p:xfrm>
              <a:off x="612803" y="1144315"/>
              <a:ext cx="8630227" cy="4389120"/>
            </p:xfrm>
            <a:graphic>
              <a:graphicData uri="http://schemas.openxmlformats.org/drawingml/2006/table">
                <a:tbl>
                  <a:tblPr firstRow="1"/>
                  <a:tblGrid>
                    <a:gridCol w="2375731">
                      <a:extLst>
                        <a:ext uri="{9D8B030D-6E8A-4147-A177-3AD203B41FA5}">
                          <a16:colId xmlns:a16="http://schemas.microsoft.com/office/drawing/2014/main" val="2559274900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290089867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03535930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91336684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4055562334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2490481382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926340924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1200" dirty="0"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Variable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5522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Constant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2.931***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0.644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3.096***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0.666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2.856***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0.641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7717743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Salary (/100)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0.078***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0.080***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0.079***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0.013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94169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-0.221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0.248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447419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Continuous)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-1.120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1.043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59337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(3-Gm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0.118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0.194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49604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Less Active/Not Qualified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-0.363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0.260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-0.393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0.263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-0.311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0.324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67585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Offhand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0.154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0.154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0.154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388382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Switch Hitter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-0.239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0.228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-0.238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0.228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-0.238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0.228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56745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Home Team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-0.432***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0.147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-0.432***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0.147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-0.432***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0.147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7382293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Implied Runs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0.575***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0.068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0.572***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0.068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0.578***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0.068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214661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Positional Options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-0.556***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0.207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-0.555***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0.207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-0.543***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0.207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25228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Other Variables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/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6395564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F Statistic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20.683***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20.625***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20.525***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663231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E5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E5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E5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0.036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0.036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0.036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23184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" descr="Table Example&#10;&#10;This table uses 5 columns and 5 rows to provide an example for the PowerPoint presentation creator. The table was meant to be used as a base for the user. ">
                <a:extLst>
                  <a:ext uri="{FF2B5EF4-FFF2-40B4-BE49-F238E27FC236}">
                    <a16:creationId xmlns:a16="http://schemas.microsoft.com/office/drawing/2014/main" id="{9D49AA30-83A1-4630-A48D-AF55143BAC1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5122979"/>
                  </p:ext>
                </p:extLst>
              </p:nvPr>
            </p:nvGraphicFramePr>
            <p:xfrm>
              <a:off x="612803" y="1144315"/>
              <a:ext cx="8630227" cy="4389120"/>
            </p:xfrm>
            <a:graphic>
              <a:graphicData uri="http://schemas.openxmlformats.org/drawingml/2006/table">
                <a:tbl>
                  <a:tblPr firstRow="1"/>
                  <a:tblGrid>
                    <a:gridCol w="2375731">
                      <a:extLst>
                        <a:ext uri="{9D8B030D-6E8A-4147-A177-3AD203B41FA5}">
                          <a16:colId xmlns:a16="http://schemas.microsoft.com/office/drawing/2014/main" val="2559274900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290089867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03535930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91336684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4055562334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2490481382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926340924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1200" dirty="0"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Variable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5522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Constant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2.931***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0.644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3.096***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0.666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2.856***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0.641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7717743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Salary (/100)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0.078***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0.080***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0.079***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0.013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94169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-0.221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0.248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447419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Continuous)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-1.120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1.043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59337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(3-Gm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0.118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0.194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49604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Less Active/Not Qualified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-0.363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0.260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-0.393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0.263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-0.311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0.324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67585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Offhand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0.154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0.154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0.154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388382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Switch Hitter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-0.239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0.228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-0.238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0.228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-0.238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0.228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56745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Home Team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-0.432***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0.147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-0.432***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0.147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-0.432***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0.147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7382293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Implied Runs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0.575***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0.068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0.572***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0.068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0.578***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0.068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214661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Positional Options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-0.556***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0.207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-0.555***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0.207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-0.543***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0.207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25228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Other Variables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/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6395564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F Statistic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20.683***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20.625***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20.525***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66323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404167" r="-263590" b="-41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0.036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0.036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0.036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23184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7F06F2-96A7-4A50-A67C-BC2FFB472F2F}"/>
                  </a:ext>
                </a:extLst>
              </p:cNvPr>
              <p:cNvSpPr txBox="1"/>
              <p:nvPr/>
            </p:nvSpPr>
            <p:spPr>
              <a:xfrm>
                <a:off x="612803" y="352696"/>
                <a:ext cx="11154398" cy="606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6900"/>
                    </a:solidFill>
                    <a:effectLst/>
                    <a:uLnTx/>
                    <a:uFillTx/>
                    <a:latin typeface="Sherman Sans (Headings)"/>
                    <a:ea typeface="+mj-ea"/>
                    <a:cs typeface="+mj-cs"/>
                  </a:rPr>
                  <a:t>Is Hot Hand Efficiently Priced in MLB DFS Pricing?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kern="1200" smtClean="0">
                                <a:solidFill>
                                  <a:srgbClr val="F769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sz="3200" b="0" i="1" kern="1200" smtClean="0">
                                <a:solidFill>
                                  <a:srgbClr val="F769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b="0" i="1" kern="1200" smtClean="0">
                                <a:solidFill>
                                  <a:srgbClr val="F769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𝑖</m:t>
                            </m:r>
                            <m:r>
                              <a:rPr lang="en-US" sz="3200" b="0" i="1" kern="1200" smtClean="0">
                                <a:solidFill>
                                  <a:srgbClr val="F769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,</m:t>
                            </m:r>
                            <m:r>
                              <a:rPr lang="en-US" sz="3200" b="0" i="1" kern="1200" smtClean="0">
                                <a:solidFill>
                                  <a:srgbClr val="F769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=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𝑃𝑜𝑖𝑛𝑡𝑠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6900"/>
                    </a:solidFill>
                    <a:effectLst/>
                    <a:uLnTx/>
                    <a:uFillTx/>
                    <a:latin typeface="Sherman Sans (Headings)"/>
                    <a:ea typeface="+mj-ea"/>
                    <a:cs typeface="+mj-cs"/>
                  </a:rPr>
                  <a:t>) </a:t>
                </a:r>
                <a:endParaRPr lang="en-US" dirty="0">
                  <a:latin typeface="Sherman Sans (Headings)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7F06F2-96A7-4A50-A67C-BC2FFB472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03" y="352696"/>
                <a:ext cx="11154398" cy="606384"/>
              </a:xfrm>
              <a:prstGeom prst="rect">
                <a:avLst/>
              </a:prstGeom>
              <a:blipFill>
                <a:blip r:embed="rId3"/>
                <a:stretch>
                  <a:fillRect l="-1422" t="-12121" r="-2078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A9E96F8-56CD-4D80-8084-AF23C4BF18E0}"/>
              </a:ext>
            </a:extLst>
          </p:cNvPr>
          <p:cNvSpPr txBox="1"/>
          <p:nvPr/>
        </p:nvSpPr>
        <p:spPr>
          <a:xfrm>
            <a:off x="1874888" y="5567576"/>
            <a:ext cx="6750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1200" dirty="0">
                <a:solidFill>
                  <a:srgbClr val="F76900"/>
                </a:solidFill>
                <a:effectLst/>
                <a:latin typeface="Sherman Sans (Body)"/>
                <a:ea typeface="SimSun" panose="02010600030101010101" pitchFamily="2" charset="-122"/>
              </a:rPr>
              <a:t>Since being “hot” does not increase expected point production, DK does not include that information in its pricing</a:t>
            </a:r>
            <a:endParaRPr lang="en-US" sz="2000" b="1" dirty="0">
              <a:solidFill>
                <a:srgbClr val="F76900"/>
              </a:solidFill>
              <a:latin typeface="Sherman Sans (Body)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7D98EAD-7C43-43AB-8823-14B7BCAFC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31625"/>
              </p:ext>
            </p:extLst>
          </p:nvPr>
        </p:nvGraphicFramePr>
        <p:xfrm>
          <a:off x="9392821" y="1129742"/>
          <a:ext cx="2606722" cy="4403692"/>
        </p:xfrm>
        <a:graphic>
          <a:graphicData uri="http://schemas.openxmlformats.org/drawingml/2006/table">
            <a:tbl>
              <a:tblPr firstRow="1" bandRow="1">
                <a:tableStyleId>{ED4EA214-B44D-44EA-98CE-F993D3449AC9}</a:tableStyleId>
              </a:tblPr>
              <a:tblGrid>
                <a:gridCol w="846161">
                  <a:extLst>
                    <a:ext uri="{9D8B030D-6E8A-4147-A177-3AD203B41FA5}">
                      <a16:colId xmlns:a16="http://schemas.microsoft.com/office/drawing/2014/main" val="1243419860"/>
                    </a:ext>
                  </a:extLst>
                </a:gridCol>
                <a:gridCol w="955343">
                  <a:extLst>
                    <a:ext uri="{9D8B030D-6E8A-4147-A177-3AD203B41FA5}">
                      <a16:colId xmlns:a16="http://schemas.microsoft.com/office/drawing/2014/main" val="2452137340"/>
                    </a:ext>
                  </a:extLst>
                </a:gridCol>
                <a:gridCol w="119668">
                  <a:extLst>
                    <a:ext uri="{9D8B030D-6E8A-4147-A177-3AD203B41FA5}">
                      <a16:colId xmlns:a16="http://schemas.microsoft.com/office/drawing/2014/main" val="1235025917"/>
                    </a:ext>
                  </a:extLst>
                </a:gridCol>
                <a:gridCol w="685550">
                  <a:extLst>
                    <a:ext uri="{9D8B030D-6E8A-4147-A177-3AD203B41FA5}">
                      <a16:colId xmlns:a16="http://schemas.microsoft.com/office/drawing/2014/main" val="2761547134"/>
                    </a:ext>
                  </a:extLst>
                </a:gridCol>
              </a:tblGrid>
              <a:tr h="68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Batting Order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Coef</a:t>
                      </a:r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(HH6GB)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Std Err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Std Err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10325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Excluded Category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E5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8175321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0.175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0.301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E54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808907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0.421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0.324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E54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231572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0.067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0.312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E54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9604278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-0.374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0.309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E54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863361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-0.717**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0.302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E54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3588508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-1.164***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0.307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E54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1938825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-1.114***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0.325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E54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126552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-1.762***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0.357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E54"/>
                        </a:solidFill>
                        <a:effectLst/>
                        <a:uLnTx/>
                        <a:uFillTx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3166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35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44-D75C-4CBF-BEF9-E1E3D59A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834" y="1036635"/>
            <a:ext cx="9970332" cy="1362075"/>
          </a:xfrm>
        </p:spPr>
        <p:txBody>
          <a:bodyPr>
            <a:noAutofit/>
          </a:bodyPr>
          <a:lstStyle/>
          <a:p>
            <a:pPr algn="r"/>
            <a:r>
              <a:rPr lang="en-US" sz="7200" dirty="0">
                <a:solidFill>
                  <a:srgbClr val="F76900"/>
                </a:solidFill>
                <a:latin typeface="Sherman Sans (Headings)"/>
              </a:rPr>
              <a:t>How do people respond to the hot hand?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F50E25-04B8-4E3C-85A5-84148C4EC7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062982"/>
                  </p:ext>
                </p:extLst>
              </p:nvPr>
            </p:nvGraphicFramePr>
            <p:xfrm>
              <a:off x="1548378" y="3714126"/>
              <a:ext cx="9095244" cy="1570795"/>
            </p:xfrm>
            <a:graphic>
              <a:graphicData uri="http://schemas.openxmlformats.org/drawingml/2006/table">
                <a:tbl>
                  <a:tblPr firstRow="1" firstCol="1" bandRow="1">
                    <a:tableStyleId>{ED4EA214-B44D-44EA-98CE-F993D3449AC9}</a:tableStyleId>
                  </a:tblPr>
                  <a:tblGrid>
                    <a:gridCol w="271509">
                      <a:extLst>
                        <a:ext uri="{9D8B030D-6E8A-4147-A177-3AD203B41FA5}">
                          <a16:colId xmlns:a16="http://schemas.microsoft.com/office/drawing/2014/main" val="1749456330"/>
                        </a:ext>
                      </a:extLst>
                    </a:gridCol>
                    <a:gridCol w="8552226">
                      <a:extLst>
                        <a:ext uri="{9D8B030D-6E8A-4147-A177-3AD203B41FA5}">
                          <a16:colId xmlns:a16="http://schemas.microsoft.com/office/drawing/2014/main" val="2013863501"/>
                        </a:ext>
                      </a:extLst>
                    </a:gridCol>
                    <a:gridCol w="271509">
                      <a:extLst>
                        <a:ext uri="{9D8B030D-6E8A-4147-A177-3AD203B41FA5}">
                          <a16:colId xmlns:a16="http://schemas.microsoft.com/office/drawing/2014/main" val="2543812795"/>
                        </a:ext>
                      </a:extLst>
                    </a:gridCol>
                  </a:tblGrid>
                  <a:tr h="1570795"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/>
                    </a:tc>
                    <a:tc>
                      <a:txBody>
                        <a:bodyPr/>
                        <a:lstStyle/>
                        <a:p>
                          <a:pPr marL="0" marR="0" indent="-45720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kern="0" smtClea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Field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Salary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 smtClea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Hot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NotQualified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Handed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SwitchHitter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ImpliedRuns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Home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PositionalOptions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9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pos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0" ker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Position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spot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spot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0" ker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Lineup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Sherman Sans (Body)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88213" marR="88213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 anchor="ctr"/>
                    </a:tc>
                    <a:extLst>
                      <a:ext uri="{0D108BD9-81ED-4DB2-BD59-A6C34878D82A}">
                        <a16:rowId xmlns:a16="http://schemas.microsoft.com/office/drawing/2014/main" val="6122186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F50E25-04B8-4E3C-85A5-84148C4EC7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062982"/>
                  </p:ext>
                </p:extLst>
              </p:nvPr>
            </p:nvGraphicFramePr>
            <p:xfrm>
              <a:off x="1548378" y="3714126"/>
              <a:ext cx="9095244" cy="1570795"/>
            </p:xfrm>
            <a:graphic>
              <a:graphicData uri="http://schemas.openxmlformats.org/drawingml/2006/table">
                <a:tbl>
                  <a:tblPr firstRow="1" firstCol="1" bandRow="1">
                    <a:tableStyleId>{ED4EA214-B44D-44EA-98CE-F993D3449AC9}</a:tableStyleId>
                  </a:tblPr>
                  <a:tblGrid>
                    <a:gridCol w="271509">
                      <a:extLst>
                        <a:ext uri="{9D8B030D-6E8A-4147-A177-3AD203B41FA5}">
                          <a16:colId xmlns:a16="http://schemas.microsoft.com/office/drawing/2014/main" val="1749456330"/>
                        </a:ext>
                      </a:extLst>
                    </a:gridCol>
                    <a:gridCol w="8552226">
                      <a:extLst>
                        <a:ext uri="{9D8B030D-6E8A-4147-A177-3AD203B41FA5}">
                          <a16:colId xmlns:a16="http://schemas.microsoft.com/office/drawing/2014/main" val="2013863501"/>
                        </a:ext>
                      </a:extLst>
                    </a:gridCol>
                    <a:gridCol w="271509">
                      <a:extLst>
                        <a:ext uri="{9D8B030D-6E8A-4147-A177-3AD203B41FA5}">
                          <a16:colId xmlns:a16="http://schemas.microsoft.com/office/drawing/2014/main" val="2543812795"/>
                        </a:ext>
                      </a:extLst>
                    </a:gridCol>
                  </a:tblGrid>
                  <a:tr h="1570795"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8213" marR="88213" marT="0" marB="0">
                        <a:blipFill>
                          <a:blip r:embed="rId3"/>
                          <a:stretch>
                            <a:fillRect l="-3205" t="-388" r="-3276" b="-4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 anchor="ctr"/>
                    </a:tc>
                    <a:extLst>
                      <a:ext uri="{0D108BD9-81ED-4DB2-BD59-A6C34878D82A}">
                        <a16:rowId xmlns:a16="http://schemas.microsoft.com/office/drawing/2014/main" val="6122186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9394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" descr="Table Example&#10;&#10;This table uses 5 columns and 5 rows to provide an example for the PowerPoint presentation creator. The table was meant to be used as a base for the user. ">
                <a:extLst>
                  <a:ext uri="{FF2B5EF4-FFF2-40B4-BE49-F238E27FC236}">
                    <a16:creationId xmlns:a16="http://schemas.microsoft.com/office/drawing/2014/main" id="{9D49AA30-83A1-4630-A48D-AF55143BAC1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5223024"/>
                  </p:ext>
                </p:extLst>
              </p:nvPr>
            </p:nvGraphicFramePr>
            <p:xfrm>
              <a:off x="612803" y="1144315"/>
              <a:ext cx="8630227" cy="4389120"/>
            </p:xfrm>
            <a:graphic>
              <a:graphicData uri="http://schemas.openxmlformats.org/drawingml/2006/table">
                <a:tbl>
                  <a:tblPr firstRow="1"/>
                  <a:tblGrid>
                    <a:gridCol w="2375731">
                      <a:extLst>
                        <a:ext uri="{9D8B030D-6E8A-4147-A177-3AD203B41FA5}">
                          <a16:colId xmlns:a16="http://schemas.microsoft.com/office/drawing/2014/main" val="2559274900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290089867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03535930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91336684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4055562334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2490481382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926340924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1200" dirty="0"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Variable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5522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Constant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1.313***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0.077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1.068***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0.079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1.280***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0.077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7717743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Salary (/100)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-0.035***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-0.037***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-0.035***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94169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0.346***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447419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Continuous)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1.677***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0.115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59337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(3-Gm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0.329***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49604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Less Active/Not Qualified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-0.138***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0.037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-0.094**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0.037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-0.222***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0.046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67585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Offhand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0.353***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0.355***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0.359***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388382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Switch Hitter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56745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Home Team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-0.182***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-0.182***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-0.180***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7382293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Implied Runs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0.570***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0.573***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0.566***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214661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Positional Options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-0.935***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-0.937***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-0.929***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25228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Other Variables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/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6395564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F Statistic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514.14***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519.78***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530.21***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663231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E5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E5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kumimoji="0" lang="en-US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E5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0.490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0.492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0.494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23184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" descr="Table Example&#10;&#10;This table uses 5 columns and 5 rows to provide an example for the PowerPoint presentation creator. The table was meant to be used as a base for the user. ">
                <a:extLst>
                  <a:ext uri="{FF2B5EF4-FFF2-40B4-BE49-F238E27FC236}">
                    <a16:creationId xmlns:a16="http://schemas.microsoft.com/office/drawing/2014/main" id="{9D49AA30-83A1-4630-A48D-AF55143BAC1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5223024"/>
                  </p:ext>
                </p:extLst>
              </p:nvPr>
            </p:nvGraphicFramePr>
            <p:xfrm>
              <a:off x="612803" y="1144315"/>
              <a:ext cx="8630227" cy="4389120"/>
            </p:xfrm>
            <a:graphic>
              <a:graphicData uri="http://schemas.openxmlformats.org/drawingml/2006/table">
                <a:tbl>
                  <a:tblPr firstRow="1"/>
                  <a:tblGrid>
                    <a:gridCol w="2375731">
                      <a:extLst>
                        <a:ext uri="{9D8B030D-6E8A-4147-A177-3AD203B41FA5}">
                          <a16:colId xmlns:a16="http://schemas.microsoft.com/office/drawing/2014/main" val="2559274900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290089867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03535930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3913366841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4055562334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2490481382"/>
                        </a:ext>
                      </a:extLst>
                    </a:gridCol>
                    <a:gridCol w="1042416">
                      <a:extLst>
                        <a:ext uri="{9D8B030D-6E8A-4147-A177-3AD203B41FA5}">
                          <a16:colId xmlns:a16="http://schemas.microsoft.com/office/drawing/2014/main" val="1926340924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1200" dirty="0"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Variable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Coefficient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1" i="0" u="none" strike="noStrike" cap="none">
                              <a:solidFill>
                                <a:schemeClr val="lt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Std Err</a:t>
                          </a:r>
                        </a:p>
                      </a:txBody>
                      <a:tcPr marL="45720" marR="4572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769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415522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Constant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1.313***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0.077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1.068***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0.079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1.280***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0.077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7717743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Salary (/100)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-0.035***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-0.037***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-0.035***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94169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0.346***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447419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(6-Gm Continuous)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1.677***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0.115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59337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Hot Hand (3-Gm Binary)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E54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0.329***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0.022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49604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Less Active/Not Qualified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-0.138***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0.037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-0.094**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0.037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-0.222***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0.046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675852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Offhand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0.353***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0.355***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0.359***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3883824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Switch Hitter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-0.235***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0.025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567456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Home Team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-0.182***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-0.182***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-0.180***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0.017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7382293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Implied Runs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0.570***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0.573***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0.566***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0.008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214661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Positional Options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-0.935***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-0.937***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-0.929***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0.024</a:t>
                          </a:r>
                        </a:p>
                      </a:txBody>
                      <a:tcPr marL="45720" marR="4572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25228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Other Variables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/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180000" marR="180000" marT="180000" marB="180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Position, Lineup Spot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63955645"/>
                      </a:ext>
                    </a:extLst>
                  </a:tr>
                  <a:tr h="29260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F Statistic</a:t>
                          </a:r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514.14***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519.78***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530.21***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66323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404167" r="-263590" b="-41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0.490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0.492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dk1"/>
                              </a:solidFill>
                              <a:latin typeface="Sherman Sans"/>
                              <a:sym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E54"/>
                              </a:solidFill>
                              <a:effectLst/>
                              <a:uLnTx/>
                              <a:uFillTx/>
                              <a:latin typeface="Verdana"/>
                              <a:ea typeface="+mn-ea"/>
                              <a:cs typeface="+mn-cs"/>
                            </a:rPr>
                            <a:t>0.494</a:t>
                          </a: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rgbClr val="000E5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Verdana"/>
                            <a:ea typeface="+mn-ea"/>
                            <a:cs typeface="+mn-cs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23184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7F06F2-96A7-4A50-A67C-BC2FFB472F2F}"/>
                  </a:ext>
                </a:extLst>
              </p:cNvPr>
              <p:cNvSpPr txBox="1"/>
              <p:nvPr/>
            </p:nvSpPr>
            <p:spPr>
              <a:xfrm>
                <a:off x="612803" y="352696"/>
                <a:ext cx="11154398" cy="606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6900"/>
                    </a:solidFill>
                    <a:effectLst/>
                    <a:uLnTx/>
                    <a:uFillTx/>
                    <a:latin typeface="Sherman Sans (Headings)"/>
                    <a:ea typeface="+mj-ea"/>
                    <a:cs typeface="+mj-cs"/>
                  </a:rPr>
                  <a:t>How Do People Respond to Hot Hand?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kern="1200" smtClean="0">
                                <a:solidFill>
                                  <a:srgbClr val="F769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sz="3200" b="0" i="1" kern="1200" smtClean="0">
                                <a:solidFill>
                                  <a:srgbClr val="F769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b="0" i="1" kern="1200" smtClean="0">
                                <a:solidFill>
                                  <a:srgbClr val="F769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𝑖</m:t>
                            </m:r>
                            <m:r>
                              <a:rPr lang="en-US" sz="3200" b="0" i="1" kern="1200" smtClean="0">
                                <a:solidFill>
                                  <a:srgbClr val="F769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,</m:t>
                            </m:r>
                            <m:r>
                              <a:rPr lang="en-US" sz="3200" b="0" i="1" kern="1200" smtClean="0">
                                <a:solidFill>
                                  <a:srgbClr val="F769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=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𝑙𝑛𝐹𝑖𝑒𝑙𝑑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6900"/>
                            </a:solidFill>
                            <a:effectLst/>
                            <a:uLnTx/>
                            <a:uFillTx/>
                            <a:latin typeface="Sherman Sans (Headings)"/>
                            <a:ea typeface="+mj-ea"/>
                            <a:cs typeface="+mj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6900"/>
                    </a:solidFill>
                    <a:effectLst/>
                    <a:uLnTx/>
                    <a:uFillTx/>
                    <a:latin typeface="Sherman Sans (Headings)"/>
                    <a:ea typeface="+mj-ea"/>
                    <a:cs typeface="+mj-cs"/>
                  </a:rPr>
                  <a:t>) </a:t>
                </a:r>
                <a:endParaRPr lang="en-US" dirty="0">
                  <a:latin typeface="Sherman Sans (Headings)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7F06F2-96A7-4A50-A67C-BC2FFB472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03" y="352696"/>
                <a:ext cx="11154398" cy="606384"/>
              </a:xfrm>
              <a:prstGeom prst="rect">
                <a:avLst/>
              </a:prstGeom>
              <a:blipFill>
                <a:blip r:embed="rId3"/>
                <a:stretch>
                  <a:fillRect l="-1422" t="-1212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A9E96F8-56CD-4D80-8084-AF23C4BF18E0}"/>
              </a:ext>
            </a:extLst>
          </p:cNvPr>
          <p:cNvSpPr txBox="1"/>
          <p:nvPr/>
        </p:nvSpPr>
        <p:spPr>
          <a:xfrm>
            <a:off x="1473959" y="5567576"/>
            <a:ext cx="74380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1200" dirty="0">
                <a:solidFill>
                  <a:srgbClr val="F76900"/>
                </a:solidFill>
                <a:effectLst/>
                <a:latin typeface="Sherman Sans (Body)"/>
                <a:ea typeface="SimSun" panose="02010600030101010101" pitchFamily="2" charset="-122"/>
              </a:rPr>
              <a:t>The response from consumers is much greater than what would be reasonably expected even if a minor hot hand effect exists (especially compared to other identified inefficiencies) </a:t>
            </a:r>
            <a:endParaRPr lang="en-US" sz="2000" b="1" dirty="0">
              <a:solidFill>
                <a:srgbClr val="F76900"/>
              </a:solidFill>
              <a:latin typeface="Sherman Sans (Body)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7D98EAD-7C43-43AB-8823-14B7BCAFC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05766"/>
              </p:ext>
            </p:extLst>
          </p:nvPr>
        </p:nvGraphicFramePr>
        <p:xfrm>
          <a:off x="9392820" y="1129742"/>
          <a:ext cx="2478340" cy="3253747"/>
        </p:xfrm>
        <a:graphic>
          <a:graphicData uri="http://schemas.openxmlformats.org/drawingml/2006/table">
            <a:tbl>
              <a:tblPr firstRow="1" bandRow="1">
                <a:tableStyleId>{ED4EA214-B44D-44EA-98CE-F993D3449AC9}</a:tableStyleId>
              </a:tblPr>
              <a:tblGrid>
                <a:gridCol w="1498093">
                  <a:extLst>
                    <a:ext uri="{9D8B030D-6E8A-4147-A177-3AD203B41FA5}">
                      <a16:colId xmlns:a16="http://schemas.microsoft.com/office/drawing/2014/main" val="1243419860"/>
                    </a:ext>
                  </a:extLst>
                </a:gridCol>
                <a:gridCol w="980247">
                  <a:extLst>
                    <a:ext uri="{9D8B030D-6E8A-4147-A177-3AD203B41FA5}">
                      <a16:colId xmlns:a16="http://schemas.microsoft.com/office/drawing/2014/main" val="2452137340"/>
                    </a:ext>
                  </a:extLst>
                </a:gridCol>
              </a:tblGrid>
              <a:tr h="68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Variable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Marginal Effect </a:t>
                      </a:r>
                    </a:p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(HH6GB)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10325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Hot Hand (=1)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  <a:sym typeface="Arial"/>
                        </a:rPr>
                        <a:t>+41.3%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8175321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Less Active (=1)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  <a:sym typeface="Arial"/>
                        </a:rPr>
                        <a:t>-12.9%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808907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Offhand (=1)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  <a:sym typeface="Arial"/>
                        </a:rPr>
                        <a:t>+42.3%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231572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Offhand - Switch (=1)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  <a:sym typeface="Arial"/>
                        </a:rPr>
                        <a:t>+12.9%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9604278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Home (=1)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  <a:sym typeface="Arial"/>
                        </a:rPr>
                        <a:t>-16.6%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863361"/>
                  </a:ext>
                </a:extLst>
              </a:tr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Implied Runs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000E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(+1.2, 1 SD)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E54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  <a:sym typeface="Arial"/>
                        </a:rPr>
                        <a:t>+103.2%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358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78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691C-2F7E-4726-BB19-4EC0BB3A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76900"/>
                </a:solidFill>
              </a:rPr>
              <a:t>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1FDE1-CAEE-419D-80DE-155811117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0381" y="1600201"/>
            <a:ext cx="9960909" cy="38191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E54"/>
                </a:solidFill>
                <a:latin typeface="Sherman Sans (Body)"/>
              </a:rPr>
              <a:t>Mixed evidence of </a:t>
            </a:r>
            <a:r>
              <a:rPr lang="en-US" sz="2000" u="sng" dirty="0">
                <a:solidFill>
                  <a:srgbClr val="000E54"/>
                </a:solidFill>
                <a:latin typeface="Sherman Sans (Body)"/>
              </a:rPr>
              <a:t>negative</a:t>
            </a:r>
            <a:r>
              <a:rPr lang="en-US" sz="2000" dirty="0">
                <a:solidFill>
                  <a:srgbClr val="000E54"/>
                </a:solidFill>
                <a:latin typeface="Sherman Sans (Body)"/>
              </a:rPr>
              <a:t> hot hand in our data! </a:t>
            </a:r>
          </a:p>
          <a:p>
            <a:pPr lvl="1"/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Regression to the mean? </a:t>
            </a:r>
          </a:p>
          <a:p>
            <a:pPr lvl="1"/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Overcorrection on DFS pricing?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E54"/>
                </a:solidFill>
                <a:latin typeface="Sherman Sans (Body)"/>
              </a:rPr>
              <a:t>No evidence of mispricing of hot hand</a:t>
            </a:r>
          </a:p>
          <a:p>
            <a:pPr lvl="1"/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There is value (inefficiencies) in: taking offhand, away hitters (guaranteed to bat in 9</a:t>
            </a:r>
            <a:r>
              <a:rPr lang="en-US" sz="2000" baseline="30000" dirty="0">
                <a:solidFill>
                  <a:srgbClr val="F76900"/>
                </a:solidFill>
                <a:latin typeface="Sherman Sans (Body)"/>
              </a:rPr>
              <a:t>th</a:t>
            </a:r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 inning?), higher implied run totals, and players towards the top of the batting order</a:t>
            </a:r>
          </a:p>
          <a:p>
            <a:pPr lvl="1"/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We are agnostic towards the cause of market inefficiency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E54"/>
                </a:solidFill>
                <a:latin typeface="Sherman Sans (Body)"/>
              </a:rPr>
              <a:t>Heavy DFS participant response to hot hand</a:t>
            </a:r>
          </a:p>
          <a:p>
            <a:pPr lvl="1"/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A “hot” player has usage increase of 41.3%</a:t>
            </a:r>
          </a:p>
          <a:p>
            <a:pPr lvl="1"/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Participants heavily believe in the hot hand even if the strategic benefits are non-existent/marginal</a:t>
            </a:r>
          </a:p>
        </p:txBody>
      </p:sp>
    </p:spTree>
    <p:extLst>
      <p:ext uri="{BB962C8B-B14F-4D97-AF65-F5344CB8AC3E}">
        <p14:creationId xmlns:p14="http://schemas.microsoft.com/office/powerpoint/2010/main" val="345145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691C-2F7E-4726-BB19-4EC0BB3A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76900"/>
                </a:solidFill>
              </a:rPr>
              <a:t>Where We Are: The Hot Hand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1FDE1-CAEE-419D-80DE-155811117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989" y="1682087"/>
            <a:ext cx="10202021" cy="403632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E54"/>
                </a:solidFill>
              </a:rPr>
              <a:t>“The hot hand is a massive and widespread cognitive illusion.” (Kahneman – Nobel Prize winner. Thinking Fast and Slow, 2011)</a:t>
            </a:r>
            <a:endParaRPr lang="en-US" sz="2000" b="1" dirty="0">
              <a:solidFill>
                <a:srgbClr val="000E54"/>
              </a:solidFill>
              <a:latin typeface="Sherman Sans (Body)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F76900"/>
              </a:solidFill>
              <a:latin typeface="Sherman Sans (Body)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76900"/>
                </a:solidFill>
                <a:latin typeface="Sherman Sans (Body)"/>
              </a:rPr>
              <a:t>Where We Are Part 1:</a:t>
            </a:r>
            <a:r>
              <a:rPr lang="en-US" sz="2000" b="1" dirty="0">
                <a:solidFill>
                  <a:srgbClr val="000E54"/>
                </a:solidFill>
                <a:latin typeface="Sherman Sans (Body)"/>
              </a:rPr>
              <a:t> You need A LOT of data to break through the noise in sport data!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76900"/>
                </a:solidFill>
                <a:latin typeface="Sherman Sans (Body)"/>
              </a:rPr>
              <a:t>Where We Are Part 2: </a:t>
            </a:r>
            <a:r>
              <a:rPr lang="en-US" sz="2000" b="1" dirty="0">
                <a:solidFill>
                  <a:srgbClr val="000E54"/>
                </a:solidFill>
                <a:latin typeface="Sherman Sans (Body)"/>
              </a:rPr>
              <a:t>The hot hand question is still in debate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0E54"/>
              </a:solidFill>
              <a:latin typeface="Sherman Sans (Body)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E54"/>
                </a:solidFill>
                <a:latin typeface="Sherman Sans (Body)"/>
              </a:rPr>
              <a:t>Green &amp; </a:t>
            </a:r>
            <a:r>
              <a:rPr lang="en-US" sz="2000" dirty="0" err="1">
                <a:solidFill>
                  <a:srgbClr val="000E54"/>
                </a:solidFill>
                <a:latin typeface="Sherman Sans (Body)"/>
              </a:rPr>
              <a:t>Zwiebel</a:t>
            </a:r>
            <a:r>
              <a:rPr lang="en-US" sz="2000" dirty="0">
                <a:solidFill>
                  <a:srgbClr val="000E54"/>
                </a:solidFill>
                <a:latin typeface="Sherman Sans (Body)"/>
              </a:rPr>
              <a:t> (2018) find evidence of a “hot hand” (“short term predictability in performance”) in batting performance in MLB. Pitchers appear to respond, finding a pitching response to “hot opponents.”</a:t>
            </a:r>
          </a:p>
          <a:p>
            <a:pPr lvl="1"/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When pitchers face batters with particularly high percentages of HRs or XBHs in recent games, they are more likely to be walked.  </a:t>
            </a:r>
          </a:p>
        </p:txBody>
      </p:sp>
    </p:spTree>
    <p:extLst>
      <p:ext uri="{BB962C8B-B14F-4D97-AF65-F5344CB8AC3E}">
        <p14:creationId xmlns:p14="http://schemas.microsoft.com/office/powerpoint/2010/main" val="135506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138C8-59F0-48F6-A563-2E2EFCBA9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075" y="1491039"/>
            <a:ext cx="10507849" cy="3875922"/>
          </a:xfrm>
        </p:spPr>
        <p:txBody>
          <a:bodyPr>
            <a:normAutofit/>
          </a:bodyPr>
          <a:lstStyle/>
          <a:p>
            <a:pPr marL="628650" indent="-514350">
              <a:buClr>
                <a:srgbClr val="F76900"/>
              </a:buClr>
              <a:buSzPct val="100000"/>
              <a:buFont typeface="+mj-lt"/>
              <a:buAutoNum type="arabicPeriod"/>
            </a:pPr>
            <a:r>
              <a:rPr lang="en-US" sz="4000" dirty="0">
                <a:solidFill>
                  <a:srgbClr val="000E54"/>
                </a:solidFill>
                <a:latin typeface="Sherman Sans (Body)"/>
              </a:rPr>
              <a:t>Is the hot hand present in DFS scoring?</a:t>
            </a:r>
          </a:p>
          <a:p>
            <a:pPr marL="628650" indent="-514350">
              <a:buClr>
                <a:srgbClr val="D44500"/>
              </a:buClr>
              <a:buFont typeface="+mj-lt"/>
              <a:buAutoNum type="arabicPeriod"/>
            </a:pPr>
            <a:endParaRPr lang="en-US" sz="4000" dirty="0">
              <a:solidFill>
                <a:srgbClr val="000E54"/>
              </a:solidFill>
              <a:latin typeface="Sherman Sans (Body)"/>
            </a:endParaRPr>
          </a:p>
          <a:p>
            <a:pPr marL="628650" indent="-514350">
              <a:buClr>
                <a:srgbClr val="F76900"/>
              </a:buClr>
              <a:buSzPct val="100000"/>
              <a:buFont typeface="+mj-lt"/>
              <a:buAutoNum type="arabicPeriod"/>
            </a:pPr>
            <a:r>
              <a:rPr lang="en-US" sz="4000" dirty="0">
                <a:solidFill>
                  <a:srgbClr val="000E54"/>
                </a:solidFill>
                <a:latin typeface="Sherman Sans (Body)"/>
              </a:rPr>
              <a:t>Is the hot hand efficiently priced in DFS prices? </a:t>
            </a:r>
          </a:p>
          <a:p>
            <a:pPr marL="628650" indent="-514350">
              <a:buClr>
                <a:srgbClr val="D44500"/>
              </a:buClr>
              <a:buFont typeface="+mj-lt"/>
              <a:buAutoNum type="arabicPeriod"/>
            </a:pPr>
            <a:endParaRPr lang="en-US" sz="4000" dirty="0">
              <a:solidFill>
                <a:srgbClr val="000E54"/>
              </a:solidFill>
              <a:latin typeface="Sherman Sans (Body)"/>
            </a:endParaRPr>
          </a:p>
          <a:p>
            <a:pPr marL="628650" indent="-514350">
              <a:buClr>
                <a:srgbClr val="F76900"/>
              </a:buClr>
              <a:buSzPct val="100000"/>
              <a:buFont typeface="+mj-lt"/>
              <a:buAutoNum type="arabicPeriod"/>
            </a:pPr>
            <a:r>
              <a:rPr lang="en-US" sz="4000" dirty="0">
                <a:solidFill>
                  <a:srgbClr val="000E54"/>
                </a:solidFill>
                <a:latin typeface="Sherman Sans (Body)"/>
              </a:rPr>
              <a:t>How do people respond to the hot hand?</a:t>
            </a:r>
          </a:p>
        </p:txBody>
      </p:sp>
    </p:spTree>
    <p:extLst>
      <p:ext uri="{BB962C8B-B14F-4D97-AF65-F5344CB8AC3E}">
        <p14:creationId xmlns:p14="http://schemas.microsoft.com/office/powerpoint/2010/main" val="205740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691C-2F7E-4726-BB19-4EC0BB3A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76900"/>
                </a:solidFill>
              </a:rPr>
              <a:t>The Hot Hand and Market 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1FDE1-CAEE-419D-80DE-155811117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525" y="1600201"/>
            <a:ext cx="10517876" cy="40363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E54"/>
                </a:solidFill>
                <a:latin typeface="Sherman Sans (Body)"/>
              </a:rPr>
              <a:t>Semi-strong form market efficiency is tested (all current and past information incorporated into player prices)</a:t>
            </a:r>
          </a:p>
          <a:p>
            <a:pPr marL="114300" indent="0">
              <a:buNone/>
            </a:pPr>
            <a:endParaRPr lang="en-US" sz="2000" dirty="0">
              <a:solidFill>
                <a:srgbClr val="000E54"/>
              </a:solidFill>
              <a:latin typeface="Sherman Sans (Body)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E54"/>
                </a:solidFill>
                <a:latin typeface="Sherman Sans (Body)"/>
              </a:rPr>
              <a:t>Market efficiency and hot hand: </a:t>
            </a:r>
          </a:p>
          <a:p>
            <a:pPr lvl="1"/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If there is a hot hand: Is hot hand properly priced into current day prices? </a:t>
            </a:r>
          </a:p>
          <a:p>
            <a:pPr lvl="1"/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If there is not a hot hand: Is hot hand correctly left out of current day prices? </a:t>
            </a:r>
          </a:p>
          <a:p>
            <a:pPr marL="571500" lvl="1" indent="0">
              <a:buNone/>
            </a:pPr>
            <a:endParaRPr lang="en-US" sz="2000" dirty="0">
              <a:solidFill>
                <a:srgbClr val="F76900"/>
              </a:solidFill>
              <a:latin typeface="Sherman Sans (Body)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E54"/>
                </a:solidFill>
                <a:latin typeface="Sherman Sans (Body)"/>
              </a:rPr>
              <a:t>Addressed in our previous work for other sports:</a:t>
            </a:r>
          </a:p>
          <a:p>
            <a:pPr lvl="1"/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Paul, R., Weinbach, A., &amp; Losak, J. (2020). </a:t>
            </a:r>
            <a:r>
              <a:rPr lang="en-US" sz="2000" i="1" dirty="0">
                <a:solidFill>
                  <a:srgbClr val="F76900"/>
                </a:solidFill>
                <a:latin typeface="Sherman Sans (Body)"/>
              </a:rPr>
              <a:t>Market Efficiency and the Setting of Salaries for NBA Daily Fantasy on </a:t>
            </a:r>
            <a:r>
              <a:rPr lang="en-US" sz="2000" i="1" dirty="0" err="1">
                <a:solidFill>
                  <a:srgbClr val="F76900"/>
                </a:solidFill>
                <a:latin typeface="Sherman Sans (Body)"/>
              </a:rPr>
              <a:t>Fanduel</a:t>
            </a:r>
            <a:r>
              <a:rPr lang="en-US" sz="2000" i="1" dirty="0">
                <a:solidFill>
                  <a:srgbClr val="F76900"/>
                </a:solidFill>
                <a:latin typeface="Sherman Sans (Body)"/>
              </a:rPr>
              <a:t> and Draft Kings</a:t>
            </a:r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. Journal of Prediction Markets, 14(2), 45–60.</a:t>
            </a:r>
          </a:p>
          <a:p>
            <a:pPr lvl="1"/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Losak, J. (2021). </a:t>
            </a:r>
            <a:r>
              <a:rPr lang="en-US" sz="2000" i="1" dirty="0">
                <a:solidFill>
                  <a:srgbClr val="F76900"/>
                </a:solidFill>
                <a:latin typeface="Sherman Sans (Body)"/>
              </a:rPr>
              <a:t>Player Pricing Mechanisms and the Daily Fantasy Sport Chance Versus Skill Debate</a:t>
            </a:r>
            <a:r>
              <a:rPr lang="en-US" sz="2000" dirty="0">
                <a:solidFill>
                  <a:srgbClr val="F76900"/>
                </a:solidFill>
                <a:latin typeface="Sherman Sans (Body)"/>
              </a:rPr>
              <a:t>. International Journal of Sport Finance, 16(4), 204–220.</a:t>
            </a:r>
          </a:p>
          <a:p>
            <a:endParaRPr lang="en-US" sz="2400" dirty="0">
              <a:solidFill>
                <a:srgbClr val="F76900"/>
              </a:solidFill>
              <a:latin typeface="Sherman Sans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0940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986204-4BDE-46A2-B93F-530B842E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25"/>
          <a:stretch/>
        </p:blipFill>
        <p:spPr>
          <a:xfrm>
            <a:off x="971873" y="343062"/>
            <a:ext cx="4912612" cy="3562511"/>
          </a:xfrm>
          <a:prstGeom prst="rect">
            <a:avLst/>
          </a:prstGeom>
          <a:ln>
            <a:solidFill>
              <a:srgbClr val="000E54"/>
            </a:solidFill>
          </a:ln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F537F25-07D9-4E8E-8D90-48510018A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595" y="343060"/>
            <a:ext cx="5814553" cy="35625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3DA41-E1A7-4701-8122-B6B0F5E8ED49}"/>
              </a:ext>
            </a:extLst>
          </p:cNvPr>
          <p:cNvSpPr txBox="1"/>
          <p:nvPr/>
        </p:nvSpPr>
        <p:spPr>
          <a:xfrm>
            <a:off x="971873" y="3964127"/>
            <a:ext cx="4912612" cy="274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>
              <a:lnSpc>
                <a:spcPct val="110000"/>
              </a:lnSpc>
              <a:spcAft>
                <a:spcPts val="1200"/>
              </a:spcAft>
              <a:buClr>
                <a:srgbClr val="F76900"/>
              </a:buClr>
              <a:buSzPct val="100000"/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srgbClr val="000E54"/>
                </a:solidFill>
                <a:latin typeface="Sherman Sans"/>
                <a:ea typeface="+mn-ea"/>
                <a:cs typeface="+mn-cs"/>
              </a:rPr>
              <a:t>Rotogrinders.com/</a:t>
            </a:r>
            <a:r>
              <a:rPr lang="en-US" kern="1200" dirty="0" err="1">
                <a:solidFill>
                  <a:srgbClr val="000E54"/>
                </a:solidFill>
                <a:latin typeface="Sherman Sans"/>
                <a:ea typeface="+mn-ea"/>
                <a:cs typeface="+mn-cs"/>
              </a:rPr>
              <a:t>resultsdb</a:t>
            </a:r>
            <a:r>
              <a:rPr lang="en-US" kern="1200" dirty="0">
                <a:solidFill>
                  <a:srgbClr val="000E54"/>
                </a:solidFill>
                <a:latin typeface="Sherman Sans"/>
                <a:ea typeface="+mn-ea"/>
                <a:cs typeface="+mn-cs"/>
              </a:rPr>
              <a:t> (11,675 player-game </a:t>
            </a:r>
            <a:r>
              <a:rPr lang="en-US" kern="1200" dirty="0" err="1">
                <a:solidFill>
                  <a:srgbClr val="000E54"/>
                </a:solidFill>
                <a:latin typeface="Sherman Sans"/>
                <a:ea typeface="+mn-ea"/>
                <a:cs typeface="+mn-cs"/>
              </a:rPr>
              <a:t>obs</a:t>
            </a:r>
            <a:r>
              <a:rPr lang="en-US" kern="1200" dirty="0">
                <a:solidFill>
                  <a:srgbClr val="000E54"/>
                </a:solidFill>
                <a:latin typeface="Sherman Sans"/>
                <a:ea typeface="+mn-ea"/>
                <a:cs typeface="+mn-cs"/>
              </a:rPr>
              <a:t>)</a:t>
            </a:r>
          </a:p>
          <a:p>
            <a:pPr marL="640080" lvl="1" indent="-231775">
              <a:lnSpc>
                <a:spcPct val="110000"/>
              </a:lnSpc>
              <a:spcAft>
                <a:spcPts val="1200"/>
              </a:spcAft>
              <a:buClr>
                <a:srgbClr val="F76900"/>
              </a:buClr>
              <a:buSzPct val="100000"/>
              <a:buFont typeface="Verdana" panose="020B0604030504040204" pitchFamily="34" charset="0"/>
              <a:buChar char="−"/>
              <a:defRPr/>
            </a:pPr>
            <a:r>
              <a:rPr lang="en-US" kern="1200" dirty="0">
                <a:solidFill>
                  <a:srgbClr val="000E54"/>
                </a:solidFill>
                <a:latin typeface="Sherman Sans"/>
                <a:ea typeface="+mn-ea"/>
                <a:cs typeface="+mn-cs"/>
              </a:rPr>
              <a:t>We utilize 1 contest type from the 2019 MLB season:</a:t>
            </a:r>
          </a:p>
          <a:p>
            <a:pPr marL="914400" lvl="2" indent="-219075">
              <a:lnSpc>
                <a:spcPct val="110000"/>
              </a:lnSpc>
              <a:spcAft>
                <a:spcPts val="1200"/>
              </a:spcAft>
              <a:buClr>
                <a:srgbClr val="000E5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kern="1200" dirty="0">
                <a:solidFill>
                  <a:srgbClr val="000E54"/>
                </a:solidFill>
                <a:latin typeface="Sherman Sans"/>
                <a:ea typeface="+mn-ea"/>
                <a:cs typeface="+mn-cs"/>
              </a:rPr>
              <a:t>Entries: 2,379 entries</a:t>
            </a:r>
          </a:p>
          <a:p>
            <a:pPr marL="914400" lvl="2" indent="-219075">
              <a:lnSpc>
                <a:spcPct val="110000"/>
              </a:lnSpc>
              <a:spcAft>
                <a:spcPts val="1200"/>
              </a:spcAft>
              <a:buClr>
                <a:srgbClr val="000E5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kern="1200" dirty="0">
                <a:solidFill>
                  <a:srgbClr val="000E54"/>
                </a:solidFill>
                <a:latin typeface="Sherman Sans"/>
                <a:ea typeface="+mn-ea"/>
                <a:cs typeface="+mn-cs"/>
              </a:rPr>
              <a:t># of contests: 80 contests (all on unique days)</a:t>
            </a:r>
          </a:p>
          <a:p>
            <a:pPr marL="640080" lvl="1" indent="-231775">
              <a:lnSpc>
                <a:spcPct val="110000"/>
              </a:lnSpc>
              <a:spcAft>
                <a:spcPts val="1200"/>
              </a:spcAft>
              <a:buClr>
                <a:srgbClr val="F76900"/>
              </a:buClr>
              <a:buSzPct val="100000"/>
              <a:buFont typeface="Verdana" panose="020B0604030504040204" pitchFamily="34" charset="0"/>
              <a:buChar char="−"/>
              <a:defRPr/>
            </a:pPr>
            <a:r>
              <a:rPr lang="en-US" kern="1200" dirty="0">
                <a:solidFill>
                  <a:srgbClr val="000E54"/>
                </a:solidFill>
                <a:latin typeface="Sherman Sans"/>
                <a:ea typeface="+mn-ea"/>
                <a:cs typeface="+mn-cs"/>
              </a:rPr>
              <a:t>We only consider hitters (exclude pitchers) that are in the starting lineup (exclude non-starters)</a:t>
            </a:r>
          </a:p>
          <a:p>
            <a:pPr marL="640080" lvl="1" indent="-231775">
              <a:lnSpc>
                <a:spcPct val="110000"/>
              </a:lnSpc>
              <a:spcAft>
                <a:spcPts val="1200"/>
              </a:spcAft>
              <a:buClr>
                <a:srgbClr val="F76900"/>
              </a:buClr>
              <a:buSzPct val="100000"/>
              <a:buFont typeface="Verdana" panose="020B0604030504040204" pitchFamily="34" charset="0"/>
              <a:buChar char="−"/>
              <a:defRPr/>
            </a:pPr>
            <a:r>
              <a:rPr lang="en-US" kern="1200" dirty="0">
                <a:solidFill>
                  <a:srgbClr val="000E54"/>
                </a:solidFill>
                <a:latin typeface="Sherman Sans"/>
                <a:ea typeface="+mn-ea"/>
                <a:cs typeface="+mn-cs"/>
              </a:rPr>
              <a:t>Data includes player usage percentage by contest and player points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D97D1-6827-46DD-9085-6240B209B5E4}"/>
              </a:ext>
            </a:extLst>
          </p:cNvPr>
          <p:cNvSpPr txBox="1"/>
          <p:nvPr/>
        </p:nvSpPr>
        <p:spPr>
          <a:xfrm>
            <a:off x="6011595" y="3964127"/>
            <a:ext cx="5814553" cy="1099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marR="0" lvl="0" indent="-223838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769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E54"/>
                </a:solidFill>
                <a:effectLst/>
                <a:uLnTx/>
                <a:uFillTx/>
                <a:latin typeface="Sherman Sans"/>
                <a:ea typeface="+mn-ea"/>
                <a:cs typeface="+mn-cs"/>
              </a:rPr>
              <a:t>Retrosheet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E54"/>
                </a:solidFill>
                <a:effectLst/>
                <a:uLnTx/>
                <a:uFillTx/>
                <a:latin typeface="Sherman Sans"/>
                <a:ea typeface="+mn-ea"/>
                <a:cs typeface="+mn-cs"/>
              </a:rPr>
              <a:t> game logs</a:t>
            </a:r>
          </a:p>
          <a:p>
            <a:pPr marL="223838" marR="0" lvl="0" indent="-223838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769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E54"/>
                </a:solidFill>
                <a:effectLst/>
                <a:uLnTx/>
                <a:uFillTx/>
                <a:latin typeface="Sherman Sans"/>
                <a:ea typeface="+mn-ea"/>
                <a:cs typeface="+mn-cs"/>
              </a:rPr>
              <a:t>Chadwick Baseball Bureau Register</a:t>
            </a:r>
          </a:p>
          <a:p>
            <a:pPr marL="223838" marR="0" lvl="0" indent="-223838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F769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E54"/>
                </a:solidFill>
                <a:effectLst/>
                <a:uLnTx/>
                <a:uFillTx/>
                <a:latin typeface="Sherman Sans"/>
                <a:ea typeface="+mn-ea"/>
                <a:cs typeface="+mn-cs"/>
              </a:rPr>
              <a:t>Betting odds (implied run totals) from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E54"/>
                </a:solidFill>
                <a:effectLst/>
                <a:uLnTx/>
                <a:uFillTx/>
                <a:latin typeface="Sherman Sans"/>
                <a:ea typeface="+mn-ea"/>
                <a:cs typeface="+mn-cs"/>
              </a:rPr>
              <a:t>Sportbook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E54"/>
                </a:solidFill>
                <a:effectLst/>
                <a:uLnTx/>
                <a:uFillTx/>
                <a:latin typeface="Sherman Sans"/>
                <a:ea typeface="+mn-ea"/>
                <a:cs typeface="+mn-cs"/>
              </a:rPr>
              <a:t> Reviews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9239862-AB93-4905-936E-10D08F257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5747"/>
              </p:ext>
            </p:extLst>
          </p:nvPr>
        </p:nvGraphicFramePr>
        <p:xfrm>
          <a:off x="1383803" y="364713"/>
          <a:ext cx="9724644" cy="2377440"/>
        </p:xfrm>
        <a:graphic>
          <a:graphicData uri="http://schemas.openxmlformats.org/drawingml/2006/table">
            <a:tbl>
              <a:tblPr firstRow="1" bandRow="1">
                <a:tableStyleId>{ED4EA214-B44D-44EA-98CE-F993D3449AC9}</a:tableStyleId>
              </a:tblPr>
              <a:tblGrid>
                <a:gridCol w="3374136">
                  <a:extLst>
                    <a:ext uri="{9D8B030D-6E8A-4147-A177-3AD203B41FA5}">
                      <a16:colId xmlns:a16="http://schemas.microsoft.com/office/drawing/2014/main" val="1421967493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2429432661"/>
                    </a:ext>
                  </a:extLst>
                </a:gridCol>
                <a:gridCol w="3371532">
                  <a:extLst>
                    <a:ext uri="{9D8B030D-6E8A-4147-A177-3AD203B41FA5}">
                      <a16:colId xmlns:a16="http://schemas.microsoft.com/office/drawing/2014/main" val="1908607760"/>
                    </a:ext>
                  </a:extLst>
                </a:gridCol>
                <a:gridCol w="1488504">
                  <a:extLst>
                    <a:ext uri="{9D8B030D-6E8A-4147-A177-3AD203B41FA5}">
                      <a16:colId xmlns:a16="http://schemas.microsoft.com/office/drawing/2014/main" val="3409271757"/>
                    </a:ext>
                  </a:extLst>
                </a:gridCol>
              </a:tblGrid>
              <a:tr h="35092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herman Sans (Headings)"/>
                        </a:rPr>
                        <a:t>Scoring Categories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682154"/>
                  </a:ext>
                </a:extLst>
              </a:tr>
              <a:tr h="3509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Single (1B)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+3 Pts</a:t>
                      </a:r>
                    </a:p>
                  </a:txBody>
                  <a:tcPr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Run Batted In (RBI)</a:t>
                      </a:r>
                    </a:p>
                  </a:txBody>
                  <a:tcPr>
                    <a:lnL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+2 Pts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642267"/>
                  </a:ext>
                </a:extLst>
              </a:tr>
              <a:tr h="3509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Double (2B)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+5 Pts</a:t>
                      </a:r>
                    </a:p>
                  </a:txBody>
                  <a:tcPr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Run (R)</a:t>
                      </a:r>
                    </a:p>
                  </a:txBody>
                  <a:tcPr>
                    <a:lnL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+2 Pts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916687"/>
                  </a:ext>
                </a:extLst>
              </a:tr>
              <a:tr h="3509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Triple (3B)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+8 Pts</a:t>
                      </a:r>
                    </a:p>
                  </a:txBody>
                  <a:tcPr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Base on Balls (BB)</a:t>
                      </a:r>
                    </a:p>
                  </a:txBody>
                  <a:tcPr>
                    <a:lnL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+2 Pts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419873"/>
                  </a:ext>
                </a:extLst>
              </a:tr>
              <a:tr h="3509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Home Run (HR)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+10 Pts</a:t>
                      </a:r>
                    </a:p>
                  </a:txBody>
                  <a:tcPr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Hit By Pitch (HBP)</a:t>
                      </a:r>
                    </a:p>
                  </a:txBody>
                  <a:tcPr>
                    <a:lnL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+2 Pts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596519"/>
                  </a:ext>
                </a:extLst>
              </a:tr>
              <a:tr h="350922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E54"/>
                        </a:solidFill>
                        <a:latin typeface="Sherman Sans (Body)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E54"/>
                        </a:solidFill>
                        <a:latin typeface="Sherman Sans (Body)"/>
                      </a:endParaRPr>
                    </a:p>
                  </a:txBody>
                  <a:tcPr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Stolen Base (SB)</a:t>
                      </a:r>
                    </a:p>
                  </a:txBody>
                  <a:tcPr>
                    <a:lnL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+5 Pts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35206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F4E363-05BB-41F1-BBA8-B8B99C1CB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62091"/>
              </p:ext>
            </p:extLst>
          </p:nvPr>
        </p:nvGraphicFramePr>
        <p:xfrm>
          <a:off x="1383803" y="2927763"/>
          <a:ext cx="9724644" cy="2736056"/>
        </p:xfrm>
        <a:graphic>
          <a:graphicData uri="http://schemas.openxmlformats.org/drawingml/2006/table">
            <a:tbl>
              <a:tblPr firstRow="1" firstCol="1" bandRow="1">
                <a:tableStyleId>{ED4EA214-B44D-44EA-98CE-F993D3449AC9}</a:tableStyleId>
              </a:tblPr>
              <a:tblGrid>
                <a:gridCol w="1704319">
                  <a:extLst>
                    <a:ext uri="{9D8B030D-6E8A-4147-A177-3AD203B41FA5}">
                      <a16:colId xmlns:a16="http://schemas.microsoft.com/office/drawing/2014/main" val="4239224673"/>
                    </a:ext>
                  </a:extLst>
                </a:gridCol>
                <a:gridCol w="902287">
                  <a:extLst>
                    <a:ext uri="{9D8B030D-6E8A-4147-A177-3AD203B41FA5}">
                      <a16:colId xmlns:a16="http://schemas.microsoft.com/office/drawing/2014/main" val="2383125801"/>
                    </a:ext>
                  </a:extLst>
                </a:gridCol>
                <a:gridCol w="902287">
                  <a:extLst>
                    <a:ext uri="{9D8B030D-6E8A-4147-A177-3AD203B41FA5}">
                      <a16:colId xmlns:a16="http://schemas.microsoft.com/office/drawing/2014/main" val="305456945"/>
                    </a:ext>
                  </a:extLst>
                </a:gridCol>
                <a:gridCol w="902287">
                  <a:extLst>
                    <a:ext uri="{9D8B030D-6E8A-4147-A177-3AD203B41FA5}">
                      <a16:colId xmlns:a16="http://schemas.microsoft.com/office/drawing/2014/main" val="1698048995"/>
                    </a:ext>
                  </a:extLst>
                </a:gridCol>
                <a:gridCol w="1303302">
                  <a:extLst>
                    <a:ext uri="{9D8B030D-6E8A-4147-A177-3AD203B41FA5}">
                      <a16:colId xmlns:a16="http://schemas.microsoft.com/office/drawing/2014/main" val="3806234112"/>
                    </a:ext>
                  </a:extLst>
                </a:gridCol>
                <a:gridCol w="1203048">
                  <a:extLst>
                    <a:ext uri="{9D8B030D-6E8A-4147-A177-3AD203B41FA5}">
                      <a16:colId xmlns:a16="http://schemas.microsoft.com/office/drawing/2014/main" val="2103448682"/>
                    </a:ext>
                  </a:extLst>
                </a:gridCol>
                <a:gridCol w="1303302">
                  <a:extLst>
                    <a:ext uri="{9D8B030D-6E8A-4147-A177-3AD203B41FA5}">
                      <a16:colId xmlns:a16="http://schemas.microsoft.com/office/drawing/2014/main" val="1584947969"/>
                    </a:ext>
                  </a:extLst>
                </a:gridCol>
                <a:gridCol w="1503812">
                  <a:extLst>
                    <a:ext uri="{9D8B030D-6E8A-4147-A177-3AD203B41FA5}">
                      <a16:colId xmlns:a16="http://schemas.microsoft.com/office/drawing/2014/main" val="2636290096"/>
                    </a:ext>
                  </a:extLst>
                </a:gridCol>
              </a:tblGrid>
              <a:tr h="342007">
                <a:tc gridSpan="8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Sherman Sans (Headings)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Salary/Pricing Summary By Position</a:t>
                      </a: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405447"/>
                  </a:ext>
                </a:extLst>
              </a:tr>
              <a:tr h="3420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Sherman Sans (Headings)"/>
                        </a:rPr>
                        <a:t>Position</a:t>
                      </a:r>
                      <a:endParaRPr lang="en-US" sz="2000" b="0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Sherman Sans (Headings)"/>
                        </a:rPr>
                        <a:t>N</a:t>
                      </a:r>
                      <a:endParaRPr lang="en-US" sz="2000" b="0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Sherman Sans (Headings)"/>
                        </a:rPr>
                        <a:t>Mean</a:t>
                      </a:r>
                      <a:endParaRPr lang="en-US" sz="2000" b="0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Sherman Sans (Headings)"/>
                        </a:rPr>
                        <a:t>Min</a:t>
                      </a:r>
                      <a:endParaRPr lang="en-US" sz="2000" b="0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Sherman Sans (Headings)"/>
                        </a:rPr>
                        <a:t>First </a:t>
                      </a:r>
                      <a:r>
                        <a:rPr lang="en-US" sz="2000" b="0" kern="0" dirty="0" err="1">
                          <a:effectLst/>
                          <a:latin typeface="Sherman Sans (Headings)"/>
                        </a:rPr>
                        <a:t>Qtile</a:t>
                      </a:r>
                      <a:endParaRPr lang="en-US" sz="2000" b="0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Sherman Sans (Headings)"/>
                        </a:rPr>
                        <a:t>Median</a:t>
                      </a:r>
                      <a:endParaRPr lang="en-US" sz="2000" b="0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Sherman Sans (Headings)"/>
                        </a:rPr>
                        <a:t>Third </a:t>
                      </a:r>
                      <a:r>
                        <a:rPr lang="en-US" sz="2000" b="0" kern="0" dirty="0" err="1">
                          <a:effectLst/>
                          <a:latin typeface="Sherman Sans (Headings)"/>
                        </a:rPr>
                        <a:t>Qtile</a:t>
                      </a:r>
                      <a:endParaRPr lang="en-US" sz="2000" b="0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  <a:latin typeface="Sherman Sans (Headings)"/>
                        </a:rPr>
                        <a:t>Maximum</a:t>
                      </a:r>
                      <a:endParaRPr lang="en-US" sz="2000" b="0" kern="1200" dirty="0">
                        <a:effectLst/>
                        <a:latin typeface="Sherman Sans (Headings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646774"/>
                  </a:ext>
                </a:extLst>
              </a:tr>
              <a:tr h="3420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Catcher</a:t>
                      </a:r>
                      <a:endParaRPr lang="en-US" sz="2000" b="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1,418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3,491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2,000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3,000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3,500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3,900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5,800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5377565"/>
                  </a:ext>
                </a:extLst>
              </a:tr>
              <a:tr h="3420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First Base</a:t>
                      </a:r>
                      <a:endParaRPr lang="en-US" sz="2000" b="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1,226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4,133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2,100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3,700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4,100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4,600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5,800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6088007"/>
                  </a:ext>
                </a:extLst>
              </a:tr>
              <a:tr h="3420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Second Base</a:t>
                      </a:r>
                      <a:endParaRPr lang="en-US" sz="2000" b="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870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3,683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2,000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3,200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3,650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4,100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5,500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1361111"/>
                  </a:ext>
                </a:extLst>
              </a:tr>
              <a:tr h="3420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Third Base</a:t>
                      </a:r>
                      <a:endParaRPr lang="en-US" sz="2000" b="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886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4,171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2,000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3,700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4,200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4,700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5,800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531391"/>
                  </a:ext>
                </a:extLst>
              </a:tr>
              <a:tr h="3420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Shortstop</a:t>
                      </a:r>
                      <a:endParaRPr lang="en-US" sz="2000" b="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1,127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4,082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2,000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3,500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4,100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4,700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5,900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0553091"/>
                  </a:ext>
                </a:extLst>
              </a:tr>
              <a:tr h="34200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Outfield</a:t>
                      </a:r>
                      <a:endParaRPr lang="en-US" sz="2000" b="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3,814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4,110</a:t>
                      </a:r>
                      <a:endParaRPr lang="en-US" sz="20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2,000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3,700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4,100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4,600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</a:rPr>
                        <a:t>6,000</a:t>
                      </a:r>
                      <a:endParaRPr lang="en-US" sz="20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728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2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6320-56C5-49E7-B7DF-AC9CFA4A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10" y="287568"/>
            <a:ext cx="10202020" cy="1143000"/>
          </a:xfrm>
        </p:spPr>
        <p:txBody>
          <a:bodyPr/>
          <a:lstStyle/>
          <a:p>
            <a:r>
              <a:rPr lang="en-US" dirty="0">
                <a:solidFill>
                  <a:srgbClr val="F76900"/>
                </a:solidFill>
              </a:rPr>
              <a:t>Defining The Hot Hand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57145-6A83-4DE9-B955-922D63747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461" y="1642467"/>
            <a:ext cx="6010542" cy="38191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rgbClr val="000E54"/>
                </a:solidFill>
                <a:latin typeface="Sherman Sans (Body)"/>
              </a:rPr>
              <a:t>Hot, not hot, or not qualified</a:t>
            </a:r>
          </a:p>
          <a:p>
            <a:pPr lvl="1"/>
            <a:r>
              <a:rPr lang="en-US" sz="1900" dirty="0">
                <a:solidFill>
                  <a:srgbClr val="D44500"/>
                </a:solidFill>
                <a:latin typeface="Sherman Sans (Body)"/>
              </a:rPr>
              <a:t>To qualify, player must have started at least six games over previous 30 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rgbClr val="000E54"/>
                </a:solidFill>
                <a:latin typeface="Sherman Sans (Body)"/>
              </a:rPr>
              <a:t>(Spec #1) A player is “hot” if his last six-start PtsPer100Sal average exceeds the threshold</a:t>
            </a:r>
          </a:p>
          <a:p>
            <a:pPr lvl="1"/>
            <a:r>
              <a:rPr lang="en-US" sz="1900" dirty="0">
                <a:solidFill>
                  <a:srgbClr val="D44500"/>
                </a:solidFill>
                <a:latin typeface="Sherman Sans (Body)"/>
              </a:rPr>
              <a:t>(9.2% are hot, 83.6% not hot, 7.1% not qualified)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rgbClr val="000E54"/>
                </a:solidFill>
                <a:latin typeface="Sherman Sans (Body)"/>
              </a:rPr>
              <a:t>(Spec #2) A player is “hot” based on a continuous measure rather than binary measure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rgbClr val="000E54"/>
                </a:solidFill>
                <a:latin typeface="Sherman Sans (Body)"/>
              </a:rPr>
              <a:t>(Spec #3) A player needs three starts in the last 15 days to qualify; a player is “hot” if his last three-start PtsPer100Sal average exceeds the threshold </a:t>
            </a:r>
          </a:p>
          <a:p>
            <a:pPr lvl="1"/>
            <a:r>
              <a:rPr lang="en-US" sz="1900" dirty="0">
                <a:solidFill>
                  <a:srgbClr val="D44500"/>
                </a:solidFill>
                <a:latin typeface="Sherman Sans (Body)"/>
              </a:rPr>
              <a:t>(16.4% are hot, 78.9% not hot, 4.7% not qualified) 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21AAE973-D939-475B-8D46-135D082A8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1"/>
          <a:stretch/>
        </p:blipFill>
        <p:spPr>
          <a:xfrm>
            <a:off x="7075920" y="1542520"/>
            <a:ext cx="4554907" cy="41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CEBB8F7-8BE4-484B-8C35-BFBA1301B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75893"/>
              </p:ext>
            </p:extLst>
          </p:nvPr>
        </p:nvGraphicFramePr>
        <p:xfrm>
          <a:off x="2028553" y="462280"/>
          <a:ext cx="9130229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9475">
                  <a:extLst>
                    <a:ext uri="{9D8B030D-6E8A-4147-A177-3AD203B41FA5}">
                      <a16:colId xmlns:a16="http://schemas.microsoft.com/office/drawing/2014/main" val="2193353727"/>
                    </a:ext>
                  </a:extLst>
                </a:gridCol>
                <a:gridCol w="1509475">
                  <a:extLst>
                    <a:ext uri="{9D8B030D-6E8A-4147-A177-3AD203B41FA5}">
                      <a16:colId xmlns:a16="http://schemas.microsoft.com/office/drawing/2014/main" val="3533371828"/>
                    </a:ext>
                  </a:extLst>
                </a:gridCol>
                <a:gridCol w="1509475">
                  <a:extLst>
                    <a:ext uri="{9D8B030D-6E8A-4147-A177-3AD203B41FA5}">
                      <a16:colId xmlns:a16="http://schemas.microsoft.com/office/drawing/2014/main" val="169774224"/>
                    </a:ext>
                  </a:extLst>
                </a:gridCol>
                <a:gridCol w="1509475">
                  <a:extLst>
                    <a:ext uri="{9D8B030D-6E8A-4147-A177-3AD203B41FA5}">
                      <a16:colId xmlns:a16="http://schemas.microsoft.com/office/drawing/2014/main" val="56817800"/>
                    </a:ext>
                  </a:extLst>
                </a:gridCol>
                <a:gridCol w="1509475">
                  <a:extLst>
                    <a:ext uri="{9D8B030D-6E8A-4147-A177-3AD203B41FA5}">
                      <a16:colId xmlns:a16="http://schemas.microsoft.com/office/drawing/2014/main" val="2397776692"/>
                    </a:ext>
                  </a:extLst>
                </a:gridCol>
                <a:gridCol w="1582854">
                  <a:extLst>
                    <a:ext uri="{9D8B030D-6E8A-4147-A177-3AD203B41FA5}">
                      <a16:colId xmlns:a16="http://schemas.microsoft.com/office/drawing/2014/main" val="314783178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Sherman Sans (Headings)"/>
                        </a:rPr>
                        <a:t>Binary Variables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7035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Home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Offhand Matchup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Switch Hitter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89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Home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Away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L/R or R/L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L/L or R/R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No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167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5,830 (50.1%)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5,845 (49.9%)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6,759 (57.9%)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4,916 (42.1%)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1,537 (13.2%)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10,138 (86.8%)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616189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Sherman Sans (Headings)"/>
                          <a:cs typeface="Arial"/>
                          <a:sym typeface="Arial"/>
                        </a:rPr>
                        <a:t>Quantitative Variables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1" i="0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rgbClr val="D445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1" i="0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rgbClr val="D445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1" i="0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rgbClr val="D445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1" i="0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rgbClr val="D445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1" i="0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rgbClr val="D44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87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latin typeface="Sherman Sans (Body)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0E54"/>
                        </a:solidFill>
                        <a:latin typeface="Sherman Sans (Body)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Mean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SD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Min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Max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13578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Implied Runs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Sherman Sans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4.675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1.244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1.470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9.208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81287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Positional Options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Sherman Sans (Body)"/>
                      </a:endParaRPr>
                    </a:p>
                  </a:txBody>
                  <a:tcPr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1.202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0.343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0.308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1.849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695946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Sherman Sans (Headings)"/>
                        </a:rPr>
                        <a:t>Defensive Position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445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445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445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445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44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0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Catcher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First Base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Second Base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Third Base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Shortstop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Outfield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247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1,484 (12.7%)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2,026 (17.4%)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1,997 (17.1%)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1,958 (16.8%)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1,705 (14.6%)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E54"/>
                          </a:solidFill>
                          <a:latin typeface="Sherman Sans (Body)"/>
                        </a:rPr>
                        <a:t>4,839 (41.4%)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0408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Sherman Sans (Headings)"/>
                        </a:rPr>
                        <a:t>Lineup Spot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6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53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Lineup – 1st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Lineup – 2nd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Lineup – 3rd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Lineup – 4th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Lineup – 5th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latin typeface="Sherman Sans (Body)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227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1,332 (11.4%)</a:t>
                      </a:r>
                      <a:endParaRPr lang="en-US" sz="18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1,381 (11.8%)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1,393 (11.9%)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1,394 (11.9%)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1,393 (11.9%)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latin typeface="Sherman Sans (Body)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73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Lineup – 6</a:t>
                      </a:r>
                      <a:r>
                        <a:rPr lang="en-US" sz="1800" kern="0" baseline="3000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Lineup – 7th</a:t>
                      </a:r>
                      <a:endParaRPr lang="en-US" sz="18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Lineup – 8th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Lineup – 9th</a:t>
                      </a:r>
                      <a:endParaRPr lang="en-US" sz="1800" kern="120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0E54"/>
                        </a:solidFill>
                        <a:latin typeface="Sherman Sans (Body)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latin typeface="Sherman Sans (Body)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00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1,369 (11.7%)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1,360 (11.6%)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1,328 (11.4%)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E54"/>
                          </a:solidFill>
                          <a:effectLst/>
                          <a:latin typeface="Sherman Sans (Body)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725 (6.2%)</a:t>
                      </a:r>
                      <a:endParaRPr lang="en-US" sz="1800" kern="1200" dirty="0">
                        <a:solidFill>
                          <a:srgbClr val="000E54"/>
                        </a:solidFill>
                        <a:effectLst/>
                        <a:latin typeface="Sherman Sans (Body)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lnB w="12700" cap="flat" cmpd="sng" algn="ctr">
                      <a:solidFill>
                        <a:srgbClr val="000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0E54"/>
                        </a:solidFill>
                        <a:latin typeface="Sherman Sans (Body)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latin typeface="Sherman Sans (Body)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158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36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AA44-D75C-4CBF-BEF9-E1E3D59A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78" y="982044"/>
            <a:ext cx="9095244" cy="1362075"/>
          </a:xfrm>
        </p:spPr>
        <p:txBody>
          <a:bodyPr>
            <a:noAutofit/>
          </a:bodyPr>
          <a:lstStyle/>
          <a:p>
            <a:pPr algn="r"/>
            <a:r>
              <a:rPr lang="en-US" sz="7200" dirty="0">
                <a:solidFill>
                  <a:srgbClr val="F76900"/>
                </a:solidFill>
                <a:latin typeface="Sherman Sans (Headings)"/>
              </a:rPr>
              <a:t>Is the hot hand present in DFS scoring?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F50E25-04B8-4E3C-85A5-84148C4EC7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8592442"/>
                  </p:ext>
                </p:extLst>
              </p:nvPr>
            </p:nvGraphicFramePr>
            <p:xfrm>
              <a:off x="1548378" y="3714126"/>
              <a:ext cx="9095244" cy="1570795"/>
            </p:xfrm>
            <a:graphic>
              <a:graphicData uri="http://schemas.openxmlformats.org/drawingml/2006/table">
                <a:tbl>
                  <a:tblPr firstRow="1" firstCol="1" bandRow="1">
                    <a:tableStyleId>{ED4EA214-B44D-44EA-98CE-F993D3449AC9}</a:tableStyleId>
                  </a:tblPr>
                  <a:tblGrid>
                    <a:gridCol w="271509">
                      <a:extLst>
                        <a:ext uri="{9D8B030D-6E8A-4147-A177-3AD203B41FA5}">
                          <a16:colId xmlns:a16="http://schemas.microsoft.com/office/drawing/2014/main" val="1749456330"/>
                        </a:ext>
                      </a:extLst>
                    </a:gridCol>
                    <a:gridCol w="8552226">
                      <a:extLst>
                        <a:ext uri="{9D8B030D-6E8A-4147-A177-3AD203B41FA5}">
                          <a16:colId xmlns:a16="http://schemas.microsoft.com/office/drawing/2014/main" val="2013863501"/>
                        </a:ext>
                      </a:extLst>
                    </a:gridCol>
                    <a:gridCol w="271509">
                      <a:extLst>
                        <a:ext uri="{9D8B030D-6E8A-4147-A177-3AD203B41FA5}">
                          <a16:colId xmlns:a16="http://schemas.microsoft.com/office/drawing/2014/main" val="2543812795"/>
                        </a:ext>
                      </a:extLst>
                    </a:gridCol>
                  </a:tblGrid>
                  <a:tr h="1570795"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/>
                    </a:tc>
                    <a:tc>
                      <a:txBody>
                        <a:bodyPr/>
                        <a:lstStyle/>
                        <a:p>
                          <a:pPr marL="0" marR="0" indent="-45720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PtsPer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Sal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Hot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NotQualified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Handed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SwitchHitter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ImpliedRuns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Home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000" b="0" i="0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PositionalOptions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9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  <m:sub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8,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pos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ker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Position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b="0" i="1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spot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  <m:sub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spot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ker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Lineup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kern="0" smtClean="0">
                                          <a:solidFill>
                                            <a:srgbClr val="000E5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0" kern="0">
                                  <a:solidFill>
                                    <a:srgbClr val="000E5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ker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kern="0" smtClean="0">
                                      <a:solidFill>
                                        <a:srgbClr val="000E5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Sherman Sans (Body)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88213" marR="88213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 anchor="ctr"/>
                    </a:tc>
                    <a:extLst>
                      <a:ext uri="{0D108BD9-81ED-4DB2-BD59-A6C34878D82A}">
                        <a16:rowId xmlns:a16="http://schemas.microsoft.com/office/drawing/2014/main" val="6122186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0F50E25-04B8-4E3C-85A5-84148C4EC7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8592442"/>
                  </p:ext>
                </p:extLst>
              </p:nvPr>
            </p:nvGraphicFramePr>
            <p:xfrm>
              <a:off x="1548378" y="3714126"/>
              <a:ext cx="9095244" cy="1570795"/>
            </p:xfrm>
            <a:graphic>
              <a:graphicData uri="http://schemas.openxmlformats.org/drawingml/2006/table">
                <a:tbl>
                  <a:tblPr firstRow="1" firstCol="1" bandRow="1">
                    <a:tableStyleId>{ED4EA214-B44D-44EA-98CE-F993D3449AC9}</a:tableStyleId>
                  </a:tblPr>
                  <a:tblGrid>
                    <a:gridCol w="271509">
                      <a:extLst>
                        <a:ext uri="{9D8B030D-6E8A-4147-A177-3AD203B41FA5}">
                          <a16:colId xmlns:a16="http://schemas.microsoft.com/office/drawing/2014/main" val="1749456330"/>
                        </a:ext>
                      </a:extLst>
                    </a:gridCol>
                    <a:gridCol w="8552226">
                      <a:extLst>
                        <a:ext uri="{9D8B030D-6E8A-4147-A177-3AD203B41FA5}">
                          <a16:colId xmlns:a16="http://schemas.microsoft.com/office/drawing/2014/main" val="2013863501"/>
                        </a:ext>
                      </a:extLst>
                    </a:gridCol>
                    <a:gridCol w="271509">
                      <a:extLst>
                        <a:ext uri="{9D8B030D-6E8A-4147-A177-3AD203B41FA5}">
                          <a16:colId xmlns:a16="http://schemas.microsoft.com/office/drawing/2014/main" val="2543812795"/>
                        </a:ext>
                      </a:extLst>
                    </a:gridCol>
                  </a:tblGrid>
                  <a:tr h="1570795"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8213" marR="88213" marT="0" marB="0">
                        <a:blipFill>
                          <a:blip r:embed="rId3"/>
                          <a:stretch>
                            <a:fillRect l="-3205" t="-388" r="-3276" b="-3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indent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5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88213" marR="88213" marT="0" marB="0" anchor="ctr"/>
                    </a:tc>
                    <a:extLst>
                      <a:ext uri="{0D108BD9-81ED-4DB2-BD59-A6C34878D82A}">
                        <a16:rowId xmlns:a16="http://schemas.microsoft.com/office/drawing/2014/main" val="6122186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4EAA92-EBDB-4806-B6A1-E83245470C2F}"/>
                  </a:ext>
                </a:extLst>
              </p:cNvPr>
              <p:cNvSpPr txBox="1"/>
              <p:nvPr/>
            </p:nvSpPr>
            <p:spPr>
              <a:xfrm>
                <a:off x="2524771" y="5590959"/>
                <a:ext cx="3938022" cy="910955"/>
              </a:xfrm>
              <a:prstGeom prst="rect">
                <a:avLst/>
              </a:prstGeom>
              <a:noFill/>
              <a:ln>
                <a:solidFill>
                  <a:srgbClr val="F769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E5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E54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E54"/>
                              </a:solidFill>
                              <a:latin typeface="Cambria Math" panose="02040503050406030204" pitchFamily="18" charset="0"/>
                            </a:rPr>
                            <m:t>tsPer</m:t>
                          </m:r>
                          <m:r>
                            <a:rPr lang="en-US" sz="2000" i="0">
                              <a:solidFill>
                                <a:srgbClr val="000E54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E54"/>
                              </a:solidFill>
                              <a:latin typeface="Cambria Math" panose="02040503050406030204" pitchFamily="18" charset="0"/>
                            </a:rPr>
                            <m:t>Sal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E5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000" i="0">
                              <a:solidFill>
                                <a:srgbClr val="000E5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E54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2000" i="0">
                          <a:solidFill>
                            <a:srgbClr val="000E5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E5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E5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E54"/>
                                  </a:solidFill>
                                  <a:latin typeface="Cambria Math" panose="02040503050406030204" pitchFamily="18" charset="0"/>
                                </a:rPr>
                                <m:t>DKPoints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E54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sz="2000" i="0">
                                  <a:solidFill>
                                    <a:srgbClr val="000E54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E54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000" i="1">
                                  <a:solidFill>
                                    <a:srgbClr val="000E5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E5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E54"/>
                                      </a:solidFill>
                                      <a:latin typeface="Cambria Math" panose="02040503050406030204" pitchFamily="18" charset="0"/>
                                    </a:rPr>
                                    <m:t>DKSalary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E54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000" i="0">
                                      <a:solidFill>
                                        <a:srgbClr val="000E5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E54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rgbClr val="000E54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rgbClr val="000E54"/>
                  </a:solidFill>
                  <a:latin typeface="Sherman Sans (Body)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4EAA92-EBDB-4806-B6A1-E8324547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771" y="5590959"/>
                <a:ext cx="3938022" cy="910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76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50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1804</Words>
  <Application>Microsoft Office PowerPoint</Application>
  <PresentationFormat>Widescreen</PresentationFormat>
  <Paragraphs>515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Cambria Math</vt:lpstr>
      <vt:lpstr>Sherman Sans</vt:lpstr>
      <vt:lpstr>Sherman Sans (Body)</vt:lpstr>
      <vt:lpstr>Sherman Sans (Headings)</vt:lpstr>
      <vt:lpstr>Sherman Sans Book</vt:lpstr>
      <vt:lpstr>Times New Roman</vt:lpstr>
      <vt:lpstr>Verdana</vt:lpstr>
      <vt:lpstr>Wingdings</vt:lpstr>
      <vt:lpstr>Office Theme</vt:lpstr>
      <vt:lpstr>Behavioral Biases in Daily Fantasy Baseball: The Case of the Hot Hand</vt:lpstr>
      <vt:lpstr>Where We Are: The Hot Hand</vt:lpstr>
      <vt:lpstr>PowerPoint Presentation</vt:lpstr>
      <vt:lpstr>The Hot Hand and Market Efficiency</vt:lpstr>
      <vt:lpstr>PowerPoint Presentation</vt:lpstr>
      <vt:lpstr>PowerPoint Presentation</vt:lpstr>
      <vt:lpstr>Defining The Hot Hand</vt:lpstr>
      <vt:lpstr>PowerPoint Presentation</vt:lpstr>
      <vt:lpstr>Is the hot hand present in DFS scoring?</vt:lpstr>
      <vt:lpstr>PowerPoint Presentation</vt:lpstr>
      <vt:lpstr>Is the hot hand efficiently priced in DFS prices?</vt:lpstr>
      <vt:lpstr>PowerPoint Presentation</vt:lpstr>
      <vt:lpstr>How do people respond to the hot hand?</vt:lpstr>
      <vt:lpstr>PowerPoint Presentation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College Conference TV Networks on College Football Attendance</dc:title>
  <dc:creator>Robert Wonders</dc:creator>
  <cp:lastModifiedBy>Jeremy Mitchell Losak</cp:lastModifiedBy>
  <cp:revision>108</cp:revision>
  <dcterms:created xsi:type="dcterms:W3CDTF">2015-06-09T17:11:20Z</dcterms:created>
  <dcterms:modified xsi:type="dcterms:W3CDTF">2022-03-11T20:43:13Z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0x010100755374BE3DC54641B11F1668B59B66D0</vt:lpwstr>
  </property>
</Properties>
</file>