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4" r:id="rId3"/>
    <p:sldId id="258" r:id="rId4"/>
    <p:sldId id="306" r:id="rId5"/>
    <p:sldId id="261" r:id="rId6"/>
    <p:sldId id="307" r:id="rId7"/>
    <p:sldId id="308" r:id="rId8"/>
    <p:sldId id="309" r:id="rId9"/>
    <p:sldId id="311" r:id="rId10"/>
    <p:sldId id="312" r:id="rId11"/>
    <p:sldId id="313" r:id="rId12"/>
    <p:sldId id="314" r:id="rId13"/>
    <p:sldId id="315" r:id="rId14"/>
    <p:sldId id="316" r:id="rId15"/>
    <p:sldId id="317" r:id="rId16"/>
    <p:sldId id="31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579" autoAdjust="0"/>
  </p:normalViewPr>
  <p:slideViewPr>
    <p:cSldViewPr>
      <p:cViewPr>
        <p:scale>
          <a:sx n="70" d="100"/>
          <a:sy n="70" d="100"/>
        </p:scale>
        <p:origin x="1386" y="-366"/>
      </p:cViewPr>
      <p:guideLst>
        <p:guide orient="horz" pos="2160"/>
        <p:guide pos="2880"/>
      </p:guideLst>
    </p:cSldViewPr>
  </p:slideViewPr>
  <p:notesTextViewPr>
    <p:cViewPr>
      <p:scale>
        <a:sx n="1" d="1"/>
        <a:sy n="1" d="1"/>
      </p:scale>
      <p:origin x="0" y="0"/>
    </p:cViewPr>
  </p:notesTextViewPr>
  <p:sorterViewPr>
    <p:cViewPr>
      <p:scale>
        <a:sx n="100" d="100"/>
        <a:sy n="100" d="100"/>
      </p:scale>
      <p:origin x="0" y="-1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583054\AppData\Local\Temp\StatcastDataFormatted.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[StatcastDataFormatted.xlsx]Pivot!$M$4</c:f>
              <c:strCache>
                <c:ptCount val="1"/>
                <c:pt idx="0">
                  <c:v>Total wOBA</c:v>
                </c:pt>
              </c:strCache>
            </c:strRef>
          </c:tx>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trendline>
            <c:spPr>
              <a:ln w="19050" cap="rnd">
                <a:solidFill>
                  <a:schemeClr val="accent1"/>
                </a:solidFill>
                <a:prstDash val="sysDot"/>
              </a:ln>
              <a:effectLst/>
            </c:spPr>
            <c:trendlineType val="linear"/>
            <c:dispRSqr val="0"/>
            <c:dispEq val="0"/>
          </c:trendline>
          <c:trendline>
            <c:spPr>
              <a:ln w="19050" cap="rnd">
                <a:solidFill>
                  <a:schemeClr val="accent1"/>
                </a:solidFill>
                <a:prstDash val="sysDot"/>
              </a:ln>
              <a:effectLst/>
            </c:spPr>
            <c:trendlineType val="linear"/>
            <c:dispRSqr val="1"/>
            <c:dispEq val="0"/>
            <c:trendlineLbl>
              <c:layout>
                <c:manualLayout>
                  <c:x val="-4.5217847769028874E-2"/>
                  <c:y val="0.211473461650627"/>
                </c:manualLayout>
              </c:layout>
              <c:numFmt formatCode="General" sourceLinked="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rendlineLbl>
          </c:trendline>
          <c:xVal>
            <c:numRef>
              <c:f>[StatcastDataFormatted.xlsx]Pivot!$L$5:$L$571</c:f>
              <c:numCache>
                <c:formatCode>General</c:formatCode>
                <c:ptCount val="567"/>
                <c:pt idx="0">
                  <c:v>35</c:v>
                </c:pt>
                <c:pt idx="1">
                  <c:v>17</c:v>
                </c:pt>
                <c:pt idx="2">
                  <c:v>40</c:v>
                </c:pt>
                <c:pt idx="3">
                  <c:v>17</c:v>
                </c:pt>
                <c:pt idx="4">
                  <c:v>2</c:v>
                </c:pt>
                <c:pt idx="5">
                  <c:v>21</c:v>
                </c:pt>
                <c:pt idx="6">
                  <c:v>21</c:v>
                </c:pt>
                <c:pt idx="7">
                  <c:v>47</c:v>
                </c:pt>
                <c:pt idx="8">
                  <c:v>4</c:v>
                </c:pt>
                <c:pt idx="9">
                  <c:v>2</c:v>
                </c:pt>
                <c:pt idx="10">
                  <c:v>72</c:v>
                </c:pt>
                <c:pt idx="11">
                  <c:v>15</c:v>
                </c:pt>
                <c:pt idx="12">
                  <c:v>51</c:v>
                </c:pt>
                <c:pt idx="13">
                  <c:v>24</c:v>
                </c:pt>
                <c:pt idx="14">
                  <c:v>8</c:v>
                </c:pt>
                <c:pt idx="15">
                  <c:v>7</c:v>
                </c:pt>
                <c:pt idx="16">
                  <c:v>8</c:v>
                </c:pt>
                <c:pt idx="17">
                  <c:v>8</c:v>
                </c:pt>
                <c:pt idx="18">
                  <c:v>3</c:v>
                </c:pt>
                <c:pt idx="19">
                  <c:v>35</c:v>
                </c:pt>
                <c:pt idx="20">
                  <c:v>20</c:v>
                </c:pt>
                <c:pt idx="21">
                  <c:v>16</c:v>
                </c:pt>
                <c:pt idx="22">
                  <c:v>2</c:v>
                </c:pt>
                <c:pt idx="23">
                  <c:v>8</c:v>
                </c:pt>
                <c:pt idx="24">
                  <c:v>2</c:v>
                </c:pt>
                <c:pt idx="25">
                  <c:v>21</c:v>
                </c:pt>
                <c:pt idx="26">
                  <c:v>4</c:v>
                </c:pt>
                <c:pt idx="27">
                  <c:v>6</c:v>
                </c:pt>
                <c:pt idx="28">
                  <c:v>28</c:v>
                </c:pt>
                <c:pt idx="29">
                  <c:v>12</c:v>
                </c:pt>
                <c:pt idx="30">
                  <c:v>3</c:v>
                </c:pt>
                <c:pt idx="31">
                  <c:v>3</c:v>
                </c:pt>
                <c:pt idx="32">
                  <c:v>7</c:v>
                </c:pt>
                <c:pt idx="33">
                  <c:v>41</c:v>
                </c:pt>
                <c:pt idx="34">
                  <c:v>9</c:v>
                </c:pt>
                <c:pt idx="35">
                  <c:v>10</c:v>
                </c:pt>
                <c:pt idx="36">
                  <c:v>38</c:v>
                </c:pt>
                <c:pt idx="37">
                  <c:v>16</c:v>
                </c:pt>
                <c:pt idx="38">
                  <c:v>2</c:v>
                </c:pt>
                <c:pt idx="39">
                  <c:v>24</c:v>
                </c:pt>
                <c:pt idx="40">
                  <c:v>33</c:v>
                </c:pt>
                <c:pt idx="41">
                  <c:v>13</c:v>
                </c:pt>
                <c:pt idx="42">
                  <c:v>12</c:v>
                </c:pt>
                <c:pt idx="43">
                  <c:v>2</c:v>
                </c:pt>
                <c:pt idx="44">
                  <c:v>2</c:v>
                </c:pt>
                <c:pt idx="45">
                  <c:v>12</c:v>
                </c:pt>
                <c:pt idx="46">
                  <c:v>1</c:v>
                </c:pt>
                <c:pt idx="47">
                  <c:v>36</c:v>
                </c:pt>
                <c:pt idx="48">
                  <c:v>1</c:v>
                </c:pt>
                <c:pt idx="49">
                  <c:v>23</c:v>
                </c:pt>
                <c:pt idx="50">
                  <c:v>5</c:v>
                </c:pt>
                <c:pt idx="51">
                  <c:v>2</c:v>
                </c:pt>
                <c:pt idx="52">
                  <c:v>37</c:v>
                </c:pt>
                <c:pt idx="53">
                  <c:v>35</c:v>
                </c:pt>
                <c:pt idx="54">
                  <c:v>47</c:v>
                </c:pt>
                <c:pt idx="55">
                  <c:v>49</c:v>
                </c:pt>
                <c:pt idx="56">
                  <c:v>1</c:v>
                </c:pt>
                <c:pt idx="57">
                  <c:v>21</c:v>
                </c:pt>
                <c:pt idx="58">
                  <c:v>4</c:v>
                </c:pt>
                <c:pt idx="59">
                  <c:v>7</c:v>
                </c:pt>
                <c:pt idx="60">
                  <c:v>11</c:v>
                </c:pt>
                <c:pt idx="61">
                  <c:v>36</c:v>
                </c:pt>
                <c:pt idx="62">
                  <c:v>13</c:v>
                </c:pt>
                <c:pt idx="63">
                  <c:v>14</c:v>
                </c:pt>
                <c:pt idx="64">
                  <c:v>11</c:v>
                </c:pt>
                <c:pt idx="65">
                  <c:v>1</c:v>
                </c:pt>
                <c:pt idx="66">
                  <c:v>36</c:v>
                </c:pt>
                <c:pt idx="67">
                  <c:v>2</c:v>
                </c:pt>
                <c:pt idx="68">
                  <c:v>4</c:v>
                </c:pt>
                <c:pt idx="69">
                  <c:v>7</c:v>
                </c:pt>
                <c:pt idx="70">
                  <c:v>23</c:v>
                </c:pt>
                <c:pt idx="71">
                  <c:v>14</c:v>
                </c:pt>
                <c:pt idx="72">
                  <c:v>2</c:v>
                </c:pt>
                <c:pt idx="73">
                  <c:v>2</c:v>
                </c:pt>
                <c:pt idx="74">
                  <c:v>44</c:v>
                </c:pt>
                <c:pt idx="75">
                  <c:v>14</c:v>
                </c:pt>
                <c:pt idx="76">
                  <c:v>35</c:v>
                </c:pt>
                <c:pt idx="77">
                  <c:v>1</c:v>
                </c:pt>
                <c:pt idx="78">
                  <c:v>50</c:v>
                </c:pt>
                <c:pt idx="79">
                  <c:v>1</c:v>
                </c:pt>
                <c:pt idx="80">
                  <c:v>3</c:v>
                </c:pt>
                <c:pt idx="81">
                  <c:v>46</c:v>
                </c:pt>
                <c:pt idx="82">
                  <c:v>2</c:v>
                </c:pt>
                <c:pt idx="83">
                  <c:v>2</c:v>
                </c:pt>
                <c:pt idx="84">
                  <c:v>8</c:v>
                </c:pt>
                <c:pt idx="85">
                  <c:v>23</c:v>
                </c:pt>
                <c:pt idx="86">
                  <c:v>45</c:v>
                </c:pt>
                <c:pt idx="87">
                  <c:v>27</c:v>
                </c:pt>
                <c:pt idx="88">
                  <c:v>2</c:v>
                </c:pt>
                <c:pt idx="89">
                  <c:v>14</c:v>
                </c:pt>
                <c:pt idx="90">
                  <c:v>6</c:v>
                </c:pt>
                <c:pt idx="91">
                  <c:v>1</c:v>
                </c:pt>
                <c:pt idx="92">
                  <c:v>1</c:v>
                </c:pt>
                <c:pt idx="93">
                  <c:v>2</c:v>
                </c:pt>
                <c:pt idx="94">
                  <c:v>43</c:v>
                </c:pt>
                <c:pt idx="95">
                  <c:v>3</c:v>
                </c:pt>
                <c:pt idx="96">
                  <c:v>45</c:v>
                </c:pt>
                <c:pt idx="97">
                  <c:v>3</c:v>
                </c:pt>
                <c:pt idx="98">
                  <c:v>3</c:v>
                </c:pt>
                <c:pt idx="99">
                  <c:v>23</c:v>
                </c:pt>
                <c:pt idx="100">
                  <c:v>25</c:v>
                </c:pt>
                <c:pt idx="101">
                  <c:v>3</c:v>
                </c:pt>
                <c:pt idx="102">
                  <c:v>10</c:v>
                </c:pt>
                <c:pt idx="103">
                  <c:v>19</c:v>
                </c:pt>
                <c:pt idx="104">
                  <c:v>5</c:v>
                </c:pt>
                <c:pt idx="105">
                  <c:v>10</c:v>
                </c:pt>
                <c:pt idx="106">
                  <c:v>4</c:v>
                </c:pt>
                <c:pt idx="107">
                  <c:v>4</c:v>
                </c:pt>
                <c:pt idx="108">
                  <c:v>2</c:v>
                </c:pt>
                <c:pt idx="109">
                  <c:v>8</c:v>
                </c:pt>
                <c:pt idx="110">
                  <c:v>30</c:v>
                </c:pt>
                <c:pt idx="111">
                  <c:v>3</c:v>
                </c:pt>
                <c:pt idx="112">
                  <c:v>3</c:v>
                </c:pt>
                <c:pt idx="113">
                  <c:v>21</c:v>
                </c:pt>
                <c:pt idx="114">
                  <c:v>1</c:v>
                </c:pt>
                <c:pt idx="115">
                  <c:v>6</c:v>
                </c:pt>
                <c:pt idx="116">
                  <c:v>37</c:v>
                </c:pt>
                <c:pt idx="117">
                  <c:v>1</c:v>
                </c:pt>
                <c:pt idx="118">
                  <c:v>22</c:v>
                </c:pt>
                <c:pt idx="119">
                  <c:v>5</c:v>
                </c:pt>
                <c:pt idx="120">
                  <c:v>3</c:v>
                </c:pt>
                <c:pt idx="121">
                  <c:v>12</c:v>
                </c:pt>
                <c:pt idx="122">
                  <c:v>5</c:v>
                </c:pt>
                <c:pt idx="123">
                  <c:v>2</c:v>
                </c:pt>
                <c:pt idx="124">
                  <c:v>28</c:v>
                </c:pt>
                <c:pt idx="125">
                  <c:v>7</c:v>
                </c:pt>
                <c:pt idx="126">
                  <c:v>1</c:v>
                </c:pt>
                <c:pt idx="127">
                  <c:v>3</c:v>
                </c:pt>
                <c:pt idx="128">
                  <c:v>2</c:v>
                </c:pt>
                <c:pt idx="129">
                  <c:v>10</c:v>
                </c:pt>
                <c:pt idx="130">
                  <c:v>1</c:v>
                </c:pt>
                <c:pt idx="131">
                  <c:v>24</c:v>
                </c:pt>
                <c:pt idx="132">
                  <c:v>17</c:v>
                </c:pt>
                <c:pt idx="133">
                  <c:v>7</c:v>
                </c:pt>
                <c:pt idx="134">
                  <c:v>6</c:v>
                </c:pt>
                <c:pt idx="135">
                  <c:v>34</c:v>
                </c:pt>
                <c:pt idx="136">
                  <c:v>1</c:v>
                </c:pt>
                <c:pt idx="137">
                  <c:v>4</c:v>
                </c:pt>
                <c:pt idx="138">
                  <c:v>13</c:v>
                </c:pt>
                <c:pt idx="139">
                  <c:v>6</c:v>
                </c:pt>
                <c:pt idx="140">
                  <c:v>5</c:v>
                </c:pt>
                <c:pt idx="141">
                  <c:v>15</c:v>
                </c:pt>
                <c:pt idx="142">
                  <c:v>25</c:v>
                </c:pt>
                <c:pt idx="143">
                  <c:v>7</c:v>
                </c:pt>
                <c:pt idx="144">
                  <c:v>1</c:v>
                </c:pt>
                <c:pt idx="145">
                  <c:v>2</c:v>
                </c:pt>
                <c:pt idx="146">
                  <c:v>31</c:v>
                </c:pt>
                <c:pt idx="147">
                  <c:v>1</c:v>
                </c:pt>
                <c:pt idx="148">
                  <c:v>17</c:v>
                </c:pt>
                <c:pt idx="149">
                  <c:v>16</c:v>
                </c:pt>
                <c:pt idx="150">
                  <c:v>1</c:v>
                </c:pt>
                <c:pt idx="151">
                  <c:v>9</c:v>
                </c:pt>
                <c:pt idx="152">
                  <c:v>3</c:v>
                </c:pt>
                <c:pt idx="153">
                  <c:v>1</c:v>
                </c:pt>
                <c:pt idx="154">
                  <c:v>2</c:v>
                </c:pt>
                <c:pt idx="155">
                  <c:v>10</c:v>
                </c:pt>
                <c:pt idx="156">
                  <c:v>4</c:v>
                </c:pt>
                <c:pt idx="157">
                  <c:v>2</c:v>
                </c:pt>
                <c:pt idx="158">
                  <c:v>12</c:v>
                </c:pt>
                <c:pt idx="159">
                  <c:v>7</c:v>
                </c:pt>
                <c:pt idx="160">
                  <c:v>3</c:v>
                </c:pt>
                <c:pt idx="161">
                  <c:v>1</c:v>
                </c:pt>
                <c:pt idx="162">
                  <c:v>21</c:v>
                </c:pt>
                <c:pt idx="163">
                  <c:v>2</c:v>
                </c:pt>
                <c:pt idx="164">
                  <c:v>28</c:v>
                </c:pt>
                <c:pt idx="165">
                  <c:v>22</c:v>
                </c:pt>
                <c:pt idx="166">
                  <c:v>4</c:v>
                </c:pt>
                <c:pt idx="167">
                  <c:v>28</c:v>
                </c:pt>
                <c:pt idx="168">
                  <c:v>18</c:v>
                </c:pt>
                <c:pt idx="169">
                  <c:v>1</c:v>
                </c:pt>
                <c:pt idx="170">
                  <c:v>13</c:v>
                </c:pt>
                <c:pt idx="171">
                  <c:v>1</c:v>
                </c:pt>
                <c:pt idx="172">
                  <c:v>20</c:v>
                </c:pt>
                <c:pt idx="173">
                  <c:v>52</c:v>
                </c:pt>
                <c:pt idx="174">
                  <c:v>20</c:v>
                </c:pt>
                <c:pt idx="175">
                  <c:v>5</c:v>
                </c:pt>
                <c:pt idx="176">
                  <c:v>39</c:v>
                </c:pt>
                <c:pt idx="177">
                  <c:v>7</c:v>
                </c:pt>
                <c:pt idx="178">
                  <c:v>5</c:v>
                </c:pt>
                <c:pt idx="179">
                  <c:v>2</c:v>
                </c:pt>
                <c:pt idx="180">
                  <c:v>8</c:v>
                </c:pt>
                <c:pt idx="181">
                  <c:v>12</c:v>
                </c:pt>
                <c:pt idx="182">
                  <c:v>22</c:v>
                </c:pt>
                <c:pt idx="183">
                  <c:v>21</c:v>
                </c:pt>
                <c:pt idx="184">
                  <c:v>19</c:v>
                </c:pt>
                <c:pt idx="185">
                  <c:v>27</c:v>
                </c:pt>
                <c:pt idx="186">
                  <c:v>2</c:v>
                </c:pt>
                <c:pt idx="187">
                  <c:v>9</c:v>
                </c:pt>
                <c:pt idx="188">
                  <c:v>10</c:v>
                </c:pt>
                <c:pt idx="189">
                  <c:v>41</c:v>
                </c:pt>
                <c:pt idx="190">
                  <c:v>2</c:v>
                </c:pt>
                <c:pt idx="191">
                  <c:v>54</c:v>
                </c:pt>
                <c:pt idx="192">
                  <c:v>14</c:v>
                </c:pt>
                <c:pt idx="193">
                  <c:v>9</c:v>
                </c:pt>
                <c:pt idx="194">
                  <c:v>16</c:v>
                </c:pt>
                <c:pt idx="195">
                  <c:v>1</c:v>
                </c:pt>
                <c:pt idx="196">
                  <c:v>6</c:v>
                </c:pt>
                <c:pt idx="197">
                  <c:v>28</c:v>
                </c:pt>
                <c:pt idx="198">
                  <c:v>2</c:v>
                </c:pt>
                <c:pt idx="199">
                  <c:v>15</c:v>
                </c:pt>
                <c:pt idx="200">
                  <c:v>5</c:v>
                </c:pt>
                <c:pt idx="201">
                  <c:v>12</c:v>
                </c:pt>
                <c:pt idx="202">
                  <c:v>1</c:v>
                </c:pt>
                <c:pt idx="203">
                  <c:v>11</c:v>
                </c:pt>
                <c:pt idx="204">
                  <c:v>6</c:v>
                </c:pt>
                <c:pt idx="205">
                  <c:v>25</c:v>
                </c:pt>
                <c:pt idx="206">
                  <c:v>8</c:v>
                </c:pt>
                <c:pt idx="207">
                  <c:v>10</c:v>
                </c:pt>
                <c:pt idx="208">
                  <c:v>28</c:v>
                </c:pt>
                <c:pt idx="209">
                  <c:v>1</c:v>
                </c:pt>
                <c:pt idx="210">
                  <c:v>27</c:v>
                </c:pt>
                <c:pt idx="211">
                  <c:v>1</c:v>
                </c:pt>
                <c:pt idx="212">
                  <c:v>24</c:v>
                </c:pt>
                <c:pt idx="213">
                  <c:v>23</c:v>
                </c:pt>
                <c:pt idx="214">
                  <c:v>2</c:v>
                </c:pt>
                <c:pt idx="215">
                  <c:v>4</c:v>
                </c:pt>
                <c:pt idx="216">
                  <c:v>5</c:v>
                </c:pt>
                <c:pt idx="217">
                  <c:v>8</c:v>
                </c:pt>
                <c:pt idx="218">
                  <c:v>2</c:v>
                </c:pt>
                <c:pt idx="219">
                  <c:v>1</c:v>
                </c:pt>
                <c:pt idx="220">
                  <c:v>2</c:v>
                </c:pt>
                <c:pt idx="221">
                  <c:v>6</c:v>
                </c:pt>
                <c:pt idx="222">
                  <c:v>17</c:v>
                </c:pt>
                <c:pt idx="223">
                  <c:v>5</c:v>
                </c:pt>
                <c:pt idx="224">
                  <c:v>28</c:v>
                </c:pt>
                <c:pt idx="225">
                  <c:v>15</c:v>
                </c:pt>
                <c:pt idx="226">
                  <c:v>10</c:v>
                </c:pt>
                <c:pt idx="227">
                  <c:v>4</c:v>
                </c:pt>
                <c:pt idx="228">
                  <c:v>2</c:v>
                </c:pt>
                <c:pt idx="229">
                  <c:v>1</c:v>
                </c:pt>
                <c:pt idx="230">
                  <c:v>10</c:v>
                </c:pt>
                <c:pt idx="231">
                  <c:v>18</c:v>
                </c:pt>
                <c:pt idx="232">
                  <c:v>15</c:v>
                </c:pt>
                <c:pt idx="233">
                  <c:v>2</c:v>
                </c:pt>
                <c:pt idx="234">
                  <c:v>8</c:v>
                </c:pt>
                <c:pt idx="235">
                  <c:v>26</c:v>
                </c:pt>
                <c:pt idx="236">
                  <c:v>3</c:v>
                </c:pt>
                <c:pt idx="237">
                  <c:v>50</c:v>
                </c:pt>
                <c:pt idx="238">
                  <c:v>16</c:v>
                </c:pt>
                <c:pt idx="239">
                  <c:v>2</c:v>
                </c:pt>
                <c:pt idx="240">
                  <c:v>4</c:v>
                </c:pt>
                <c:pt idx="241">
                  <c:v>14</c:v>
                </c:pt>
                <c:pt idx="242">
                  <c:v>15</c:v>
                </c:pt>
                <c:pt idx="243">
                  <c:v>20</c:v>
                </c:pt>
                <c:pt idx="244">
                  <c:v>4</c:v>
                </c:pt>
                <c:pt idx="245">
                  <c:v>1</c:v>
                </c:pt>
                <c:pt idx="246">
                  <c:v>3</c:v>
                </c:pt>
                <c:pt idx="247">
                  <c:v>37</c:v>
                </c:pt>
                <c:pt idx="248">
                  <c:v>57</c:v>
                </c:pt>
                <c:pt idx="249">
                  <c:v>2</c:v>
                </c:pt>
                <c:pt idx="250">
                  <c:v>65</c:v>
                </c:pt>
                <c:pt idx="251">
                  <c:v>8</c:v>
                </c:pt>
                <c:pt idx="252">
                  <c:v>3</c:v>
                </c:pt>
                <c:pt idx="253">
                  <c:v>1</c:v>
                </c:pt>
                <c:pt idx="254">
                  <c:v>12</c:v>
                </c:pt>
                <c:pt idx="255">
                  <c:v>45</c:v>
                </c:pt>
                <c:pt idx="256">
                  <c:v>15</c:v>
                </c:pt>
                <c:pt idx="257">
                  <c:v>1</c:v>
                </c:pt>
                <c:pt idx="258">
                  <c:v>4</c:v>
                </c:pt>
                <c:pt idx="259">
                  <c:v>1</c:v>
                </c:pt>
                <c:pt idx="260">
                  <c:v>2</c:v>
                </c:pt>
                <c:pt idx="261">
                  <c:v>6</c:v>
                </c:pt>
                <c:pt idx="262">
                  <c:v>36</c:v>
                </c:pt>
                <c:pt idx="263">
                  <c:v>1</c:v>
                </c:pt>
                <c:pt idx="264">
                  <c:v>9</c:v>
                </c:pt>
                <c:pt idx="265">
                  <c:v>4</c:v>
                </c:pt>
                <c:pt idx="266">
                  <c:v>26</c:v>
                </c:pt>
                <c:pt idx="267">
                  <c:v>30</c:v>
                </c:pt>
                <c:pt idx="268">
                  <c:v>23</c:v>
                </c:pt>
                <c:pt idx="269">
                  <c:v>27</c:v>
                </c:pt>
                <c:pt idx="270">
                  <c:v>3</c:v>
                </c:pt>
                <c:pt idx="271">
                  <c:v>19</c:v>
                </c:pt>
                <c:pt idx="272">
                  <c:v>41</c:v>
                </c:pt>
                <c:pt idx="273">
                  <c:v>20</c:v>
                </c:pt>
                <c:pt idx="274">
                  <c:v>16</c:v>
                </c:pt>
                <c:pt idx="275">
                  <c:v>11</c:v>
                </c:pt>
                <c:pt idx="276">
                  <c:v>6</c:v>
                </c:pt>
                <c:pt idx="277">
                  <c:v>2</c:v>
                </c:pt>
                <c:pt idx="278">
                  <c:v>4</c:v>
                </c:pt>
                <c:pt idx="279">
                  <c:v>9</c:v>
                </c:pt>
                <c:pt idx="280">
                  <c:v>3</c:v>
                </c:pt>
                <c:pt idx="281">
                  <c:v>2</c:v>
                </c:pt>
                <c:pt idx="282">
                  <c:v>2</c:v>
                </c:pt>
                <c:pt idx="283">
                  <c:v>15</c:v>
                </c:pt>
                <c:pt idx="284">
                  <c:v>1</c:v>
                </c:pt>
                <c:pt idx="285">
                  <c:v>1</c:v>
                </c:pt>
                <c:pt idx="286">
                  <c:v>2</c:v>
                </c:pt>
                <c:pt idx="287">
                  <c:v>13</c:v>
                </c:pt>
                <c:pt idx="288">
                  <c:v>1</c:v>
                </c:pt>
                <c:pt idx="289">
                  <c:v>28</c:v>
                </c:pt>
                <c:pt idx="290">
                  <c:v>6</c:v>
                </c:pt>
                <c:pt idx="291">
                  <c:v>30</c:v>
                </c:pt>
                <c:pt idx="292">
                  <c:v>2</c:v>
                </c:pt>
                <c:pt idx="293">
                  <c:v>3</c:v>
                </c:pt>
                <c:pt idx="294">
                  <c:v>6</c:v>
                </c:pt>
                <c:pt idx="295">
                  <c:v>7</c:v>
                </c:pt>
                <c:pt idx="296">
                  <c:v>2</c:v>
                </c:pt>
                <c:pt idx="297">
                  <c:v>4</c:v>
                </c:pt>
                <c:pt idx="298">
                  <c:v>1</c:v>
                </c:pt>
                <c:pt idx="299">
                  <c:v>19</c:v>
                </c:pt>
                <c:pt idx="300">
                  <c:v>26</c:v>
                </c:pt>
                <c:pt idx="301">
                  <c:v>1</c:v>
                </c:pt>
                <c:pt idx="302">
                  <c:v>3</c:v>
                </c:pt>
                <c:pt idx="303">
                  <c:v>34</c:v>
                </c:pt>
                <c:pt idx="304">
                  <c:v>27</c:v>
                </c:pt>
                <c:pt idx="305">
                  <c:v>2</c:v>
                </c:pt>
                <c:pt idx="306">
                  <c:v>6</c:v>
                </c:pt>
                <c:pt idx="307">
                  <c:v>35</c:v>
                </c:pt>
                <c:pt idx="308">
                  <c:v>2</c:v>
                </c:pt>
                <c:pt idx="309">
                  <c:v>16</c:v>
                </c:pt>
                <c:pt idx="310">
                  <c:v>10</c:v>
                </c:pt>
                <c:pt idx="311">
                  <c:v>4</c:v>
                </c:pt>
                <c:pt idx="312">
                  <c:v>31</c:v>
                </c:pt>
                <c:pt idx="313">
                  <c:v>20</c:v>
                </c:pt>
                <c:pt idx="314">
                  <c:v>7</c:v>
                </c:pt>
                <c:pt idx="315">
                  <c:v>12</c:v>
                </c:pt>
                <c:pt idx="316">
                  <c:v>4</c:v>
                </c:pt>
                <c:pt idx="317">
                  <c:v>15</c:v>
                </c:pt>
                <c:pt idx="318">
                  <c:v>20</c:v>
                </c:pt>
                <c:pt idx="319">
                  <c:v>2</c:v>
                </c:pt>
                <c:pt idx="320">
                  <c:v>16</c:v>
                </c:pt>
                <c:pt idx="321">
                  <c:v>1</c:v>
                </c:pt>
                <c:pt idx="322">
                  <c:v>28</c:v>
                </c:pt>
                <c:pt idx="323">
                  <c:v>20</c:v>
                </c:pt>
                <c:pt idx="324">
                  <c:v>6</c:v>
                </c:pt>
                <c:pt idx="325">
                  <c:v>4</c:v>
                </c:pt>
                <c:pt idx="326">
                  <c:v>26</c:v>
                </c:pt>
                <c:pt idx="327">
                  <c:v>1</c:v>
                </c:pt>
                <c:pt idx="328">
                  <c:v>8</c:v>
                </c:pt>
                <c:pt idx="329">
                  <c:v>5</c:v>
                </c:pt>
                <c:pt idx="330">
                  <c:v>2</c:v>
                </c:pt>
                <c:pt idx="331">
                  <c:v>7</c:v>
                </c:pt>
                <c:pt idx="332">
                  <c:v>11</c:v>
                </c:pt>
                <c:pt idx="333">
                  <c:v>6</c:v>
                </c:pt>
                <c:pt idx="334">
                  <c:v>6</c:v>
                </c:pt>
                <c:pt idx="335">
                  <c:v>4</c:v>
                </c:pt>
                <c:pt idx="336">
                  <c:v>9</c:v>
                </c:pt>
                <c:pt idx="337">
                  <c:v>34</c:v>
                </c:pt>
                <c:pt idx="338">
                  <c:v>2</c:v>
                </c:pt>
                <c:pt idx="339">
                  <c:v>8</c:v>
                </c:pt>
                <c:pt idx="340">
                  <c:v>16</c:v>
                </c:pt>
                <c:pt idx="341">
                  <c:v>12</c:v>
                </c:pt>
                <c:pt idx="342">
                  <c:v>21</c:v>
                </c:pt>
                <c:pt idx="343">
                  <c:v>77</c:v>
                </c:pt>
                <c:pt idx="344">
                  <c:v>75</c:v>
                </c:pt>
                <c:pt idx="345">
                  <c:v>27</c:v>
                </c:pt>
                <c:pt idx="346">
                  <c:v>15</c:v>
                </c:pt>
                <c:pt idx="347">
                  <c:v>32</c:v>
                </c:pt>
                <c:pt idx="348">
                  <c:v>21</c:v>
                </c:pt>
                <c:pt idx="349">
                  <c:v>25</c:v>
                </c:pt>
                <c:pt idx="350">
                  <c:v>3</c:v>
                </c:pt>
                <c:pt idx="351">
                  <c:v>1</c:v>
                </c:pt>
                <c:pt idx="352">
                  <c:v>4</c:v>
                </c:pt>
                <c:pt idx="353">
                  <c:v>2</c:v>
                </c:pt>
                <c:pt idx="354">
                  <c:v>21</c:v>
                </c:pt>
                <c:pt idx="355">
                  <c:v>1</c:v>
                </c:pt>
                <c:pt idx="356">
                  <c:v>49</c:v>
                </c:pt>
                <c:pt idx="357">
                  <c:v>8</c:v>
                </c:pt>
                <c:pt idx="358">
                  <c:v>37</c:v>
                </c:pt>
                <c:pt idx="359">
                  <c:v>15</c:v>
                </c:pt>
                <c:pt idx="360">
                  <c:v>6</c:v>
                </c:pt>
                <c:pt idx="361">
                  <c:v>27</c:v>
                </c:pt>
                <c:pt idx="362">
                  <c:v>75</c:v>
                </c:pt>
                <c:pt idx="363">
                  <c:v>1</c:v>
                </c:pt>
                <c:pt idx="364">
                  <c:v>6</c:v>
                </c:pt>
                <c:pt idx="365">
                  <c:v>4</c:v>
                </c:pt>
                <c:pt idx="366">
                  <c:v>2</c:v>
                </c:pt>
                <c:pt idx="367">
                  <c:v>12</c:v>
                </c:pt>
                <c:pt idx="368">
                  <c:v>17</c:v>
                </c:pt>
                <c:pt idx="369">
                  <c:v>11</c:v>
                </c:pt>
                <c:pt idx="370">
                  <c:v>5</c:v>
                </c:pt>
                <c:pt idx="371">
                  <c:v>1</c:v>
                </c:pt>
                <c:pt idx="372">
                  <c:v>48</c:v>
                </c:pt>
                <c:pt idx="373">
                  <c:v>1</c:v>
                </c:pt>
                <c:pt idx="374">
                  <c:v>36</c:v>
                </c:pt>
                <c:pt idx="375">
                  <c:v>11</c:v>
                </c:pt>
                <c:pt idx="376">
                  <c:v>6</c:v>
                </c:pt>
                <c:pt idx="377">
                  <c:v>1</c:v>
                </c:pt>
                <c:pt idx="378">
                  <c:v>7</c:v>
                </c:pt>
                <c:pt idx="379">
                  <c:v>14</c:v>
                </c:pt>
                <c:pt idx="380">
                  <c:v>7</c:v>
                </c:pt>
                <c:pt idx="381">
                  <c:v>12</c:v>
                </c:pt>
                <c:pt idx="382">
                  <c:v>1</c:v>
                </c:pt>
                <c:pt idx="383">
                  <c:v>6</c:v>
                </c:pt>
                <c:pt idx="384">
                  <c:v>11</c:v>
                </c:pt>
                <c:pt idx="385">
                  <c:v>5</c:v>
                </c:pt>
                <c:pt idx="386">
                  <c:v>12</c:v>
                </c:pt>
                <c:pt idx="387">
                  <c:v>2</c:v>
                </c:pt>
                <c:pt idx="388">
                  <c:v>15</c:v>
                </c:pt>
                <c:pt idx="389">
                  <c:v>18</c:v>
                </c:pt>
                <c:pt idx="390">
                  <c:v>2</c:v>
                </c:pt>
                <c:pt idx="391">
                  <c:v>2</c:v>
                </c:pt>
                <c:pt idx="392">
                  <c:v>10</c:v>
                </c:pt>
                <c:pt idx="393">
                  <c:v>12</c:v>
                </c:pt>
                <c:pt idx="394">
                  <c:v>17</c:v>
                </c:pt>
                <c:pt idx="395">
                  <c:v>1</c:v>
                </c:pt>
                <c:pt idx="396">
                  <c:v>3</c:v>
                </c:pt>
                <c:pt idx="397">
                  <c:v>22</c:v>
                </c:pt>
                <c:pt idx="398">
                  <c:v>15</c:v>
                </c:pt>
                <c:pt idx="399">
                  <c:v>1</c:v>
                </c:pt>
                <c:pt idx="400">
                  <c:v>1</c:v>
                </c:pt>
                <c:pt idx="401">
                  <c:v>32</c:v>
                </c:pt>
                <c:pt idx="402">
                  <c:v>25</c:v>
                </c:pt>
                <c:pt idx="403">
                  <c:v>19</c:v>
                </c:pt>
                <c:pt idx="404">
                  <c:v>8</c:v>
                </c:pt>
                <c:pt idx="405">
                  <c:v>1</c:v>
                </c:pt>
                <c:pt idx="406">
                  <c:v>9</c:v>
                </c:pt>
                <c:pt idx="407">
                  <c:v>1</c:v>
                </c:pt>
                <c:pt idx="408">
                  <c:v>17</c:v>
                </c:pt>
                <c:pt idx="409">
                  <c:v>24</c:v>
                </c:pt>
                <c:pt idx="410">
                  <c:v>7</c:v>
                </c:pt>
                <c:pt idx="411">
                  <c:v>7</c:v>
                </c:pt>
                <c:pt idx="412">
                  <c:v>7</c:v>
                </c:pt>
                <c:pt idx="413">
                  <c:v>5</c:v>
                </c:pt>
                <c:pt idx="414">
                  <c:v>1</c:v>
                </c:pt>
                <c:pt idx="415">
                  <c:v>1</c:v>
                </c:pt>
                <c:pt idx="416">
                  <c:v>4</c:v>
                </c:pt>
                <c:pt idx="417">
                  <c:v>7</c:v>
                </c:pt>
                <c:pt idx="418">
                  <c:v>1</c:v>
                </c:pt>
                <c:pt idx="419">
                  <c:v>72</c:v>
                </c:pt>
                <c:pt idx="420">
                  <c:v>11</c:v>
                </c:pt>
                <c:pt idx="421">
                  <c:v>6</c:v>
                </c:pt>
                <c:pt idx="422">
                  <c:v>6</c:v>
                </c:pt>
                <c:pt idx="423">
                  <c:v>51</c:v>
                </c:pt>
                <c:pt idx="424">
                  <c:v>1</c:v>
                </c:pt>
                <c:pt idx="425">
                  <c:v>38</c:v>
                </c:pt>
                <c:pt idx="426">
                  <c:v>15</c:v>
                </c:pt>
                <c:pt idx="427">
                  <c:v>19</c:v>
                </c:pt>
                <c:pt idx="428">
                  <c:v>11</c:v>
                </c:pt>
                <c:pt idx="429">
                  <c:v>3</c:v>
                </c:pt>
                <c:pt idx="430">
                  <c:v>36</c:v>
                </c:pt>
                <c:pt idx="431">
                  <c:v>2</c:v>
                </c:pt>
                <c:pt idx="432">
                  <c:v>15</c:v>
                </c:pt>
                <c:pt idx="433">
                  <c:v>15</c:v>
                </c:pt>
                <c:pt idx="434">
                  <c:v>18</c:v>
                </c:pt>
                <c:pt idx="435">
                  <c:v>24</c:v>
                </c:pt>
                <c:pt idx="436">
                  <c:v>70</c:v>
                </c:pt>
                <c:pt idx="437">
                  <c:v>13</c:v>
                </c:pt>
                <c:pt idx="438">
                  <c:v>17</c:v>
                </c:pt>
                <c:pt idx="439">
                  <c:v>1</c:v>
                </c:pt>
                <c:pt idx="440">
                  <c:v>3</c:v>
                </c:pt>
                <c:pt idx="441">
                  <c:v>11</c:v>
                </c:pt>
                <c:pt idx="442">
                  <c:v>1</c:v>
                </c:pt>
                <c:pt idx="443">
                  <c:v>2</c:v>
                </c:pt>
                <c:pt idx="444">
                  <c:v>7</c:v>
                </c:pt>
                <c:pt idx="445">
                  <c:v>3</c:v>
                </c:pt>
                <c:pt idx="446">
                  <c:v>16</c:v>
                </c:pt>
                <c:pt idx="447">
                  <c:v>2</c:v>
                </c:pt>
                <c:pt idx="448">
                  <c:v>2</c:v>
                </c:pt>
                <c:pt idx="449">
                  <c:v>1</c:v>
                </c:pt>
                <c:pt idx="450">
                  <c:v>3</c:v>
                </c:pt>
                <c:pt idx="451">
                  <c:v>18</c:v>
                </c:pt>
                <c:pt idx="452">
                  <c:v>2</c:v>
                </c:pt>
                <c:pt idx="453">
                  <c:v>6</c:v>
                </c:pt>
                <c:pt idx="454">
                  <c:v>10</c:v>
                </c:pt>
                <c:pt idx="455">
                  <c:v>1</c:v>
                </c:pt>
                <c:pt idx="456">
                  <c:v>1</c:v>
                </c:pt>
                <c:pt idx="457">
                  <c:v>42</c:v>
                </c:pt>
                <c:pt idx="458">
                  <c:v>1</c:v>
                </c:pt>
                <c:pt idx="459">
                  <c:v>8</c:v>
                </c:pt>
                <c:pt idx="460">
                  <c:v>31</c:v>
                </c:pt>
                <c:pt idx="461">
                  <c:v>9</c:v>
                </c:pt>
                <c:pt idx="462">
                  <c:v>4</c:v>
                </c:pt>
                <c:pt idx="463">
                  <c:v>1</c:v>
                </c:pt>
                <c:pt idx="464">
                  <c:v>1</c:v>
                </c:pt>
                <c:pt idx="465">
                  <c:v>1</c:v>
                </c:pt>
                <c:pt idx="466">
                  <c:v>1</c:v>
                </c:pt>
                <c:pt idx="467">
                  <c:v>4</c:v>
                </c:pt>
                <c:pt idx="468">
                  <c:v>6</c:v>
                </c:pt>
                <c:pt idx="469">
                  <c:v>34</c:v>
                </c:pt>
                <c:pt idx="470">
                  <c:v>1</c:v>
                </c:pt>
                <c:pt idx="471">
                  <c:v>2</c:v>
                </c:pt>
                <c:pt idx="472">
                  <c:v>35</c:v>
                </c:pt>
                <c:pt idx="473">
                  <c:v>8</c:v>
                </c:pt>
                <c:pt idx="474">
                  <c:v>7</c:v>
                </c:pt>
                <c:pt idx="475">
                  <c:v>12</c:v>
                </c:pt>
                <c:pt idx="476">
                  <c:v>8</c:v>
                </c:pt>
                <c:pt idx="477">
                  <c:v>25</c:v>
                </c:pt>
                <c:pt idx="478">
                  <c:v>7</c:v>
                </c:pt>
                <c:pt idx="479">
                  <c:v>2</c:v>
                </c:pt>
                <c:pt idx="480">
                  <c:v>1</c:v>
                </c:pt>
                <c:pt idx="481">
                  <c:v>7</c:v>
                </c:pt>
                <c:pt idx="482">
                  <c:v>8</c:v>
                </c:pt>
                <c:pt idx="483">
                  <c:v>11</c:v>
                </c:pt>
                <c:pt idx="484">
                  <c:v>3</c:v>
                </c:pt>
                <c:pt idx="485">
                  <c:v>5</c:v>
                </c:pt>
                <c:pt idx="486">
                  <c:v>13</c:v>
                </c:pt>
                <c:pt idx="487">
                  <c:v>39</c:v>
                </c:pt>
                <c:pt idx="488">
                  <c:v>1</c:v>
                </c:pt>
                <c:pt idx="489">
                  <c:v>13</c:v>
                </c:pt>
                <c:pt idx="490">
                  <c:v>5</c:v>
                </c:pt>
                <c:pt idx="491">
                  <c:v>12</c:v>
                </c:pt>
                <c:pt idx="492">
                  <c:v>16</c:v>
                </c:pt>
                <c:pt idx="493">
                  <c:v>7</c:v>
                </c:pt>
                <c:pt idx="494">
                  <c:v>12</c:v>
                </c:pt>
                <c:pt idx="495">
                  <c:v>5</c:v>
                </c:pt>
                <c:pt idx="496">
                  <c:v>4</c:v>
                </c:pt>
                <c:pt idx="497">
                  <c:v>13</c:v>
                </c:pt>
                <c:pt idx="498">
                  <c:v>2</c:v>
                </c:pt>
                <c:pt idx="499">
                  <c:v>2</c:v>
                </c:pt>
                <c:pt idx="500">
                  <c:v>5</c:v>
                </c:pt>
                <c:pt idx="501">
                  <c:v>33</c:v>
                </c:pt>
                <c:pt idx="502">
                  <c:v>25</c:v>
                </c:pt>
                <c:pt idx="503">
                  <c:v>1</c:v>
                </c:pt>
                <c:pt idx="504">
                  <c:v>13</c:v>
                </c:pt>
                <c:pt idx="505">
                  <c:v>17</c:v>
                </c:pt>
                <c:pt idx="506">
                  <c:v>11</c:v>
                </c:pt>
                <c:pt idx="507">
                  <c:v>3</c:v>
                </c:pt>
                <c:pt idx="508">
                  <c:v>3</c:v>
                </c:pt>
                <c:pt idx="509">
                  <c:v>26</c:v>
                </c:pt>
                <c:pt idx="510">
                  <c:v>1</c:v>
                </c:pt>
                <c:pt idx="511">
                  <c:v>1</c:v>
                </c:pt>
                <c:pt idx="512">
                  <c:v>4</c:v>
                </c:pt>
                <c:pt idx="513">
                  <c:v>4</c:v>
                </c:pt>
                <c:pt idx="514">
                  <c:v>2</c:v>
                </c:pt>
                <c:pt idx="515">
                  <c:v>1</c:v>
                </c:pt>
                <c:pt idx="516">
                  <c:v>16</c:v>
                </c:pt>
                <c:pt idx="517">
                  <c:v>19</c:v>
                </c:pt>
                <c:pt idx="518">
                  <c:v>3</c:v>
                </c:pt>
                <c:pt idx="519">
                  <c:v>11</c:v>
                </c:pt>
                <c:pt idx="520">
                  <c:v>4</c:v>
                </c:pt>
                <c:pt idx="521">
                  <c:v>4</c:v>
                </c:pt>
                <c:pt idx="522">
                  <c:v>8</c:v>
                </c:pt>
                <c:pt idx="523">
                  <c:v>1</c:v>
                </c:pt>
                <c:pt idx="524">
                  <c:v>1</c:v>
                </c:pt>
                <c:pt idx="525">
                  <c:v>7</c:v>
                </c:pt>
                <c:pt idx="526">
                  <c:v>18</c:v>
                </c:pt>
                <c:pt idx="527">
                  <c:v>12</c:v>
                </c:pt>
                <c:pt idx="528">
                  <c:v>6</c:v>
                </c:pt>
                <c:pt idx="529">
                  <c:v>13</c:v>
                </c:pt>
                <c:pt idx="530">
                  <c:v>18</c:v>
                </c:pt>
                <c:pt idx="531">
                  <c:v>13</c:v>
                </c:pt>
                <c:pt idx="532">
                  <c:v>21</c:v>
                </c:pt>
                <c:pt idx="533">
                  <c:v>1</c:v>
                </c:pt>
                <c:pt idx="534">
                  <c:v>28</c:v>
                </c:pt>
                <c:pt idx="535">
                  <c:v>2</c:v>
                </c:pt>
                <c:pt idx="536">
                  <c:v>2</c:v>
                </c:pt>
                <c:pt idx="537">
                  <c:v>16</c:v>
                </c:pt>
                <c:pt idx="538">
                  <c:v>8</c:v>
                </c:pt>
                <c:pt idx="539">
                  <c:v>10</c:v>
                </c:pt>
                <c:pt idx="540">
                  <c:v>4</c:v>
                </c:pt>
                <c:pt idx="541">
                  <c:v>3</c:v>
                </c:pt>
                <c:pt idx="542">
                  <c:v>13</c:v>
                </c:pt>
                <c:pt idx="543">
                  <c:v>7</c:v>
                </c:pt>
                <c:pt idx="544">
                  <c:v>1</c:v>
                </c:pt>
                <c:pt idx="545">
                  <c:v>2</c:v>
                </c:pt>
                <c:pt idx="546">
                  <c:v>1</c:v>
                </c:pt>
                <c:pt idx="547">
                  <c:v>16</c:v>
                </c:pt>
                <c:pt idx="548">
                  <c:v>9</c:v>
                </c:pt>
                <c:pt idx="549">
                  <c:v>1</c:v>
                </c:pt>
                <c:pt idx="550">
                  <c:v>14</c:v>
                </c:pt>
                <c:pt idx="551">
                  <c:v>2</c:v>
                </c:pt>
                <c:pt idx="552">
                  <c:v>2</c:v>
                </c:pt>
                <c:pt idx="553">
                  <c:v>2</c:v>
                </c:pt>
                <c:pt idx="554">
                  <c:v>3</c:v>
                </c:pt>
                <c:pt idx="555">
                  <c:v>15</c:v>
                </c:pt>
                <c:pt idx="556">
                  <c:v>23</c:v>
                </c:pt>
                <c:pt idx="557">
                  <c:v>5</c:v>
                </c:pt>
                <c:pt idx="558">
                  <c:v>20</c:v>
                </c:pt>
                <c:pt idx="559">
                  <c:v>12</c:v>
                </c:pt>
                <c:pt idx="560">
                  <c:v>16</c:v>
                </c:pt>
                <c:pt idx="561">
                  <c:v>39</c:v>
                </c:pt>
                <c:pt idx="562">
                  <c:v>8</c:v>
                </c:pt>
                <c:pt idx="563">
                  <c:v>9</c:v>
                </c:pt>
                <c:pt idx="564">
                  <c:v>5</c:v>
                </c:pt>
                <c:pt idx="565">
                  <c:v>13</c:v>
                </c:pt>
                <c:pt idx="566">
                  <c:v>24</c:v>
                </c:pt>
              </c:numCache>
            </c:numRef>
          </c:xVal>
          <c:yVal>
            <c:numRef>
              <c:f>[StatcastDataFormatted.xlsx]Pivot!$M$5:$M$571</c:f>
              <c:numCache>
                <c:formatCode>General</c:formatCode>
                <c:ptCount val="567"/>
                <c:pt idx="0">
                  <c:v>38.221000000000004</c:v>
                </c:pt>
                <c:pt idx="1">
                  <c:v>17.159999999999997</c:v>
                </c:pt>
                <c:pt idx="2">
                  <c:v>43.799000000000007</c:v>
                </c:pt>
                <c:pt idx="3">
                  <c:v>12.518999999999998</c:v>
                </c:pt>
                <c:pt idx="4">
                  <c:v>1.69</c:v>
                </c:pt>
                <c:pt idx="5">
                  <c:v>22.071999999999996</c:v>
                </c:pt>
                <c:pt idx="6">
                  <c:v>17.515999999999998</c:v>
                </c:pt>
                <c:pt idx="7">
                  <c:v>48.007000000000005</c:v>
                </c:pt>
                <c:pt idx="8">
                  <c:v>4.5339999999999998</c:v>
                </c:pt>
                <c:pt idx="9">
                  <c:v>1.502</c:v>
                </c:pt>
                <c:pt idx="10">
                  <c:v>74.430000000000007</c:v>
                </c:pt>
                <c:pt idx="11">
                  <c:v>10.977</c:v>
                </c:pt>
                <c:pt idx="12">
                  <c:v>37.256000000000007</c:v>
                </c:pt>
                <c:pt idx="13">
                  <c:v>17.352</c:v>
                </c:pt>
                <c:pt idx="14">
                  <c:v>5.8010000000000002</c:v>
                </c:pt>
                <c:pt idx="15">
                  <c:v>5.101</c:v>
                </c:pt>
                <c:pt idx="16">
                  <c:v>5.6820000000000004</c:v>
                </c:pt>
                <c:pt idx="17">
                  <c:v>10.879999999999999</c:v>
                </c:pt>
                <c:pt idx="18">
                  <c:v>2.1219999999999999</c:v>
                </c:pt>
                <c:pt idx="19">
                  <c:v>25.123000000000001</c:v>
                </c:pt>
                <c:pt idx="20">
                  <c:v>14.958</c:v>
                </c:pt>
                <c:pt idx="21">
                  <c:v>14.158000000000001</c:v>
                </c:pt>
                <c:pt idx="22">
                  <c:v>1.4</c:v>
                </c:pt>
                <c:pt idx="23">
                  <c:v>5.8970000000000002</c:v>
                </c:pt>
                <c:pt idx="24">
                  <c:v>1.9490000000000001</c:v>
                </c:pt>
                <c:pt idx="25">
                  <c:v>19.420999999999999</c:v>
                </c:pt>
                <c:pt idx="26">
                  <c:v>3.1150000000000002</c:v>
                </c:pt>
                <c:pt idx="27">
                  <c:v>5.5280000000000005</c:v>
                </c:pt>
                <c:pt idx="28">
                  <c:v>20.777000000000001</c:v>
                </c:pt>
                <c:pt idx="29">
                  <c:v>8.5709999999999997</c:v>
                </c:pt>
                <c:pt idx="30">
                  <c:v>2.5629999999999997</c:v>
                </c:pt>
                <c:pt idx="31">
                  <c:v>2.4000000000000004</c:v>
                </c:pt>
                <c:pt idx="32">
                  <c:v>6.4560000000000004</c:v>
                </c:pt>
                <c:pt idx="33">
                  <c:v>29.982999999999997</c:v>
                </c:pt>
                <c:pt idx="34">
                  <c:v>6.6150000000000002</c:v>
                </c:pt>
                <c:pt idx="35">
                  <c:v>10.75</c:v>
                </c:pt>
                <c:pt idx="36">
                  <c:v>38.383999999999993</c:v>
                </c:pt>
                <c:pt idx="37">
                  <c:v>16.200000000000003</c:v>
                </c:pt>
                <c:pt idx="38">
                  <c:v>1.5299999999999998</c:v>
                </c:pt>
                <c:pt idx="39">
                  <c:v>26.613999999999997</c:v>
                </c:pt>
                <c:pt idx="40">
                  <c:v>37.639000000000003</c:v>
                </c:pt>
                <c:pt idx="41">
                  <c:v>9.4329999999999998</c:v>
                </c:pt>
                <c:pt idx="42">
                  <c:v>8.8849999999999998</c:v>
                </c:pt>
                <c:pt idx="43">
                  <c:v>1.4220000000000002</c:v>
                </c:pt>
                <c:pt idx="44">
                  <c:v>1.4660000000000002</c:v>
                </c:pt>
                <c:pt idx="45">
                  <c:v>8.8170000000000002</c:v>
                </c:pt>
                <c:pt idx="46">
                  <c:v>0.75600000000000001</c:v>
                </c:pt>
                <c:pt idx="47">
                  <c:v>36.307000000000002</c:v>
                </c:pt>
                <c:pt idx="48">
                  <c:v>0.745</c:v>
                </c:pt>
                <c:pt idx="49">
                  <c:v>20.298000000000002</c:v>
                </c:pt>
                <c:pt idx="50">
                  <c:v>4.641</c:v>
                </c:pt>
                <c:pt idx="51">
                  <c:v>1.387</c:v>
                </c:pt>
                <c:pt idx="52">
                  <c:v>32.683</c:v>
                </c:pt>
                <c:pt idx="53">
                  <c:v>26.434000000000005</c:v>
                </c:pt>
                <c:pt idx="54">
                  <c:v>52.945</c:v>
                </c:pt>
                <c:pt idx="55">
                  <c:v>46.260999999999996</c:v>
                </c:pt>
                <c:pt idx="56">
                  <c:v>0.70299999999999996</c:v>
                </c:pt>
                <c:pt idx="57">
                  <c:v>16.327999999999999</c:v>
                </c:pt>
                <c:pt idx="58">
                  <c:v>4.1360000000000001</c:v>
                </c:pt>
                <c:pt idx="59">
                  <c:v>6.4370000000000012</c:v>
                </c:pt>
                <c:pt idx="60">
                  <c:v>8.2089999999999996</c:v>
                </c:pt>
                <c:pt idx="61">
                  <c:v>26.570999999999998</c:v>
                </c:pt>
                <c:pt idx="62">
                  <c:v>11.561999999999999</c:v>
                </c:pt>
                <c:pt idx="63">
                  <c:v>12.94</c:v>
                </c:pt>
                <c:pt idx="64">
                  <c:v>10.447999999999999</c:v>
                </c:pt>
                <c:pt idx="65">
                  <c:v>0.72399999999999998</c:v>
                </c:pt>
                <c:pt idx="66">
                  <c:v>26.421999999999997</c:v>
                </c:pt>
                <c:pt idx="67">
                  <c:v>1.387</c:v>
                </c:pt>
                <c:pt idx="68">
                  <c:v>4.2300000000000004</c:v>
                </c:pt>
                <c:pt idx="69">
                  <c:v>8.1629999999999985</c:v>
                </c:pt>
                <c:pt idx="70">
                  <c:v>21.444000000000003</c:v>
                </c:pt>
                <c:pt idx="71">
                  <c:v>10.372</c:v>
                </c:pt>
                <c:pt idx="72">
                  <c:v>1.4319999999999999</c:v>
                </c:pt>
                <c:pt idx="73">
                  <c:v>2.597</c:v>
                </c:pt>
                <c:pt idx="74">
                  <c:v>33.038999999999994</c:v>
                </c:pt>
                <c:pt idx="75">
                  <c:v>10.710999999999999</c:v>
                </c:pt>
                <c:pt idx="76">
                  <c:v>31.872999999999994</c:v>
                </c:pt>
                <c:pt idx="77">
                  <c:v>0.69</c:v>
                </c:pt>
                <c:pt idx="78">
                  <c:v>55.343999999999994</c:v>
                </c:pt>
                <c:pt idx="79">
                  <c:v>0.77900000000000003</c:v>
                </c:pt>
                <c:pt idx="80">
                  <c:v>2.246</c:v>
                </c:pt>
                <c:pt idx="81">
                  <c:v>55.168999999999997</c:v>
                </c:pt>
                <c:pt idx="82">
                  <c:v>1.8140000000000001</c:v>
                </c:pt>
                <c:pt idx="83">
                  <c:v>1.4180000000000001</c:v>
                </c:pt>
                <c:pt idx="84">
                  <c:v>6.6259999999999994</c:v>
                </c:pt>
                <c:pt idx="85">
                  <c:v>17.459</c:v>
                </c:pt>
                <c:pt idx="86">
                  <c:v>53.198999999999991</c:v>
                </c:pt>
                <c:pt idx="87">
                  <c:v>23.482999999999997</c:v>
                </c:pt>
                <c:pt idx="88">
                  <c:v>2.5590000000000002</c:v>
                </c:pt>
                <c:pt idx="89">
                  <c:v>9.9510000000000005</c:v>
                </c:pt>
                <c:pt idx="90">
                  <c:v>4.1430000000000007</c:v>
                </c:pt>
                <c:pt idx="91">
                  <c:v>0.66900000000000004</c:v>
                </c:pt>
                <c:pt idx="92">
                  <c:v>0.70299999999999996</c:v>
                </c:pt>
                <c:pt idx="93">
                  <c:v>1.7210000000000001</c:v>
                </c:pt>
                <c:pt idx="94">
                  <c:v>31.643999999999998</c:v>
                </c:pt>
                <c:pt idx="95">
                  <c:v>2.0979999999999999</c:v>
                </c:pt>
                <c:pt idx="96">
                  <c:v>46.17</c:v>
                </c:pt>
                <c:pt idx="97">
                  <c:v>2.19</c:v>
                </c:pt>
                <c:pt idx="98">
                  <c:v>2.2199999999999998</c:v>
                </c:pt>
                <c:pt idx="99">
                  <c:v>17.425000000000001</c:v>
                </c:pt>
                <c:pt idx="100">
                  <c:v>18.631</c:v>
                </c:pt>
                <c:pt idx="101">
                  <c:v>2.1420000000000003</c:v>
                </c:pt>
                <c:pt idx="102">
                  <c:v>7.056</c:v>
                </c:pt>
                <c:pt idx="103">
                  <c:v>16.38</c:v>
                </c:pt>
                <c:pt idx="104">
                  <c:v>3.681</c:v>
                </c:pt>
                <c:pt idx="105">
                  <c:v>7.3479999999999999</c:v>
                </c:pt>
                <c:pt idx="106">
                  <c:v>3.2630000000000003</c:v>
                </c:pt>
                <c:pt idx="107">
                  <c:v>3.0219999999999998</c:v>
                </c:pt>
                <c:pt idx="108">
                  <c:v>1.7290000000000001</c:v>
                </c:pt>
                <c:pt idx="109">
                  <c:v>5.8859999999999992</c:v>
                </c:pt>
                <c:pt idx="110">
                  <c:v>25.476999999999997</c:v>
                </c:pt>
                <c:pt idx="111">
                  <c:v>2.4279999999999999</c:v>
                </c:pt>
                <c:pt idx="112">
                  <c:v>2.2119999999999997</c:v>
                </c:pt>
                <c:pt idx="113">
                  <c:v>18.885999999999999</c:v>
                </c:pt>
                <c:pt idx="114">
                  <c:v>0.751</c:v>
                </c:pt>
                <c:pt idx="115">
                  <c:v>4.423</c:v>
                </c:pt>
                <c:pt idx="116">
                  <c:v>38.224000000000004</c:v>
                </c:pt>
                <c:pt idx="117">
                  <c:v>0.82899999999999996</c:v>
                </c:pt>
                <c:pt idx="118">
                  <c:v>16.72</c:v>
                </c:pt>
                <c:pt idx="119">
                  <c:v>3.7389999999999999</c:v>
                </c:pt>
                <c:pt idx="120">
                  <c:v>2.3260000000000001</c:v>
                </c:pt>
                <c:pt idx="121">
                  <c:v>12.042999999999997</c:v>
                </c:pt>
                <c:pt idx="122">
                  <c:v>4.6129999999999995</c:v>
                </c:pt>
                <c:pt idx="123">
                  <c:v>2.0590000000000002</c:v>
                </c:pt>
                <c:pt idx="124">
                  <c:v>24.814</c:v>
                </c:pt>
                <c:pt idx="125">
                  <c:v>9.0570000000000004</c:v>
                </c:pt>
                <c:pt idx="126">
                  <c:v>0.65900000000000003</c:v>
                </c:pt>
                <c:pt idx="127">
                  <c:v>2.9529999999999998</c:v>
                </c:pt>
                <c:pt idx="128">
                  <c:v>1.4870000000000001</c:v>
                </c:pt>
                <c:pt idx="129">
                  <c:v>8.2639999999999993</c:v>
                </c:pt>
                <c:pt idx="130">
                  <c:v>0.67300000000000004</c:v>
                </c:pt>
                <c:pt idx="131">
                  <c:v>18.629000000000005</c:v>
                </c:pt>
                <c:pt idx="132">
                  <c:v>13.023</c:v>
                </c:pt>
                <c:pt idx="133">
                  <c:v>6.5359999999999996</c:v>
                </c:pt>
                <c:pt idx="134">
                  <c:v>4.3109999999999999</c:v>
                </c:pt>
                <c:pt idx="135">
                  <c:v>31.438999999999993</c:v>
                </c:pt>
                <c:pt idx="136">
                  <c:v>0.68500000000000005</c:v>
                </c:pt>
                <c:pt idx="137">
                  <c:v>3.3250000000000002</c:v>
                </c:pt>
                <c:pt idx="138">
                  <c:v>10.175000000000001</c:v>
                </c:pt>
                <c:pt idx="139">
                  <c:v>4.6260000000000003</c:v>
                </c:pt>
                <c:pt idx="140">
                  <c:v>3.5060000000000002</c:v>
                </c:pt>
                <c:pt idx="141">
                  <c:v>11.321</c:v>
                </c:pt>
                <c:pt idx="142">
                  <c:v>19.239000000000001</c:v>
                </c:pt>
                <c:pt idx="143">
                  <c:v>5.7169999999999996</c:v>
                </c:pt>
                <c:pt idx="144">
                  <c:v>0.871</c:v>
                </c:pt>
                <c:pt idx="145">
                  <c:v>1.33</c:v>
                </c:pt>
                <c:pt idx="146">
                  <c:v>22.95</c:v>
                </c:pt>
                <c:pt idx="147">
                  <c:v>0.78400000000000003</c:v>
                </c:pt>
                <c:pt idx="148">
                  <c:v>17.62</c:v>
                </c:pt>
                <c:pt idx="149">
                  <c:v>12.923999999999999</c:v>
                </c:pt>
                <c:pt idx="150">
                  <c:v>0.66300000000000003</c:v>
                </c:pt>
                <c:pt idx="151">
                  <c:v>6.6229999999999993</c:v>
                </c:pt>
                <c:pt idx="152">
                  <c:v>2.8609999999999998</c:v>
                </c:pt>
                <c:pt idx="153">
                  <c:v>0.81399999999999995</c:v>
                </c:pt>
                <c:pt idx="154">
                  <c:v>2.0760000000000001</c:v>
                </c:pt>
                <c:pt idx="155">
                  <c:v>7.306</c:v>
                </c:pt>
                <c:pt idx="156">
                  <c:v>3.339</c:v>
                </c:pt>
                <c:pt idx="157">
                  <c:v>1.641</c:v>
                </c:pt>
                <c:pt idx="158">
                  <c:v>8.786999999999999</c:v>
                </c:pt>
                <c:pt idx="159">
                  <c:v>6.6869999999999994</c:v>
                </c:pt>
                <c:pt idx="160">
                  <c:v>3.6760000000000002</c:v>
                </c:pt>
                <c:pt idx="161">
                  <c:v>0.72899999999999998</c:v>
                </c:pt>
                <c:pt idx="162">
                  <c:v>22.816000000000003</c:v>
                </c:pt>
                <c:pt idx="163">
                  <c:v>1.46</c:v>
                </c:pt>
                <c:pt idx="164">
                  <c:v>20.963999999999999</c:v>
                </c:pt>
                <c:pt idx="165">
                  <c:v>22.294</c:v>
                </c:pt>
                <c:pt idx="166">
                  <c:v>3.1759999999999997</c:v>
                </c:pt>
                <c:pt idx="167">
                  <c:v>31.116</c:v>
                </c:pt>
                <c:pt idx="168">
                  <c:v>13.614000000000001</c:v>
                </c:pt>
                <c:pt idx="169">
                  <c:v>0.65600000000000003</c:v>
                </c:pt>
                <c:pt idx="170">
                  <c:v>15.474000000000002</c:v>
                </c:pt>
                <c:pt idx="171">
                  <c:v>0.65900000000000003</c:v>
                </c:pt>
                <c:pt idx="172">
                  <c:v>15.315</c:v>
                </c:pt>
                <c:pt idx="173">
                  <c:v>56.372999999999998</c:v>
                </c:pt>
                <c:pt idx="174">
                  <c:v>14.515999999999998</c:v>
                </c:pt>
                <c:pt idx="175">
                  <c:v>3.5749999999999997</c:v>
                </c:pt>
                <c:pt idx="176">
                  <c:v>27.77</c:v>
                </c:pt>
                <c:pt idx="177">
                  <c:v>6.386000000000001</c:v>
                </c:pt>
                <c:pt idx="178">
                  <c:v>4.226</c:v>
                </c:pt>
                <c:pt idx="179">
                  <c:v>1.5139999999999998</c:v>
                </c:pt>
                <c:pt idx="180">
                  <c:v>7.7170000000000005</c:v>
                </c:pt>
                <c:pt idx="181">
                  <c:v>11.053000000000001</c:v>
                </c:pt>
                <c:pt idx="182">
                  <c:v>16.161000000000001</c:v>
                </c:pt>
                <c:pt idx="183">
                  <c:v>17.945</c:v>
                </c:pt>
                <c:pt idx="184">
                  <c:v>14.433</c:v>
                </c:pt>
                <c:pt idx="185">
                  <c:v>20.692</c:v>
                </c:pt>
                <c:pt idx="186">
                  <c:v>1.3330000000000002</c:v>
                </c:pt>
                <c:pt idx="187">
                  <c:v>6.6619999999999999</c:v>
                </c:pt>
                <c:pt idx="188">
                  <c:v>7.2400000000000011</c:v>
                </c:pt>
                <c:pt idx="189">
                  <c:v>30.51</c:v>
                </c:pt>
                <c:pt idx="190">
                  <c:v>1.85</c:v>
                </c:pt>
                <c:pt idx="191">
                  <c:v>55.222999999999999</c:v>
                </c:pt>
                <c:pt idx="192">
                  <c:v>12.074</c:v>
                </c:pt>
                <c:pt idx="193">
                  <c:v>6.3949999999999996</c:v>
                </c:pt>
                <c:pt idx="194">
                  <c:v>12.402000000000001</c:v>
                </c:pt>
                <c:pt idx="195">
                  <c:v>0.69499999999999995</c:v>
                </c:pt>
                <c:pt idx="196">
                  <c:v>5.7940000000000005</c:v>
                </c:pt>
                <c:pt idx="197">
                  <c:v>20.554000000000002</c:v>
                </c:pt>
                <c:pt idx="198">
                  <c:v>1.3240000000000001</c:v>
                </c:pt>
                <c:pt idx="199">
                  <c:v>10.923999999999999</c:v>
                </c:pt>
                <c:pt idx="200">
                  <c:v>5.0710000000000006</c:v>
                </c:pt>
                <c:pt idx="201">
                  <c:v>8.5109999999999992</c:v>
                </c:pt>
                <c:pt idx="202">
                  <c:v>0.81200000000000006</c:v>
                </c:pt>
                <c:pt idx="203">
                  <c:v>12.105</c:v>
                </c:pt>
                <c:pt idx="204">
                  <c:v>6.9469999999999992</c:v>
                </c:pt>
                <c:pt idx="205">
                  <c:v>18.364000000000001</c:v>
                </c:pt>
                <c:pt idx="206">
                  <c:v>6.9790000000000001</c:v>
                </c:pt>
                <c:pt idx="207">
                  <c:v>7.0780000000000003</c:v>
                </c:pt>
                <c:pt idx="208">
                  <c:v>20.727000000000004</c:v>
                </c:pt>
                <c:pt idx="209">
                  <c:v>0.81399999999999995</c:v>
                </c:pt>
                <c:pt idx="210">
                  <c:v>23.781000000000002</c:v>
                </c:pt>
                <c:pt idx="211">
                  <c:v>0.78</c:v>
                </c:pt>
                <c:pt idx="212">
                  <c:v>21.158000000000001</c:v>
                </c:pt>
                <c:pt idx="213">
                  <c:v>20.960999999999999</c:v>
                </c:pt>
                <c:pt idx="214">
                  <c:v>1.3240000000000001</c:v>
                </c:pt>
                <c:pt idx="215">
                  <c:v>3.0180000000000002</c:v>
                </c:pt>
                <c:pt idx="216">
                  <c:v>3.4729999999999999</c:v>
                </c:pt>
                <c:pt idx="217">
                  <c:v>8.2219999999999995</c:v>
                </c:pt>
                <c:pt idx="218">
                  <c:v>1.6829999999999998</c:v>
                </c:pt>
                <c:pt idx="219">
                  <c:v>0.70899999999999996</c:v>
                </c:pt>
                <c:pt idx="220">
                  <c:v>1.5390000000000001</c:v>
                </c:pt>
                <c:pt idx="221">
                  <c:v>4.3390000000000004</c:v>
                </c:pt>
                <c:pt idx="222">
                  <c:v>17.334999999999997</c:v>
                </c:pt>
                <c:pt idx="223">
                  <c:v>3.6579999999999995</c:v>
                </c:pt>
                <c:pt idx="224">
                  <c:v>22.763000000000002</c:v>
                </c:pt>
                <c:pt idx="225">
                  <c:v>15.538</c:v>
                </c:pt>
                <c:pt idx="226">
                  <c:v>7.7350000000000003</c:v>
                </c:pt>
                <c:pt idx="227">
                  <c:v>3.226</c:v>
                </c:pt>
                <c:pt idx="228">
                  <c:v>1.3639999999999999</c:v>
                </c:pt>
                <c:pt idx="229">
                  <c:v>0.73899999999999999</c:v>
                </c:pt>
                <c:pt idx="230">
                  <c:v>8.5249999999999986</c:v>
                </c:pt>
                <c:pt idx="231">
                  <c:v>14.702999999999999</c:v>
                </c:pt>
                <c:pt idx="232">
                  <c:v>15.032</c:v>
                </c:pt>
                <c:pt idx="233">
                  <c:v>1.5030000000000001</c:v>
                </c:pt>
                <c:pt idx="234">
                  <c:v>7.1429999999999998</c:v>
                </c:pt>
                <c:pt idx="235">
                  <c:v>26.373000000000001</c:v>
                </c:pt>
                <c:pt idx="236">
                  <c:v>2.74</c:v>
                </c:pt>
                <c:pt idx="237">
                  <c:v>37.729999999999997</c:v>
                </c:pt>
                <c:pt idx="238">
                  <c:v>14.175000000000001</c:v>
                </c:pt>
                <c:pt idx="239">
                  <c:v>1.5660000000000001</c:v>
                </c:pt>
                <c:pt idx="240">
                  <c:v>2.9809999999999999</c:v>
                </c:pt>
                <c:pt idx="241">
                  <c:v>14.375</c:v>
                </c:pt>
                <c:pt idx="242">
                  <c:v>11.304</c:v>
                </c:pt>
                <c:pt idx="243">
                  <c:v>16.683000000000003</c:v>
                </c:pt>
                <c:pt idx="244">
                  <c:v>2.7689999999999997</c:v>
                </c:pt>
                <c:pt idx="245">
                  <c:v>0.65700000000000003</c:v>
                </c:pt>
                <c:pt idx="246">
                  <c:v>3.3849999999999998</c:v>
                </c:pt>
                <c:pt idx="247">
                  <c:v>27.249000000000002</c:v>
                </c:pt>
                <c:pt idx="248">
                  <c:v>64.691000000000003</c:v>
                </c:pt>
                <c:pt idx="249">
                  <c:v>1.9849999999999999</c:v>
                </c:pt>
                <c:pt idx="250">
                  <c:v>75.450999999999993</c:v>
                </c:pt>
                <c:pt idx="251">
                  <c:v>10.096</c:v>
                </c:pt>
                <c:pt idx="252">
                  <c:v>3.1539999999999999</c:v>
                </c:pt>
                <c:pt idx="253">
                  <c:v>0.69799999999999995</c:v>
                </c:pt>
                <c:pt idx="254">
                  <c:v>8.8360000000000003</c:v>
                </c:pt>
                <c:pt idx="255">
                  <c:v>49.176000000000002</c:v>
                </c:pt>
                <c:pt idx="256">
                  <c:v>16.536000000000001</c:v>
                </c:pt>
                <c:pt idx="257">
                  <c:v>0.85599999999999998</c:v>
                </c:pt>
                <c:pt idx="258">
                  <c:v>2.6579999999999999</c:v>
                </c:pt>
                <c:pt idx="259">
                  <c:v>0.65700000000000003</c:v>
                </c:pt>
                <c:pt idx="260">
                  <c:v>1.9079999999999999</c:v>
                </c:pt>
                <c:pt idx="261">
                  <c:v>7.6609999999999996</c:v>
                </c:pt>
                <c:pt idx="262">
                  <c:v>40.919000000000004</c:v>
                </c:pt>
                <c:pt idx="263">
                  <c:v>0.68400000000000005</c:v>
                </c:pt>
                <c:pt idx="264">
                  <c:v>9.8800000000000008</c:v>
                </c:pt>
                <c:pt idx="265">
                  <c:v>4.4890000000000008</c:v>
                </c:pt>
                <c:pt idx="266">
                  <c:v>24.660000000000004</c:v>
                </c:pt>
                <c:pt idx="267">
                  <c:v>22.634999999999998</c:v>
                </c:pt>
                <c:pt idx="268">
                  <c:v>16.943000000000001</c:v>
                </c:pt>
                <c:pt idx="269">
                  <c:v>23.782000000000004</c:v>
                </c:pt>
                <c:pt idx="270">
                  <c:v>2.7120000000000002</c:v>
                </c:pt>
                <c:pt idx="271">
                  <c:v>18.93</c:v>
                </c:pt>
                <c:pt idx="272">
                  <c:v>30.278000000000002</c:v>
                </c:pt>
                <c:pt idx="273">
                  <c:v>14.955</c:v>
                </c:pt>
                <c:pt idx="274">
                  <c:v>12.193</c:v>
                </c:pt>
                <c:pt idx="275">
                  <c:v>10.028</c:v>
                </c:pt>
                <c:pt idx="276">
                  <c:v>4.2959999999999994</c:v>
                </c:pt>
                <c:pt idx="277">
                  <c:v>1.3180000000000001</c:v>
                </c:pt>
                <c:pt idx="278">
                  <c:v>2.806</c:v>
                </c:pt>
                <c:pt idx="279">
                  <c:v>9.4320000000000004</c:v>
                </c:pt>
                <c:pt idx="280">
                  <c:v>2.3120000000000003</c:v>
                </c:pt>
                <c:pt idx="281">
                  <c:v>1.4849999999999999</c:v>
                </c:pt>
                <c:pt idx="282">
                  <c:v>1.448</c:v>
                </c:pt>
                <c:pt idx="283">
                  <c:v>10.923999999999999</c:v>
                </c:pt>
                <c:pt idx="284">
                  <c:v>0.745</c:v>
                </c:pt>
                <c:pt idx="285">
                  <c:v>0.73399999999999999</c:v>
                </c:pt>
                <c:pt idx="286">
                  <c:v>1.536</c:v>
                </c:pt>
                <c:pt idx="287">
                  <c:v>9.6239999999999988</c:v>
                </c:pt>
                <c:pt idx="288">
                  <c:v>0.72</c:v>
                </c:pt>
                <c:pt idx="289">
                  <c:v>31.488</c:v>
                </c:pt>
                <c:pt idx="290">
                  <c:v>4.2770000000000001</c:v>
                </c:pt>
                <c:pt idx="291">
                  <c:v>21.880000000000003</c:v>
                </c:pt>
                <c:pt idx="292">
                  <c:v>1.3679999999999999</c:v>
                </c:pt>
                <c:pt idx="293">
                  <c:v>2.089</c:v>
                </c:pt>
                <c:pt idx="294">
                  <c:v>5.9179999999999993</c:v>
                </c:pt>
                <c:pt idx="295">
                  <c:v>5.0510000000000002</c:v>
                </c:pt>
                <c:pt idx="296">
                  <c:v>1.421</c:v>
                </c:pt>
                <c:pt idx="297">
                  <c:v>3.492</c:v>
                </c:pt>
                <c:pt idx="298">
                  <c:v>0.77900000000000003</c:v>
                </c:pt>
                <c:pt idx="299">
                  <c:v>14.399999999999999</c:v>
                </c:pt>
                <c:pt idx="300">
                  <c:v>25.637999999999995</c:v>
                </c:pt>
                <c:pt idx="301">
                  <c:v>0.69799999999999995</c:v>
                </c:pt>
                <c:pt idx="302">
                  <c:v>2.181</c:v>
                </c:pt>
                <c:pt idx="303">
                  <c:v>24.860999999999997</c:v>
                </c:pt>
                <c:pt idx="304">
                  <c:v>20.172000000000001</c:v>
                </c:pt>
                <c:pt idx="305">
                  <c:v>1.508</c:v>
                </c:pt>
                <c:pt idx="306">
                  <c:v>6.4889999999999999</c:v>
                </c:pt>
                <c:pt idx="307">
                  <c:v>25.943999999999999</c:v>
                </c:pt>
                <c:pt idx="308">
                  <c:v>1.506</c:v>
                </c:pt>
                <c:pt idx="309">
                  <c:v>11.530000000000001</c:v>
                </c:pt>
                <c:pt idx="310">
                  <c:v>10.483000000000001</c:v>
                </c:pt>
                <c:pt idx="311">
                  <c:v>2.952</c:v>
                </c:pt>
                <c:pt idx="312">
                  <c:v>22.676000000000002</c:v>
                </c:pt>
                <c:pt idx="313">
                  <c:v>19.257999999999999</c:v>
                </c:pt>
                <c:pt idx="314">
                  <c:v>5.0489999999999995</c:v>
                </c:pt>
                <c:pt idx="315">
                  <c:v>9.3640000000000008</c:v>
                </c:pt>
                <c:pt idx="316">
                  <c:v>2.83</c:v>
                </c:pt>
                <c:pt idx="317">
                  <c:v>10.461</c:v>
                </c:pt>
                <c:pt idx="318">
                  <c:v>14.804000000000002</c:v>
                </c:pt>
                <c:pt idx="319">
                  <c:v>1.3320000000000001</c:v>
                </c:pt>
                <c:pt idx="320">
                  <c:v>11.788999999999998</c:v>
                </c:pt>
                <c:pt idx="321">
                  <c:v>0.86199999999999999</c:v>
                </c:pt>
                <c:pt idx="322">
                  <c:v>21.18</c:v>
                </c:pt>
                <c:pt idx="323">
                  <c:v>18.061</c:v>
                </c:pt>
                <c:pt idx="324">
                  <c:v>4.2189999999999994</c:v>
                </c:pt>
                <c:pt idx="325">
                  <c:v>3.0369999999999999</c:v>
                </c:pt>
                <c:pt idx="326">
                  <c:v>26.596</c:v>
                </c:pt>
                <c:pt idx="327">
                  <c:v>1.2989999999999999</c:v>
                </c:pt>
                <c:pt idx="328">
                  <c:v>6.085</c:v>
                </c:pt>
                <c:pt idx="329">
                  <c:v>3.7460000000000004</c:v>
                </c:pt>
                <c:pt idx="330">
                  <c:v>1.619</c:v>
                </c:pt>
                <c:pt idx="331">
                  <c:v>5.7720000000000002</c:v>
                </c:pt>
                <c:pt idx="332">
                  <c:v>7.9290000000000003</c:v>
                </c:pt>
                <c:pt idx="333">
                  <c:v>5.8809999999999993</c:v>
                </c:pt>
                <c:pt idx="334">
                  <c:v>6.0990000000000002</c:v>
                </c:pt>
                <c:pt idx="335">
                  <c:v>2.8730000000000002</c:v>
                </c:pt>
                <c:pt idx="336">
                  <c:v>6.2740000000000009</c:v>
                </c:pt>
                <c:pt idx="337">
                  <c:v>33.097999999999999</c:v>
                </c:pt>
                <c:pt idx="338">
                  <c:v>1.4100000000000001</c:v>
                </c:pt>
                <c:pt idx="339">
                  <c:v>5.8150000000000004</c:v>
                </c:pt>
                <c:pt idx="340">
                  <c:v>11.853999999999999</c:v>
                </c:pt>
                <c:pt idx="341">
                  <c:v>13.843</c:v>
                </c:pt>
                <c:pt idx="342">
                  <c:v>15.019000000000002</c:v>
                </c:pt>
                <c:pt idx="343">
                  <c:v>89.092999999999989</c:v>
                </c:pt>
                <c:pt idx="344">
                  <c:v>83.717999999999975</c:v>
                </c:pt>
                <c:pt idx="345">
                  <c:v>23.350999999999999</c:v>
                </c:pt>
                <c:pt idx="346">
                  <c:v>14.785999999999998</c:v>
                </c:pt>
                <c:pt idx="347">
                  <c:v>28.957999999999998</c:v>
                </c:pt>
                <c:pt idx="348">
                  <c:v>15.805</c:v>
                </c:pt>
                <c:pt idx="349">
                  <c:v>19.344999999999999</c:v>
                </c:pt>
                <c:pt idx="350">
                  <c:v>2.028</c:v>
                </c:pt>
                <c:pt idx="351">
                  <c:v>0.66700000000000004</c:v>
                </c:pt>
                <c:pt idx="352">
                  <c:v>3.4460000000000002</c:v>
                </c:pt>
                <c:pt idx="353">
                  <c:v>1.585</c:v>
                </c:pt>
                <c:pt idx="354">
                  <c:v>14.739000000000003</c:v>
                </c:pt>
                <c:pt idx="355">
                  <c:v>0.77900000000000003</c:v>
                </c:pt>
                <c:pt idx="356">
                  <c:v>48.942999999999998</c:v>
                </c:pt>
                <c:pt idx="357">
                  <c:v>8.266</c:v>
                </c:pt>
                <c:pt idx="358">
                  <c:v>27.865999999999993</c:v>
                </c:pt>
                <c:pt idx="359">
                  <c:v>11.526</c:v>
                </c:pt>
                <c:pt idx="360">
                  <c:v>6.6560000000000006</c:v>
                </c:pt>
                <c:pt idx="361">
                  <c:v>24.797000000000001</c:v>
                </c:pt>
                <c:pt idx="362">
                  <c:v>80.457999999999998</c:v>
                </c:pt>
                <c:pt idx="363">
                  <c:v>0.81499999999999995</c:v>
                </c:pt>
                <c:pt idx="364">
                  <c:v>4.5679999999999996</c:v>
                </c:pt>
                <c:pt idx="365">
                  <c:v>2.766</c:v>
                </c:pt>
                <c:pt idx="366">
                  <c:v>1.9630000000000001</c:v>
                </c:pt>
                <c:pt idx="367">
                  <c:v>8.4649999999999999</c:v>
                </c:pt>
                <c:pt idx="368">
                  <c:v>18.891999999999999</c:v>
                </c:pt>
                <c:pt idx="369">
                  <c:v>8.3130000000000006</c:v>
                </c:pt>
                <c:pt idx="370">
                  <c:v>6.1920000000000002</c:v>
                </c:pt>
                <c:pt idx="371">
                  <c:v>0.68</c:v>
                </c:pt>
                <c:pt idx="372">
                  <c:v>53.462999999999994</c:v>
                </c:pt>
                <c:pt idx="373">
                  <c:v>0.65600000000000003</c:v>
                </c:pt>
                <c:pt idx="374">
                  <c:v>25.678000000000004</c:v>
                </c:pt>
                <c:pt idx="375">
                  <c:v>9.6580000000000013</c:v>
                </c:pt>
                <c:pt idx="376">
                  <c:v>4.2889999999999997</c:v>
                </c:pt>
                <c:pt idx="377">
                  <c:v>0.78700000000000003</c:v>
                </c:pt>
                <c:pt idx="378">
                  <c:v>5.6459999999999999</c:v>
                </c:pt>
                <c:pt idx="379">
                  <c:v>12.188000000000002</c:v>
                </c:pt>
                <c:pt idx="380">
                  <c:v>5.0469999999999997</c:v>
                </c:pt>
                <c:pt idx="381">
                  <c:v>8.9730000000000008</c:v>
                </c:pt>
                <c:pt idx="382">
                  <c:v>1.556</c:v>
                </c:pt>
                <c:pt idx="383">
                  <c:v>4.3029999999999999</c:v>
                </c:pt>
                <c:pt idx="384">
                  <c:v>8.1069999999999993</c:v>
                </c:pt>
                <c:pt idx="385">
                  <c:v>4.9329999999999998</c:v>
                </c:pt>
                <c:pt idx="386">
                  <c:v>8.5970000000000013</c:v>
                </c:pt>
                <c:pt idx="387">
                  <c:v>1.44</c:v>
                </c:pt>
                <c:pt idx="388">
                  <c:v>14.670999999999999</c:v>
                </c:pt>
                <c:pt idx="389">
                  <c:v>14.935999999999998</c:v>
                </c:pt>
                <c:pt idx="390">
                  <c:v>2.0270000000000001</c:v>
                </c:pt>
                <c:pt idx="391">
                  <c:v>1.53</c:v>
                </c:pt>
                <c:pt idx="392">
                  <c:v>9.1010000000000009</c:v>
                </c:pt>
                <c:pt idx="393">
                  <c:v>9.854000000000001</c:v>
                </c:pt>
                <c:pt idx="394">
                  <c:v>16.545000000000002</c:v>
                </c:pt>
                <c:pt idx="395">
                  <c:v>0.71199999999999997</c:v>
                </c:pt>
                <c:pt idx="396">
                  <c:v>2.3760000000000003</c:v>
                </c:pt>
                <c:pt idx="397">
                  <c:v>19.02</c:v>
                </c:pt>
                <c:pt idx="398">
                  <c:v>12.89</c:v>
                </c:pt>
                <c:pt idx="399">
                  <c:v>0.85199999999999998</c:v>
                </c:pt>
                <c:pt idx="400">
                  <c:v>0.63900000000000001</c:v>
                </c:pt>
                <c:pt idx="401">
                  <c:v>34.182000000000002</c:v>
                </c:pt>
                <c:pt idx="402">
                  <c:v>21.484000000000002</c:v>
                </c:pt>
                <c:pt idx="403">
                  <c:v>15.071</c:v>
                </c:pt>
                <c:pt idx="404">
                  <c:v>6.4250000000000007</c:v>
                </c:pt>
                <c:pt idx="405">
                  <c:v>0.66700000000000004</c:v>
                </c:pt>
                <c:pt idx="406">
                  <c:v>6.6150000000000002</c:v>
                </c:pt>
                <c:pt idx="407">
                  <c:v>1.22</c:v>
                </c:pt>
                <c:pt idx="408">
                  <c:v>15.512</c:v>
                </c:pt>
                <c:pt idx="409">
                  <c:v>21.480000000000004</c:v>
                </c:pt>
                <c:pt idx="410">
                  <c:v>5.1270000000000007</c:v>
                </c:pt>
                <c:pt idx="411">
                  <c:v>4.99</c:v>
                </c:pt>
                <c:pt idx="412">
                  <c:v>6.6099999999999994</c:v>
                </c:pt>
                <c:pt idx="413">
                  <c:v>4.3860000000000001</c:v>
                </c:pt>
                <c:pt idx="414">
                  <c:v>0.65400000000000003</c:v>
                </c:pt>
                <c:pt idx="415">
                  <c:v>0.7</c:v>
                </c:pt>
                <c:pt idx="416">
                  <c:v>2.7050000000000001</c:v>
                </c:pt>
                <c:pt idx="417">
                  <c:v>4.9269999999999996</c:v>
                </c:pt>
                <c:pt idx="418">
                  <c:v>0.65900000000000003</c:v>
                </c:pt>
                <c:pt idx="419">
                  <c:v>81.284999999999997</c:v>
                </c:pt>
                <c:pt idx="420">
                  <c:v>10.969999999999999</c:v>
                </c:pt>
                <c:pt idx="421">
                  <c:v>6.6460000000000008</c:v>
                </c:pt>
                <c:pt idx="422">
                  <c:v>4.4350000000000005</c:v>
                </c:pt>
                <c:pt idx="423">
                  <c:v>49.150999999999996</c:v>
                </c:pt>
                <c:pt idx="424">
                  <c:v>0.76700000000000002</c:v>
                </c:pt>
                <c:pt idx="425">
                  <c:v>28.564999999999998</c:v>
                </c:pt>
                <c:pt idx="426">
                  <c:v>12.466999999999999</c:v>
                </c:pt>
                <c:pt idx="427">
                  <c:v>13.76</c:v>
                </c:pt>
                <c:pt idx="428">
                  <c:v>8.1179999999999986</c:v>
                </c:pt>
                <c:pt idx="429">
                  <c:v>2.3660000000000001</c:v>
                </c:pt>
                <c:pt idx="430">
                  <c:v>35.128999999999998</c:v>
                </c:pt>
                <c:pt idx="431">
                  <c:v>1.4460000000000002</c:v>
                </c:pt>
                <c:pt idx="432">
                  <c:v>10.786000000000001</c:v>
                </c:pt>
                <c:pt idx="433">
                  <c:v>14.27</c:v>
                </c:pt>
                <c:pt idx="434">
                  <c:v>15.465000000000003</c:v>
                </c:pt>
                <c:pt idx="435">
                  <c:v>20.776999999999997</c:v>
                </c:pt>
                <c:pt idx="436">
                  <c:v>75.140999999999991</c:v>
                </c:pt>
                <c:pt idx="437">
                  <c:v>9.8509999999999991</c:v>
                </c:pt>
                <c:pt idx="438">
                  <c:v>11.916</c:v>
                </c:pt>
                <c:pt idx="439">
                  <c:v>0.71199999999999997</c:v>
                </c:pt>
                <c:pt idx="440">
                  <c:v>3.798</c:v>
                </c:pt>
                <c:pt idx="441">
                  <c:v>8.0389999999999997</c:v>
                </c:pt>
                <c:pt idx="442">
                  <c:v>0.72699999999999998</c:v>
                </c:pt>
                <c:pt idx="443">
                  <c:v>1.6</c:v>
                </c:pt>
                <c:pt idx="444">
                  <c:v>4.9000000000000004</c:v>
                </c:pt>
                <c:pt idx="445">
                  <c:v>2.226</c:v>
                </c:pt>
                <c:pt idx="446">
                  <c:v>16.287000000000003</c:v>
                </c:pt>
                <c:pt idx="447">
                  <c:v>1.3540000000000001</c:v>
                </c:pt>
                <c:pt idx="448">
                  <c:v>1.56</c:v>
                </c:pt>
                <c:pt idx="449">
                  <c:v>0.72899999999999998</c:v>
                </c:pt>
                <c:pt idx="450">
                  <c:v>2.3069999999999999</c:v>
                </c:pt>
                <c:pt idx="451">
                  <c:v>18.603999999999999</c:v>
                </c:pt>
                <c:pt idx="452">
                  <c:v>1.387</c:v>
                </c:pt>
                <c:pt idx="453">
                  <c:v>4.4860000000000007</c:v>
                </c:pt>
                <c:pt idx="454">
                  <c:v>7.8689999999999998</c:v>
                </c:pt>
                <c:pt idx="455">
                  <c:v>1.0760000000000001</c:v>
                </c:pt>
                <c:pt idx="456">
                  <c:v>0.81399999999999995</c:v>
                </c:pt>
                <c:pt idx="457">
                  <c:v>44.708999999999996</c:v>
                </c:pt>
                <c:pt idx="458">
                  <c:v>0.68500000000000005</c:v>
                </c:pt>
                <c:pt idx="459">
                  <c:v>8.0339999999999989</c:v>
                </c:pt>
                <c:pt idx="460">
                  <c:v>27.950999999999997</c:v>
                </c:pt>
                <c:pt idx="461">
                  <c:v>6.58</c:v>
                </c:pt>
                <c:pt idx="462">
                  <c:v>5.2240000000000002</c:v>
                </c:pt>
                <c:pt idx="463">
                  <c:v>0.75</c:v>
                </c:pt>
                <c:pt idx="464">
                  <c:v>0.68100000000000005</c:v>
                </c:pt>
                <c:pt idx="465">
                  <c:v>0.84299999999999997</c:v>
                </c:pt>
                <c:pt idx="466">
                  <c:v>0.73699999999999999</c:v>
                </c:pt>
                <c:pt idx="467">
                  <c:v>3.2050000000000001</c:v>
                </c:pt>
                <c:pt idx="468">
                  <c:v>5.2330000000000005</c:v>
                </c:pt>
                <c:pt idx="469">
                  <c:v>25.55</c:v>
                </c:pt>
                <c:pt idx="470">
                  <c:v>1.6890000000000001</c:v>
                </c:pt>
                <c:pt idx="471">
                  <c:v>1.5009999999999999</c:v>
                </c:pt>
                <c:pt idx="472">
                  <c:v>25.83</c:v>
                </c:pt>
                <c:pt idx="473">
                  <c:v>5.9220000000000006</c:v>
                </c:pt>
                <c:pt idx="474">
                  <c:v>6.2059999999999995</c:v>
                </c:pt>
                <c:pt idx="475">
                  <c:v>9.9340000000000011</c:v>
                </c:pt>
                <c:pt idx="476">
                  <c:v>6.0259999999999998</c:v>
                </c:pt>
                <c:pt idx="477">
                  <c:v>18.569000000000003</c:v>
                </c:pt>
                <c:pt idx="478">
                  <c:v>5.234</c:v>
                </c:pt>
                <c:pt idx="479">
                  <c:v>2.2610000000000001</c:v>
                </c:pt>
                <c:pt idx="480">
                  <c:v>1.077</c:v>
                </c:pt>
                <c:pt idx="481">
                  <c:v>7.4429999999999996</c:v>
                </c:pt>
                <c:pt idx="482">
                  <c:v>6.3509999999999991</c:v>
                </c:pt>
                <c:pt idx="483">
                  <c:v>8.2680000000000007</c:v>
                </c:pt>
                <c:pt idx="484">
                  <c:v>2.2530000000000001</c:v>
                </c:pt>
                <c:pt idx="485">
                  <c:v>3.4189999999999996</c:v>
                </c:pt>
                <c:pt idx="486">
                  <c:v>14.433999999999999</c:v>
                </c:pt>
                <c:pt idx="487">
                  <c:v>28.53</c:v>
                </c:pt>
                <c:pt idx="488">
                  <c:v>0.66700000000000004</c:v>
                </c:pt>
                <c:pt idx="489">
                  <c:v>12.819000000000001</c:v>
                </c:pt>
                <c:pt idx="490">
                  <c:v>4.0640000000000001</c:v>
                </c:pt>
                <c:pt idx="491">
                  <c:v>10.220000000000001</c:v>
                </c:pt>
                <c:pt idx="492">
                  <c:v>14.035</c:v>
                </c:pt>
                <c:pt idx="493">
                  <c:v>6.093</c:v>
                </c:pt>
                <c:pt idx="494">
                  <c:v>10.664999999999999</c:v>
                </c:pt>
                <c:pt idx="495">
                  <c:v>4.8129999999999997</c:v>
                </c:pt>
                <c:pt idx="496">
                  <c:v>3.23</c:v>
                </c:pt>
                <c:pt idx="497">
                  <c:v>13.048999999999999</c:v>
                </c:pt>
                <c:pt idx="498">
                  <c:v>1.9769999999999999</c:v>
                </c:pt>
                <c:pt idx="499">
                  <c:v>1.4790000000000001</c:v>
                </c:pt>
                <c:pt idx="500">
                  <c:v>4.72</c:v>
                </c:pt>
                <c:pt idx="501">
                  <c:v>24.367000000000004</c:v>
                </c:pt>
                <c:pt idx="502">
                  <c:v>24.434999999999999</c:v>
                </c:pt>
                <c:pt idx="503">
                  <c:v>0.81899999999999995</c:v>
                </c:pt>
                <c:pt idx="504">
                  <c:v>9.5620000000000012</c:v>
                </c:pt>
                <c:pt idx="505">
                  <c:v>17.314</c:v>
                </c:pt>
                <c:pt idx="506">
                  <c:v>8.39</c:v>
                </c:pt>
                <c:pt idx="507">
                  <c:v>3.3029999999999999</c:v>
                </c:pt>
                <c:pt idx="508">
                  <c:v>3.1079999999999997</c:v>
                </c:pt>
                <c:pt idx="509">
                  <c:v>23.888000000000002</c:v>
                </c:pt>
                <c:pt idx="510">
                  <c:v>1.0629999999999999</c:v>
                </c:pt>
                <c:pt idx="511">
                  <c:v>0.66100000000000003</c:v>
                </c:pt>
                <c:pt idx="512">
                  <c:v>2.9129999999999998</c:v>
                </c:pt>
                <c:pt idx="513">
                  <c:v>3.0710000000000002</c:v>
                </c:pt>
                <c:pt idx="514">
                  <c:v>1.58</c:v>
                </c:pt>
                <c:pt idx="515">
                  <c:v>0.69</c:v>
                </c:pt>
                <c:pt idx="516">
                  <c:v>11.622999999999999</c:v>
                </c:pt>
                <c:pt idx="517">
                  <c:v>13.437000000000001</c:v>
                </c:pt>
                <c:pt idx="518">
                  <c:v>3.6719999999999997</c:v>
                </c:pt>
                <c:pt idx="519">
                  <c:v>8.0750000000000011</c:v>
                </c:pt>
                <c:pt idx="520">
                  <c:v>2.8559999999999999</c:v>
                </c:pt>
                <c:pt idx="521">
                  <c:v>2.9580000000000002</c:v>
                </c:pt>
                <c:pt idx="522">
                  <c:v>7.79</c:v>
                </c:pt>
                <c:pt idx="523">
                  <c:v>0.81599999999999995</c:v>
                </c:pt>
                <c:pt idx="524">
                  <c:v>0.70799999999999996</c:v>
                </c:pt>
                <c:pt idx="525">
                  <c:v>6.274</c:v>
                </c:pt>
                <c:pt idx="526">
                  <c:v>19.782999999999998</c:v>
                </c:pt>
                <c:pt idx="527">
                  <c:v>8.5259999999999998</c:v>
                </c:pt>
                <c:pt idx="528">
                  <c:v>5.4720000000000004</c:v>
                </c:pt>
                <c:pt idx="529">
                  <c:v>15.146000000000001</c:v>
                </c:pt>
                <c:pt idx="530">
                  <c:v>15.488999999999999</c:v>
                </c:pt>
                <c:pt idx="531">
                  <c:v>9.3820000000000014</c:v>
                </c:pt>
                <c:pt idx="532">
                  <c:v>15.141999999999999</c:v>
                </c:pt>
                <c:pt idx="533">
                  <c:v>1.1839999999999999</c:v>
                </c:pt>
                <c:pt idx="534">
                  <c:v>20.537000000000003</c:v>
                </c:pt>
                <c:pt idx="535">
                  <c:v>1.4530000000000001</c:v>
                </c:pt>
                <c:pt idx="536">
                  <c:v>1.58</c:v>
                </c:pt>
                <c:pt idx="537">
                  <c:v>17.961999999999996</c:v>
                </c:pt>
                <c:pt idx="538">
                  <c:v>6.5430000000000001</c:v>
                </c:pt>
                <c:pt idx="539">
                  <c:v>11.154</c:v>
                </c:pt>
                <c:pt idx="540">
                  <c:v>2.883</c:v>
                </c:pt>
                <c:pt idx="541">
                  <c:v>2.1139999999999999</c:v>
                </c:pt>
                <c:pt idx="542">
                  <c:v>13.985000000000001</c:v>
                </c:pt>
                <c:pt idx="543">
                  <c:v>5.2140000000000004</c:v>
                </c:pt>
                <c:pt idx="544">
                  <c:v>0.66700000000000004</c:v>
                </c:pt>
                <c:pt idx="545">
                  <c:v>1.3879999999999999</c:v>
                </c:pt>
                <c:pt idx="546">
                  <c:v>0.69499999999999995</c:v>
                </c:pt>
                <c:pt idx="547">
                  <c:v>11.754999999999999</c:v>
                </c:pt>
                <c:pt idx="548">
                  <c:v>9.2279999999999998</c:v>
                </c:pt>
                <c:pt idx="549">
                  <c:v>0.69499999999999995</c:v>
                </c:pt>
                <c:pt idx="550">
                  <c:v>13.241999999999997</c:v>
                </c:pt>
                <c:pt idx="551">
                  <c:v>1.466</c:v>
                </c:pt>
                <c:pt idx="552">
                  <c:v>1.6839999999999999</c:v>
                </c:pt>
                <c:pt idx="553">
                  <c:v>1.5619999999999998</c:v>
                </c:pt>
                <c:pt idx="554">
                  <c:v>2.0949999999999998</c:v>
                </c:pt>
                <c:pt idx="555">
                  <c:v>10.940000000000001</c:v>
                </c:pt>
                <c:pt idx="556">
                  <c:v>16.752000000000002</c:v>
                </c:pt>
                <c:pt idx="557">
                  <c:v>3.4830000000000001</c:v>
                </c:pt>
                <c:pt idx="558">
                  <c:v>14.46</c:v>
                </c:pt>
                <c:pt idx="559">
                  <c:v>11.882</c:v>
                </c:pt>
                <c:pt idx="560">
                  <c:v>14.649000000000001</c:v>
                </c:pt>
                <c:pt idx="561">
                  <c:v>35.32</c:v>
                </c:pt>
                <c:pt idx="562">
                  <c:v>6.3470000000000004</c:v>
                </c:pt>
                <c:pt idx="563">
                  <c:v>6.5310000000000006</c:v>
                </c:pt>
                <c:pt idx="564">
                  <c:v>3.6139999999999999</c:v>
                </c:pt>
                <c:pt idx="565">
                  <c:v>9.5289999999999999</c:v>
                </c:pt>
                <c:pt idx="566">
                  <c:v>17.963999999999999</c:v>
                </c:pt>
              </c:numCache>
            </c:numRef>
          </c:yVal>
          <c:smooth val="0"/>
          <c:extLst>
            <c:ext xmlns:c16="http://schemas.microsoft.com/office/drawing/2014/chart" uri="{C3380CC4-5D6E-409C-BE32-E72D297353CC}">
              <c16:uniqueId val="{00000000-0BE5-41E3-9DF4-19997BF1060A}"/>
            </c:ext>
          </c:extLst>
        </c:ser>
        <c:dLbls>
          <c:showLegendKey val="0"/>
          <c:showVal val="0"/>
          <c:showCatName val="0"/>
          <c:showSerName val="0"/>
          <c:showPercent val="0"/>
          <c:showBubbleSize val="0"/>
        </c:dLbls>
        <c:axId val="521025464"/>
        <c:axId val="521029072"/>
      </c:scatterChart>
      <c:valAx>
        <c:axId val="52102546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dirty="0"/>
                  <a:t>Total Catches Made</a:t>
                </a:r>
              </a:p>
            </c:rich>
          </c:tx>
          <c:layout>
            <c:manualLayout>
              <c:xMode val="edge"/>
              <c:yMode val="edge"/>
              <c:x val="0.45908749724041503"/>
              <c:y val="0.9388183100246797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21029072"/>
        <c:crosses val="autoZero"/>
        <c:crossBetween val="midCat"/>
        <c:majorUnit val="5"/>
      </c:valAx>
      <c:valAx>
        <c:axId val="521029072"/>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1025464"/>
        <c:crosses val="autoZero"/>
        <c:crossBetween val="midCat"/>
        <c:majorUnit val="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7D1F5-A827-413A-B378-977EBFFBFC3A}" type="datetimeFigureOut">
              <a:rPr lang="en-US" smtClean="0"/>
              <a:t>6/29/2017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F1D7E1-EE6A-4F86-9A7F-C60B57C17EFF}" type="slidenum">
              <a:rPr lang="en-US" smtClean="0"/>
              <a:t>‹#›</a:t>
            </a:fld>
            <a:endParaRPr lang="en-US"/>
          </a:p>
        </p:txBody>
      </p:sp>
    </p:spTree>
    <p:extLst>
      <p:ext uri="{BB962C8B-B14F-4D97-AF65-F5344CB8AC3E}">
        <p14:creationId xmlns:p14="http://schemas.microsoft.com/office/powerpoint/2010/main" val="3279667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F1D7E1-EE6A-4F86-9A7F-C60B57C17EFF}" type="slidenum">
              <a:rPr lang="en-US" smtClean="0"/>
              <a:t>1</a:t>
            </a:fld>
            <a:endParaRPr lang="en-US"/>
          </a:p>
        </p:txBody>
      </p:sp>
    </p:spTree>
    <p:extLst>
      <p:ext uri="{BB962C8B-B14F-4D97-AF65-F5344CB8AC3E}">
        <p14:creationId xmlns:p14="http://schemas.microsoft.com/office/powerpoint/2010/main" val="32902903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Players</a:t>
            </a:r>
            <a:r>
              <a:rPr lang="en-US" baseline="0" dirty="0"/>
              <a:t> who made the initial catch has to be extracted from baseball savant not provided in a column from MLB!</a:t>
            </a:r>
            <a:endParaRPr lang="en-US" dirty="0"/>
          </a:p>
          <a:p>
            <a:r>
              <a:rPr lang="en-US" dirty="0" err="1"/>
              <a:t>wOBA</a:t>
            </a:r>
            <a:r>
              <a:rPr lang="en-US" dirty="0"/>
              <a:t> better than RE24</a:t>
            </a:r>
            <a:r>
              <a:rPr lang="en-US" baseline="0" dirty="0"/>
              <a:t> as takes into account more information including value of an out</a:t>
            </a:r>
            <a:endParaRPr lang="en-US" dirty="0"/>
          </a:p>
        </p:txBody>
      </p:sp>
      <p:sp>
        <p:nvSpPr>
          <p:cNvPr id="4" name="Slide Number Placeholder 3"/>
          <p:cNvSpPr>
            <a:spLocks noGrp="1"/>
          </p:cNvSpPr>
          <p:nvPr>
            <p:ph type="sldNum" sz="quarter" idx="10"/>
          </p:nvPr>
        </p:nvSpPr>
        <p:spPr/>
        <p:txBody>
          <a:bodyPr/>
          <a:lstStyle/>
          <a:p>
            <a:fld id="{82F1D7E1-EE6A-4F86-9A7F-C60B57C17EFF}" type="slidenum">
              <a:rPr lang="en-US" smtClean="0"/>
              <a:t>10</a:t>
            </a:fld>
            <a:endParaRPr lang="en-US"/>
          </a:p>
        </p:txBody>
      </p:sp>
    </p:spTree>
    <p:extLst>
      <p:ext uri="{BB962C8B-B14F-4D97-AF65-F5344CB8AC3E}">
        <p14:creationId xmlns:p14="http://schemas.microsoft.com/office/powerpoint/2010/main" val="458435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F1D7E1-EE6A-4F86-9A7F-C60B57C17EFF}" type="slidenum">
              <a:rPr lang="en-US" smtClean="0"/>
              <a:t>11</a:t>
            </a:fld>
            <a:endParaRPr lang="en-US"/>
          </a:p>
        </p:txBody>
      </p:sp>
    </p:spTree>
    <p:extLst>
      <p:ext uri="{BB962C8B-B14F-4D97-AF65-F5344CB8AC3E}">
        <p14:creationId xmlns:p14="http://schemas.microsoft.com/office/powerpoint/2010/main" val="3873991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F1D7E1-EE6A-4F86-9A7F-C60B57C17EFF}" type="slidenum">
              <a:rPr lang="en-US" smtClean="0"/>
              <a:t>12</a:t>
            </a:fld>
            <a:endParaRPr lang="en-US"/>
          </a:p>
        </p:txBody>
      </p:sp>
    </p:spTree>
    <p:extLst>
      <p:ext uri="{BB962C8B-B14F-4D97-AF65-F5344CB8AC3E}">
        <p14:creationId xmlns:p14="http://schemas.microsoft.com/office/powerpoint/2010/main" val="918050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2017</a:t>
            </a:r>
            <a:r>
              <a:rPr lang="en-US" baseline="0" dirty="0"/>
              <a:t> lot of hard hit balls</a:t>
            </a:r>
            <a:endParaRPr lang="en-US" dirty="0"/>
          </a:p>
        </p:txBody>
      </p:sp>
      <p:sp>
        <p:nvSpPr>
          <p:cNvPr id="4" name="Slide Number Placeholder 3"/>
          <p:cNvSpPr>
            <a:spLocks noGrp="1"/>
          </p:cNvSpPr>
          <p:nvPr>
            <p:ph type="sldNum" sz="quarter" idx="10"/>
          </p:nvPr>
        </p:nvSpPr>
        <p:spPr/>
        <p:txBody>
          <a:bodyPr/>
          <a:lstStyle/>
          <a:p>
            <a:fld id="{82F1D7E1-EE6A-4F86-9A7F-C60B57C17EFF}" type="slidenum">
              <a:rPr lang="en-US" smtClean="0"/>
              <a:t>13</a:t>
            </a:fld>
            <a:endParaRPr lang="en-US"/>
          </a:p>
        </p:txBody>
      </p:sp>
    </p:spTree>
    <p:extLst>
      <p:ext uri="{BB962C8B-B14F-4D97-AF65-F5344CB8AC3E}">
        <p14:creationId xmlns:p14="http://schemas.microsoft.com/office/powerpoint/2010/main" val="3109896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 to </a:t>
            </a:r>
            <a:r>
              <a:rPr lang="en-US" dirty="0" err="1"/>
              <a:t>woBA</a:t>
            </a:r>
            <a:r>
              <a:rPr lang="en-US" dirty="0"/>
              <a:t>:</a:t>
            </a:r>
            <a:r>
              <a:rPr lang="en-US" baseline="0" dirty="0"/>
              <a:t> .088 </a:t>
            </a:r>
            <a:r>
              <a:rPr lang="en-US" baseline="0" dirty="0" err="1"/>
              <a:t>woBA</a:t>
            </a:r>
            <a:r>
              <a:rPr lang="en-US" baseline="0" dirty="0"/>
              <a:t> slightly greater than a single</a:t>
            </a:r>
          </a:p>
          <a:p>
            <a:r>
              <a:rPr lang="en-US" baseline="0" dirty="0"/>
              <a:t>Strong correlation between catches and total </a:t>
            </a:r>
            <a:r>
              <a:rPr lang="en-US" baseline="0" dirty="0" err="1"/>
              <a:t>woBA</a:t>
            </a:r>
            <a:r>
              <a:rPr lang="en-US" baseline="0" dirty="0"/>
              <a:t> prevented</a:t>
            </a:r>
          </a:p>
          <a:p>
            <a:r>
              <a:rPr lang="en-US" baseline="0" dirty="0"/>
              <a:t>Outliers Jackie Bradley</a:t>
            </a:r>
          </a:p>
          <a:p>
            <a:r>
              <a:rPr lang="en-US" dirty="0"/>
              <a:t>Any guesses as to who might be below: (Addison Russell and</a:t>
            </a:r>
            <a:r>
              <a:rPr lang="en-US" baseline="0" dirty="0"/>
              <a:t> Ian </a:t>
            </a:r>
            <a:r>
              <a:rPr lang="en-US" baseline="0" dirty="0" err="1"/>
              <a:t>Kinsler</a:t>
            </a:r>
            <a:r>
              <a:rPr lang="en-US" baseline="0" dirty="0"/>
              <a:t>) catch a lot of hard hits with high probability of being a hit but infield are “low value” in terms of runs. Runs saved for infielders needs to be normalized</a:t>
            </a:r>
            <a:endParaRPr lang="en-US" dirty="0"/>
          </a:p>
        </p:txBody>
      </p:sp>
      <p:sp>
        <p:nvSpPr>
          <p:cNvPr id="4" name="Slide Number Placeholder 3"/>
          <p:cNvSpPr>
            <a:spLocks noGrp="1"/>
          </p:cNvSpPr>
          <p:nvPr>
            <p:ph type="sldNum" sz="quarter" idx="10"/>
          </p:nvPr>
        </p:nvSpPr>
        <p:spPr/>
        <p:txBody>
          <a:bodyPr/>
          <a:lstStyle/>
          <a:p>
            <a:fld id="{82F1D7E1-EE6A-4F86-9A7F-C60B57C17EFF}" type="slidenum">
              <a:rPr lang="en-US" smtClean="0"/>
              <a:t>14</a:t>
            </a:fld>
            <a:endParaRPr lang="en-US"/>
          </a:p>
        </p:txBody>
      </p:sp>
    </p:spTree>
    <p:extLst>
      <p:ext uri="{BB962C8B-B14F-4D97-AF65-F5344CB8AC3E}">
        <p14:creationId xmlns:p14="http://schemas.microsoft.com/office/powerpoint/2010/main" val="2651187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Normalize by position and determine runs saved to run</a:t>
            </a:r>
            <a:r>
              <a:rPr lang="en-US" baseline="0" dirty="0"/>
              <a:t> differential totals how much is saving 14 runs a season worth in term of wins?</a:t>
            </a:r>
            <a:endParaRPr lang="en-US" dirty="0"/>
          </a:p>
        </p:txBody>
      </p:sp>
      <p:sp>
        <p:nvSpPr>
          <p:cNvPr id="4" name="Slide Number Placeholder 3"/>
          <p:cNvSpPr>
            <a:spLocks noGrp="1"/>
          </p:cNvSpPr>
          <p:nvPr>
            <p:ph type="sldNum" sz="quarter" idx="10"/>
          </p:nvPr>
        </p:nvSpPr>
        <p:spPr/>
        <p:txBody>
          <a:bodyPr/>
          <a:lstStyle/>
          <a:p>
            <a:fld id="{82F1D7E1-EE6A-4F86-9A7F-C60B57C17EFF}" type="slidenum">
              <a:rPr lang="en-US" smtClean="0"/>
              <a:t>15</a:t>
            </a:fld>
            <a:endParaRPr lang="en-US"/>
          </a:p>
        </p:txBody>
      </p:sp>
    </p:spTree>
    <p:extLst>
      <p:ext uri="{BB962C8B-B14F-4D97-AF65-F5344CB8AC3E}">
        <p14:creationId xmlns:p14="http://schemas.microsoft.com/office/powerpoint/2010/main" val="1347831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Determine  runs saved to win probability</a:t>
            </a:r>
            <a:r>
              <a:rPr lang="en-US" baseline="0" dirty="0"/>
              <a:t>  </a:t>
            </a:r>
            <a:r>
              <a:rPr lang="en-US" dirty="0"/>
              <a:t>e.g.</a:t>
            </a:r>
            <a:r>
              <a:rPr lang="en-US" baseline="0" dirty="0"/>
              <a:t> r</a:t>
            </a:r>
            <a:r>
              <a:rPr lang="en-US" dirty="0"/>
              <a:t>oyals second in the league in UZR, but KC’s 4.42 FIP was bad enough that it didn’t matter.</a:t>
            </a:r>
          </a:p>
        </p:txBody>
      </p:sp>
      <p:sp>
        <p:nvSpPr>
          <p:cNvPr id="4" name="Slide Number Placeholder 3"/>
          <p:cNvSpPr>
            <a:spLocks noGrp="1"/>
          </p:cNvSpPr>
          <p:nvPr>
            <p:ph type="sldNum" sz="quarter" idx="10"/>
          </p:nvPr>
        </p:nvSpPr>
        <p:spPr/>
        <p:txBody>
          <a:bodyPr/>
          <a:lstStyle/>
          <a:p>
            <a:fld id="{82F1D7E1-EE6A-4F86-9A7F-C60B57C17EFF}" type="slidenum">
              <a:rPr lang="en-US" smtClean="0"/>
              <a:t>16</a:t>
            </a:fld>
            <a:endParaRPr lang="en-US"/>
          </a:p>
        </p:txBody>
      </p:sp>
    </p:spTree>
    <p:extLst>
      <p:ext uri="{BB962C8B-B14F-4D97-AF65-F5344CB8AC3E}">
        <p14:creationId xmlns:p14="http://schemas.microsoft.com/office/powerpoint/2010/main" val="567223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F1D7E1-EE6A-4F86-9A7F-C60B57C17EFF}" type="slidenum">
              <a:rPr lang="en-US" smtClean="0"/>
              <a:t>2</a:t>
            </a:fld>
            <a:endParaRPr lang="en-US"/>
          </a:p>
        </p:txBody>
      </p:sp>
    </p:spTree>
    <p:extLst>
      <p:ext uri="{BB962C8B-B14F-4D97-AF65-F5344CB8AC3E}">
        <p14:creationId xmlns:p14="http://schemas.microsoft.com/office/powerpoint/2010/main" val="101324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F1D7E1-EE6A-4F86-9A7F-C60B57C17EFF}" type="slidenum">
              <a:rPr lang="en-US" smtClean="0"/>
              <a:t>3</a:t>
            </a:fld>
            <a:endParaRPr lang="en-US"/>
          </a:p>
        </p:txBody>
      </p:sp>
    </p:spTree>
    <p:extLst>
      <p:ext uri="{BB962C8B-B14F-4D97-AF65-F5344CB8AC3E}">
        <p14:creationId xmlns:p14="http://schemas.microsoft.com/office/powerpoint/2010/main" val="977618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F1D7E1-EE6A-4F86-9A7F-C60B57C17EFF}" type="slidenum">
              <a:rPr lang="en-US" smtClean="0"/>
              <a:t>4</a:t>
            </a:fld>
            <a:endParaRPr lang="en-US"/>
          </a:p>
        </p:txBody>
      </p:sp>
    </p:spTree>
    <p:extLst>
      <p:ext uri="{BB962C8B-B14F-4D97-AF65-F5344CB8AC3E}">
        <p14:creationId xmlns:p14="http://schemas.microsoft.com/office/powerpoint/2010/main" val="213103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xwOBA</a:t>
            </a:r>
            <a:r>
              <a:rPr lang="en-US" baseline="0" dirty="0"/>
              <a:t> is </a:t>
            </a:r>
            <a:r>
              <a:rPr lang="en-US" dirty="0"/>
              <a:t>a valued in the same fashion as</a:t>
            </a:r>
            <a:r>
              <a:rPr lang="en-US" baseline="0" dirty="0"/>
              <a:t> </a:t>
            </a:r>
            <a:r>
              <a:rPr lang="en-US" dirty="0"/>
              <a:t>the formula for standard </a:t>
            </a:r>
            <a:r>
              <a:rPr lang="en-US" dirty="0" err="1"/>
              <a:t>wOBA</a:t>
            </a:r>
            <a:endParaRPr lang="en-US" dirty="0"/>
          </a:p>
          <a:p>
            <a:endParaRPr lang="en-US" dirty="0"/>
          </a:p>
        </p:txBody>
      </p:sp>
      <p:sp>
        <p:nvSpPr>
          <p:cNvPr id="4" name="Slide Number Placeholder 3"/>
          <p:cNvSpPr>
            <a:spLocks noGrp="1"/>
          </p:cNvSpPr>
          <p:nvPr>
            <p:ph type="sldNum" sz="quarter" idx="10"/>
          </p:nvPr>
        </p:nvSpPr>
        <p:spPr/>
        <p:txBody>
          <a:bodyPr/>
          <a:lstStyle/>
          <a:p>
            <a:fld id="{82F1D7E1-EE6A-4F86-9A7F-C60B57C17EFF}" type="slidenum">
              <a:rPr lang="en-US" smtClean="0"/>
              <a:t>5</a:t>
            </a:fld>
            <a:endParaRPr lang="en-US"/>
          </a:p>
        </p:txBody>
      </p:sp>
    </p:spTree>
    <p:extLst>
      <p:ext uri="{BB962C8B-B14F-4D97-AF65-F5344CB8AC3E}">
        <p14:creationId xmlns:p14="http://schemas.microsoft.com/office/powerpoint/2010/main" val="2529019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2013,2014,</a:t>
            </a:r>
            <a:r>
              <a:rPr lang="en-US" baseline="0" dirty="0"/>
              <a:t> 2015 Royals 1</a:t>
            </a:r>
            <a:r>
              <a:rPr lang="en-US" baseline="30000" dirty="0"/>
              <a:t>st</a:t>
            </a:r>
            <a:r>
              <a:rPr lang="en-US" baseline="0" dirty="0"/>
              <a:t>,1</a:t>
            </a:r>
            <a:r>
              <a:rPr lang="en-US" baseline="30000" dirty="0"/>
              <a:t>st</a:t>
            </a:r>
            <a:r>
              <a:rPr lang="en-US" baseline="0" dirty="0"/>
              <a:t>, and 2</a:t>
            </a:r>
            <a:r>
              <a:rPr lang="en-US" baseline="30000" dirty="0"/>
              <a:t>nd</a:t>
            </a:r>
            <a:r>
              <a:rPr lang="en-US" baseline="0" dirty="0"/>
              <a:t> UZR in all of baseball Cubs defense 2016</a:t>
            </a:r>
          </a:p>
          <a:p>
            <a:r>
              <a:rPr lang="en-US" baseline="0" dirty="0"/>
              <a:t>“li</a:t>
            </a:r>
            <a:r>
              <a:rPr lang="en-US" sz="1200" b="0" i="0" kern="1200" dirty="0">
                <a:solidFill>
                  <a:schemeClr val="tx1"/>
                </a:solidFill>
                <a:effectLst/>
                <a:latin typeface="+mn-lt"/>
                <a:ea typeface="+mn-ea"/>
                <a:cs typeface="+mn-cs"/>
              </a:rPr>
              <a:t>ne drives, hitters had a remarkable .684 batting average. If teams are able to lower that latter number, the results could be monumental. The Royals and Cubs took strides in achieving that goal, and now other teams are starting to do the same.</a:t>
            </a:r>
            <a:endParaRPr lang="en-US" dirty="0"/>
          </a:p>
        </p:txBody>
      </p:sp>
      <p:sp>
        <p:nvSpPr>
          <p:cNvPr id="4" name="Slide Number Placeholder 3"/>
          <p:cNvSpPr>
            <a:spLocks noGrp="1"/>
          </p:cNvSpPr>
          <p:nvPr>
            <p:ph type="sldNum" sz="quarter" idx="10"/>
          </p:nvPr>
        </p:nvSpPr>
        <p:spPr/>
        <p:txBody>
          <a:bodyPr/>
          <a:lstStyle/>
          <a:p>
            <a:fld id="{82F1D7E1-EE6A-4F86-9A7F-C60B57C17EFF}" type="slidenum">
              <a:rPr lang="en-US" smtClean="0"/>
              <a:t>6</a:t>
            </a:fld>
            <a:endParaRPr lang="en-US"/>
          </a:p>
        </p:txBody>
      </p:sp>
    </p:spTree>
    <p:extLst>
      <p:ext uri="{BB962C8B-B14F-4D97-AF65-F5344CB8AC3E}">
        <p14:creationId xmlns:p14="http://schemas.microsoft.com/office/powerpoint/2010/main" val="635749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.Catch Probability</a:t>
            </a:r>
            <a:r>
              <a:rPr lang="en-US" sz="1200" b="0" i="0" kern="1200" baseline="0" dirty="0">
                <a:solidFill>
                  <a:schemeClr val="tx1"/>
                </a:solidFill>
                <a:effectLst/>
                <a:latin typeface="+mn-lt"/>
                <a:ea typeface="+mn-ea"/>
                <a:cs typeface="+mn-cs"/>
              </a:rPr>
              <a:t> has a few issues besides ones listed here. Unclear how opportunity is tracked for leaderboard and data is not released on the aggregate so can’t normalize</a:t>
            </a:r>
            <a:endParaRPr lang="en-US" dirty="0"/>
          </a:p>
        </p:txBody>
      </p:sp>
      <p:sp>
        <p:nvSpPr>
          <p:cNvPr id="4" name="Slide Number Placeholder 3"/>
          <p:cNvSpPr>
            <a:spLocks noGrp="1"/>
          </p:cNvSpPr>
          <p:nvPr>
            <p:ph type="sldNum" sz="quarter" idx="10"/>
          </p:nvPr>
        </p:nvSpPr>
        <p:spPr/>
        <p:txBody>
          <a:bodyPr/>
          <a:lstStyle/>
          <a:p>
            <a:fld id="{82F1D7E1-EE6A-4F86-9A7F-C60B57C17EFF}" type="slidenum">
              <a:rPr lang="en-US" smtClean="0"/>
              <a:t>7</a:t>
            </a:fld>
            <a:endParaRPr lang="en-US"/>
          </a:p>
        </p:txBody>
      </p:sp>
    </p:spTree>
    <p:extLst>
      <p:ext uri="{BB962C8B-B14F-4D97-AF65-F5344CB8AC3E}">
        <p14:creationId xmlns:p14="http://schemas.microsoft.com/office/powerpoint/2010/main" val="2365870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.Catch Probability</a:t>
            </a:r>
            <a:r>
              <a:rPr lang="en-US" sz="1200" b="0" i="0" kern="1200" baseline="0" dirty="0">
                <a:solidFill>
                  <a:schemeClr val="tx1"/>
                </a:solidFill>
                <a:effectLst/>
                <a:latin typeface="+mn-lt"/>
                <a:ea typeface="+mn-ea"/>
                <a:cs typeface="+mn-cs"/>
              </a:rPr>
              <a:t> has a few issues besides ones listed here. Unclear how opportunity is tracked for leaderboard and data is not released on the aggregate</a:t>
            </a:r>
            <a:endParaRPr lang="en-US" dirty="0"/>
          </a:p>
        </p:txBody>
      </p:sp>
      <p:sp>
        <p:nvSpPr>
          <p:cNvPr id="4" name="Slide Number Placeholder 3"/>
          <p:cNvSpPr>
            <a:spLocks noGrp="1"/>
          </p:cNvSpPr>
          <p:nvPr>
            <p:ph type="sldNum" sz="quarter" idx="10"/>
          </p:nvPr>
        </p:nvSpPr>
        <p:spPr/>
        <p:txBody>
          <a:bodyPr/>
          <a:lstStyle/>
          <a:p>
            <a:fld id="{82F1D7E1-EE6A-4F86-9A7F-C60B57C17EFF}" type="slidenum">
              <a:rPr lang="en-US" smtClean="0"/>
              <a:t>8</a:t>
            </a:fld>
            <a:endParaRPr lang="en-US"/>
          </a:p>
        </p:txBody>
      </p:sp>
    </p:spTree>
    <p:extLst>
      <p:ext uri="{BB962C8B-B14F-4D97-AF65-F5344CB8AC3E}">
        <p14:creationId xmlns:p14="http://schemas.microsoft.com/office/powerpoint/2010/main" val="4052816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Linear</a:t>
            </a:r>
            <a:r>
              <a:rPr lang="en-US" baseline="0" dirty="0"/>
              <a:t> relationship between expected +/- from </a:t>
            </a:r>
            <a:r>
              <a:rPr lang="en-US" baseline="0" dirty="0" err="1"/>
              <a:t>Statcast</a:t>
            </a:r>
            <a:r>
              <a:rPr lang="en-US" baseline="0" dirty="0"/>
              <a:t> (based on opportunities and catches) and URS/DZR there are outliers and get closer to understand </a:t>
            </a:r>
            <a:r>
              <a:rPr lang="en-US" baseline="0" dirty="0" err="1"/>
              <a:t>statcast</a:t>
            </a:r>
            <a:r>
              <a:rPr lang="en-US" baseline="0" dirty="0"/>
              <a:t> in terms o f value of defense and where it can improve on current advanced metrics</a:t>
            </a:r>
          </a:p>
          <a:p>
            <a:r>
              <a:rPr lang="en-US" dirty="0"/>
              <a:t>Underrated:</a:t>
            </a:r>
          </a:p>
          <a:p>
            <a:r>
              <a:rPr lang="en-US" dirty="0"/>
              <a:t>Adam Eaton</a:t>
            </a:r>
          </a:p>
          <a:p>
            <a:r>
              <a:rPr lang="en-US" dirty="0"/>
              <a:t>Adam Jones</a:t>
            </a:r>
          </a:p>
          <a:p>
            <a:r>
              <a:rPr lang="en-US" dirty="0" err="1"/>
              <a:t>Leonys</a:t>
            </a:r>
            <a:r>
              <a:rPr lang="en-US" dirty="0"/>
              <a:t> Martin</a:t>
            </a:r>
          </a:p>
          <a:p>
            <a:r>
              <a:rPr lang="en-US" dirty="0"/>
              <a:t>Jake </a:t>
            </a:r>
            <a:r>
              <a:rPr lang="en-US" dirty="0" err="1"/>
              <a:t>Marisnick</a:t>
            </a:r>
            <a:endParaRPr lang="en-US" dirty="0"/>
          </a:p>
          <a:p>
            <a:r>
              <a:rPr lang="en-US" dirty="0"/>
              <a:t>Lorenzo Cain </a:t>
            </a:r>
          </a:p>
          <a:p>
            <a:r>
              <a:rPr lang="en-US" dirty="0"/>
              <a:t>And overrated</a:t>
            </a:r>
          </a:p>
          <a:p>
            <a:r>
              <a:rPr lang="en-US" dirty="0"/>
              <a:t>Nick Markakis</a:t>
            </a:r>
          </a:p>
          <a:p>
            <a:r>
              <a:rPr lang="en-US" dirty="0"/>
              <a:t>Matt Kemp</a:t>
            </a:r>
          </a:p>
          <a:p>
            <a:r>
              <a:rPr lang="en-US" dirty="0" err="1"/>
              <a:t>Kole</a:t>
            </a:r>
            <a:r>
              <a:rPr lang="en-US" dirty="0"/>
              <a:t> Calhoun</a:t>
            </a:r>
          </a:p>
          <a:p>
            <a:r>
              <a:rPr lang="en-US" dirty="0"/>
              <a:t>Bryce Harper</a:t>
            </a:r>
          </a:p>
          <a:p>
            <a:r>
              <a:rPr lang="en-US" dirty="0"/>
              <a:t>Curtis </a:t>
            </a:r>
            <a:r>
              <a:rPr lang="en-US" dirty="0" err="1"/>
              <a:t>Granderson</a:t>
            </a:r>
            <a:endParaRPr lang="en-US" dirty="0"/>
          </a:p>
        </p:txBody>
      </p:sp>
      <p:sp>
        <p:nvSpPr>
          <p:cNvPr id="4" name="Slide Number Placeholder 3"/>
          <p:cNvSpPr>
            <a:spLocks noGrp="1"/>
          </p:cNvSpPr>
          <p:nvPr>
            <p:ph type="sldNum" sz="quarter" idx="10"/>
          </p:nvPr>
        </p:nvSpPr>
        <p:spPr/>
        <p:txBody>
          <a:bodyPr/>
          <a:lstStyle/>
          <a:p>
            <a:fld id="{82F1D7E1-EE6A-4F86-9A7F-C60B57C17EFF}" type="slidenum">
              <a:rPr lang="en-US" smtClean="0"/>
              <a:t>9</a:t>
            </a:fld>
            <a:endParaRPr lang="en-US"/>
          </a:p>
        </p:txBody>
      </p:sp>
    </p:spTree>
    <p:extLst>
      <p:ext uri="{BB962C8B-B14F-4D97-AF65-F5344CB8AC3E}">
        <p14:creationId xmlns:p14="http://schemas.microsoft.com/office/powerpoint/2010/main" val="1588701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A4B42101-7C7E-46C1-96B4-8F63DB166F93}" type="datetimeFigureOut">
              <a:rPr lang="en-US" smtClean="0"/>
              <a:t>6/29/2017</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8382A27-3EF0-4113-896A-8A8778FCD46F}"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B42101-7C7E-46C1-96B4-8F63DB166F93}"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82A27-3EF0-4113-896A-8A8778FCD4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B42101-7C7E-46C1-96B4-8F63DB166F93}"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82A27-3EF0-4113-896A-8A8778FCD4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B42101-7C7E-46C1-96B4-8F63DB166F93}"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82A27-3EF0-4113-896A-8A8778FCD4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4B42101-7C7E-46C1-96B4-8F63DB166F93}"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82A27-3EF0-4113-896A-8A8778FCD46F}"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4B42101-7C7E-46C1-96B4-8F63DB166F93}" type="datetimeFigureOut">
              <a:rPr lang="en-US" smtClean="0"/>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82A27-3EF0-4113-896A-8A8778FCD46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4B42101-7C7E-46C1-96B4-8F63DB166F93}" type="datetimeFigureOut">
              <a:rPr lang="en-US" smtClean="0"/>
              <a:t>6/29/2017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382A27-3EF0-4113-896A-8A8778FCD46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A4B42101-7C7E-46C1-96B4-8F63DB166F93}" type="datetimeFigureOut">
              <a:rPr lang="en-US" smtClean="0"/>
              <a:t>6/29/2017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382A27-3EF0-4113-896A-8A8778FCD4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A4B42101-7C7E-46C1-96B4-8F63DB166F93}" type="datetimeFigureOut">
              <a:rPr lang="en-US" smtClean="0"/>
              <a:t>6/29/2017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382A27-3EF0-4113-896A-8A8778FCD46F}"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4B42101-7C7E-46C1-96B4-8F63DB166F93}" type="datetimeFigureOut">
              <a:rPr lang="en-US" smtClean="0"/>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82A27-3EF0-4113-896A-8A8778FCD46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A4B42101-7C7E-46C1-96B4-8F63DB166F93}" type="datetimeFigureOut">
              <a:rPr lang="en-US" smtClean="0"/>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82A27-3EF0-4113-896A-8A8778FCD46F}"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4B42101-7C7E-46C1-96B4-8F63DB166F93}" type="datetimeFigureOut">
              <a:rPr lang="en-US" smtClean="0"/>
              <a:t>6/29/2017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8382A27-3EF0-4113-896A-8A8778FCD46F}"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seballsavant.mlb.com/videos?video_id=143404658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baseballsavant.mlb.com/videos?video_id=1487771583"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422" y="2514600"/>
            <a:ext cx="7772400" cy="1470025"/>
          </a:xfrm>
        </p:spPr>
        <p:txBody>
          <a:bodyPr/>
          <a:lstStyle/>
          <a:p>
            <a:pPr algn="ctr"/>
            <a:r>
              <a:rPr lang="en-US" dirty="0" err="1"/>
              <a:t>Statcast</a:t>
            </a:r>
            <a:r>
              <a:rPr lang="en-US" dirty="0"/>
              <a:t> and The Value of Defense- An Initial Metric</a:t>
            </a:r>
          </a:p>
        </p:txBody>
      </p:sp>
      <p:sp>
        <p:nvSpPr>
          <p:cNvPr id="3" name="Subtitle 2"/>
          <p:cNvSpPr>
            <a:spLocks noGrp="1"/>
          </p:cNvSpPr>
          <p:nvPr>
            <p:ph type="subTitle" idx="1"/>
          </p:nvPr>
        </p:nvSpPr>
        <p:spPr/>
        <p:txBody>
          <a:bodyPr/>
          <a:lstStyle/>
          <a:p>
            <a:r>
              <a:rPr lang="en-US" dirty="0"/>
              <a:t>By Jonathan Dine</a:t>
            </a:r>
          </a:p>
        </p:txBody>
      </p:sp>
    </p:spTree>
    <p:extLst>
      <p:ext uri="{BB962C8B-B14F-4D97-AF65-F5344CB8AC3E}">
        <p14:creationId xmlns:p14="http://schemas.microsoft.com/office/powerpoint/2010/main" val="3010848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New Metric- </a:t>
            </a:r>
            <a:r>
              <a:rPr lang="en-US" dirty="0" err="1"/>
              <a:t>Statcast</a:t>
            </a:r>
            <a:r>
              <a:rPr lang="en-US" dirty="0"/>
              <a:t> Defensive Runs Saved (</a:t>
            </a:r>
            <a:r>
              <a:rPr lang="en-US" dirty="0" err="1"/>
              <a:t>Webgems</a:t>
            </a:r>
            <a:r>
              <a:rPr lang="en-US" dirty="0"/>
              <a:t>)</a:t>
            </a:r>
          </a:p>
        </p:txBody>
      </p:sp>
      <p:sp>
        <p:nvSpPr>
          <p:cNvPr id="3" name="Content Placeholder 2"/>
          <p:cNvSpPr>
            <a:spLocks noGrp="1"/>
          </p:cNvSpPr>
          <p:nvPr>
            <p:ph idx="1"/>
          </p:nvPr>
        </p:nvSpPr>
        <p:spPr/>
        <p:txBody>
          <a:bodyPr>
            <a:normAutofit fontScale="85000" lnSpcReduction="20000"/>
          </a:bodyPr>
          <a:lstStyle/>
          <a:p>
            <a:pPr lvl="1"/>
            <a:r>
              <a:rPr lang="en-US" dirty="0"/>
              <a:t>Expected Batting Average (</a:t>
            </a:r>
            <a:r>
              <a:rPr lang="en-US" dirty="0" err="1"/>
              <a:t>xBA</a:t>
            </a:r>
            <a:r>
              <a:rPr lang="en-US" dirty="0"/>
              <a:t>)</a:t>
            </a:r>
          </a:p>
          <a:p>
            <a:pPr marL="1163574" lvl="2" indent="-514350"/>
            <a:r>
              <a:rPr lang="en-US" dirty="0"/>
              <a:t>All plays from 2015 through 26 June 17 where </a:t>
            </a:r>
            <a:r>
              <a:rPr lang="en-US" dirty="0" err="1"/>
              <a:t>xBA</a:t>
            </a:r>
            <a:r>
              <a:rPr lang="en-US" dirty="0"/>
              <a:t> is .684 and above</a:t>
            </a:r>
          </a:p>
          <a:p>
            <a:pPr marL="1163574" lvl="2" indent="-514350"/>
            <a:r>
              <a:rPr lang="en-US" dirty="0"/>
              <a:t>.684 is batting average of line drives* from 2016</a:t>
            </a:r>
          </a:p>
          <a:p>
            <a:pPr lvl="1"/>
            <a:r>
              <a:rPr lang="en-US" dirty="0"/>
              <a:t>Dataset includes all outs</a:t>
            </a:r>
          </a:p>
          <a:p>
            <a:pPr lvl="2"/>
            <a:r>
              <a:rPr lang="en-US" dirty="0"/>
              <a:t>Sacrifice out</a:t>
            </a:r>
          </a:p>
          <a:p>
            <a:pPr lvl="2"/>
            <a:r>
              <a:rPr lang="en-US" dirty="0"/>
              <a:t>Double play</a:t>
            </a:r>
          </a:p>
          <a:p>
            <a:pPr lvl="2"/>
            <a:r>
              <a:rPr lang="en-US" dirty="0"/>
              <a:t>Force out</a:t>
            </a:r>
          </a:p>
          <a:p>
            <a:pPr lvl="1"/>
            <a:r>
              <a:rPr lang="en-US" dirty="0"/>
              <a:t>Dataset includes all types of hits</a:t>
            </a:r>
          </a:p>
          <a:p>
            <a:pPr lvl="2"/>
            <a:r>
              <a:rPr lang="en-US" dirty="0"/>
              <a:t>Does not include quality of contact descriptor</a:t>
            </a:r>
          </a:p>
          <a:p>
            <a:pPr lvl="1"/>
            <a:endParaRPr lang="en-US" dirty="0"/>
          </a:p>
          <a:p>
            <a:pPr marL="402336" lvl="1" indent="0">
              <a:buNone/>
            </a:pPr>
            <a:r>
              <a:rPr lang="en-US" b="1" i="1" dirty="0">
                <a:highlight>
                  <a:srgbClr val="FFFF00"/>
                </a:highlight>
              </a:rPr>
              <a:t>Adding expected </a:t>
            </a:r>
            <a:r>
              <a:rPr lang="en-US" b="1" i="1" dirty="0" err="1">
                <a:highlight>
                  <a:srgbClr val="FFFF00"/>
                </a:highlight>
              </a:rPr>
              <a:t>wOBA</a:t>
            </a:r>
            <a:r>
              <a:rPr lang="en-US" b="1" i="1" dirty="0">
                <a:highlight>
                  <a:srgbClr val="FFFF00"/>
                </a:highlight>
              </a:rPr>
              <a:t> values together from catches provides metric for runs prevented by play made</a:t>
            </a:r>
          </a:p>
          <a:p>
            <a:pPr marL="402336" lvl="1" indent="0">
              <a:buNone/>
            </a:pPr>
            <a:endParaRPr lang="en-US" b="1" i="1" dirty="0">
              <a:highlight>
                <a:srgbClr val="FFFF00"/>
              </a:highlight>
            </a:endParaRPr>
          </a:p>
          <a:p>
            <a:pPr marL="402336" lvl="1" indent="0" algn="ctr">
              <a:buNone/>
            </a:pPr>
            <a:endParaRPr lang="en-US" dirty="0"/>
          </a:p>
          <a:p>
            <a:endParaRPr lang="en-US" dirty="0"/>
          </a:p>
        </p:txBody>
      </p:sp>
    </p:spTree>
    <p:extLst>
      <p:ext uri="{BB962C8B-B14F-4D97-AF65-F5344CB8AC3E}">
        <p14:creationId xmlns:p14="http://schemas.microsoft.com/office/powerpoint/2010/main" val="3585757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New Metric- </a:t>
            </a:r>
            <a:r>
              <a:rPr lang="en-US" dirty="0" err="1"/>
              <a:t>Statcast</a:t>
            </a:r>
            <a:r>
              <a:rPr lang="en-US" dirty="0"/>
              <a:t> Defensive Runs Saved Shape of Dataset</a:t>
            </a:r>
          </a:p>
        </p:txBody>
      </p:sp>
      <p:sp>
        <p:nvSpPr>
          <p:cNvPr id="3" name="Content Placeholder 2"/>
          <p:cNvSpPr>
            <a:spLocks noGrp="1"/>
          </p:cNvSpPr>
          <p:nvPr>
            <p:ph idx="1"/>
          </p:nvPr>
        </p:nvSpPr>
        <p:spPr/>
        <p:txBody>
          <a:bodyPr>
            <a:normAutofit fontScale="40000" lnSpcReduction="20000"/>
          </a:bodyPr>
          <a:lstStyle/>
          <a:p>
            <a:pPr lvl="1"/>
            <a:r>
              <a:rPr lang="en-US" sz="5500" dirty="0"/>
              <a:t>Number of Players in dataset (from 1 catch to 88 catches)— 567 unique players</a:t>
            </a:r>
          </a:p>
          <a:p>
            <a:pPr lvl="2"/>
            <a:r>
              <a:rPr lang="en-US" sz="5500" dirty="0"/>
              <a:t>Infielders:  323</a:t>
            </a:r>
          </a:p>
          <a:p>
            <a:pPr lvl="2"/>
            <a:r>
              <a:rPr lang="en-US" sz="5500" dirty="0"/>
              <a:t>Outfielders:  308</a:t>
            </a:r>
          </a:p>
          <a:p>
            <a:pPr lvl="2"/>
            <a:r>
              <a:rPr lang="en-US" sz="5500" dirty="0"/>
              <a:t>Players have multiple positions</a:t>
            </a:r>
          </a:p>
          <a:p>
            <a:pPr lvl="2"/>
            <a:r>
              <a:rPr lang="en-US" sz="5500" dirty="0"/>
              <a:t>If player has played multiple positions in infield or outfield, out is awarded based on position at time of catch</a:t>
            </a:r>
          </a:p>
          <a:p>
            <a:pPr lvl="1"/>
            <a:r>
              <a:rPr lang="en-US" sz="5500" dirty="0"/>
              <a:t>Number of catches by Year:</a:t>
            </a:r>
          </a:p>
          <a:p>
            <a:pPr lvl="2"/>
            <a:r>
              <a:rPr lang="en-US" sz="5500" dirty="0"/>
              <a:t>2015: 2,884</a:t>
            </a:r>
          </a:p>
          <a:p>
            <a:pPr lvl="2"/>
            <a:r>
              <a:rPr lang="en-US" sz="5500" dirty="0"/>
              <a:t>2016: 2,993</a:t>
            </a:r>
          </a:p>
          <a:p>
            <a:pPr lvl="2"/>
            <a:r>
              <a:rPr lang="en-US" sz="5500" dirty="0"/>
              <a:t>2017: 1,391 </a:t>
            </a:r>
          </a:p>
          <a:p>
            <a:pPr marL="923544" lvl="3" indent="0">
              <a:buNone/>
            </a:pPr>
            <a:endParaRPr lang="en-US" dirty="0"/>
          </a:p>
          <a:p>
            <a:pPr lvl="2"/>
            <a:endParaRPr lang="en-US" dirty="0"/>
          </a:p>
          <a:p>
            <a:pPr lvl="2"/>
            <a:endParaRPr lang="en-US" dirty="0"/>
          </a:p>
          <a:p>
            <a:pPr lvl="2"/>
            <a:endParaRPr lang="en-US" dirty="0"/>
          </a:p>
          <a:p>
            <a:pPr lvl="2"/>
            <a:endParaRPr lang="en-US" dirty="0"/>
          </a:p>
          <a:p>
            <a:pPr marL="402336" lvl="1" indent="0">
              <a:buNone/>
            </a:pPr>
            <a:r>
              <a:rPr lang="en-US" dirty="0"/>
              <a:t>	</a:t>
            </a:r>
          </a:p>
          <a:p>
            <a:pPr marL="402336" lvl="1" indent="0">
              <a:buNone/>
            </a:pPr>
            <a:endParaRPr lang="en-US" dirty="0"/>
          </a:p>
          <a:p>
            <a:endParaRPr lang="en-US" dirty="0"/>
          </a:p>
        </p:txBody>
      </p:sp>
    </p:spTree>
    <p:extLst>
      <p:ext uri="{BB962C8B-B14F-4D97-AF65-F5344CB8AC3E}">
        <p14:creationId xmlns:p14="http://schemas.microsoft.com/office/powerpoint/2010/main" val="2693252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Leaderboard in </a:t>
            </a:r>
            <a:r>
              <a:rPr lang="en-US" dirty="0" err="1"/>
              <a:t>Statcast</a:t>
            </a:r>
            <a:r>
              <a:rPr lang="en-US" dirty="0"/>
              <a:t> Defensive Runs Saved…</a:t>
            </a:r>
          </a:p>
        </p:txBody>
      </p:sp>
      <p:sp>
        <p:nvSpPr>
          <p:cNvPr id="3" name="Content Placeholder 2"/>
          <p:cNvSpPr>
            <a:spLocks noGrp="1"/>
          </p:cNvSpPr>
          <p:nvPr>
            <p:ph idx="1"/>
          </p:nvPr>
        </p:nvSpPr>
        <p:spPr/>
        <p:txBody>
          <a:bodyPr>
            <a:normAutofit/>
          </a:bodyPr>
          <a:lstStyle/>
          <a:p>
            <a:pPr marL="923544" lvl="3" indent="0">
              <a:buNone/>
            </a:pPr>
            <a:endParaRPr lang="en-US" dirty="0"/>
          </a:p>
          <a:p>
            <a:pPr lvl="2"/>
            <a:endParaRPr lang="en-US" dirty="0"/>
          </a:p>
          <a:p>
            <a:pPr lvl="2"/>
            <a:endParaRPr lang="en-US" dirty="0"/>
          </a:p>
          <a:p>
            <a:pPr lvl="2"/>
            <a:endParaRPr lang="en-US" dirty="0"/>
          </a:p>
          <a:p>
            <a:pPr lvl="2"/>
            <a:endParaRPr lang="en-US" dirty="0"/>
          </a:p>
          <a:p>
            <a:pPr marL="402336" lvl="1" indent="0">
              <a:buNone/>
            </a:pPr>
            <a:r>
              <a:rPr lang="en-US" dirty="0"/>
              <a:t>	</a:t>
            </a:r>
          </a:p>
          <a:p>
            <a:pPr marL="402336" lvl="1"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26326822"/>
              </p:ext>
            </p:extLst>
          </p:nvPr>
        </p:nvGraphicFramePr>
        <p:xfrm>
          <a:off x="1161288" y="1524000"/>
          <a:ext cx="7772400" cy="4902676"/>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2111119167"/>
                    </a:ext>
                  </a:extLst>
                </a:gridCol>
                <a:gridCol w="1943100">
                  <a:extLst>
                    <a:ext uri="{9D8B030D-6E8A-4147-A177-3AD203B41FA5}">
                      <a16:colId xmlns:a16="http://schemas.microsoft.com/office/drawing/2014/main" val="2302690659"/>
                    </a:ext>
                  </a:extLst>
                </a:gridCol>
                <a:gridCol w="1943100">
                  <a:extLst>
                    <a:ext uri="{9D8B030D-6E8A-4147-A177-3AD203B41FA5}">
                      <a16:colId xmlns:a16="http://schemas.microsoft.com/office/drawing/2014/main" val="569122925"/>
                    </a:ext>
                  </a:extLst>
                </a:gridCol>
                <a:gridCol w="1943100">
                  <a:extLst>
                    <a:ext uri="{9D8B030D-6E8A-4147-A177-3AD203B41FA5}">
                      <a16:colId xmlns:a16="http://schemas.microsoft.com/office/drawing/2014/main" val="4219174284"/>
                    </a:ext>
                  </a:extLst>
                </a:gridCol>
              </a:tblGrid>
              <a:tr h="437356">
                <a:tc>
                  <a:txBody>
                    <a:bodyPr/>
                    <a:lstStyle/>
                    <a:p>
                      <a:r>
                        <a:rPr lang="en-US" sz="1800" dirty="0"/>
                        <a:t>2015</a:t>
                      </a:r>
                    </a:p>
                  </a:txBody>
                  <a:tcPr/>
                </a:tc>
                <a:tc>
                  <a:txBody>
                    <a:bodyPr/>
                    <a:lstStyle/>
                    <a:p>
                      <a:r>
                        <a:rPr lang="en-US" sz="1800" dirty="0"/>
                        <a:t>2016</a:t>
                      </a:r>
                    </a:p>
                  </a:txBody>
                  <a:tcPr/>
                </a:tc>
                <a:tc>
                  <a:txBody>
                    <a:bodyPr/>
                    <a:lstStyle/>
                    <a:p>
                      <a:r>
                        <a:rPr lang="en-US" sz="1800" dirty="0"/>
                        <a:t>2017</a:t>
                      </a:r>
                    </a:p>
                  </a:txBody>
                  <a:tcPr/>
                </a:tc>
                <a:tc>
                  <a:txBody>
                    <a:bodyPr/>
                    <a:lstStyle/>
                    <a:p>
                      <a:r>
                        <a:rPr lang="en-US" sz="1800" dirty="0"/>
                        <a:t>Total</a:t>
                      </a:r>
                    </a:p>
                  </a:txBody>
                  <a:tcPr/>
                </a:tc>
                <a:extLst>
                  <a:ext uri="{0D108BD9-81ED-4DB2-BD59-A6C34878D82A}">
                    <a16:rowId xmlns:a16="http://schemas.microsoft.com/office/drawing/2014/main" val="1992751955"/>
                  </a:ext>
                </a:extLst>
              </a:tr>
              <a:tr h="437356">
                <a:tc>
                  <a:txBody>
                    <a:bodyPr/>
                    <a:lstStyle/>
                    <a:p>
                      <a:pPr algn="l" fontAlgn="b"/>
                      <a:r>
                        <a:rPr lang="en-US" sz="1800" b="0" i="0" u="none" strike="noStrike" dirty="0">
                          <a:solidFill>
                            <a:srgbClr val="000000"/>
                          </a:solidFill>
                          <a:effectLst/>
                          <a:latin typeface="+mn-lt"/>
                        </a:rPr>
                        <a:t>Kevin </a:t>
                      </a:r>
                      <a:r>
                        <a:rPr lang="en-US" sz="1800" b="0" i="0" u="none" strike="noStrike" dirty="0" err="1">
                          <a:solidFill>
                            <a:srgbClr val="000000"/>
                          </a:solidFill>
                          <a:effectLst/>
                          <a:latin typeface="+mn-lt"/>
                        </a:rPr>
                        <a:t>Kiermaier</a:t>
                      </a:r>
                      <a:r>
                        <a:rPr lang="en-US" sz="1800" b="0" i="0" u="none" strike="noStrike" dirty="0">
                          <a:solidFill>
                            <a:srgbClr val="000000"/>
                          </a:solidFill>
                          <a:effectLst/>
                          <a:latin typeface="+mn-lt"/>
                        </a:rPr>
                        <a:t> (49.89)</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Kevin Pillar (39.95)</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Byron Buxton (27.50)</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Kevin </a:t>
                      </a:r>
                      <a:r>
                        <a:rPr kumimoji="0" lang="en-US" sz="1800" b="0" i="0" u="none" strike="noStrike" kern="1200" dirty="0" err="1">
                          <a:solidFill>
                            <a:srgbClr val="000000"/>
                          </a:solidFill>
                          <a:effectLst/>
                          <a:latin typeface="+mn-lt"/>
                          <a:ea typeface="+mn-ea"/>
                          <a:cs typeface="+mn-cs"/>
                        </a:rPr>
                        <a:t>Kiermaier</a:t>
                      </a:r>
                      <a:r>
                        <a:rPr kumimoji="0" lang="en-US" sz="1800" b="0" i="0" u="none" strike="noStrike" kern="1200" dirty="0">
                          <a:solidFill>
                            <a:srgbClr val="000000"/>
                          </a:solidFill>
                          <a:effectLst/>
                          <a:latin typeface="+mn-lt"/>
                          <a:ea typeface="+mn-ea"/>
                          <a:cs typeface="+mn-cs"/>
                        </a:rPr>
                        <a:t> (89.09)</a:t>
                      </a:r>
                    </a:p>
                  </a:txBody>
                  <a:tcPr marL="9525" marR="9525" marT="9525" marB="0" anchor="ctr"/>
                </a:tc>
                <a:extLst>
                  <a:ext uri="{0D108BD9-81ED-4DB2-BD59-A6C34878D82A}">
                    <a16:rowId xmlns:a16="http://schemas.microsoft.com/office/drawing/2014/main" val="305289686"/>
                  </a:ext>
                </a:extLst>
              </a:tr>
              <a:tr h="437356">
                <a:tc>
                  <a:txBody>
                    <a:bodyPr/>
                    <a:lstStyle/>
                    <a:p>
                      <a:pPr algn="l" fontAlgn="b"/>
                      <a:r>
                        <a:rPr lang="en-US" sz="1800" b="0" i="0" u="none" strike="noStrike" dirty="0">
                          <a:solidFill>
                            <a:srgbClr val="000000"/>
                          </a:solidFill>
                          <a:effectLst/>
                          <a:latin typeface="+mn-lt"/>
                        </a:rPr>
                        <a:t>Lorenzo Cain (43.65)</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Mike Trout (38.15)</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Adam Jones (25.40)</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Kevin Pillar (83.718)</a:t>
                      </a:r>
                    </a:p>
                  </a:txBody>
                  <a:tcPr marL="9525" marR="9525" marT="9525" marB="0" anchor="ctr"/>
                </a:tc>
                <a:extLst>
                  <a:ext uri="{0D108BD9-81ED-4DB2-BD59-A6C34878D82A}">
                    <a16:rowId xmlns:a16="http://schemas.microsoft.com/office/drawing/2014/main" val="745440870"/>
                  </a:ext>
                </a:extLst>
              </a:tr>
              <a:tr h="437356">
                <a:tc>
                  <a:txBody>
                    <a:bodyPr/>
                    <a:lstStyle/>
                    <a:p>
                      <a:pPr algn="l" fontAlgn="b"/>
                      <a:r>
                        <a:rPr lang="en-US" sz="1800" b="0" i="0" u="none" strike="noStrike" dirty="0">
                          <a:solidFill>
                            <a:srgbClr val="000000"/>
                          </a:solidFill>
                          <a:effectLst/>
                          <a:latin typeface="+mn-lt"/>
                        </a:rPr>
                        <a:t>Billy Burns (33.30)</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Jackie Bradley (34.68)</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Jackie Bradley (16.31)</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Mike Trout (81.29)</a:t>
                      </a:r>
                    </a:p>
                  </a:txBody>
                  <a:tcPr marL="9525" marR="9525" marT="9525" marB="0" anchor="ctr"/>
                </a:tc>
                <a:extLst>
                  <a:ext uri="{0D108BD9-81ED-4DB2-BD59-A6C34878D82A}">
                    <a16:rowId xmlns:a16="http://schemas.microsoft.com/office/drawing/2014/main" val="2042567187"/>
                  </a:ext>
                </a:extLst>
              </a:tr>
              <a:tr h="437356">
                <a:tc>
                  <a:txBody>
                    <a:bodyPr/>
                    <a:lstStyle/>
                    <a:p>
                      <a:pPr algn="l" fontAlgn="b"/>
                      <a:r>
                        <a:rPr lang="en-US" sz="1800" b="0" i="0" u="none" strike="noStrike" dirty="0" err="1">
                          <a:solidFill>
                            <a:srgbClr val="000000"/>
                          </a:solidFill>
                          <a:effectLst/>
                          <a:latin typeface="+mn-lt"/>
                        </a:rPr>
                        <a:t>Odubel</a:t>
                      </a:r>
                      <a:r>
                        <a:rPr lang="en-US" sz="1800" b="0" i="0" u="none" strike="noStrike" dirty="0">
                          <a:solidFill>
                            <a:srgbClr val="000000"/>
                          </a:solidFill>
                          <a:effectLst/>
                          <a:latin typeface="+mn-lt"/>
                        </a:rPr>
                        <a:t> Herrera (33.29)</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Jacoby </a:t>
                      </a:r>
                      <a:r>
                        <a:rPr kumimoji="0" lang="en-US" sz="1800" b="0" i="0" u="none" strike="noStrike" kern="1200" dirty="0" err="1">
                          <a:solidFill>
                            <a:srgbClr val="000000"/>
                          </a:solidFill>
                          <a:effectLst/>
                          <a:latin typeface="+mn-lt"/>
                          <a:ea typeface="+mn-ea"/>
                          <a:cs typeface="+mn-cs"/>
                        </a:rPr>
                        <a:t>Ellsbury</a:t>
                      </a:r>
                      <a:r>
                        <a:rPr kumimoji="0" lang="en-US" sz="1800" b="0" i="0" u="none" strike="noStrike" kern="1200" dirty="0">
                          <a:solidFill>
                            <a:srgbClr val="000000"/>
                          </a:solidFill>
                          <a:effectLst/>
                          <a:latin typeface="+mn-lt"/>
                          <a:ea typeface="+mn-ea"/>
                          <a:cs typeface="+mn-cs"/>
                        </a:rPr>
                        <a:t> (33.35)</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Jacoby </a:t>
                      </a:r>
                      <a:r>
                        <a:rPr kumimoji="0" lang="en-US" sz="1800" b="0" i="0" u="none" strike="noStrike" kern="1200" dirty="0" err="1">
                          <a:solidFill>
                            <a:srgbClr val="000000"/>
                          </a:solidFill>
                          <a:effectLst/>
                          <a:latin typeface="+mn-lt"/>
                          <a:ea typeface="+mn-ea"/>
                          <a:cs typeface="+mn-cs"/>
                        </a:rPr>
                        <a:t>Ellsbury</a:t>
                      </a:r>
                      <a:r>
                        <a:rPr kumimoji="0" lang="en-US" sz="1800" b="0" i="0" u="none" strike="noStrike" kern="1200" dirty="0">
                          <a:solidFill>
                            <a:srgbClr val="000000"/>
                          </a:solidFill>
                          <a:effectLst/>
                          <a:latin typeface="+mn-lt"/>
                          <a:ea typeface="+mn-ea"/>
                          <a:cs typeface="+mn-cs"/>
                        </a:rPr>
                        <a:t>(16.17)</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Lorenzo Cain (80.45)</a:t>
                      </a:r>
                    </a:p>
                  </a:txBody>
                  <a:tcPr marL="9525" marR="9525" marT="9525" marB="0" anchor="ctr"/>
                </a:tc>
                <a:extLst>
                  <a:ext uri="{0D108BD9-81ED-4DB2-BD59-A6C34878D82A}">
                    <a16:rowId xmlns:a16="http://schemas.microsoft.com/office/drawing/2014/main" val="1840975791"/>
                  </a:ext>
                </a:extLst>
              </a:tr>
              <a:tr h="437356">
                <a:tc>
                  <a:txBody>
                    <a:bodyPr/>
                    <a:lstStyle/>
                    <a:p>
                      <a:pPr algn="l" fontAlgn="b"/>
                      <a:r>
                        <a:rPr lang="en-US" sz="1800" b="0" i="0" u="none" strike="noStrike" dirty="0">
                          <a:solidFill>
                            <a:srgbClr val="000000"/>
                          </a:solidFill>
                          <a:effectLst/>
                          <a:latin typeface="+mn-lt"/>
                        </a:rPr>
                        <a:t>Mike Trout (32.3)</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Kevin </a:t>
                      </a:r>
                      <a:r>
                        <a:rPr kumimoji="0" lang="en-US" sz="1800" b="0" i="0" u="none" strike="noStrike" kern="1200" dirty="0" err="1">
                          <a:solidFill>
                            <a:srgbClr val="000000"/>
                          </a:solidFill>
                          <a:effectLst/>
                          <a:latin typeface="+mn-lt"/>
                          <a:ea typeface="+mn-ea"/>
                          <a:cs typeface="+mn-cs"/>
                        </a:rPr>
                        <a:t>Kiermaier</a:t>
                      </a:r>
                      <a:r>
                        <a:rPr kumimoji="0" lang="en-US" sz="1800" b="0" i="0" u="none" strike="noStrike" kern="1200" dirty="0">
                          <a:solidFill>
                            <a:srgbClr val="000000"/>
                          </a:solidFill>
                          <a:effectLst/>
                          <a:latin typeface="+mn-lt"/>
                          <a:ea typeface="+mn-ea"/>
                          <a:cs typeface="+mn-cs"/>
                        </a:rPr>
                        <a:t> (28.09)</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Kevin Pillar (16.07)</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Jacoby </a:t>
                      </a:r>
                      <a:r>
                        <a:rPr kumimoji="0" lang="en-US" sz="1800" b="0" i="0" u="none" strike="noStrike" kern="1200" dirty="0" err="1">
                          <a:solidFill>
                            <a:srgbClr val="000000"/>
                          </a:solidFill>
                          <a:effectLst/>
                          <a:latin typeface="+mn-lt"/>
                          <a:ea typeface="+mn-ea"/>
                          <a:cs typeface="+mn-cs"/>
                        </a:rPr>
                        <a:t>Ellsbury</a:t>
                      </a:r>
                      <a:r>
                        <a:rPr kumimoji="0" lang="en-US" sz="1800" b="0" i="0" u="none" strike="noStrike" kern="1200" dirty="0">
                          <a:solidFill>
                            <a:srgbClr val="000000"/>
                          </a:solidFill>
                          <a:effectLst/>
                          <a:latin typeface="+mn-lt"/>
                          <a:ea typeface="+mn-ea"/>
                          <a:cs typeface="+mn-cs"/>
                        </a:rPr>
                        <a:t> (75.45)</a:t>
                      </a:r>
                    </a:p>
                  </a:txBody>
                  <a:tcPr marL="9525" marR="9525" marT="9525" marB="0" anchor="ctr"/>
                </a:tc>
                <a:extLst>
                  <a:ext uri="{0D108BD9-81ED-4DB2-BD59-A6C34878D82A}">
                    <a16:rowId xmlns:a16="http://schemas.microsoft.com/office/drawing/2014/main" val="2474663950"/>
                  </a:ext>
                </a:extLst>
              </a:tr>
              <a:tr h="437356">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A. J. Pollock (30.24)</a:t>
                      </a:r>
                    </a:p>
                  </a:txBody>
                  <a:tcPr marL="9525" marR="9525" marT="9525" marB="0" anchor="b"/>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Cameron </a:t>
                      </a:r>
                      <a:r>
                        <a:rPr kumimoji="0" lang="en-US" sz="1800" b="0" i="0" u="none" strike="noStrike" kern="1200" dirty="0" err="1">
                          <a:solidFill>
                            <a:srgbClr val="000000"/>
                          </a:solidFill>
                          <a:effectLst/>
                          <a:latin typeface="+mn-lt"/>
                          <a:ea typeface="+mn-ea"/>
                          <a:cs typeface="+mn-cs"/>
                        </a:rPr>
                        <a:t>Maybin</a:t>
                      </a:r>
                      <a:r>
                        <a:rPr kumimoji="0" lang="en-US" sz="1800" b="0" i="0" u="none" strike="noStrike" kern="1200" dirty="0">
                          <a:solidFill>
                            <a:srgbClr val="000000"/>
                          </a:solidFill>
                          <a:effectLst/>
                          <a:latin typeface="+mn-lt"/>
                          <a:ea typeface="+mn-ea"/>
                          <a:cs typeface="+mn-cs"/>
                        </a:rPr>
                        <a:t> (27.65)</a:t>
                      </a:r>
                    </a:p>
                  </a:txBody>
                  <a:tcPr marL="9525" marR="9525" marT="9525" marB="0" anchor="b"/>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Ender </a:t>
                      </a:r>
                      <a:r>
                        <a:rPr kumimoji="0" lang="en-US" sz="1800" b="0" i="0" u="none" strike="noStrike" kern="1200" dirty="0" err="1">
                          <a:solidFill>
                            <a:srgbClr val="000000"/>
                          </a:solidFill>
                          <a:effectLst/>
                          <a:latin typeface="+mn-lt"/>
                          <a:ea typeface="+mn-ea"/>
                          <a:cs typeface="+mn-cs"/>
                        </a:rPr>
                        <a:t>Inciarte</a:t>
                      </a:r>
                      <a:r>
                        <a:rPr kumimoji="0" lang="en-US" sz="1800" b="0" i="0" u="none" strike="noStrike" kern="1200" dirty="0">
                          <a:solidFill>
                            <a:srgbClr val="000000"/>
                          </a:solidFill>
                          <a:effectLst/>
                          <a:latin typeface="+mn-lt"/>
                          <a:ea typeface="+mn-ea"/>
                          <a:cs typeface="+mn-cs"/>
                        </a:rPr>
                        <a:t> (15.80)</a:t>
                      </a:r>
                    </a:p>
                  </a:txBody>
                  <a:tcPr marL="9525" marR="9525" marT="9525" marB="0" anchor="b"/>
                </a:tc>
                <a:tc>
                  <a:txBody>
                    <a:bodyPr/>
                    <a:lstStyle/>
                    <a:p>
                      <a:pPr marL="0" algn="l" rtl="0" eaLnBrk="1" fontAlgn="b" latinLnBrk="0" hangingPunct="1"/>
                      <a:r>
                        <a:rPr kumimoji="0" lang="en-US" sz="1800" b="0" i="0" u="none" strike="noStrike" kern="1200" dirty="0" err="1">
                          <a:solidFill>
                            <a:srgbClr val="000000"/>
                          </a:solidFill>
                          <a:effectLst/>
                          <a:latin typeface="+mn-lt"/>
                          <a:ea typeface="+mn-ea"/>
                          <a:cs typeface="+mn-cs"/>
                        </a:rPr>
                        <a:t>Odubel</a:t>
                      </a:r>
                      <a:r>
                        <a:rPr kumimoji="0" lang="en-US" sz="1800" b="0" i="0" u="none" strike="noStrike" kern="1200" dirty="0">
                          <a:solidFill>
                            <a:srgbClr val="000000"/>
                          </a:solidFill>
                          <a:effectLst/>
                          <a:latin typeface="+mn-lt"/>
                          <a:ea typeface="+mn-ea"/>
                          <a:cs typeface="+mn-cs"/>
                        </a:rPr>
                        <a:t> Herrera (75.14)</a:t>
                      </a:r>
                    </a:p>
                  </a:txBody>
                  <a:tcPr marL="9525" marR="9525" marT="9525" marB="0" anchor="b"/>
                </a:tc>
                <a:extLst>
                  <a:ext uri="{0D108BD9-81ED-4DB2-BD59-A6C34878D82A}">
                    <a16:rowId xmlns:a16="http://schemas.microsoft.com/office/drawing/2014/main" val="3863977317"/>
                  </a:ext>
                </a:extLst>
              </a:tr>
              <a:tr h="437356">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Anthony </a:t>
                      </a:r>
                      <a:r>
                        <a:rPr kumimoji="0" lang="en-US" sz="1800" b="0" i="0" u="none" strike="noStrike" kern="1200" dirty="0" err="1">
                          <a:solidFill>
                            <a:srgbClr val="000000"/>
                          </a:solidFill>
                          <a:effectLst/>
                          <a:latin typeface="+mn-lt"/>
                          <a:ea typeface="+mn-ea"/>
                          <a:cs typeface="+mn-cs"/>
                        </a:rPr>
                        <a:t>Gose</a:t>
                      </a:r>
                      <a:r>
                        <a:rPr kumimoji="0" lang="en-US" sz="1800" b="0" i="0" u="none" strike="noStrike" kern="1200" dirty="0">
                          <a:solidFill>
                            <a:srgbClr val="000000"/>
                          </a:solidFill>
                          <a:effectLst/>
                          <a:latin typeface="+mn-lt"/>
                          <a:ea typeface="+mn-ea"/>
                          <a:cs typeface="+mn-cs"/>
                        </a:rPr>
                        <a:t> (29.72)</a:t>
                      </a:r>
                    </a:p>
                  </a:txBody>
                  <a:tcPr marL="9525" marR="9525" marT="9525" marB="0" anchor="b"/>
                </a:tc>
                <a:tc>
                  <a:txBody>
                    <a:bodyPr/>
                    <a:lstStyle/>
                    <a:p>
                      <a:pPr marL="0" algn="l" rtl="0" eaLnBrk="1" fontAlgn="b" latinLnBrk="0" hangingPunct="1"/>
                      <a:r>
                        <a:rPr kumimoji="0" lang="en-US" sz="1800" b="0" i="0" u="none" strike="noStrike" kern="1200" dirty="0" err="1">
                          <a:solidFill>
                            <a:srgbClr val="000000"/>
                          </a:solidFill>
                          <a:effectLst/>
                          <a:latin typeface="+mn-lt"/>
                          <a:ea typeface="+mn-ea"/>
                          <a:cs typeface="+mn-cs"/>
                        </a:rPr>
                        <a:t>Leonys</a:t>
                      </a:r>
                      <a:r>
                        <a:rPr kumimoji="0" lang="en-US" sz="1800" b="0" i="0" u="none" strike="noStrike" kern="1200" dirty="0">
                          <a:solidFill>
                            <a:srgbClr val="000000"/>
                          </a:solidFill>
                          <a:effectLst/>
                          <a:latin typeface="+mn-lt"/>
                          <a:ea typeface="+mn-ea"/>
                          <a:cs typeface="+mn-cs"/>
                        </a:rPr>
                        <a:t> Martin (27.60)</a:t>
                      </a:r>
                    </a:p>
                  </a:txBody>
                  <a:tcPr marL="9525" marR="9525" marT="9525" marB="0" anchor="b"/>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Carlos Gomez (15.08)</a:t>
                      </a:r>
                    </a:p>
                  </a:txBody>
                  <a:tcPr marL="9525" marR="9525" marT="9525" marB="0" anchor="b"/>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Adam Jones (74.43)</a:t>
                      </a:r>
                    </a:p>
                  </a:txBody>
                  <a:tcPr marL="9525" marR="9525" marT="9525" marB="0" anchor="b"/>
                </a:tc>
                <a:extLst>
                  <a:ext uri="{0D108BD9-81ED-4DB2-BD59-A6C34878D82A}">
                    <a16:rowId xmlns:a16="http://schemas.microsoft.com/office/drawing/2014/main" val="3166573253"/>
                  </a:ext>
                </a:extLst>
              </a:tr>
              <a:tr h="437356">
                <a:tc>
                  <a:txBody>
                    <a:bodyPr/>
                    <a:lstStyle/>
                    <a:p>
                      <a:pPr algn="l" fontAlgn="b"/>
                      <a:r>
                        <a:rPr lang="en-US" sz="1800" b="0" i="0" u="none" strike="noStrike" dirty="0">
                          <a:solidFill>
                            <a:srgbClr val="000000"/>
                          </a:solidFill>
                          <a:effectLst/>
                          <a:latin typeface="+mn-lt"/>
                        </a:rPr>
                        <a:t>Median For</a:t>
                      </a:r>
                      <a:r>
                        <a:rPr lang="en-US" sz="1800" b="0" i="0" u="none" strike="noStrike" baseline="0" dirty="0">
                          <a:solidFill>
                            <a:srgbClr val="000000"/>
                          </a:solidFill>
                          <a:effectLst/>
                          <a:latin typeface="+mn-lt"/>
                        </a:rPr>
                        <a:t> All Players: 3.71</a:t>
                      </a:r>
                      <a:endParaRPr lang="en-US" sz="1800" b="0" i="0" u="none" strike="noStrike" dirty="0">
                        <a:solidFill>
                          <a:srgbClr val="000000"/>
                        </a:solidFill>
                        <a:effectLst/>
                        <a:latin typeface="+mn-lt"/>
                      </a:endParaRPr>
                    </a:p>
                  </a:txBody>
                  <a:tcPr marL="9525" marR="9525" marT="9525" marB="0" anchor="ctr">
                    <a:solidFill>
                      <a:schemeClr val="accent4">
                        <a:lumMod val="60000"/>
                        <a:lumOff val="40000"/>
                      </a:schemeClr>
                    </a:solidFill>
                  </a:tcP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Median For All Players:</a:t>
                      </a:r>
                      <a:r>
                        <a:rPr kumimoji="0" lang="en-US" sz="1800" b="0" i="0" u="none" strike="noStrike" kern="1200" baseline="0" dirty="0">
                          <a:solidFill>
                            <a:srgbClr val="000000"/>
                          </a:solidFill>
                          <a:effectLst/>
                          <a:latin typeface="+mn-lt"/>
                          <a:ea typeface="+mn-ea"/>
                          <a:cs typeface="+mn-cs"/>
                        </a:rPr>
                        <a:t> 4.36</a:t>
                      </a:r>
                      <a:endParaRPr kumimoji="0" lang="en-US" sz="1800" b="0" i="0" u="none" strike="noStrike" kern="1200" dirty="0">
                        <a:solidFill>
                          <a:srgbClr val="000000"/>
                        </a:solidFill>
                        <a:effectLst/>
                        <a:latin typeface="+mn-lt"/>
                        <a:ea typeface="+mn-ea"/>
                        <a:cs typeface="+mn-cs"/>
                      </a:endParaRPr>
                    </a:p>
                  </a:txBody>
                  <a:tcPr marL="9525" marR="9525" marT="9525" marB="0" anchor="ctr">
                    <a:solidFill>
                      <a:schemeClr val="accent4">
                        <a:lumMod val="60000"/>
                        <a:lumOff val="4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dirty="0">
                          <a:solidFill>
                            <a:srgbClr val="000000"/>
                          </a:solidFill>
                          <a:effectLst/>
                          <a:latin typeface="+mn-lt"/>
                          <a:ea typeface="+mn-ea"/>
                          <a:cs typeface="+mn-cs"/>
                        </a:rPr>
                        <a:t>Median For All Players:</a:t>
                      </a:r>
                      <a:r>
                        <a:rPr kumimoji="0" lang="en-US" sz="1800" b="0" i="0" u="none" strike="noStrike" kern="1200" baseline="0" dirty="0">
                          <a:solidFill>
                            <a:srgbClr val="000000"/>
                          </a:solidFill>
                          <a:effectLst/>
                          <a:latin typeface="+mn-lt"/>
                          <a:ea typeface="+mn-ea"/>
                          <a:cs typeface="+mn-cs"/>
                        </a:rPr>
                        <a:t> 2.58</a:t>
                      </a:r>
                      <a:endParaRPr kumimoji="0" lang="en-US" sz="1800" b="0" i="0" u="none" strike="noStrike" kern="1200" dirty="0">
                        <a:solidFill>
                          <a:srgbClr val="000000"/>
                        </a:solidFill>
                        <a:effectLst/>
                        <a:latin typeface="+mn-lt"/>
                        <a:ea typeface="+mn-ea"/>
                        <a:cs typeface="+mn-cs"/>
                      </a:endParaRPr>
                    </a:p>
                  </a:txBody>
                  <a:tcPr marL="9525" marR="9525" marT="9525" marB="0" anchor="ctr">
                    <a:solidFill>
                      <a:schemeClr val="accent4">
                        <a:lumMod val="60000"/>
                        <a:lumOff val="4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dirty="0">
                          <a:solidFill>
                            <a:srgbClr val="000000"/>
                          </a:solidFill>
                          <a:effectLst/>
                          <a:latin typeface="+mn-lt"/>
                          <a:ea typeface="+mn-ea"/>
                          <a:cs typeface="+mn-cs"/>
                        </a:rPr>
                        <a:t>Median For All Players:</a:t>
                      </a:r>
                      <a:r>
                        <a:rPr kumimoji="0" lang="en-US" sz="1800" b="0" i="0" u="none" strike="noStrike" kern="1200" baseline="0" dirty="0">
                          <a:solidFill>
                            <a:srgbClr val="000000"/>
                          </a:solidFill>
                          <a:effectLst/>
                          <a:latin typeface="+mn-lt"/>
                          <a:ea typeface="+mn-ea"/>
                          <a:cs typeface="+mn-cs"/>
                        </a:rPr>
                        <a:t> 6.543</a:t>
                      </a:r>
                      <a:endParaRPr kumimoji="0" lang="en-US" sz="1800" b="0" i="0" u="none" strike="noStrike" kern="1200" dirty="0">
                        <a:solidFill>
                          <a:srgbClr val="000000"/>
                        </a:solidFill>
                        <a:effectLst/>
                        <a:latin typeface="+mn-lt"/>
                        <a:ea typeface="+mn-ea"/>
                        <a:cs typeface="+mn-cs"/>
                      </a:endParaRPr>
                    </a:p>
                  </a:txBody>
                  <a:tcPr marL="9525" marR="9525" marT="9525" marB="0" anchor="ctr">
                    <a:solidFill>
                      <a:schemeClr val="accent4">
                        <a:lumMod val="60000"/>
                        <a:lumOff val="40000"/>
                      </a:schemeClr>
                    </a:solidFill>
                  </a:tcPr>
                </a:tc>
                <a:extLst>
                  <a:ext uri="{0D108BD9-81ED-4DB2-BD59-A6C34878D82A}">
                    <a16:rowId xmlns:a16="http://schemas.microsoft.com/office/drawing/2014/main" val="3924037255"/>
                  </a:ext>
                </a:extLst>
              </a:tr>
            </a:tbl>
          </a:graphicData>
        </a:graphic>
      </p:graphicFrame>
    </p:spTree>
    <p:extLst>
      <p:ext uri="{BB962C8B-B14F-4D97-AF65-F5344CB8AC3E}">
        <p14:creationId xmlns:p14="http://schemas.microsoft.com/office/powerpoint/2010/main" val="3934955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Leaderboard in </a:t>
            </a:r>
            <a:r>
              <a:rPr lang="en-US" dirty="0" err="1"/>
              <a:t>Statcast</a:t>
            </a:r>
            <a:r>
              <a:rPr lang="en-US" dirty="0"/>
              <a:t> Defensive Runs Saved—Infield</a:t>
            </a:r>
          </a:p>
        </p:txBody>
      </p:sp>
      <p:sp>
        <p:nvSpPr>
          <p:cNvPr id="3" name="Content Placeholder 2"/>
          <p:cNvSpPr>
            <a:spLocks noGrp="1"/>
          </p:cNvSpPr>
          <p:nvPr>
            <p:ph idx="1"/>
          </p:nvPr>
        </p:nvSpPr>
        <p:spPr/>
        <p:txBody>
          <a:bodyPr>
            <a:normAutofit/>
          </a:bodyPr>
          <a:lstStyle/>
          <a:p>
            <a:pPr marL="923544" lvl="3" indent="0">
              <a:buNone/>
            </a:pPr>
            <a:endParaRPr lang="en-US" dirty="0"/>
          </a:p>
          <a:p>
            <a:pPr lvl="2"/>
            <a:endParaRPr lang="en-US" dirty="0"/>
          </a:p>
          <a:p>
            <a:pPr lvl="2"/>
            <a:endParaRPr lang="en-US" dirty="0"/>
          </a:p>
          <a:p>
            <a:pPr lvl="2"/>
            <a:endParaRPr lang="en-US" dirty="0"/>
          </a:p>
          <a:p>
            <a:pPr lvl="2"/>
            <a:endParaRPr lang="en-US" dirty="0"/>
          </a:p>
          <a:p>
            <a:pPr marL="402336" lvl="1" indent="0">
              <a:buNone/>
            </a:pPr>
            <a:r>
              <a:rPr lang="en-US" dirty="0"/>
              <a:t>	</a:t>
            </a:r>
          </a:p>
          <a:p>
            <a:pPr marL="402336" lvl="1"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81837388"/>
              </p:ext>
            </p:extLst>
          </p:nvPr>
        </p:nvGraphicFramePr>
        <p:xfrm>
          <a:off x="1428210" y="1600200"/>
          <a:ext cx="7467600" cy="4911068"/>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111119167"/>
                    </a:ext>
                  </a:extLst>
                </a:gridCol>
                <a:gridCol w="1866900">
                  <a:extLst>
                    <a:ext uri="{9D8B030D-6E8A-4147-A177-3AD203B41FA5}">
                      <a16:colId xmlns:a16="http://schemas.microsoft.com/office/drawing/2014/main" val="2302690659"/>
                    </a:ext>
                  </a:extLst>
                </a:gridCol>
                <a:gridCol w="1866900">
                  <a:extLst>
                    <a:ext uri="{9D8B030D-6E8A-4147-A177-3AD203B41FA5}">
                      <a16:colId xmlns:a16="http://schemas.microsoft.com/office/drawing/2014/main" val="569122925"/>
                    </a:ext>
                  </a:extLst>
                </a:gridCol>
                <a:gridCol w="1866900">
                  <a:extLst>
                    <a:ext uri="{9D8B030D-6E8A-4147-A177-3AD203B41FA5}">
                      <a16:colId xmlns:a16="http://schemas.microsoft.com/office/drawing/2014/main" val="4219174284"/>
                    </a:ext>
                  </a:extLst>
                </a:gridCol>
              </a:tblGrid>
              <a:tr h="445748">
                <a:tc>
                  <a:txBody>
                    <a:bodyPr/>
                    <a:lstStyle/>
                    <a:p>
                      <a:r>
                        <a:rPr lang="en-US" dirty="0"/>
                        <a:t>2015</a:t>
                      </a:r>
                    </a:p>
                  </a:txBody>
                  <a:tcPr/>
                </a:tc>
                <a:tc>
                  <a:txBody>
                    <a:bodyPr/>
                    <a:lstStyle/>
                    <a:p>
                      <a:r>
                        <a:rPr lang="en-US" dirty="0"/>
                        <a:t>2016</a:t>
                      </a:r>
                    </a:p>
                  </a:txBody>
                  <a:tcPr/>
                </a:tc>
                <a:tc>
                  <a:txBody>
                    <a:bodyPr/>
                    <a:lstStyle/>
                    <a:p>
                      <a:r>
                        <a:rPr lang="en-US" dirty="0"/>
                        <a:t>2017</a:t>
                      </a:r>
                    </a:p>
                  </a:txBody>
                  <a:tcPr/>
                </a:tc>
                <a:tc>
                  <a:txBody>
                    <a:bodyPr/>
                    <a:lstStyle/>
                    <a:p>
                      <a:r>
                        <a:rPr lang="en-US" dirty="0"/>
                        <a:t>Total</a:t>
                      </a:r>
                    </a:p>
                  </a:txBody>
                  <a:tcPr/>
                </a:tc>
                <a:extLst>
                  <a:ext uri="{0D108BD9-81ED-4DB2-BD59-A6C34878D82A}">
                    <a16:rowId xmlns:a16="http://schemas.microsoft.com/office/drawing/2014/main" val="1992751955"/>
                  </a:ext>
                </a:extLst>
              </a:tr>
              <a:tr h="445748">
                <a:tc>
                  <a:txBody>
                    <a:bodyPr/>
                    <a:lstStyle/>
                    <a:p>
                      <a:pPr algn="l" fontAlgn="b"/>
                      <a:r>
                        <a:rPr kumimoji="0" lang="en-US" sz="1800" b="0" i="0" u="none" strike="noStrike" kern="1200" dirty="0">
                          <a:solidFill>
                            <a:srgbClr val="000000"/>
                          </a:solidFill>
                          <a:effectLst/>
                          <a:latin typeface="+mn-lt"/>
                          <a:ea typeface="+mn-ea"/>
                          <a:cs typeface="+mn-cs"/>
                        </a:rPr>
                        <a:t>Brian Dozier (20.38)</a:t>
                      </a:r>
                    </a:p>
                  </a:txBody>
                  <a:tcPr marL="9525" marR="9525" marT="9525" marB="0" anchor="ctr"/>
                </a:tc>
                <a:tc>
                  <a:txBody>
                    <a:bodyPr/>
                    <a:lstStyle/>
                    <a:p>
                      <a:pPr algn="l" fontAlgn="b"/>
                      <a:r>
                        <a:rPr kumimoji="0" lang="en-US" sz="1800" b="0" i="0" u="none" strike="noStrike" kern="1200" dirty="0">
                          <a:solidFill>
                            <a:srgbClr val="000000"/>
                          </a:solidFill>
                          <a:effectLst/>
                          <a:latin typeface="+mn-lt"/>
                          <a:ea typeface="+mn-ea"/>
                          <a:cs typeface="+mn-cs"/>
                        </a:rPr>
                        <a:t>Ian </a:t>
                      </a:r>
                      <a:r>
                        <a:rPr kumimoji="0" lang="en-US" sz="1800" b="0" i="0" u="none" strike="noStrike" kern="1200" dirty="0" err="1">
                          <a:solidFill>
                            <a:srgbClr val="000000"/>
                          </a:solidFill>
                          <a:effectLst/>
                          <a:latin typeface="+mn-lt"/>
                          <a:ea typeface="+mn-ea"/>
                          <a:cs typeface="+mn-cs"/>
                        </a:rPr>
                        <a:t>Kinsler</a:t>
                      </a:r>
                      <a:r>
                        <a:rPr kumimoji="0" lang="en-US" sz="1800" b="0" i="0" u="none" strike="noStrike" kern="1200" dirty="0">
                          <a:solidFill>
                            <a:srgbClr val="000000"/>
                          </a:solidFill>
                          <a:effectLst/>
                          <a:latin typeface="+mn-lt"/>
                          <a:ea typeface="+mn-ea"/>
                          <a:cs typeface="+mn-cs"/>
                        </a:rPr>
                        <a:t> (19.18)</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Cesar Hernandez (9.51)</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Ian </a:t>
                      </a:r>
                      <a:r>
                        <a:rPr kumimoji="0" lang="en-US" sz="1800" b="0" i="0" u="none" strike="noStrike" kern="1200" dirty="0" err="1">
                          <a:solidFill>
                            <a:srgbClr val="000000"/>
                          </a:solidFill>
                          <a:effectLst/>
                          <a:latin typeface="+mn-lt"/>
                          <a:ea typeface="+mn-ea"/>
                          <a:cs typeface="+mn-cs"/>
                        </a:rPr>
                        <a:t>Kinsler</a:t>
                      </a:r>
                      <a:r>
                        <a:rPr kumimoji="0" lang="en-US" sz="1800" b="0" i="0" u="none" strike="noStrike" kern="1200" dirty="0">
                          <a:solidFill>
                            <a:srgbClr val="000000"/>
                          </a:solidFill>
                          <a:effectLst/>
                          <a:latin typeface="+mn-lt"/>
                          <a:ea typeface="+mn-ea"/>
                          <a:cs typeface="+mn-cs"/>
                        </a:rPr>
                        <a:t> (37.73)</a:t>
                      </a:r>
                    </a:p>
                  </a:txBody>
                  <a:tcPr marL="9525" marR="9525" marT="9525" marB="0" anchor="b"/>
                </a:tc>
                <a:extLst>
                  <a:ext uri="{0D108BD9-81ED-4DB2-BD59-A6C34878D82A}">
                    <a16:rowId xmlns:a16="http://schemas.microsoft.com/office/drawing/2014/main" val="305289686"/>
                  </a:ext>
                </a:extLst>
              </a:tr>
              <a:tr h="445748">
                <a:tc>
                  <a:txBody>
                    <a:bodyPr/>
                    <a:lstStyle/>
                    <a:p>
                      <a:pPr algn="l" fontAlgn="b"/>
                      <a:r>
                        <a:rPr kumimoji="0" lang="en-US" sz="1800" b="0" i="0" u="none" strike="noStrike" kern="1200" dirty="0">
                          <a:solidFill>
                            <a:srgbClr val="000000"/>
                          </a:solidFill>
                          <a:effectLst/>
                          <a:latin typeface="+mn-lt"/>
                          <a:ea typeface="+mn-ea"/>
                          <a:cs typeface="+mn-cs"/>
                        </a:rPr>
                        <a:t>Neil Walker (15.82)</a:t>
                      </a:r>
                    </a:p>
                  </a:txBody>
                  <a:tcPr marL="9525" marR="9525" marT="9525" marB="0" anchor="ctr"/>
                </a:tc>
                <a:tc>
                  <a:txBody>
                    <a:bodyPr/>
                    <a:lstStyle/>
                    <a:p>
                      <a:pPr algn="l" fontAlgn="b"/>
                      <a:r>
                        <a:rPr kumimoji="0" lang="en-US" sz="1800" b="0" i="0" u="none" strike="noStrike" kern="1200" dirty="0">
                          <a:solidFill>
                            <a:srgbClr val="000000"/>
                          </a:solidFill>
                          <a:effectLst/>
                          <a:latin typeface="+mn-lt"/>
                          <a:ea typeface="+mn-ea"/>
                          <a:cs typeface="+mn-cs"/>
                        </a:rPr>
                        <a:t>Scooter </a:t>
                      </a:r>
                      <a:r>
                        <a:rPr kumimoji="0" lang="en-US" sz="1800" b="0" i="0" u="none" strike="noStrike" kern="1200" dirty="0" err="1">
                          <a:solidFill>
                            <a:srgbClr val="000000"/>
                          </a:solidFill>
                          <a:effectLst/>
                          <a:latin typeface="+mn-lt"/>
                          <a:ea typeface="+mn-ea"/>
                          <a:cs typeface="+mn-cs"/>
                        </a:rPr>
                        <a:t>Gennett</a:t>
                      </a:r>
                      <a:r>
                        <a:rPr kumimoji="0" lang="en-US" sz="1800" b="0" i="0" u="none" strike="noStrike" kern="1200" dirty="0">
                          <a:solidFill>
                            <a:srgbClr val="000000"/>
                          </a:solidFill>
                          <a:effectLst/>
                          <a:latin typeface="+mn-lt"/>
                          <a:ea typeface="+mn-ea"/>
                          <a:cs typeface="+mn-cs"/>
                        </a:rPr>
                        <a:t> (18.09)</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Danny Espinosa (8.57)</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Addison Russell (37.26)</a:t>
                      </a:r>
                    </a:p>
                  </a:txBody>
                  <a:tcPr marL="9525" marR="9525" marT="9525" marB="0" anchor="b"/>
                </a:tc>
                <a:extLst>
                  <a:ext uri="{0D108BD9-81ED-4DB2-BD59-A6C34878D82A}">
                    <a16:rowId xmlns:a16="http://schemas.microsoft.com/office/drawing/2014/main" val="745440870"/>
                  </a:ext>
                </a:extLst>
              </a:tr>
              <a:tr h="445748">
                <a:tc>
                  <a:txBody>
                    <a:bodyPr/>
                    <a:lstStyle/>
                    <a:p>
                      <a:pPr algn="l" fontAlgn="b"/>
                      <a:r>
                        <a:rPr kumimoji="0" lang="en-US" sz="1800" b="0" i="0" u="none" strike="noStrike" kern="1200" dirty="0" err="1">
                          <a:solidFill>
                            <a:srgbClr val="000000"/>
                          </a:solidFill>
                          <a:effectLst/>
                          <a:latin typeface="+mn-lt"/>
                          <a:ea typeface="+mn-ea"/>
                          <a:cs typeface="+mn-cs"/>
                        </a:rPr>
                        <a:t>Jace</a:t>
                      </a:r>
                      <a:r>
                        <a:rPr kumimoji="0" lang="en-US" sz="1800" b="0" i="0" u="none" strike="noStrike" kern="1200" dirty="0">
                          <a:solidFill>
                            <a:srgbClr val="000000"/>
                          </a:solidFill>
                          <a:effectLst/>
                          <a:latin typeface="+mn-lt"/>
                          <a:ea typeface="+mn-ea"/>
                          <a:cs typeface="+mn-cs"/>
                        </a:rPr>
                        <a:t> Peterson (14.43)</a:t>
                      </a:r>
                    </a:p>
                  </a:txBody>
                  <a:tcPr marL="9525" marR="9525" marT="9525" marB="0" anchor="ctr"/>
                </a:tc>
                <a:tc>
                  <a:txBody>
                    <a:bodyPr/>
                    <a:lstStyle/>
                    <a:p>
                      <a:pPr algn="l" fontAlgn="b"/>
                      <a:r>
                        <a:rPr kumimoji="0" lang="en-US" sz="1800" b="0" i="0" u="none" strike="noStrike" kern="1200" dirty="0">
                          <a:solidFill>
                            <a:srgbClr val="000000"/>
                          </a:solidFill>
                          <a:effectLst/>
                          <a:latin typeface="+mn-lt"/>
                          <a:ea typeface="+mn-ea"/>
                          <a:cs typeface="+mn-cs"/>
                        </a:rPr>
                        <a:t>Logan Forsythe (15.85)</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Ian </a:t>
                      </a:r>
                      <a:r>
                        <a:rPr kumimoji="0" lang="en-US" sz="1800" b="0" i="0" u="none" strike="noStrike" kern="1200" dirty="0" err="1">
                          <a:solidFill>
                            <a:srgbClr val="000000"/>
                          </a:solidFill>
                          <a:effectLst/>
                          <a:latin typeface="+mn-lt"/>
                          <a:ea typeface="+mn-ea"/>
                          <a:cs typeface="+mn-cs"/>
                        </a:rPr>
                        <a:t>Kinsler</a:t>
                      </a:r>
                      <a:r>
                        <a:rPr kumimoji="0" lang="en-US" sz="1800" b="0" i="0" u="none" strike="noStrike" kern="1200" dirty="0">
                          <a:solidFill>
                            <a:srgbClr val="000000"/>
                          </a:solidFill>
                          <a:effectLst/>
                          <a:latin typeface="+mn-lt"/>
                          <a:ea typeface="+mn-ea"/>
                          <a:cs typeface="+mn-cs"/>
                        </a:rPr>
                        <a:t> (7.86)</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Brian Dozier (33.04)</a:t>
                      </a:r>
                    </a:p>
                  </a:txBody>
                  <a:tcPr marL="9525" marR="9525" marT="9525" marB="0" anchor="b"/>
                </a:tc>
                <a:extLst>
                  <a:ext uri="{0D108BD9-81ED-4DB2-BD59-A6C34878D82A}">
                    <a16:rowId xmlns:a16="http://schemas.microsoft.com/office/drawing/2014/main" val="2042567187"/>
                  </a:ext>
                </a:extLst>
              </a:tr>
              <a:tr h="445748">
                <a:tc>
                  <a:txBody>
                    <a:bodyPr/>
                    <a:lstStyle/>
                    <a:p>
                      <a:pPr algn="l" fontAlgn="b"/>
                      <a:r>
                        <a:rPr kumimoji="0" lang="en-US" sz="1800" b="0" i="0" u="none" strike="noStrike" kern="1200" dirty="0">
                          <a:solidFill>
                            <a:srgbClr val="000000"/>
                          </a:solidFill>
                          <a:effectLst/>
                          <a:latin typeface="+mn-lt"/>
                          <a:ea typeface="+mn-ea"/>
                          <a:cs typeface="+mn-cs"/>
                        </a:rPr>
                        <a:t>Dee Gordon (12.12)</a:t>
                      </a:r>
                    </a:p>
                  </a:txBody>
                  <a:tcPr marL="9525" marR="9525" marT="9525" marB="0" anchor="ctr"/>
                </a:tc>
                <a:tc>
                  <a:txBody>
                    <a:bodyPr/>
                    <a:lstStyle/>
                    <a:p>
                      <a:pPr algn="l" fontAlgn="b"/>
                      <a:r>
                        <a:rPr kumimoji="0" lang="en-US" sz="1800" b="0" i="0" u="none" strike="noStrike" kern="1200" dirty="0">
                          <a:solidFill>
                            <a:srgbClr val="000000"/>
                          </a:solidFill>
                          <a:effectLst/>
                          <a:latin typeface="+mn-lt"/>
                          <a:ea typeface="+mn-ea"/>
                          <a:cs typeface="+mn-cs"/>
                        </a:rPr>
                        <a:t>Cesar Hernandez (15.12)</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Jonathan </a:t>
                      </a:r>
                      <a:r>
                        <a:rPr kumimoji="0" lang="en-US" sz="1800" b="0" i="0" u="none" strike="noStrike" kern="1200" dirty="0" err="1">
                          <a:solidFill>
                            <a:srgbClr val="000000"/>
                          </a:solidFill>
                          <a:effectLst/>
                          <a:latin typeface="+mn-lt"/>
                          <a:ea typeface="+mn-ea"/>
                          <a:cs typeface="+mn-cs"/>
                        </a:rPr>
                        <a:t>Schoop</a:t>
                      </a:r>
                      <a:r>
                        <a:rPr kumimoji="0" lang="en-US" sz="1800" b="0" i="0" u="none" strike="noStrike" kern="1200" dirty="0">
                          <a:solidFill>
                            <a:srgbClr val="000000"/>
                          </a:solidFill>
                          <a:effectLst/>
                          <a:latin typeface="+mn-lt"/>
                          <a:ea typeface="+mn-ea"/>
                          <a:cs typeface="+mn-cs"/>
                        </a:rPr>
                        <a:t> (7.45)</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Cesar Hernandez (31.64)</a:t>
                      </a:r>
                    </a:p>
                  </a:txBody>
                  <a:tcPr marL="9525" marR="9525" marT="9525" marB="0" anchor="b"/>
                </a:tc>
                <a:extLst>
                  <a:ext uri="{0D108BD9-81ED-4DB2-BD59-A6C34878D82A}">
                    <a16:rowId xmlns:a16="http://schemas.microsoft.com/office/drawing/2014/main" val="1840975791"/>
                  </a:ext>
                </a:extLst>
              </a:tr>
              <a:tr h="445748">
                <a:tc>
                  <a:txBody>
                    <a:bodyPr/>
                    <a:lstStyle/>
                    <a:p>
                      <a:pPr algn="l" fontAlgn="b"/>
                      <a:r>
                        <a:rPr kumimoji="0" lang="en-US" sz="1800" b="0" i="0" u="none" strike="noStrike" kern="1200" dirty="0">
                          <a:solidFill>
                            <a:srgbClr val="000000"/>
                          </a:solidFill>
                          <a:effectLst/>
                          <a:latin typeface="+mn-lt"/>
                          <a:ea typeface="+mn-ea"/>
                          <a:cs typeface="+mn-cs"/>
                        </a:rPr>
                        <a:t>Brandon Phillips (11.39)</a:t>
                      </a:r>
                    </a:p>
                  </a:txBody>
                  <a:tcPr marL="9525" marR="9525" marT="9525" marB="0" anchor="ctr"/>
                </a:tc>
                <a:tc>
                  <a:txBody>
                    <a:bodyPr/>
                    <a:lstStyle/>
                    <a:p>
                      <a:pPr algn="l" fontAlgn="b"/>
                      <a:r>
                        <a:rPr kumimoji="0" lang="en-US" sz="1800" b="0" i="0" u="none" strike="noStrike" kern="1200" dirty="0">
                          <a:solidFill>
                            <a:srgbClr val="000000"/>
                          </a:solidFill>
                          <a:effectLst/>
                          <a:latin typeface="+mn-lt"/>
                          <a:ea typeface="+mn-ea"/>
                          <a:cs typeface="+mn-cs"/>
                        </a:rPr>
                        <a:t>DJ </a:t>
                      </a:r>
                      <a:r>
                        <a:rPr kumimoji="0" lang="en-US" sz="1800" b="0" i="0" u="none" strike="noStrike" kern="1200" dirty="0" err="1">
                          <a:solidFill>
                            <a:srgbClr val="000000"/>
                          </a:solidFill>
                          <a:effectLst/>
                          <a:latin typeface="+mn-lt"/>
                          <a:ea typeface="+mn-ea"/>
                          <a:cs typeface="+mn-cs"/>
                        </a:rPr>
                        <a:t>LeMahieu</a:t>
                      </a:r>
                      <a:r>
                        <a:rPr kumimoji="0" lang="en-US" sz="1800" b="0" i="0" u="none" strike="noStrike" kern="1200" dirty="0">
                          <a:solidFill>
                            <a:srgbClr val="000000"/>
                          </a:solidFill>
                          <a:effectLst/>
                          <a:latin typeface="+mn-lt"/>
                          <a:ea typeface="+mn-ea"/>
                          <a:cs typeface="+mn-cs"/>
                        </a:rPr>
                        <a:t> (15.11)</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Jonathan </a:t>
                      </a:r>
                      <a:r>
                        <a:rPr kumimoji="0" lang="en-US" sz="1800" b="0" i="0" u="none" strike="noStrike" kern="1200" dirty="0" err="1">
                          <a:solidFill>
                            <a:srgbClr val="000000"/>
                          </a:solidFill>
                          <a:effectLst/>
                          <a:latin typeface="+mn-lt"/>
                          <a:ea typeface="+mn-ea"/>
                          <a:cs typeface="+mn-cs"/>
                        </a:rPr>
                        <a:t>Villar</a:t>
                      </a:r>
                      <a:r>
                        <a:rPr kumimoji="0" lang="en-US" sz="1800" b="0" i="0" u="none" strike="noStrike" kern="1200" dirty="0">
                          <a:solidFill>
                            <a:srgbClr val="000000"/>
                          </a:solidFill>
                          <a:effectLst/>
                          <a:latin typeface="+mn-lt"/>
                          <a:ea typeface="+mn-ea"/>
                          <a:cs typeface="+mn-cs"/>
                        </a:rPr>
                        <a:t> (6.98)</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Elvis Andrus (30.51)</a:t>
                      </a:r>
                    </a:p>
                  </a:txBody>
                  <a:tcPr marL="9525" marR="9525" marT="9525" marB="0" anchor="b"/>
                </a:tc>
                <a:extLst>
                  <a:ext uri="{0D108BD9-81ED-4DB2-BD59-A6C34878D82A}">
                    <a16:rowId xmlns:a16="http://schemas.microsoft.com/office/drawing/2014/main" val="2474663950"/>
                  </a:ext>
                </a:extLst>
              </a:tr>
              <a:tr h="445748">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Ian </a:t>
                      </a:r>
                      <a:r>
                        <a:rPr kumimoji="0" lang="en-US" sz="1800" b="0" i="0" u="none" strike="noStrike" kern="1200" dirty="0" err="1">
                          <a:solidFill>
                            <a:srgbClr val="000000"/>
                          </a:solidFill>
                          <a:effectLst/>
                          <a:latin typeface="+mn-lt"/>
                          <a:ea typeface="+mn-ea"/>
                          <a:cs typeface="+mn-cs"/>
                        </a:rPr>
                        <a:t>Kinsler</a:t>
                      </a:r>
                      <a:r>
                        <a:rPr kumimoji="0" lang="en-US" sz="1800" b="0" i="0" u="none" strike="noStrike" kern="1200" dirty="0">
                          <a:solidFill>
                            <a:srgbClr val="000000"/>
                          </a:solidFill>
                          <a:effectLst/>
                          <a:latin typeface="+mn-lt"/>
                          <a:ea typeface="+mn-ea"/>
                          <a:cs typeface="+mn-cs"/>
                        </a:rPr>
                        <a:t> (10.69)</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Robinson Cano (13.04)</a:t>
                      </a:r>
                    </a:p>
                  </a:txBody>
                  <a:tcPr marL="9525" marR="9525" marT="9525" marB="0" anchor="ctr"/>
                </a:tc>
                <a:tc>
                  <a:txBody>
                    <a:bodyPr/>
                    <a:lstStyle/>
                    <a:p>
                      <a:pPr marL="0" algn="l" rtl="0" eaLnBrk="1" fontAlgn="b" latinLnBrk="0" hangingPunct="1"/>
                      <a:r>
                        <a:rPr kumimoji="0" lang="en-US" sz="1800" b="0" i="0" u="none" strike="noStrike" kern="1200" dirty="0" err="1">
                          <a:solidFill>
                            <a:srgbClr val="000000"/>
                          </a:solidFill>
                          <a:effectLst/>
                          <a:latin typeface="+mn-lt"/>
                          <a:ea typeface="+mn-ea"/>
                          <a:cs typeface="+mn-cs"/>
                        </a:rPr>
                        <a:t>Rougned</a:t>
                      </a:r>
                      <a:r>
                        <a:rPr kumimoji="0" lang="en-US" sz="1800" b="0" i="0" u="none" strike="noStrike" kern="1200" dirty="0">
                          <a:solidFill>
                            <a:srgbClr val="000000"/>
                          </a:solidFill>
                          <a:effectLst/>
                          <a:latin typeface="+mn-lt"/>
                          <a:ea typeface="+mn-ea"/>
                          <a:cs typeface="+mn-cs"/>
                        </a:rPr>
                        <a:t> Odor (6.87)</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Jean Segura (30.28)</a:t>
                      </a:r>
                    </a:p>
                  </a:txBody>
                  <a:tcPr marL="9525" marR="9525" marT="9525" marB="0" anchor="b"/>
                </a:tc>
                <a:extLst>
                  <a:ext uri="{0D108BD9-81ED-4DB2-BD59-A6C34878D82A}">
                    <a16:rowId xmlns:a16="http://schemas.microsoft.com/office/drawing/2014/main" val="3940641757"/>
                  </a:ext>
                </a:extLst>
              </a:tr>
              <a:tr h="445748">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Logan Forsythe (10.44)</a:t>
                      </a:r>
                    </a:p>
                  </a:txBody>
                  <a:tcPr marL="9525" marR="9525" marT="9525" marB="0" anchor="ct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Joe </a:t>
                      </a:r>
                      <a:r>
                        <a:rPr kumimoji="0" lang="en-US" sz="1800" b="0" i="0" u="none" strike="noStrike" kern="1200" dirty="0" err="1">
                          <a:solidFill>
                            <a:srgbClr val="000000"/>
                          </a:solidFill>
                          <a:effectLst/>
                          <a:latin typeface="+mn-lt"/>
                          <a:ea typeface="+mn-ea"/>
                          <a:cs typeface="+mn-cs"/>
                        </a:rPr>
                        <a:t>Panik</a:t>
                      </a:r>
                      <a:r>
                        <a:rPr kumimoji="0" lang="en-US" sz="1800" b="0" i="0" u="none" strike="noStrike" kern="1200" dirty="0">
                          <a:solidFill>
                            <a:srgbClr val="000000"/>
                          </a:solidFill>
                          <a:effectLst/>
                          <a:latin typeface="+mn-lt"/>
                          <a:ea typeface="+mn-ea"/>
                          <a:cs typeface="+mn-cs"/>
                        </a:rPr>
                        <a:t> (12.41)</a:t>
                      </a:r>
                    </a:p>
                  </a:txBody>
                  <a:tcPr marL="9525" marR="9525" marT="9525" marB="0" anchor="ctr"/>
                </a:tc>
                <a:tc>
                  <a:txBody>
                    <a:bodyPr/>
                    <a:lstStyle/>
                    <a:p>
                      <a:pPr marL="0" algn="l" rtl="0" eaLnBrk="1" fontAlgn="b" latinLnBrk="0" hangingPunct="1"/>
                      <a:r>
                        <a:rPr kumimoji="0" lang="en-US" sz="1800" b="0" i="0" u="none" strike="noStrike" kern="1200" dirty="0" err="1">
                          <a:solidFill>
                            <a:srgbClr val="000000"/>
                          </a:solidFill>
                          <a:effectLst/>
                          <a:latin typeface="+mn-lt"/>
                          <a:ea typeface="+mn-ea"/>
                          <a:cs typeface="+mn-cs"/>
                        </a:rPr>
                        <a:t>Yolmer</a:t>
                      </a:r>
                      <a:r>
                        <a:rPr kumimoji="0" lang="en-US" sz="1800" b="0" i="0" u="none" strike="noStrike" kern="1200" dirty="0">
                          <a:solidFill>
                            <a:srgbClr val="000000"/>
                          </a:solidFill>
                          <a:effectLst/>
                          <a:latin typeface="+mn-lt"/>
                          <a:ea typeface="+mn-ea"/>
                          <a:cs typeface="+mn-cs"/>
                        </a:rPr>
                        <a:t> Sanchez (6.35)</a:t>
                      </a:r>
                    </a:p>
                  </a:txBody>
                  <a:tcPr marL="9525" marR="9525" marT="9525" marB="0" anchor="ctr"/>
                </a:tc>
                <a:tc>
                  <a:txBody>
                    <a:bodyPr/>
                    <a:lstStyle/>
                    <a:p>
                      <a:pPr marL="0" algn="l" rtl="0" eaLnBrk="1" fontAlgn="b" latinLnBrk="0" hangingPunct="1"/>
                      <a:r>
                        <a:rPr kumimoji="0" lang="en-US" sz="1800" b="0" i="0" u="none" strike="noStrike" kern="1200" dirty="0" err="1">
                          <a:solidFill>
                            <a:srgbClr val="000000"/>
                          </a:solidFill>
                          <a:effectLst/>
                          <a:latin typeface="+mn-lt"/>
                          <a:ea typeface="+mn-ea"/>
                          <a:cs typeface="+mn-cs"/>
                        </a:rPr>
                        <a:t>Andrelton</a:t>
                      </a:r>
                      <a:r>
                        <a:rPr kumimoji="0" lang="en-US" sz="1800" b="0" i="0" u="none" strike="noStrike" kern="1200" dirty="0">
                          <a:solidFill>
                            <a:srgbClr val="000000"/>
                          </a:solidFill>
                          <a:effectLst/>
                          <a:latin typeface="+mn-lt"/>
                          <a:ea typeface="+mn-ea"/>
                          <a:cs typeface="+mn-cs"/>
                        </a:rPr>
                        <a:t> Simmons (29.99)</a:t>
                      </a:r>
                    </a:p>
                  </a:txBody>
                  <a:tcPr marL="9525" marR="9525" marT="9525" marB="0" anchor="b"/>
                </a:tc>
                <a:extLst>
                  <a:ext uri="{0D108BD9-81ED-4DB2-BD59-A6C34878D82A}">
                    <a16:rowId xmlns:a16="http://schemas.microsoft.com/office/drawing/2014/main" val="3011897547"/>
                  </a:ext>
                </a:extLst>
              </a:tr>
              <a:tr h="445748">
                <a:tc>
                  <a:txBody>
                    <a:bodyPr/>
                    <a:lstStyle/>
                    <a:p>
                      <a:pPr algn="l" fontAlgn="b"/>
                      <a:r>
                        <a:rPr lang="en-US" sz="1800" b="0" i="0" u="none" strike="noStrike" dirty="0">
                          <a:solidFill>
                            <a:srgbClr val="000000"/>
                          </a:solidFill>
                          <a:effectLst/>
                          <a:latin typeface="+mn-lt"/>
                        </a:rPr>
                        <a:t>Median For</a:t>
                      </a:r>
                      <a:r>
                        <a:rPr lang="en-US" sz="1800" b="0" i="0" u="none" strike="noStrike" baseline="0" dirty="0">
                          <a:solidFill>
                            <a:srgbClr val="000000"/>
                          </a:solidFill>
                          <a:effectLst/>
                          <a:latin typeface="+mn-lt"/>
                        </a:rPr>
                        <a:t> All Players: 1.53</a:t>
                      </a:r>
                      <a:endParaRPr lang="en-US" sz="1800" b="0" i="0" u="none" strike="noStrike" dirty="0">
                        <a:solidFill>
                          <a:srgbClr val="000000"/>
                        </a:solidFill>
                        <a:effectLst/>
                        <a:latin typeface="+mn-lt"/>
                      </a:endParaRPr>
                    </a:p>
                  </a:txBody>
                  <a:tcPr marL="9525" marR="9525" marT="9525" marB="0" anchor="ctr">
                    <a:solidFill>
                      <a:schemeClr val="accent4">
                        <a:lumMod val="60000"/>
                        <a:lumOff val="40000"/>
                      </a:schemeClr>
                    </a:solidFill>
                  </a:tcPr>
                </a:tc>
                <a:tc>
                  <a:txBody>
                    <a:bodyPr/>
                    <a:lstStyle/>
                    <a:p>
                      <a:pPr marL="0" algn="l" rtl="0" eaLnBrk="1" fontAlgn="b" latinLnBrk="0" hangingPunct="1"/>
                      <a:r>
                        <a:rPr kumimoji="0" lang="en-US" sz="1800" b="0" i="0" u="none" strike="noStrike" kern="1200" dirty="0">
                          <a:solidFill>
                            <a:srgbClr val="000000"/>
                          </a:solidFill>
                          <a:effectLst/>
                          <a:latin typeface="+mn-lt"/>
                          <a:ea typeface="+mn-ea"/>
                          <a:cs typeface="+mn-cs"/>
                        </a:rPr>
                        <a:t>Median For All Players:</a:t>
                      </a:r>
                      <a:r>
                        <a:rPr kumimoji="0" lang="en-US" sz="1800" b="0" i="0" u="none" strike="noStrike" kern="1200" baseline="0" dirty="0">
                          <a:solidFill>
                            <a:srgbClr val="000000"/>
                          </a:solidFill>
                          <a:effectLst/>
                          <a:latin typeface="+mn-lt"/>
                          <a:ea typeface="+mn-ea"/>
                          <a:cs typeface="+mn-cs"/>
                        </a:rPr>
                        <a:t> 2.25</a:t>
                      </a:r>
                      <a:endParaRPr kumimoji="0" lang="en-US" sz="1800" b="0" i="0" u="none" strike="noStrike" kern="1200" dirty="0">
                        <a:solidFill>
                          <a:srgbClr val="000000"/>
                        </a:solidFill>
                        <a:effectLst/>
                        <a:latin typeface="+mn-lt"/>
                        <a:ea typeface="+mn-ea"/>
                        <a:cs typeface="+mn-cs"/>
                      </a:endParaRPr>
                    </a:p>
                  </a:txBody>
                  <a:tcPr marL="9525" marR="9525" marT="9525" marB="0" anchor="ctr">
                    <a:solidFill>
                      <a:schemeClr val="accent4">
                        <a:lumMod val="60000"/>
                        <a:lumOff val="4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dirty="0">
                          <a:solidFill>
                            <a:srgbClr val="000000"/>
                          </a:solidFill>
                          <a:effectLst/>
                          <a:latin typeface="+mn-lt"/>
                          <a:ea typeface="+mn-ea"/>
                          <a:cs typeface="+mn-cs"/>
                        </a:rPr>
                        <a:t>Median For All Players:</a:t>
                      </a:r>
                      <a:r>
                        <a:rPr kumimoji="0" lang="en-US" sz="1800" b="0" i="0" u="none" strike="noStrike" kern="1200" baseline="0" dirty="0">
                          <a:solidFill>
                            <a:srgbClr val="000000"/>
                          </a:solidFill>
                          <a:effectLst/>
                          <a:latin typeface="+mn-lt"/>
                          <a:ea typeface="+mn-ea"/>
                          <a:cs typeface="+mn-cs"/>
                        </a:rPr>
                        <a:t> 1.51</a:t>
                      </a:r>
                      <a:endParaRPr kumimoji="0" lang="en-US" sz="1800" b="0" i="0" u="none" strike="noStrike" kern="1200" dirty="0">
                        <a:solidFill>
                          <a:srgbClr val="000000"/>
                        </a:solidFill>
                        <a:effectLst/>
                        <a:latin typeface="+mn-lt"/>
                        <a:ea typeface="+mn-ea"/>
                        <a:cs typeface="+mn-cs"/>
                      </a:endParaRPr>
                    </a:p>
                  </a:txBody>
                  <a:tcPr marL="9525" marR="9525" marT="9525" marB="0" anchor="ctr">
                    <a:solidFill>
                      <a:schemeClr val="accent4">
                        <a:lumMod val="60000"/>
                        <a:lumOff val="4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dirty="0">
                          <a:solidFill>
                            <a:srgbClr val="000000"/>
                          </a:solidFill>
                          <a:effectLst/>
                          <a:latin typeface="+mn-lt"/>
                          <a:ea typeface="+mn-ea"/>
                          <a:cs typeface="+mn-cs"/>
                        </a:rPr>
                        <a:t>Median For All Players:</a:t>
                      </a:r>
                      <a:r>
                        <a:rPr kumimoji="0" lang="en-US" sz="1800" b="0" i="0" u="none" strike="noStrike" kern="1200" baseline="0" dirty="0">
                          <a:solidFill>
                            <a:srgbClr val="000000"/>
                          </a:solidFill>
                          <a:effectLst/>
                          <a:latin typeface="+mn-lt"/>
                          <a:ea typeface="+mn-ea"/>
                          <a:cs typeface="+mn-cs"/>
                        </a:rPr>
                        <a:t> 6.543</a:t>
                      </a:r>
                      <a:endParaRPr kumimoji="0" lang="en-US" sz="1800" b="0" i="0" u="none" strike="noStrike" kern="1200" dirty="0">
                        <a:solidFill>
                          <a:srgbClr val="000000"/>
                        </a:solidFill>
                        <a:effectLst/>
                        <a:latin typeface="+mn-lt"/>
                        <a:ea typeface="+mn-ea"/>
                        <a:cs typeface="+mn-cs"/>
                      </a:endParaRPr>
                    </a:p>
                  </a:txBody>
                  <a:tcPr marL="9525" marR="9525" marT="9525" marB="0" anchor="ctr">
                    <a:solidFill>
                      <a:schemeClr val="accent4">
                        <a:lumMod val="60000"/>
                        <a:lumOff val="40000"/>
                      </a:schemeClr>
                    </a:solidFill>
                  </a:tcPr>
                </a:tc>
                <a:extLst>
                  <a:ext uri="{0D108BD9-81ED-4DB2-BD59-A6C34878D82A}">
                    <a16:rowId xmlns:a16="http://schemas.microsoft.com/office/drawing/2014/main" val="3924037255"/>
                  </a:ext>
                </a:extLst>
              </a:tr>
            </a:tbl>
          </a:graphicData>
        </a:graphic>
      </p:graphicFrame>
    </p:spTree>
    <p:extLst>
      <p:ext uri="{BB962C8B-B14F-4D97-AF65-F5344CB8AC3E}">
        <p14:creationId xmlns:p14="http://schemas.microsoft.com/office/powerpoint/2010/main" val="2008492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407" y="457200"/>
            <a:ext cx="7860792" cy="1143000"/>
          </a:xfrm>
        </p:spPr>
        <p:txBody>
          <a:bodyPr>
            <a:normAutofit fontScale="90000"/>
          </a:bodyPr>
          <a:lstStyle/>
          <a:p>
            <a:pPr algn="ctr"/>
            <a:r>
              <a:rPr lang="en-US" dirty="0" err="1"/>
              <a:t>Statcast</a:t>
            </a:r>
            <a:r>
              <a:rPr lang="en-US" dirty="0"/>
              <a:t> Defensive Runs Saved Total—</a:t>
            </a:r>
            <a:br>
              <a:rPr lang="en-US" dirty="0"/>
            </a:br>
            <a:r>
              <a:rPr lang="en-US" dirty="0"/>
              <a:t>Relationship to Catches</a:t>
            </a:r>
          </a:p>
        </p:txBody>
      </p:sp>
      <p:graphicFrame>
        <p:nvGraphicFramePr>
          <p:cNvPr id="6" name="Chart 5"/>
          <p:cNvGraphicFramePr>
            <a:graphicFrameLocks/>
          </p:cNvGraphicFramePr>
          <p:nvPr>
            <p:extLst>
              <p:ext uri="{D42A27DB-BD31-4B8C-83A1-F6EECF244321}">
                <p14:modId xmlns:p14="http://schemas.microsoft.com/office/powerpoint/2010/main" val="1539774587"/>
              </p:ext>
            </p:extLst>
          </p:nvPr>
        </p:nvGraphicFramePr>
        <p:xfrm>
          <a:off x="990600" y="1752600"/>
          <a:ext cx="81534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451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New Metric- </a:t>
            </a:r>
            <a:r>
              <a:rPr lang="en-US" dirty="0" err="1"/>
              <a:t>Statcast</a:t>
            </a:r>
            <a:r>
              <a:rPr lang="en-US" dirty="0"/>
              <a:t> Defensive Runs Saved Further Analyses</a:t>
            </a:r>
          </a:p>
        </p:txBody>
      </p:sp>
      <p:sp>
        <p:nvSpPr>
          <p:cNvPr id="3" name="Content Placeholder 2"/>
          <p:cNvSpPr>
            <a:spLocks noGrp="1"/>
          </p:cNvSpPr>
          <p:nvPr>
            <p:ph idx="1"/>
          </p:nvPr>
        </p:nvSpPr>
        <p:spPr/>
        <p:txBody>
          <a:bodyPr>
            <a:normAutofit/>
          </a:bodyPr>
          <a:lstStyle/>
          <a:p>
            <a:pPr marL="923544" lvl="3" indent="0">
              <a:buNone/>
            </a:pPr>
            <a:endParaRPr lang="en-US" dirty="0"/>
          </a:p>
          <a:p>
            <a:pPr lvl="2"/>
            <a:endParaRPr lang="en-US" dirty="0"/>
          </a:p>
          <a:p>
            <a:pPr lvl="2"/>
            <a:endParaRPr lang="en-US" dirty="0"/>
          </a:p>
          <a:p>
            <a:pPr lvl="2"/>
            <a:endParaRPr lang="en-US" dirty="0"/>
          </a:p>
          <a:p>
            <a:pPr lvl="2"/>
            <a:endParaRPr lang="en-US" dirty="0"/>
          </a:p>
          <a:p>
            <a:pPr marL="402336" lvl="1" indent="0">
              <a:buNone/>
            </a:pPr>
            <a:r>
              <a:rPr lang="en-US" dirty="0"/>
              <a:t>	</a:t>
            </a:r>
          </a:p>
          <a:p>
            <a:pPr marL="402336" lvl="1"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32683294"/>
              </p:ext>
            </p:extLst>
          </p:nvPr>
        </p:nvGraphicFramePr>
        <p:xfrm>
          <a:off x="1676400" y="1828800"/>
          <a:ext cx="6096000" cy="24942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371956"/>
                    </a:ext>
                  </a:extLst>
                </a:gridCol>
                <a:gridCol w="3048000">
                  <a:extLst>
                    <a:ext uri="{9D8B030D-6E8A-4147-A177-3AD203B41FA5}">
                      <a16:colId xmlns:a16="http://schemas.microsoft.com/office/drawing/2014/main" val="1783356018"/>
                    </a:ext>
                  </a:extLst>
                </a:gridCol>
              </a:tblGrid>
              <a:tr h="370840">
                <a:tc>
                  <a:txBody>
                    <a:bodyPr/>
                    <a:lstStyle/>
                    <a:p>
                      <a:r>
                        <a:rPr lang="en-US" dirty="0" err="1"/>
                        <a:t>Webgem</a:t>
                      </a:r>
                      <a:r>
                        <a:rPr lang="en-US" dirty="0"/>
                        <a:t> Total</a:t>
                      </a:r>
                      <a:r>
                        <a:rPr lang="en-US" baseline="0" dirty="0"/>
                        <a:t> </a:t>
                      </a:r>
                      <a:r>
                        <a:rPr lang="en-US" dirty="0"/>
                        <a:t>Runs Saved Per</a:t>
                      </a:r>
                      <a:r>
                        <a:rPr lang="en-US" baseline="0" dirty="0"/>
                        <a:t> Season (2016)</a:t>
                      </a:r>
                      <a:endParaRPr lang="en-US" dirty="0"/>
                    </a:p>
                  </a:txBody>
                  <a:tcPr/>
                </a:tc>
                <a:tc>
                  <a:txBody>
                    <a:bodyPr/>
                    <a:lstStyle/>
                    <a:p>
                      <a:r>
                        <a:rPr lang="en-US" dirty="0"/>
                        <a:t>Defensive Rank</a:t>
                      </a:r>
                    </a:p>
                  </a:txBody>
                  <a:tcPr/>
                </a:tc>
                <a:extLst>
                  <a:ext uri="{0D108BD9-81ED-4DB2-BD59-A6C34878D82A}">
                    <a16:rowId xmlns:a16="http://schemas.microsoft.com/office/drawing/2014/main" val="2235350713"/>
                  </a:ext>
                </a:extLst>
              </a:tr>
              <a:tr h="370840">
                <a:tc>
                  <a:txBody>
                    <a:bodyPr/>
                    <a:lstStyle/>
                    <a:p>
                      <a:r>
                        <a:rPr lang="en-US" dirty="0"/>
                        <a:t>14 And Above</a:t>
                      </a:r>
                    </a:p>
                  </a:txBody>
                  <a:tcPr/>
                </a:tc>
                <a:tc>
                  <a:txBody>
                    <a:bodyPr/>
                    <a:lstStyle/>
                    <a:p>
                      <a:r>
                        <a:rPr lang="en-US" dirty="0"/>
                        <a:t>Top 10%</a:t>
                      </a:r>
                    </a:p>
                  </a:txBody>
                  <a:tcPr/>
                </a:tc>
                <a:extLst>
                  <a:ext uri="{0D108BD9-81ED-4DB2-BD59-A6C34878D82A}">
                    <a16:rowId xmlns:a16="http://schemas.microsoft.com/office/drawing/2014/main" val="1981293523"/>
                  </a:ext>
                </a:extLst>
              </a:tr>
              <a:tr h="370840">
                <a:tc>
                  <a:txBody>
                    <a:bodyPr/>
                    <a:lstStyle/>
                    <a:p>
                      <a:r>
                        <a:rPr lang="en-US" dirty="0"/>
                        <a:t>8 and Above</a:t>
                      </a:r>
                    </a:p>
                  </a:txBody>
                  <a:tcPr/>
                </a:tc>
                <a:tc>
                  <a:txBody>
                    <a:bodyPr/>
                    <a:lstStyle/>
                    <a:p>
                      <a:r>
                        <a:rPr lang="en-US" dirty="0"/>
                        <a:t>Top 25%</a:t>
                      </a:r>
                    </a:p>
                  </a:txBody>
                  <a:tcPr/>
                </a:tc>
                <a:extLst>
                  <a:ext uri="{0D108BD9-81ED-4DB2-BD59-A6C34878D82A}">
                    <a16:rowId xmlns:a16="http://schemas.microsoft.com/office/drawing/2014/main" val="703298084"/>
                  </a:ext>
                </a:extLst>
              </a:tr>
              <a:tr h="370840">
                <a:tc>
                  <a:txBody>
                    <a:bodyPr/>
                    <a:lstStyle/>
                    <a:p>
                      <a:r>
                        <a:rPr lang="en-US" dirty="0"/>
                        <a:t>4.3 and Above</a:t>
                      </a:r>
                    </a:p>
                  </a:txBody>
                  <a:tcPr/>
                </a:tc>
                <a:tc>
                  <a:txBody>
                    <a:bodyPr/>
                    <a:lstStyle/>
                    <a:p>
                      <a:r>
                        <a:rPr lang="en-US" dirty="0"/>
                        <a:t>Top 50%</a:t>
                      </a:r>
                    </a:p>
                  </a:txBody>
                  <a:tcPr/>
                </a:tc>
                <a:extLst>
                  <a:ext uri="{0D108BD9-81ED-4DB2-BD59-A6C34878D82A}">
                    <a16:rowId xmlns:a16="http://schemas.microsoft.com/office/drawing/2014/main" val="3249333170"/>
                  </a:ext>
                </a:extLst>
              </a:tr>
              <a:tr h="370840">
                <a:tc>
                  <a:txBody>
                    <a:bodyPr/>
                    <a:lstStyle/>
                    <a:p>
                      <a:r>
                        <a:rPr lang="en-US" dirty="0"/>
                        <a:t>2 and Above</a:t>
                      </a:r>
                    </a:p>
                  </a:txBody>
                  <a:tcPr/>
                </a:tc>
                <a:tc>
                  <a:txBody>
                    <a:bodyPr/>
                    <a:lstStyle/>
                    <a:p>
                      <a:r>
                        <a:rPr lang="en-US" dirty="0"/>
                        <a:t>Top 75%</a:t>
                      </a:r>
                    </a:p>
                  </a:txBody>
                  <a:tcPr/>
                </a:tc>
                <a:extLst>
                  <a:ext uri="{0D108BD9-81ED-4DB2-BD59-A6C34878D82A}">
                    <a16:rowId xmlns:a16="http://schemas.microsoft.com/office/drawing/2014/main" val="3486064605"/>
                  </a:ext>
                </a:extLst>
              </a:tr>
              <a:tr h="370840">
                <a:tc>
                  <a:txBody>
                    <a:bodyPr/>
                    <a:lstStyle/>
                    <a:p>
                      <a:r>
                        <a:rPr lang="en-US" dirty="0"/>
                        <a:t>0-2</a:t>
                      </a:r>
                    </a:p>
                  </a:txBody>
                  <a:tcPr/>
                </a:tc>
                <a:tc>
                  <a:txBody>
                    <a:bodyPr/>
                    <a:lstStyle/>
                    <a:p>
                      <a:r>
                        <a:rPr lang="en-US" dirty="0"/>
                        <a:t>Bottom 25%</a:t>
                      </a:r>
                    </a:p>
                  </a:txBody>
                  <a:tcPr/>
                </a:tc>
                <a:extLst>
                  <a:ext uri="{0D108BD9-81ED-4DB2-BD59-A6C34878D82A}">
                    <a16:rowId xmlns:a16="http://schemas.microsoft.com/office/drawing/2014/main" val="2942132176"/>
                  </a:ext>
                </a:extLst>
              </a:tr>
            </a:tbl>
          </a:graphicData>
        </a:graphic>
      </p:graphicFrame>
    </p:spTree>
    <p:extLst>
      <p:ext uri="{BB962C8B-B14F-4D97-AF65-F5344CB8AC3E}">
        <p14:creationId xmlns:p14="http://schemas.microsoft.com/office/powerpoint/2010/main" val="1878533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Further Research</a:t>
            </a:r>
          </a:p>
        </p:txBody>
      </p:sp>
      <p:sp>
        <p:nvSpPr>
          <p:cNvPr id="3" name="Content Placeholder 2"/>
          <p:cNvSpPr>
            <a:spLocks noGrp="1"/>
          </p:cNvSpPr>
          <p:nvPr>
            <p:ph idx="1"/>
          </p:nvPr>
        </p:nvSpPr>
        <p:spPr>
          <a:xfrm>
            <a:off x="1435608" y="1447800"/>
            <a:ext cx="7498080" cy="5410200"/>
          </a:xfrm>
        </p:spPr>
        <p:txBody>
          <a:bodyPr>
            <a:normAutofit fontScale="40000" lnSpcReduction="20000"/>
          </a:bodyPr>
          <a:lstStyle/>
          <a:p>
            <a:pPr lvl="1"/>
            <a:r>
              <a:rPr lang="en-US" sz="2400" dirty="0"/>
              <a:t> </a:t>
            </a:r>
            <a:r>
              <a:rPr lang="en-US" sz="4500" dirty="0"/>
              <a:t>Include all outs </a:t>
            </a:r>
          </a:p>
          <a:p>
            <a:pPr lvl="2"/>
            <a:r>
              <a:rPr lang="en-US" sz="4500" dirty="0"/>
              <a:t>MLB Baseball Savant provide column for who made catch  for each play on aggregate</a:t>
            </a:r>
          </a:p>
          <a:p>
            <a:pPr lvl="1"/>
            <a:r>
              <a:rPr lang="en-US" sz="4500" dirty="0"/>
              <a:t>Normalize runs prevented rankings by position</a:t>
            </a:r>
          </a:p>
          <a:p>
            <a:pPr lvl="1"/>
            <a:r>
              <a:rPr lang="en-US" sz="4500" dirty="0"/>
              <a:t>Compare </a:t>
            </a:r>
            <a:r>
              <a:rPr lang="en-US" sz="4500" dirty="0" err="1"/>
              <a:t>Statcast</a:t>
            </a:r>
            <a:r>
              <a:rPr lang="en-US" sz="4500" dirty="0"/>
              <a:t> Defensive Runs Saved as calculated from current method (</a:t>
            </a:r>
            <a:r>
              <a:rPr lang="en-US" sz="4500" dirty="0" err="1"/>
              <a:t>xBA</a:t>
            </a:r>
            <a:r>
              <a:rPr lang="en-US" sz="4500" dirty="0"/>
              <a:t>) to catch probability</a:t>
            </a:r>
          </a:p>
          <a:p>
            <a:pPr lvl="2"/>
            <a:r>
              <a:rPr lang="en-US" sz="4500" dirty="0"/>
              <a:t>Need catch probability metric play by play to accomplish</a:t>
            </a:r>
          </a:p>
          <a:p>
            <a:pPr lvl="1"/>
            <a:r>
              <a:rPr lang="en-US" sz="4500" dirty="0"/>
              <a:t>Park adjust expected batting average (</a:t>
            </a:r>
            <a:r>
              <a:rPr lang="en-US" sz="4500" dirty="0" err="1"/>
              <a:t>e.g</a:t>
            </a:r>
            <a:r>
              <a:rPr lang="en-US" sz="4500" dirty="0"/>
              <a:t> Mike Trout really as good as these numbers seem in terms of opportunities for hard hit balls?)</a:t>
            </a:r>
          </a:p>
          <a:p>
            <a:pPr lvl="1"/>
            <a:r>
              <a:rPr lang="en-US" sz="4500" dirty="0"/>
              <a:t> Determine from runs saved/prevented to win probability and wins:</a:t>
            </a:r>
          </a:p>
          <a:p>
            <a:pPr lvl="2"/>
            <a:r>
              <a:rPr lang="en-US" sz="4500" dirty="0"/>
              <a:t>Isolate runs saved to Win Probability</a:t>
            </a:r>
          </a:p>
          <a:p>
            <a:pPr lvl="1"/>
            <a:r>
              <a:rPr lang="en-US" sz="4500" dirty="0"/>
              <a:t>Integrate runs saved (after three seasons) into WAR calculations</a:t>
            </a:r>
          </a:p>
          <a:p>
            <a:pPr lvl="1"/>
            <a:endParaRPr lang="en-US" sz="2400" dirty="0"/>
          </a:p>
          <a:p>
            <a:pPr marL="402336" lvl="1" indent="0" algn="ctr">
              <a:buNone/>
            </a:pPr>
            <a:r>
              <a:rPr lang="en-US" sz="9000" i="1" dirty="0"/>
              <a:t>Questions?</a:t>
            </a:r>
            <a:endParaRPr lang="en-US" sz="2400" i="1" dirty="0"/>
          </a:p>
          <a:p>
            <a:pPr marL="923544" lvl="3" indent="0">
              <a:buNone/>
            </a:pPr>
            <a:endParaRPr lang="en-US" sz="2400" dirty="0"/>
          </a:p>
          <a:p>
            <a:pPr lvl="2"/>
            <a:endParaRPr lang="en-US" dirty="0"/>
          </a:p>
          <a:p>
            <a:pPr lvl="2"/>
            <a:endParaRPr lang="en-US" dirty="0"/>
          </a:p>
          <a:p>
            <a:pPr lvl="2"/>
            <a:endParaRPr lang="en-US" dirty="0"/>
          </a:p>
          <a:p>
            <a:pPr lvl="2"/>
            <a:endParaRPr lang="en-US" dirty="0"/>
          </a:p>
          <a:p>
            <a:pPr marL="402336" lvl="1" indent="0">
              <a:buNone/>
            </a:pPr>
            <a:r>
              <a:rPr lang="en-US" sz="2400" dirty="0"/>
              <a:t>	</a:t>
            </a:r>
          </a:p>
          <a:p>
            <a:pPr marL="402336" lvl="1" indent="0">
              <a:buNone/>
            </a:pPr>
            <a:endParaRPr lang="en-US" dirty="0"/>
          </a:p>
          <a:p>
            <a:endParaRPr lang="en-US" dirty="0"/>
          </a:p>
        </p:txBody>
      </p:sp>
    </p:spTree>
    <p:extLst>
      <p:ext uri="{BB962C8B-B14F-4D97-AF65-F5344CB8AC3E}">
        <p14:creationId xmlns:p14="http://schemas.microsoft.com/office/powerpoint/2010/main" val="4103012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a:r>
            <a:r>
              <a:rPr lang="en-US" dirty="0" err="1"/>
              <a:t>Webgems</a:t>
            </a:r>
            <a:r>
              <a:rPr lang="en-US" dirty="0"/>
              <a:t>’—What Are They Worth?</a:t>
            </a:r>
          </a:p>
        </p:txBody>
      </p:sp>
      <p:sp>
        <p:nvSpPr>
          <p:cNvPr id="3" name="Content Placeholder 2"/>
          <p:cNvSpPr>
            <a:spLocks noGrp="1"/>
          </p:cNvSpPr>
          <p:nvPr>
            <p:ph idx="1"/>
          </p:nvPr>
        </p:nvSpPr>
        <p:spPr/>
        <p:txBody>
          <a:bodyPr/>
          <a:lstStyle/>
          <a:p>
            <a:pPr marL="82296" indent="0">
              <a:buNone/>
            </a:pPr>
            <a:endParaRPr lang="en-US" dirty="0">
              <a:hlinkClick r:id="rId3"/>
            </a:endParaRPr>
          </a:p>
          <a:p>
            <a:r>
              <a:rPr lang="en-US" dirty="0">
                <a:hlinkClick r:id="rId3"/>
              </a:rPr>
              <a:t>At the wall:</a:t>
            </a:r>
            <a:endParaRPr lang="en-US" dirty="0"/>
          </a:p>
          <a:p>
            <a:r>
              <a:rPr lang="en-US" dirty="0">
                <a:hlinkClick r:id="rId4"/>
              </a:rPr>
              <a:t>Infield Defense:</a:t>
            </a:r>
          </a:p>
          <a:p>
            <a:endParaRPr lang="en-US" dirty="0">
              <a:hlinkClick r:id="rId4"/>
            </a:endParaRPr>
          </a:p>
          <a:p>
            <a:pPr lvl="1"/>
            <a:r>
              <a:rPr lang="en-US" sz="3200" dirty="0"/>
              <a:t>This presentation will explore how we can use </a:t>
            </a:r>
            <a:r>
              <a:rPr lang="en-US" sz="3200" dirty="0" err="1"/>
              <a:t>Statcast</a:t>
            </a:r>
            <a:r>
              <a:rPr lang="en-US" sz="3200" dirty="0"/>
              <a:t> to value these plays. </a:t>
            </a:r>
          </a:p>
        </p:txBody>
      </p:sp>
    </p:spTree>
    <p:extLst>
      <p:ext uri="{BB962C8B-B14F-4D97-AF65-F5344CB8AC3E}">
        <p14:creationId xmlns:p14="http://schemas.microsoft.com/office/powerpoint/2010/main" val="477144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Advanced Defensive Metrics—</a:t>
            </a:r>
            <a:br>
              <a:rPr lang="en-US" dirty="0"/>
            </a:br>
            <a:r>
              <a:rPr lang="en-US" dirty="0"/>
              <a:t>Current State</a:t>
            </a:r>
          </a:p>
        </p:txBody>
      </p:sp>
      <p:sp>
        <p:nvSpPr>
          <p:cNvPr id="3" name="Content Placeholder 2"/>
          <p:cNvSpPr>
            <a:spLocks noGrp="1"/>
          </p:cNvSpPr>
          <p:nvPr>
            <p:ph idx="1"/>
          </p:nvPr>
        </p:nvSpPr>
        <p:spPr/>
        <p:txBody>
          <a:bodyPr>
            <a:normAutofit/>
          </a:bodyPr>
          <a:lstStyle/>
          <a:p>
            <a:r>
              <a:rPr lang="en-US" dirty="0"/>
              <a:t>DRS and UZR</a:t>
            </a:r>
          </a:p>
          <a:p>
            <a:pPr lvl="1"/>
            <a:r>
              <a:rPr lang="en-US" dirty="0"/>
              <a:t>Both use BIS Data. </a:t>
            </a:r>
          </a:p>
          <a:p>
            <a:pPr lvl="1"/>
            <a:r>
              <a:rPr lang="en-US" dirty="0"/>
              <a:t>Both have the same idea- break down balls in play by type, location, velocity. </a:t>
            </a:r>
          </a:p>
          <a:p>
            <a:pPr lvl="1"/>
            <a:r>
              <a:rPr lang="en-US" dirty="0"/>
              <a:t>Both are measured on an above/below average scale. </a:t>
            </a:r>
          </a:p>
          <a:p>
            <a:pPr lvl="1"/>
            <a:r>
              <a:rPr lang="en-US" dirty="0"/>
              <a:t>Both have </a:t>
            </a:r>
            <a:r>
              <a:rPr lang="en-US" u="sng" dirty="0"/>
              <a:t>runs saved </a:t>
            </a:r>
            <a:r>
              <a:rPr lang="en-US" dirty="0"/>
              <a:t>systems with components for GDP, OF Arms, Range. </a:t>
            </a:r>
          </a:p>
          <a:p>
            <a:pPr lvl="1"/>
            <a:endParaRPr lang="en-US" dirty="0"/>
          </a:p>
          <a:p>
            <a:pPr lvl="1"/>
            <a:endParaRPr lang="en-US" dirty="0"/>
          </a:p>
        </p:txBody>
      </p:sp>
    </p:spTree>
    <p:extLst>
      <p:ext uri="{BB962C8B-B14F-4D97-AF65-F5344CB8AC3E}">
        <p14:creationId xmlns:p14="http://schemas.microsoft.com/office/powerpoint/2010/main" val="2009240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Advanced Defensive Metrics—</a:t>
            </a:r>
            <a:br>
              <a:rPr lang="en-US" dirty="0"/>
            </a:br>
            <a:r>
              <a:rPr lang="en-US" dirty="0"/>
              <a:t>Current State Problems</a:t>
            </a:r>
          </a:p>
        </p:txBody>
      </p:sp>
      <p:sp>
        <p:nvSpPr>
          <p:cNvPr id="3" name="Content Placeholder 2"/>
          <p:cNvSpPr>
            <a:spLocks noGrp="1"/>
          </p:cNvSpPr>
          <p:nvPr>
            <p:ph idx="1"/>
          </p:nvPr>
        </p:nvSpPr>
        <p:spPr/>
        <p:txBody>
          <a:bodyPr>
            <a:normAutofit/>
          </a:bodyPr>
          <a:lstStyle/>
          <a:p>
            <a:r>
              <a:rPr lang="en-US" dirty="0"/>
              <a:t>DRS and UZR</a:t>
            </a:r>
          </a:p>
          <a:p>
            <a:pPr lvl="1"/>
            <a:r>
              <a:rPr lang="en-US" dirty="0"/>
              <a:t>Both use BIS Data –From </a:t>
            </a:r>
            <a:r>
              <a:rPr lang="en-US" dirty="0" err="1"/>
              <a:t>Fangraphs</a:t>
            </a:r>
            <a:r>
              <a:rPr lang="en-US" dirty="0"/>
              <a:t>: </a:t>
            </a:r>
          </a:p>
          <a:p>
            <a:pPr marL="402336" lvl="1" indent="0" algn="just">
              <a:buNone/>
            </a:pPr>
            <a:r>
              <a:rPr lang="en-US" dirty="0">
                <a:solidFill>
                  <a:srgbClr val="FF0000"/>
                </a:solidFill>
              </a:rPr>
              <a:t>“ This data is compiled by human scorers, which means that it likely includes some human error. </a:t>
            </a:r>
            <a:r>
              <a:rPr lang="en-US" i="1" u="sng" dirty="0"/>
              <a:t>Until </a:t>
            </a:r>
            <a:r>
              <a:rPr lang="en-US" i="1" u="sng" dirty="0" err="1"/>
              <a:t>Statcast</a:t>
            </a:r>
            <a:r>
              <a:rPr lang="en-US" i="1" u="sng" dirty="0"/>
              <a:t> data gets released to the public, we are never going to have wholly accurate defensive data</a:t>
            </a:r>
            <a:endParaRPr lang="en-US" dirty="0">
              <a:solidFill>
                <a:srgbClr val="FF0000"/>
              </a:solidFill>
            </a:endParaRPr>
          </a:p>
          <a:p>
            <a:pPr lvl="1" algn="just"/>
            <a:r>
              <a:rPr lang="en-US" dirty="0"/>
              <a:t>DRS and UZR usually rate players within 2 runs of one another—but there can be large differences in how they rate players</a:t>
            </a:r>
          </a:p>
          <a:p>
            <a:pPr lvl="1" algn="just"/>
            <a:endParaRPr lang="en-US" b="1" dirty="0">
              <a:solidFill>
                <a:srgbClr val="FF0000"/>
              </a:solidFill>
            </a:endParaRPr>
          </a:p>
          <a:p>
            <a:pPr lvl="1" algn="just"/>
            <a:endParaRPr lang="en-US" dirty="0"/>
          </a:p>
          <a:p>
            <a:pPr lvl="1"/>
            <a:endParaRPr lang="en-US" dirty="0"/>
          </a:p>
        </p:txBody>
      </p:sp>
    </p:spTree>
    <p:extLst>
      <p:ext uri="{BB962C8B-B14F-4D97-AF65-F5344CB8AC3E}">
        <p14:creationId xmlns:p14="http://schemas.microsoft.com/office/powerpoint/2010/main" val="94993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Statcast</a:t>
            </a:r>
            <a:endParaRPr lang="en-US" dirty="0"/>
          </a:p>
        </p:txBody>
      </p:sp>
      <p:sp>
        <p:nvSpPr>
          <p:cNvPr id="3" name="Content Placeholder 2"/>
          <p:cNvSpPr>
            <a:spLocks noGrp="1"/>
          </p:cNvSpPr>
          <p:nvPr>
            <p:ph idx="1"/>
          </p:nvPr>
        </p:nvSpPr>
        <p:spPr/>
        <p:txBody>
          <a:bodyPr>
            <a:normAutofit/>
          </a:bodyPr>
          <a:lstStyle/>
          <a:p>
            <a:r>
              <a:rPr lang="en-US" dirty="0" err="1"/>
              <a:t>Statcast</a:t>
            </a:r>
            <a:r>
              <a:rPr lang="en-US" dirty="0"/>
              <a:t> through its on the field radar technology and tracking the launch angle and exit velocity:</a:t>
            </a:r>
          </a:p>
          <a:p>
            <a:pPr marL="916686" lvl="1" indent="-514350">
              <a:buFont typeface="+mj-lt"/>
              <a:buAutoNum type="arabicPeriod"/>
            </a:pPr>
            <a:r>
              <a:rPr lang="en-US" dirty="0"/>
              <a:t>Expected Batting Average (</a:t>
            </a:r>
            <a:r>
              <a:rPr lang="en-US" dirty="0" err="1"/>
              <a:t>xBA</a:t>
            </a:r>
            <a:r>
              <a:rPr lang="en-US" dirty="0"/>
              <a:t>)</a:t>
            </a:r>
          </a:p>
          <a:p>
            <a:pPr marL="916686" lvl="1" indent="-514350">
              <a:buFont typeface="+mj-lt"/>
              <a:buAutoNum type="arabicPeriod"/>
            </a:pPr>
            <a:r>
              <a:rPr lang="en-US" dirty="0"/>
              <a:t>Expected </a:t>
            </a:r>
            <a:r>
              <a:rPr lang="en-US" dirty="0" err="1"/>
              <a:t>wOBA</a:t>
            </a:r>
            <a:r>
              <a:rPr lang="en-US" dirty="0"/>
              <a:t>: every batted ball has been given a single, double, triple and home run probability based on the results of comparable batted balls</a:t>
            </a:r>
          </a:p>
          <a:p>
            <a:pPr marL="402336" lvl="1" indent="0">
              <a:buNone/>
            </a:pPr>
            <a:r>
              <a:rPr lang="en-US" dirty="0" err="1"/>
              <a:t>wOBA</a:t>
            </a:r>
            <a:r>
              <a:rPr lang="en-US" dirty="0"/>
              <a:t>=</a:t>
            </a:r>
            <a:r>
              <a:rPr lang="en-US" dirty="0" err="1"/>
              <a:t>Statcast</a:t>
            </a:r>
            <a:r>
              <a:rPr lang="en-US" dirty="0"/>
              <a:t> probabilities and metric translated into </a:t>
            </a:r>
            <a:r>
              <a:rPr lang="en-US" b="1" dirty="0"/>
              <a:t>runs</a:t>
            </a:r>
          </a:p>
          <a:p>
            <a:pPr marL="402336" lvl="1" indent="0">
              <a:buNone/>
            </a:pPr>
            <a:endParaRPr lang="en-US" dirty="0"/>
          </a:p>
          <a:p>
            <a:endParaRPr lang="en-US" dirty="0"/>
          </a:p>
        </p:txBody>
      </p:sp>
    </p:spTree>
    <p:extLst>
      <p:ext uri="{BB962C8B-B14F-4D97-AF65-F5344CB8AC3E}">
        <p14:creationId xmlns:p14="http://schemas.microsoft.com/office/powerpoint/2010/main" val="2259895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Research Attempts With </a:t>
            </a:r>
            <a:r>
              <a:rPr lang="en-US" dirty="0" err="1"/>
              <a:t>Statcast</a:t>
            </a:r>
            <a:r>
              <a:rPr lang="en-US" dirty="0"/>
              <a:t>- Importance of the Outfield</a:t>
            </a:r>
          </a:p>
        </p:txBody>
      </p:sp>
      <p:sp>
        <p:nvSpPr>
          <p:cNvPr id="3" name="Content Placeholder 2"/>
          <p:cNvSpPr>
            <a:spLocks noGrp="1"/>
          </p:cNvSpPr>
          <p:nvPr>
            <p:ph idx="1"/>
          </p:nvPr>
        </p:nvSpPr>
        <p:spPr>
          <a:xfrm>
            <a:off x="1435608" y="1447800"/>
            <a:ext cx="7327392" cy="4495800"/>
          </a:xfrm>
        </p:spPr>
        <p:txBody>
          <a:bodyPr>
            <a:normAutofit/>
          </a:bodyPr>
          <a:lstStyle/>
          <a:p>
            <a:r>
              <a:rPr lang="en-US" dirty="0"/>
              <a:t>Casey </a:t>
            </a:r>
            <a:r>
              <a:rPr lang="en-US" dirty="0" err="1"/>
              <a:t>Boguslaw</a:t>
            </a:r>
            <a:r>
              <a:rPr lang="en-US" dirty="0"/>
              <a:t> (Hardball Times)</a:t>
            </a:r>
            <a:endParaRPr lang="en-US" dirty="0">
              <a:solidFill>
                <a:srgbClr val="FF0000"/>
              </a:solidFill>
            </a:endParaRPr>
          </a:p>
          <a:p>
            <a:pPr lvl="1" algn="just"/>
            <a:r>
              <a:rPr lang="en-US" dirty="0"/>
              <a:t>Why did the Royals keep winning despite below average starting pitching and hitting?  </a:t>
            </a:r>
            <a:endParaRPr lang="en-US" b="1" dirty="0">
              <a:solidFill>
                <a:srgbClr val="FF0000"/>
              </a:solidFill>
            </a:endParaRPr>
          </a:p>
          <a:p>
            <a:pPr lvl="2" algn="just"/>
            <a:r>
              <a:rPr lang="en-US" b="1" dirty="0"/>
              <a:t>Outfield UZR</a:t>
            </a:r>
            <a:r>
              <a:rPr lang="en-US" dirty="0"/>
              <a:t>: “</a:t>
            </a:r>
            <a:r>
              <a:rPr lang="en-US" i="1" dirty="0"/>
              <a:t>When playoff baseball began, even the best offenses in the league couldn’t find open space to land their line drives. The Royals had successfully embodied an adage most typically applied to other sports: Defense can win championships</a:t>
            </a:r>
          </a:p>
          <a:p>
            <a:pPr marL="402336" lvl="1" indent="0">
              <a:buNone/>
            </a:pPr>
            <a:endParaRPr lang="en-US" dirty="0"/>
          </a:p>
        </p:txBody>
      </p:sp>
    </p:spTree>
    <p:extLst>
      <p:ext uri="{BB962C8B-B14F-4D97-AF65-F5344CB8AC3E}">
        <p14:creationId xmlns:p14="http://schemas.microsoft.com/office/powerpoint/2010/main" val="1007977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Research Attempts With </a:t>
            </a:r>
            <a:r>
              <a:rPr lang="en-US" dirty="0" err="1"/>
              <a:t>Statcast</a:t>
            </a:r>
            <a:r>
              <a:rPr lang="en-US" dirty="0"/>
              <a:t>- Catch Probability</a:t>
            </a:r>
          </a:p>
        </p:txBody>
      </p:sp>
      <p:sp>
        <p:nvSpPr>
          <p:cNvPr id="3" name="Content Placeholder 2"/>
          <p:cNvSpPr>
            <a:spLocks noGrp="1"/>
          </p:cNvSpPr>
          <p:nvPr>
            <p:ph idx="1"/>
          </p:nvPr>
        </p:nvSpPr>
        <p:spPr>
          <a:xfrm>
            <a:off x="1435608" y="1447800"/>
            <a:ext cx="7327392" cy="4495800"/>
          </a:xfrm>
        </p:spPr>
        <p:txBody>
          <a:bodyPr>
            <a:normAutofit lnSpcReduction="10000"/>
          </a:bodyPr>
          <a:lstStyle/>
          <a:p>
            <a:r>
              <a:rPr lang="en-US" dirty="0"/>
              <a:t>Catch Probability</a:t>
            </a:r>
            <a:endParaRPr lang="en-US" dirty="0">
              <a:solidFill>
                <a:srgbClr val="FF0000"/>
              </a:solidFill>
            </a:endParaRPr>
          </a:p>
          <a:p>
            <a:pPr lvl="1" algn="just"/>
            <a:r>
              <a:rPr lang="en-US" dirty="0"/>
              <a:t>Likelihood that a batted ball to the outfield will be caught: </a:t>
            </a:r>
          </a:p>
          <a:p>
            <a:pPr marL="1373886" lvl="3" indent="-514350" algn="just">
              <a:buFont typeface="+mj-lt"/>
              <a:buAutoNum type="arabicPeriod"/>
            </a:pPr>
            <a:r>
              <a:rPr lang="en-US" dirty="0"/>
              <a:t>distance traveled </a:t>
            </a:r>
          </a:p>
          <a:p>
            <a:pPr marL="1373886" lvl="3" indent="-514350" algn="just">
              <a:buFont typeface="+mj-lt"/>
              <a:buAutoNum type="arabicPeriod"/>
            </a:pPr>
            <a:r>
              <a:rPr lang="en-US" dirty="0"/>
              <a:t>hang time of batted ball</a:t>
            </a:r>
          </a:p>
          <a:p>
            <a:pPr marL="1373886" lvl="3" indent="-514350" algn="just">
              <a:buFont typeface="+mj-lt"/>
              <a:buAutoNum type="arabicPeriod"/>
            </a:pPr>
            <a:r>
              <a:rPr lang="en-US" dirty="0"/>
              <a:t>Accounts for fielding direction (As of May)</a:t>
            </a:r>
          </a:p>
          <a:p>
            <a:pPr marL="1373886" lvl="3" indent="-514350" algn="just">
              <a:buFont typeface="+mj-lt"/>
              <a:buAutoNum type="arabicPeriod"/>
            </a:pPr>
            <a:r>
              <a:rPr lang="en-US" dirty="0"/>
              <a:t>Not available for infielders</a:t>
            </a:r>
          </a:p>
          <a:p>
            <a:pPr marL="1373886" lvl="3" indent="-514350" algn="just">
              <a:buFont typeface="+mj-lt"/>
              <a:buAutoNum type="arabicPeriod"/>
            </a:pPr>
            <a:r>
              <a:rPr lang="en-US" dirty="0"/>
              <a:t>Inaccurate tracking for plays at the wall</a:t>
            </a:r>
          </a:p>
          <a:p>
            <a:pPr marL="859536" lvl="3" indent="0" algn="ctr">
              <a:buNone/>
            </a:pPr>
            <a:endParaRPr lang="en-US" b="1" i="1" dirty="0"/>
          </a:p>
          <a:p>
            <a:pPr marL="859536" lvl="3" indent="0" algn="ctr">
              <a:buNone/>
            </a:pPr>
            <a:r>
              <a:rPr lang="en-US" sz="2800" b="1" i="1" dirty="0"/>
              <a:t>Not Accounting for Runs Prevented/Value if fell for a hit</a:t>
            </a:r>
          </a:p>
          <a:p>
            <a:pPr marL="1373886" lvl="3" indent="-514350" algn="just">
              <a:buFont typeface="+mj-lt"/>
              <a:buAutoNum type="arabicPeriod"/>
            </a:pPr>
            <a:endParaRPr lang="en-US" dirty="0"/>
          </a:p>
        </p:txBody>
      </p:sp>
    </p:spTree>
    <p:extLst>
      <p:ext uri="{BB962C8B-B14F-4D97-AF65-F5344CB8AC3E}">
        <p14:creationId xmlns:p14="http://schemas.microsoft.com/office/powerpoint/2010/main" val="3855798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Research Attempts With </a:t>
            </a:r>
            <a:r>
              <a:rPr lang="en-US" dirty="0" err="1"/>
              <a:t>Statcast</a:t>
            </a:r>
            <a:r>
              <a:rPr lang="en-US" dirty="0"/>
              <a:t>- Defensive Spray Chart</a:t>
            </a:r>
          </a:p>
        </p:txBody>
      </p:sp>
      <p:sp>
        <p:nvSpPr>
          <p:cNvPr id="3" name="Content Placeholder 2"/>
          <p:cNvSpPr>
            <a:spLocks noGrp="1"/>
          </p:cNvSpPr>
          <p:nvPr>
            <p:ph idx="1"/>
          </p:nvPr>
        </p:nvSpPr>
        <p:spPr>
          <a:xfrm>
            <a:off x="1219200" y="1632284"/>
            <a:ext cx="7467600" cy="1872916"/>
          </a:xfrm>
        </p:spPr>
        <p:txBody>
          <a:bodyPr>
            <a:normAutofit lnSpcReduction="10000"/>
          </a:bodyPr>
          <a:lstStyle/>
          <a:p>
            <a:r>
              <a:rPr lang="en-US" dirty="0"/>
              <a:t>Spray Charts</a:t>
            </a:r>
          </a:p>
          <a:p>
            <a:pPr lvl="1"/>
            <a:r>
              <a:rPr lang="en-US" dirty="0"/>
              <a:t>Visualize Base Hits allowed based on catch probability</a:t>
            </a:r>
          </a:p>
          <a:p>
            <a:pPr lvl="1"/>
            <a:r>
              <a:rPr lang="en-US" dirty="0"/>
              <a:t>No Metric For value/impact</a:t>
            </a:r>
          </a:p>
          <a:p>
            <a:pPr lvl="1"/>
            <a:endParaRPr lang="en-US" dirty="0"/>
          </a:p>
        </p:txBody>
      </p:sp>
      <p:pic>
        <p:nvPicPr>
          <p:cNvPr id="4" name="Picture 3"/>
          <p:cNvPicPr>
            <a:picLocks noChangeAspect="1"/>
          </p:cNvPicPr>
          <p:nvPr/>
        </p:nvPicPr>
        <p:blipFill>
          <a:blip r:embed="rId3"/>
          <a:stretch>
            <a:fillRect/>
          </a:stretch>
        </p:blipFill>
        <p:spPr>
          <a:xfrm>
            <a:off x="1009976" y="3429000"/>
            <a:ext cx="8107520" cy="3462130"/>
          </a:xfrm>
          <a:prstGeom prst="rect">
            <a:avLst/>
          </a:prstGeom>
        </p:spPr>
      </p:pic>
    </p:spTree>
    <p:extLst>
      <p:ext uri="{BB962C8B-B14F-4D97-AF65-F5344CB8AC3E}">
        <p14:creationId xmlns:p14="http://schemas.microsoft.com/office/powerpoint/2010/main" val="318053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407" y="457200"/>
            <a:ext cx="7860792" cy="1143000"/>
          </a:xfrm>
        </p:spPr>
        <p:txBody>
          <a:bodyPr>
            <a:normAutofit fontScale="90000"/>
          </a:bodyPr>
          <a:lstStyle/>
          <a:p>
            <a:pPr algn="ctr"/>
            <a:r>
              <a:rPr lang="en-US" dirty="0"/>
              <a:t>Current Research Attempts With </a:t>
            </a:r>
            <a:r>
              <a:rPr lang="en-US" dirty="0" err="1"/>
              <a:t>Statcast</a:t>
            </a:r>
            <a:r>
              <a:rPr lang="en-US" dirty="0"/>
              <a:t>—</a:t>
            </a:r>
            <a:br>
              <a:rPr lang="en-US" dirty="0"/>
            </a:br>
            <a:r>
              <a:rPr lang="en-US" dirty="0"/>
              <a:t> Catch Probability vs DRS/UZR</a:t>
            </a:r>
          </a:p>
        </p:txBody>
      </p:sp>
      <p:sp>
        <p:nvSpPr>
          <p:cNvPr id="3" name="Content Placeholder 2"/>
          <p:cNvSpPr>
            <a:spLocks noGrp="1"/>
          </p:cNvSpPr>
          <p:nvPr>
            <p:ph idx="1"/>
          </p:nvPr>
        </p:nvSpPr>
        <p:spPr>
          <a:xfrm>
            <a:off x="1337277" y="2057400"/>
            <a:ext cx="6663723" cy="533400"/>
          </a:xfrm>
        </p:spPr>
        <p:txBody>
          <a:bodyPr>
            <a:normAutofit lnSpcReduction="10000"/>
          </a:bodyPr>
          <a:lstStyle/>
          <a:p>
            <a:r>
              <a:rPr lang="en-US" dirty="0"/>
              <a:t>Via Jeff Sullivan</a:t>
            </a:r>
          </a:p>
          <a:p>
            <a:pPr marL="402336" lvl="1" indent="0">
              <a:buNone/>
            </a:pPr>
            <a:endParaRPr lang="en-US" dirty="0"/>
          </a:p>
        </p:txBody>
      </p:sp>
      <p:pic>
        <p:nvPicPr>
          <p:cNvPr id="8" name="Picture 7"/>
          <p:cNvPicPr>
            <a:picLocks noChangeAspect="1"/>
          </p:cNvPicPr>
          <p:nvPr/>
        </p:nvPicPr>
        <p:blipFill>
          <a:blip r:embed="rId3"/>
          <a:stretch>
            <a:fillRect/>
          </a:stretch>
        </p:blipFill>
        <p:spPr>
          <a:xfrm>
            <a:off x="1066800" y="2600739"/>
            <a:ext cx="7924800" cy="4333875"/>
          </a:xfrm>
          <a:prstGeom prst="rect">
            <a:avLst/>
          </a:prstGeom>
        </p:spPr>
      </p:pic>
    </p:spTree>
    <p:extLst>
      <p:ext uri="{BB962C8B-B14F-4D97-AF65-F5344CB8AC3E}">
        <p14:creationId xmlns:p14="http://schemas.microsoft.com/office/powerpoint/2010/main" val="3204202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8203</TotalTime>
  <Words>1461</Words>
  <Application>Microsoft Office PowerPoint</Application>
  <PresentationFormat>On-screen Show (4:3)</PresentationFormat>
  <Paragraphs>242</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Gill Sans MT</vt:lpstr>
      <vt:lpstr>Verdana</vt:lpstr>
      <vt:lpstr>Wingdings 2</vt:lpstr>
      <vt:lpstr>Solstice</vt:lpstr>
      <vt:lpstr>Statcast and The Value of Defense- An Initial Metric</vt:lpstr>
      <vt:lpstr>‘Webgems’—What Are They Worth?</vt:lpstr>
      <vt:lpstr>Advanced Defensive Metrics— Current State</vt:lpstr>
      <vt:lpstr>Advanced Defensive Metrics— Current State Problems</vt:lpstr>
      <vt:lpstr>Statcast</vt:lpstr>
      <vt:lpstr>Current Research Attempts With Statcast- Importance of the Outfield</vt:lpstr>
      <vt:lpstr>Current Research Attempts With Statcast- Catch Probability</vt:lpstr>
      <vt:lpstr>Current Research Attempts With Statcast- Defensive Spray Chart</vt:lpstr>
      <vt:lpstr>Current Research Attempts With Statcast—  Catch Probability vs DRS/UZR</vt:lpstr>
      <vt:lpstr>New Metric- Statcast Defensive Runs Saved (Webgems)</vt:lpstr>
      <vt:lpstr>New Metric- Statcast Defensive Runs Saved Shape of Dataset</vt:lpstr>
      <vt:lpstr>Leaderboard in Statcast Defensive Runs Saved…</vt:lpstr>
      <vt:lpstr>Leaderboard in Statcast Defensive Runs Saved—Infield</vt:lpstr>
      <vt:lpstr>Statcast Defensive Runs Saved Total— Relationship to Catches</vt:lpstr>
      <vt:lpstr>New Metric- Statcast Defensive Runs Saved Further Analyses</vt:lpstr>
      <vt:lpstr>Further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Bonilla</dc:creator>
  <cp:lastModifiedBy>Dine, Jonathan [USA]</cp:lastModifiedBy>
  <cp:revision>214</cp:revision>
  <dcterms:created xsi:type="dcterms:W3CDTF">2016-10-02T15:30:19Z</dcterms:created>
  <dcterms:modified xsi:type="dcterms:W3CDTF">2017-06-29T22:25:41Z</dcterms:modified>
</cp:coreProperties>
</file>