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9" r:id="rId3"/>
    <p:sldId id="258" r:id="rId4"/>
    <p:sldId id="259" r:id="rId5"/>
    <p:sldId id="271" r:id="rId6"/>
    <p:sldId id="260" r:id="rId7"/>
    <p:sldId id="272" r:id="rId8"/>
    <p:sldId id="261" r:id="rId9"/>
    <p:sldId id="262" r:id="rId10"/>
    <p:sldId id="263" r:id="rId11"/>
    <p:sldId id="274" r:id="rId12"/>
    <p:sldId id="267" r:id="rId13"/>
    <p:sldId id="264" r:id="rId14"/>
    <p:sldId id="268" r:id="rId15"/>
    <p:sldId id="265" r:id="rId16"/>
    <p:sldId id="273" r:id="rId17"/>
    <p:sldId id="266" r:id="rId18"/>
    <p:sldId id="270" r:id="rId19"/>
    <p:sldId id="275" r:id="rId20"/>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E03"/>
    <a:srgbClr val="CC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88" autoAdjust="0"/>
    <p:restoredTop sz="94660"/>
  </p:normalViewPr>
  <p:slideViewPr>
    <p:cSldViewPr snapToGrid="0">
      <p:cViewPr varScale="1">
        <p:scale>
          <a:sx n="64" d="100"/>
          <a:sy n="64" d="100"/>
        </p:scale>
        <p:origin x="4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35DB4015-D608-45CB-8C63-A00BA65C819B}" type="datetimeFigureOut">
              <a:rPr lang="en-US" smtClean="0"/>
              <a:t>6/25/2019</a:t>
            </a:fld>
            <a:endParaRPr lang="en-US"/>
          </a:p>
        </p:txBody>
      </p:sp>
      <p:sp>
        <p:nvSpPr>
          <p:cNvPr id="4" name="Footer Placeholder 3"/>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58FFD2CC-B1E0-4F3A-855D-F07E75790809}" type="slidenum">
              <a:rPr lang="en-US" smtClean="0"/>
              <a:t>‹#›</a:t>
            </a:fld>
            <a:endParaRPr lang="en-US"/>
          </a:p>
        </p:txBody>
      </p:sp>
    </p:spTree>
    <p:extLst>
      <p:ext uri="{BB962C8B-B14F-4D97-AF65-F5344CB8AC3E}">
        <p14:creationId xmlns:p14="http://schemas.microsoft.com/office/powerpoint/2010/main" val="4226988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E84AA48-FB05-4DF8-83EF-34B11D166E27}" type="datetimeFigureOut">
              <a:rPr lang="en-US" smtClean="0"/>
              <a:t>6/25/2019</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8500"/>
            <a:ext cx="5661025" cy="36893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9525"/>
            <a:ext cx="3067050" cy="469900"/>
          </a:xfrm>
          <a:prstGeom prst="rect">
            <a:avLst/>
          </a:prstGeom>
        </p:spPr>
        <p:txBody>
          <a:bodyPr vert="horz" lIns="91440" tIns="45720" rIns="91440" bIns="45720" rtlCol="0" anchor="b"/>
          <a:lstStyle>
            <a:lvl1pPr algn="r">
              <a:defRPr sz="1200"/>
            </a:lvl1pPr>
          </a:lstStyle>
          <a:p>
            <a:fld id="{DFAD07CF-5D6D-4D13-91A1-6BFFD2D7BC86}" type="slidenum">
              <a:rPr lang="en-US" smtClean="0"/>
              <a:t>‹#›</a:t>
            </a:fld>
            <a:endParaRPr lang="en-US"/>
          </a:p>
        </p:txBody>
      </p:sp>
    </p:spTree>
    <p:extLst>
      <p:ext uri="{BB962C8B-B14F-4D97-AF65-F5344CB8AC3E}">
        <p14:creationId xmlns:p14="http://schemas.microsoft.com/office/powerpoint/2010/main" val="395310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a:t>
            </a:fld>
            <a:endParaRPr lang="en-US"/>
          </a:p>
        </p:txBody>
      </p:sp>
    </p:spTree>
    <p:extLst>
      <p:ext uri="{BB962C8B-B14F-4D97-AF65-F5344CB8AC3E}">
        <p14:creationId xmlns:p14="http://schemas.microsoft.com/office/powerpoint/2010/main" val="2678465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10</a:t>
            </a:fld>
            <a:endParaRPr lang="en-US"/>
          </a:p>
        </p:txBody>
      </p:sp>
    </p:spTree>
    <p:extLst>
      <p:ext uri="{BB962C8B-B14F-4D97-AF65-F5344CB8AC3E}">
        <p14:creationId xmlns:p14="http://schemas.microsoft.com/office/powerpoint/2010/main" val="413678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11</a:t>
            </a:fld>
            <a:endParaRPr lang="en-US"/>
          </a:p>
        </p:txBody>
      </p:sp>
    </p:spTree>
    <p:extLst>
      <p:ext uri="{BB962C8B-B14F-4D97-AF65-F5344CB8AC3E}">
        <p14:creationId xmlns:p14="http://schemas.microsoft.com/office/powerpoint/2010/main" val="50017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12</a:t>
            </a:fld>
            <a:endParaRPr lang="en-US"/>
          </a:p>
        </p:txBody>
      </p:sp>
    </p:spTree>
    <p:extLst>
      <p:ext uri="{BB962C8B-B14F-4D97-AF65-F5344CB8AC3E}">
        <p14:creationId xmlns:p14="http://schemas.microsoft.com/office/powerpoint/2010/main" val="416049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13</a:t>
            </a:fld>
            <a:endParaRPr lang="en-US"/>
          </a:p>
        </p:txBody>
      </p:sp>
    </p:spTree>
    <p:extLst>
      <p:ext uri="{BB962C8B-B14F-4D97-AF65-F5344CB8AC3E}">
        <p14:creationId xmlns:p14="http://schemas.microsoft.com/office/powerpoint/2010/main" val="21247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14</a:t>
            </a:fld>
            <a:endParaRPr lang="en-US"/>
          </a:p>
        </p:txBody>
      </p:sp>
    </p:spTree>
    <p:extLst>
      <p:ext uri="{BB962C8B-B14F-4D97-AF65-F5344CB8AC3E}">
        <p14:creationId xmlns:p14="http://schemas.microsoft.com/office/powerpoint/2010/main" val="288768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15</a:t>
            </a:fld>
            <a:endParaRPr lang="en-US"/>
          </a:p>
        </p:txBody>
      </p:sp>
    </p:spTree>
    <p:extLst>
      <p:ext uri="{BB962C8B-B14F-4D97-AF65-F5344CB8AC3E}">
        <p14:creationId xmlns:p14="http://schemas.microsoft.com/office/powerpoint/2010/main" val="1849491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16</a:t>
            </a:fld>
            <a:endParaRPr lang="en-US"/>
          </a:p>
        </p:txBody>
      </p:sp>
    </p:spTree>
    <p:extLst>
      <p:ext uri="{BB962C8B-B14F-4D97-AF65-F5344CB8AC3E}">
        <p14:creationId xmlns:p14="http://schemas.microsoft.com/office/powerpoint/2010/main" val="18716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17</a:t>
            </a:fld>
            <a:endParaRPr lang="en-US"/>
          </a:p>
        </p:txBody>
      </p:sp>
    </p:spTree>
    <p:extLst>
      <p:ext uri="{BB962C8B-B14F-4D97-AF65-F5344CB8AC3E}">
        <p14:creationId xmlns:p14="http://schemas.microsoft.com/office/powerpoint/2010/main" val="411436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18</a:t>
            </a:fld>
            <a:endParaRPr lang="en-US"/>
          </a:p>
        </p:txBody>
      </p:sp>
    </p:spTree>
    <p:extLst>
      <p:ext uri="{BB962C8B-B14F-4D97-AF65-F5344CB8AC3E}">
        <p14:creationId xmlns:p14="http://schemas.microsoft.com/office/powerpoint/2010/main" val="3415220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19</a:t>
            </a:fld>
            <a:endParaRPr lang="en-US"/>
          </a:p>
        </p:txBody>
      </p:sp>
    </p:spTree>
    <p:extLst>
      <p:ext uri="{BB962C8B-B14F-4D97-AF65-F5344CB8AC3E}">
        <p14:creationId xmlns:p14="http://schemas.microsoft.com/office/powerpoint/2010/main" val="26870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2</a:t>
            </a:fld>
            <a:endParaRPr lang="en-US"/>
          </a:p>
        </p:txBody>
      </p:sp>
    </p:spTree>
    <p:extLst>
      <p:ext uri="{BB962C8B-B14F-4D97-AF65-F5344CB8AC3E}">
        <p14:creationId xmlns:p14="http://schemas.microsoft.com/office/powerpoint/2010/main" val="175716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3</a:t>
            </a:fld>
            <a:endParaRPr lang="en-US"/>
          </a:p>
        </p:txBody>
      </p:sp>
    </p:spTree>
    <p:extLst>
      <p:ext uri="{BB962C8B-B14F-4D97-AF65-F5344CB8AC3E}">
        <p14:creationId xmlns:p14="http://schemas.microsoft.com/office/powerpoint/2010/main" val="119940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4</a:t>
            </a:fld>
            <a:endParaRPr lang="en-US"/>
          </a:p>
        </p:txBody>
      </p:sp>
    </p:spTree>
    <p:extLst>
      <p:ext uri="{BB962C8B-B14F-4D97-AF65-F5344CB8AC3E}">
        <p14:creationId xmlns:p14="http://schemas.microsoft.com/office/powerpoint/2010/main" val="254505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5</a:t>
            </a:fld>
            <a:endParaRPr lang="en-US"/>
          </a:p>
        </p:txBody>
      </p:sp>
    </p:spTree>
    <p:extLst>
      <p:ext uri="{BB962C8B-B14F-4D97-AF65-F5344CB8AC3E}">
        <p14:creationId xmlns:p14="http://schemas.microsoft.com/office/powerpoint/2010/main" val="147328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6</a:t>
            </a:fld>
            <a:endParaRPr lang="en-US"/>
          </a:p>
        </p:txBody>
      </p:sp>
    </p:spTree>
    <p:extLst>
      <p:ext uri="{BB962C8B-B14F-4D97-AF65-F5344CB8AC3E}">
        <p14:creationId xmlns:p14="http://schemas.microsoft.com/office/powerpoint/2010/main" val="95713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7</a:t>
            </a:fld>
            <a:endParaRPr lang="en-US"/>
          </a:p>
        </p:txBody>
      </p:sp>
    </p:spTree>
    <p:extLst>
      <p:ext uri="{BB962C8B-B14F-4D97-AF65-F5344CB8AC3E}">
        <p14:creationId xmlns:p14="http://schemas.microsoft.com/office/powerpoint/2010/main" val="26577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8</a:t>
            </a:fld>
            <a:endParaRPr lang="en-US"/>
          </a:p>
        </p:txBody>
      </p:sp>
    </p:spTree>
    <p:extLst>
      <p:ext uri="{BB962C8B-B14F-4D97-AF65-F5344CB8AC3E}">
        <p14:creationId xmlns:p14="http://schemas.microsoft.com/office/powerpoint/2010/main" val="399746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D07CF-5D6D-4D13-91A1-6BFFD2D7BC86}" type="slidenum">
              <a:rPr lang="en-US" smtClean="0"/>
              <a:t>9</a:t>
            </a:fld>
            <a:endParaRPr lang="en-US"/>
          </a:p>
        </p:txBody>
      </p:sp>
    </p:spTree>
    <p:extLst>
      <p:ext uri="{BB962C8B-B14F-4D97-AF65-F5344CB8AC3E}">
        <p14:creationId xmlns:p14="http://schemas.microsoft.com/office/powerpoint/2010/main" val="380041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41C2-D49B-41D9-BF76-F442CE88F4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F4344-0F0F-40B1-9D58-E183C76D1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D6014-B69F-4041-BD38-047F4746E001}"/>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5" name="Footer Placeholder 4">
            <a:extLst>
              <a:ext uri="{FF2B5EF4-FFF2-40B4-BE49-F238E27FC236}">
                <a16:creationId xmlns:a16="http://schemas.microsoft.com/office/drawing/2014/main" id="{B097CAC2-49C8-416E-9859-8560EF6CD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C7E61-3986-4157-9C0B-F974F89A599F}"/>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139719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B7B5-C1EE-4EBB-8614-915BA796A1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B96A5-44F3-4DD1-9310-2EE3C071A7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67225-C9AB-4688-A52E-E4EF72A3C607}"/>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5" name="Footer Placeholder 4">
            <a:extLst>
              <a:ext uri="{FF2B5EF4-FFF2-40B4-BE49-F238E27FC236}">
                <a16:creationId xmlns:a16="http://schemas.microsoft.com/office/drawing/2014/main" id="{45E80704-0233-4084-99E0-0283FDE60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88D69-1328-46AB-90D2-7D2AA5D65EB2}"/>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23513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12E61-CBFF-473A-BAB5-E139C985CD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91233-C6EC-4EAD-9814-FAD1DE65B7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D951E-0AD4-4814-839E-44F4A47863B0}"/>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5" name="Footer Placeholder 4">
            <a:extLst>
              <a:ext uri="{FF2B5EF4-FFF2-40B4-BE49-F238E27FC236}">
                <a16:creationId xmlns:a16="http://schemas.microsoft.com/office/drawing/2014/main" id="{4F8E54C3-F5A1-43C5-9B7A-F46FD273C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72B4F-FF5C-4E62-9A50-10DA6719BD10}"/>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306059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8281-B80A-4D6D-BA2E-2667B82E4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19C30-F045-4618-8FEB-F8637F6E2D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5E3A7-C0EA-407C-A993-19D554BAE77F}"/>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5" name="Footer Placeholder 4">
            <a:extLst>
              <a:ext uri="{FF2B5EF4-FFF2-40B4-BE49-F238E27FC236}">
                <a16:creationId xmlns:a16="http://schemas.microsoft.com/office/drawing/2014/main" id="{A1DFACE7-FBA4-4B66-9500-85E9908B5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7D9A0-7DB4-42C2-BCF3-9A5785825859}"/>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12485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07D9-2BEB-48AE-9A42-D04154C524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CB1C13-E7F2-4C2D-AFCF-F03258652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E29318-08E4-461A-92DB-E30D4647CC33}"/>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5" name="Footer Placeholder 4">
            <a:extLst>
              <a:ext uri="{FF2B5EF4-FFF2-40B4-BE49-F238E27FC236}">
                <a16:creationId xmlns:a16="http://schemas.microsoft.com/office/drawing/2014/main" id="{ADA212A4-5343-42C1-99C7-A6DB9098C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FE4CA-1684-4823-BCA1-B6F505BEB5F7}"/>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418191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B8A1-6956-43AC-8626-A434CD5DB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6ED19-F092-43C0-A7B8-47C79E8CC1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F9DC9-5EAE-4831-A937-50AA0F4F3B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93D40D-939C-4491-975C-E9312B2C08F0}"/>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6" name="Footer Placeholder 5">
            <a:extLst>
              <a:ext uri="{FF2B5EF4-FFF2-40B4-BE49-F238E27FC236}">
                <a16:creationId xmlns:a16="http://schemas.microsoft.com/office/drawing/2014/main" id="{3AE2BD74-56E5-474C-A954-63EA4CB5B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E1391-34BA-40E7-90AD-B9BEEA26E2EF}"/>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163959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38A9-4438-45B4-A43D-1FBCD4C8FE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0ECE01-B382-4198-8EC7-B7C7B3735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E6E537-5F58-4832-AD85-1A2CADC798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D59FFC-3891-4324-AFC7-FB4E1FB27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9A170A-C8C2-4127-B524-7AEFEE3A14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F98F4E-1156-4E28-9150-544B1B1874E8}"/>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8" name="Footer Placeholder 7">
            <a:extLst>
              <a:ext uri="{FF2B5EF4-FFF2-40B4-BE49-F238E27FC236}">
                <a16:creationId xmlns:a16="http://schemas.microsoft.com/office/drawing/2014/main" id="{7D930C63-AE9F-48DA-B989-B9B9CFA8CA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ACCE25-5F04-4A45-A2ED-CAEFB58D223F}"/>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122620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F5C0-F559-40EC-ACC4-DDEC52158E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444156-A367-47EA-A4A4-5E03E01E4B24}"/>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4" name="Footer Placeholder 3">
            <a:extLst>
              <a:ext uri="{FF2B5EF4-FFF2-40B4-BE49-F238E27FC236}">
                <a16:creationId xmlns:a16="http://schemas.microsoft.com/office/drawing/2014/main" id="{EE996FA2-F4CC-4E46-9348-2536739BB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2FF7A3-EF13-43A6-AE2D-F666195E6FA4}"/>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206801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6912A-3916-4149-B372-E9F9B1238F9A}"/>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3" name="Footer Placeholder 2">
            <a:extLst>
              <a:ext uri="{FF2B5EF4-FFF2-40B4-BE49-F238E27FC236}">
                <a16:creationId xmlns:a16="http://schemas.microsoft.com/office/drawing/2014/main" id="{C3EB5F24-AFE5-4CE5-A740-10749890F9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CC6C9-9C1A-4FD5-9AD0-5EF17A43EE45}"/>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267041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16CD-804F-4B29-B48F-2C8E55E9C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A4DABB-1F39-4E5B-8636-8824163CD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5DF190-AEDF-4106-B144-07CB2702E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C7C248-2D23-4D2E-90B8-E282CE16A34C}"/>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6" name="Footer Placeholder 5">
            <a:extLst>
              <a:ext uri="{FF2B5EF4-FFF2-40B4-BE49-F238E27FC236}">
                <a16:creationId xmlns:a16="http://schemas.microsoft.com/office/drawing/2014/main" id="{0F0B929B-7051-428A-94C4-6A607545A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B8A90-9FFE-4AF4-B644-C459C7AFC2C7}"/>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297436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B145-F9BF-452C-A222-758709522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9ECDEC-50AE-4F72-A9C2-E00D5ECA8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8BF8D-9191-4BC6-8D8F-67C7355DA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5E5971-9A2B-4112-9683-82933549C7FA}"/>
              </a:ext>
            </a:extLst>
          </p:cNvPr>
          <p:cNvSpPr>
            <a:spLocks noGrp="1"/>
          </p:cNvSpPr>
          <p:nvPr>
            <p:ph type="dt" sz="half" idx="10"/>
          </p:nvPr>
        </p:nvSpPr>
        <p:spPr/>
        <p:txBody>
          <a:bodyPr/>
          <a:lstStyle/>
          <a:p>
            <a:fld id="{B2DBB23E-3258-4A7C-8EEF-61D3B0168DA7}" type="datetimeFigureOut">
              <a:rPr lang="en-US" smtClean="0"/>
              <a:t>6/25/2019</a:t>
            </a:fld>
            <a:endParaRPr lang="en-US"/>
          </a:p>
        </p:txBody>
      </p:sp>
      <p:sp>
        <p:nvSpPr>
          <p:cNvPr id="6" name="Footer Placeholder 5">
            <a:extLst>
              <a:ext uri="{FF2B5EF4-FFF2-40B4-BE49-F238E27FC236}">
                <a16:creationId xmlns:a16="http://schemas.microsoft.com/office/drawing/2014/main" id="{24FD1859-E5EF-42D1-9056-B2F51665E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E6AC-DD07-4AF7-946C-0CF79361D25B}"/>
              </a:ext>
            </a:extLst>
          </p:cNvPr>
          <p:cNvSpPr>
            <a:spLocks noGrp="1"/>
          </p:cNvSpPr>
          <p:nvPr>
            <p:ph type="sldNum" sz="quarter" idx="12"/>
          </p:nvPr>
        </p:nvSpPr>
        <p:spPr/>
        <p:txBody>
          <a:bodyPr/>
          <a:lstStyle/>
          <a:p>
            <a:fld id="{41412ABD-1928-4BBB-AE35-540836EAF08F}" type="slidenum">
              <a:rPr lang="en-US" smtClean="0"/>
              <a:t>‹#›</a:t>
            </a:fld>
            <a:endParaRPr lang="en-US"/>
          </a:p>
        </p:txBody>
      </p:sp>
    </p:spTree>
    <p:extLst>
      <p:ext uri="{BB962C8B-B14F-4D97-AF65-F5344CB8AC3E}">
        <p14:creationId xmlns:p14="http://schemas.microsoft.com/office/powerpoint/2010/main" val="24432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FECA1A-2053-4366-A8E3-F63239557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A1DF2-EF37-43BD-B663-0F3091572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FC7AB-1046-49CD-969C-F9A4EA5F7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BB23E-3258-4A7C-8EEF-61D3B0168DA7}" type="datetimeFigureOut">
              <a:rPr lang="en-US" smtClean="0"/>
              <a:t>6/25/2019</a:t>
            </a:fld>
            <a:endParaRPr lang="en-US"/>
          </a:p>
        </p:txBody>
      </p:sp>
      <p:sp>
        <p:nvSpPr>
          <p:cNvPr id="5" name="Footer Placeholder 4">
            <a:extLst>
              <a:ext uri="{FF2B5EF4-FFF2-40B4-BE49-F238E27FC236}">
                <a16:creationId xmlns:a16="http://schemas.microsoft.com/office/drawing/2014/main" id="{C79E705D-C361-4066-BE61-AC12A0492D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480E80-BDBB-4517-97EA-D70B7013B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12ABD-1928-4BBB-AE35-540836EAF08F}" type="slidenum">
              <a:rPr lang="en-US" smtClean="0"/>
              <a:t>‹#›</a:t>
            </a:fld>
            <a:endParaRPr lang="en-US"/>
          </a:p>
        </p:txBody>
      </p:sp>
    </p:spTree>
    <p:extLst>
      <p:ext uri="{BB962C8B-B14F-4D97-AF65-F5344CB8AC3E}">
        <p14:creationId xmlns:p14="http://schemas.microsoft.com/office/powerpoint/2010/main" val="301657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E4A8-C3AD-47AE-9AC8-71DDDB49A7A1}"/>
              </a:ext>
            </a:extLst>
          </p:cNvPr>
          <p:cNvSpPr>
            <a:spLocks noGrp="1"/>
          </p:cNvSpPr>
          <p:nvPr>
            <p:ph type="ctrTitle"/>
          </p:nvPr>
        </p:nvSpPr>
        <p:spPr>
          <a:xfrm>
            <a:off x="1524000" y="2461878"/>
            <a:ext cx="9144000" cy="2387600"/>
          </a:xfrm>
        </p:spPr>
        <p:txBody>
          <a:bodyPr>
            <a:noAutofit/>
          </a:bodyPr>
          <a:lstStyle/>
          <a:p>
            <a:r>
              <a:rPr lang="en-US" sz="8800" b="1" dirty="0">
                <a:solidFill>
                  <a:srgbClr val="FD6E03"/>
                </a:solidFill>
              </a:rPr>
              <a:t>Trader Jack:</a:t>
            </a:r>
            <a:br>
              <a:rPr lang="en-US" sz="8800" b="1" dirty="0">
                <a:solidFill>
                  <a:srgbClr val="FD6E03"/>
                </a:solidFill>
              </a:rPr>
            </a:br>
            <a:r>
              <a:rPr lang="en-US" sz="8800" b="1" dirty="0">
                <a:solidFill>
                  <a:srgbClr val="FD6E03"/>
                </a:solidFill>
              </a:rPr>
              <a:t>The San Diego Years</a:t>
            </a:r>
            <a:br>
              <a:rPr lang="en-US" sz="8800" b="1" dirty="0">
                <a:solidFill>
                  <a:srgbClr val="FD6E03"/>
                </a:solidFill>
              </a:rPr>
            </a:br>
            <a:r>
              <a:rPr lang="en-US" sz="8800" b="1" dirty="0">
                <a:solidFill>
                  <a:srgbClr val="FD6E03"/>
                </a:solidFill>
              </a:rPr>
              <a:t>1980-1990</a:t>
            </a:r>
          </a:p>
        </p:txBody>
      </p:sp>
      <p:sp>
        <p:nvSpPr>
          <p:cNvPr id="3" name="Subtitle 2">
            <a:extLst>
              <a:ext uri="{FF2B5EF4-FFF2-40B4-BE49-F238E27FC236}">
                <a16:creationId xmlns:a16="http://schemas.microsoft.com/office/drawing/2014/main" id="{B8DFBF2D-FC3F-4A07-8E0C-F73B398C7C6C}"/>
              </a:ext>
            </a:extLst>
          </p:cNvPr>
          <p:cNvSpPr>
            <a:spLocks noGrp="1"/>
          </p:cNvSpPr>
          <p:nvPr>
            <p:ph type="subTitle" idx="1"/>
          </p:nvPr>
        </p:nvSpPr>
        <p:spPr>
          <a:xfrm>
            <a:off x="1524000" y="4239878"/>
            <a:ext cx="9144000" cy="1655762"/>
          </a:xfrm>
        </p:spPr>
        <p:txBody>
          <a:bodyPr/>
          <a:lstStyle/>
          <a:p>
            <a:endParaRPr lang="en-US" b="1" dirty="0">
              <a:solidFill>
                <a:srgbClr val="FFFF00"/>
              </a:solidFill>
            </a:endParaRPr>
          </a:p>
          <a:p>
            <a:endParaRPr lang="en-US" b="1" dirty="0">
              <a:solidFill>
                <a:srgbClr val="FFFF00"/>
              </a:solidFill>
            </a:endParaRPr>
          </a:p>
          <a:p>
            <a:r>
              <a:rPr lang="en-US" sz="3600" b="1" dirty="0">
                <a:solidFill>
                  <a:srgbClr val="FFFF00"/>
                </a:solidFill>
              </a:rPr>
              <a:t>SABR 49</a:t>
            </a:r>
          </a:p>
        </p:txBody>
      </p:sp>
    </p:spTree>
    <p:extLst>
      <p:ext uri="{BB962C8B-B14F-4D97-AF65-F5344CB8AC3E}">
        <p14:creationId xmlns:p14="http://schemas.microsoft.com/office/powerpoint/2010/main" val="297510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8525-2619-4F4F-AF72-4C5FF51D9F7F}"/>
              </a:ext>
            </a:extLst>
          </p:cNvPr>
          <p:cNvSpPr>
            <a:spLocks noGrp="1"/>
          </p:cNvSpPr>
          <p:nvPr>
            <p:ph type="title"/>
          </p:nvPr>
        </p:nvSpPr>
        <p:spPr>
          <a:xfrm>
            <a:off x="838200" y="500062"/>
            <a:ext cx="10515600" cy="1325563"/>
          </a:xfrm>
        </p:spPr>
        <p:txBody>
          <a:bodyPr>
            <a:normAutofit/>
          </a:bodyPr>
          <a:lstStyle/>
          <a:p>
            <a:r>
              <a:rPr lang="en-US" sz="4800" b="1" dirty="0">
                <a:solidFill>
                  <a:srgbClr val="FD6E03"/>
                </a:solidFill>
              </a:rPr>
              <a:t>1984 Season: It All Comes Together (cont.)</a:t>
            </a:r>
          </a:p>
        </p:txBody>
      </p:sp>
      <p:sp>
        <p:nvSpPr>
          <p:cNvPr id="3" name="Content Placeholder 2">
            <a:extLst>
              <a:ext uri="{FF2B5EF4-FFF2-40B4-BE49-F238E27FC236}">
                <a16:creationId xmlns:a16="http://schemas.microsoft.com/office/drawing/2014/main" id="{00AC711B-E9D7-407C-B509-64857725658A}"/>
              </a:ext>
            </a:extLst>
          </p:cNvPr>
          <p:cNvSpPr>
            <a:spLocks noGrp="1"/>
          </p:cNvSpPr>
          <p:nvPr>
            <p:ph idx="1"/>
          </p:nvPr>
        </p:nvSpPr>
        <p:spPr/>
        <p:txBody>
          <a:bodyPr>
            <a:normAutofit fontScale="92500" lnSpcReduction="10000"/>
          </a:bodyPr>
          <a:lstStyle/>
          <a:p>
            <a:pPr>
              <a:spcBef>
                <a:spcPts val="0"/>
              </a:spcBef>
              <a:spcAft>
                <a:spcPts val="1200"/>
              </a:spcAft>
            </a:pPr>
            <a:r>
              <a:rPr lang="en-US" sz="3600" b="1" dirty="0">
                <a:solidFill>
                  <a:srgbClr val="FFFF00"/>
                </a:solidFill>
              </a:rPr>
              <a:t>Acquisitions such as Kennedy, Martinez, Templeton, Gwynn, Wiggins, Nettles and Gossage all contributed to the 1984 NL championship</a:t>
            </a:r>
          </a:p>
          <a:p>
            <a:pPr>
              <a:spcBef>
                <a:spcPts val="0"/>
              </a:spcBef>
              <a:spcAft>
                <a:spcPts val="1200"/>
              </a:spcAft>
            </a:pPr>
            <a:r>
              <a:rPr lang="en-US" sz="3600" b="1" dirty="0">
                <a:solidFill>
                  <a:srgbClr val="FFFF00"/>
                </a:solidFill>
              </a:rPr>
              <a:t>Steve Garvey, another acquisition, was the NLCS MVP</a:t>
            </a:r>
          </a:p>
          <a:p>
            <a:pPr>
              <a:spcBef>
                <a:spcPts val="0"/>
              </a:spcBef>
              <a:spcAft>
                <a:spcPts val="1200"/>
              </a:spcAft>
            </a:pPr>
            <a:r>
              <a:rPr lang="en-US" sz="3600" b="1" dirty="0">
                <a:solidFill>
                  <a:srgbClr val="FFFF00"/>
                </a:solidFill>
              </a:rPr>
              <a:t>Enthusiasm for Padres was unprecedented</a:t>
            </a:r>
          </a:p>
          <a:p>
            <a:pPr lvl="1">
              <a:spcBef>
                <a:spcPts val="0"/>
              </a:spcBef>
              <a:spcAft>
                <a:spcPts val="1200"/>
              </a:spcAft>
            </a:pPr>
            <a:r>
              <a:rPr lang="en-US" sz="3600" b="1" dirty="0">
                <a:solidFill>
                  <a:srgbClr val="FFFF00"/>
                </a:solidFill>
              </a:rPr>
              <a:t>Goose Gossage: “It was the loudest crowd I’ve heard anywhere”</a:t>
            </a:r>
          </a:p>
          <a:p>
            <a:pPr>
              <a:spcBef>
                <a:spcPts val="0"/>
              </a:spcBef>
              <a:spcAft>
                <a:spcPts val="1200"/>
              </a:spcAft>
            </a:pPr>
            <a:r>
              <a:rPr lang="en-US" sz="3600" b="1" dirty="0">
                <a:solidFill>
                  <a:srgbClr val="FFFF00"/>
                </a:solidFill>
              </a:rPr>
              <a:t>Padres fans united as Cub-Busters</a:t>
            </a:r>
          </a:p>
          <a:p>
            <a:endParaRPr lang="en-US" dirty="0"/>
          </a:p>
        </p:txBody>
      </p:sp>
    </p:spTree>
    <p:extLst>
      <p:ext uri="{BB962C8B-B14F-4D97-AF65-F5344CB8AC3E}">
        <p14:creationId xmlns:p14="http://schemas.microsoft.com/office/powerpoint/2010/main" val="160736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8525-2619-4F4F-AF72-4C5FF51D9F7F}"/>
              </a:ext>
            </a:extLst>
          </p:cNvPr>
          <p:cNvSpPr>
            <a:spLocks noGrp="1"/>
          </p:cNvSpPr>
          <p:nvPr>
            <p:ph type="title"/>
          </p:nvPr>
        </p:nvSpPr>
        <p:spPr>
          <a:xfrm>
            <a:off x="838200" y="500062"/>
            <a:ext cx="10515600" cy="1325563"/>
          </a:xfrm>
        </p:spPr>
        <p:txBody>
          <a:bodyPr>
            <a:normAutofit/>
          </a:bodyPr>
          <a:lstStyle/>
          <a:p>
            <a:r>
              <a:rPr lang="en-US" sz="4800" b="1" dirty="0">
                <a:solidFill>
                  <a:srgbClr val="FD6E03"/>
                </a:solidFill>
              </a:rPr>
              <a:t>1984 Season: It All Comes Together (cont.)</a:t>
            </a:r>
          </a:p>
        </p:txBody>
      </p:sp>
      <p:sp>
        <p:nvSpPr>
          <p:cNvPr id="3" name="Content Placeholder 2">
            <a:extLst>
              <a:ext uri="{FF2B5EF4-FFF2-40B4-BE49-F238E27FC236}">
                <a16:creationId xmlns:a16="http://schemas.microsoft.com/office/drawing/2014/main" id="{00AC711B-E9D7-407C-B509-64857725658A}"/>
              </a:ext>
            </a:extLst>
          </p:cNvPr>
          <p:cNvSpPr>
            <a:spLocks noGrp="1"/>
          </p:cNvSpPr>
          <p:nvPr>
            <p:ph idx="1"/>
          </p:nvPr>
        </p:nvSpPr>
        <p:spPr/>
        <p:txBody>
          <a:bodyPr>
            <a:normAutofit/>
          </a:bodyPr>
          <a:lstStyle/>
          <a:p>
            <a:endParaRPr lang="en-US" b="1" dirty="0">
              <a:solidFill>
                <a:srgbClr val="FFFF00"/>
              </a:solidFill>
            </a:endParaRPr>
          </a:p>
          <a:p>
            <a:r>
              <a:rPr lang="en-US" sz="3600" b="1" dirty="0">
                <a:solidFill>
                  <a:srgbClr val="FFFF00"/>
                </a:solidFill>
              </a:rPr>
              <a:t>Padres lost World Series to Detroit Tigers in 5 games</a:t>
            </a:r>
          </a:p>
          <a:p>
            <a:pPr marL="0" indent="0">
              <a:buNone/>
            </a:pPr>
            <a:endParaRPr lang="en-US" sz="3600" b="1" dirty="0">
              <a:solidFill>
                <a:srgbClr val="FFFF00"/>
              </a:solidFill>
            </a:endParaRPr>
          </a:p>
          <a:p>
            <a:r>
              <a:rPr lang="en-US" sz="3600" b="1" dirty="0">
                <a:solidFill>
                  <a:srgbClr val="FFFF00"/>
                </a:solidFill>
              </a:rPr>
              <a:t>Jack McKeon returned in 2003 to once again break the hearts of Cubs fans</a:t>
            </a:r>
          </a:p>
          <a:p>
            <a:endParaRPr lang="en-US" dirty="0"/>
          </a:p>
        </p:txBody>
      </p:sp>
    </p:spTree>
    <p:extLst>
      <p:ext uri="{BB962C8B-B14F-4D97-AF65-F5344CB8AC3E}">
        <p14:creationId xmlns:p14="http://schemas.microsoft.com/office/powerpoint/2010/main" val="164805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DBBB-81DB-4F5B-A4F6-E5B0DA1CF414}"/>
              </a:ext>
            </a:extLst>
          </p:cNvPr>
          <p:cNvSpPr>
            <a:spLocks noGrp="1"/>
          </p:cNvSpPr>
          <p:nvPr>
            <p:ph type="title"/>
          </p:nvPr>
        </p:nvSpPr>
        <p:spPr/>
        <p:txBody>
          <a:bodyPr>
            <a:normAutofit/>
          </a:bodyPr>
          <a:lstStyle/>
          <a:p>
            <a:r>
              <a:rPr lang="en-US" sz="4800" b="1" dirty="0">
                <a:solidFill>
                  <a:srgbClr val="FD6E03"/>
                </a:solidFill>
              </a:rPr>
              <a:t>Jack and the Cub-Busters</a:t>
            </a:r>
          </a:p>
        </p:txBody>
      </p:sp>
      <p:pic>
        <p:nvPicPr>
          <p:cNvPr id="6" name="Content Placeholder 5" descr="A person holding a guitar&#10;&#10;Description generated with very high confidence">
            <a:extLst>
              <a:ext uri="{FF2B5EF4-FFF2-40B4-BE49-F238E27FC236}">
                <a16:creationId xmlns:a16="http://schemas.microsoft.com/office/drawing/2014/main" id="{670C9A28-4401-4E5B-8395-782100163E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60848" y="1825625"/>
            <a:ext cx="2936303" cy="4351338"/>
          </a:xfrm>
        </p:spPr>
      </p:pic>
      <p:pic>
        <p:nvPicPr>
          <p:cNvPr id="8" name="Content Placeholder 7" descr="A picture containing indoor&#10;&#10;Description generated with high confidence">
            <a:extLst>
              <a:ext uri="{FF2B5EF4-FFF2-40B4-BE49-F238E27FC236}">
                <a16:creationId xmlns:a16="http://schemas.microsoft.com/office/drawing/2014/main" id="{B26F4944-73F3-4AAD-91A3-F290AFE3A6F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315145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3F70-B7A4-499E-AC54-B3AFB3A9FB34}"/>
              </a:ext>
            </a:extLst>
          </p:cNvPr>
          <p:cNvSpPr>
            <a:spLocks noGrp="1"/>
          </p:cNvSpPr>
          <p:nvPr>
            <p:ph type="title"/>
          </p:nvPr>
        </p:nvSpPr>
        <p:spPr/>
        <p:txBody>
          <a:bodyPr>
            <a:normAutofit/>
          </a:bodyPr>
          <a:lstStyle/>
          <a:p>
            <a:r>
              <a:rPr lang="en-US" sz="4800" b="1" dirty="0">
                <a:solidFill>
                  <a:srgbClr val="FD6E03"/>
                </a:solidFill>
              </a:rPr>
              <a:t>The Rest of the 80s</a:t>
            </a:r>
          </a:p>
        </p:txBody>
      </p:sp>
      <p:sp>
        <p:nvSpPr>
          <p:cNvPr id="3" name="Content Placeholder 2">
            <a:extLst>
              <a:ext uri="{FF2B5EF4-FFF2-40B4-BE49-F238E27FC236}">
                <a16:creationId xmlns:a16="http://schemas.microsoft.com/office/drawing/2014/main" id="{FFB8EA71-7506-447A-AC6F-6E9D30F21E4D}"/>
              </a:ext>
            </a:extLst>
          </p:cNvPr>
          <p:cNvSpPr>
            <a:spLocks noGrp="1"/>
          </p:cNvSpPr>
          <p:nvPr>
            <p:ph idx="1"/>
          </p:nvPr>
        </p:nvSpPr>
        <p:spPr>
          <a:xfrm>
            <a:off x="838200" y="1584325"/>
            <a:ext cx="10515600" cy="4351338"/>
          </a:xfrm>
        </p:spPr>
        <p:txBody>
          <a:bodyPr>
            <a:noAutofit/>
          </a:bodyPr>
          <a:lstStyle/>
          <a:p>
            <a:pPr>
              <a:spcBef>
                <a:spcPts val="0"/>
              </a:spcBef>
              <a:spcAft>
                <a:spcPts val="1200"/>
              </a:spcAft>
            </a:pPr>
            <a:r>
              <a:rPr lang="en-US" sz="3600" b="1" dirty="0">
                <a:solidFill>
                  <a:srgbClr val="FFFF00"/>
                </a:solidFill>
              </a:rPr>
              <a:t>After a good start, Padres faded during the 1985 season finishing 3rd</a:t>
            </a:r>
          </a:p>
          <a:p>
            <a:pPr>
              <a:spcBef>
                <a:spcPts val="0"/>
              </a:spcBef>
              <a:spcAft>
                <a:spcPts val="1200"/>
              </a:spcAft>
            </a:pPr>
            <a:r>
              <a:rPr lang="en-US" sz="3600" b="1" dirty="0">
                <a:solidFill>
                  <a:srgbClr val="FFFF00"/>
                </a:solidFill>
              </a:rPr>
              <a:t>Dick Williams was let go at beginning of the 1986 season and replaced by Steve </a:t>
            </a:r>
            <a:r>
              <a:rPr lang="en-US" sz="3600" b="1" dirty="0" err="1">
                <a:solidFill>
                  <a:srgbClr val="FFFF00"/>
                </a:solidFill>
              </a:rPr>
              <a:t>Boros</a:t>
            </a:r>
            <a:endParaRPr lang="en-US" sz="3600" b="1" dirty="0">
              <a:solidFill>
                <a:srgbClr val="FFFF00"/>
              </a:solidFill>
            </a:endParaRPr>
          </a:p>
          <a:p>
            <a:pPr>
              <a:spcBef>
                <a:spcPts val="0"/>
              </a:spcBef>
              <a:spcAft>
                <a:spcPts val="1200"/>
              </a:spcAft>
            </a:pPr>
            <a:r>
              <a:rPr lang="en-US" sz="3600" b="1" dirty="0" err="1">
                <a:solidFill>
                  <a:srgbClr val="FFFF00"/>
                </a:solidFill>
              </a:rPr>
              <a:t>Boros</a:t>
            </a:r>
            <a:r>
              <a:rPr lang="en-US" sz="3600" b="1" dirty="0">
                <a:solidFill>
                  <a:srgbClr val="FFFF00"/>
                </a:solidFill>
              </a:rPr>
              <a:t> was then replaced by Larry </a:t>
            </a:r>
            <a:r>
              <a:rPr lang="en-US" sz="3600" b="1" dirty="0" err="1">
                <a:solidFill>
                  <a:srgbClr val="FFFF00"/>
                </a:solidFill>
              </a:rPr>
              <a:t>Bowa</a:t>
            </a:r>
            <a:r>
              <a:rPr lang="en-US" sz="3600" b="1" dirty="0">
                <a:solidFill>
                  <a:srgbClr val="FFFF00"/>
                </a:solidFill>
              </a:rPr>
              <a:t> for the 1987 season</a:t>
            </a:r>
          </a:p>
          <a:p>
            <a:pPr>
              <a:spcBef>
                <a:spcPts val="0"/>
              </a:spcBef>
              <a:spcAft>
                <a:spcPts val="1200"/>
              </a:spcAft>
            </a:pPr>
            <a:r>
              <a:rPr lang="en-US" sz="3600" b="1" dirty="0" err="1">
                <a:solidFill>
                  <a:srgbClr val="FFFF00"/>
                </a:solidFill>
              </a:rPr>
              <a:t>Bowa</a:t>
            </a:r>
            <a:r>
              <a:rPr lang="en-US" sz="3600" b="1" dirty="0">
                <a:solidFill>
                  <a:srgbClr val="FFFF00"/>
                </a:solidFill>
              </a:rPr>
              <a:t> was eventually replaced by Jack early in the 1988 season</a:t>
            </a:r>
          </a:p>
        </p:txBody>
      </p:sp>
    </p:spTree>
    <p:extLst>
      <p:ext uri="{BB962C8B-B14F-4D97-AF65-F5344CB8AC3E}">
        <p14:creationId xmlns:p14="http://schemas.microsoft.com/office/powerpoint/2010/main" val="159828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D081-D278-4DB8-AA6D-E41B487CB206}"/>
              </a:ext>
            </a:extLst>
          </p:cNvPr>
          <p:cNvSpPr>
            <a:spLocks noGrp="1"/>
          </p:cNvSpPr>
          <p:nvPr>
            <p:ph type="title"/>
          </p:nvPr>
        </p:nvSpPr>
        <p:spPr/>
        <p:txBody>
          <a:bodyPr>
            <a:normAutofit/>
          </a:bodyPr>
          <a:lstStyle/>
          <a:p>
            <a:r>
              <a:rPr lang="en-US" sz="4800" b="1" dirty="0">
                <a:solidFill>
                  <a:srgbClr val="FD6E03"/>
                </a:solidFill>
              </a:rPr>
              <a:t>The Rest of the 80s</a:t>
            </a:r>
          </a:p>
        </p:txBody>
      </p:sp>
      <p:sp>
        <p:nvSpPr>
          <p:cNvPr id="3" name="Content Placeholder 2">
            <a:extLst>
              <a:ext uri="{FF2B5EF4-FFF2-40B4-BE49-F238E27FC236}">
                <a16:creationId xmlns:a16="http://schemas.microsoft.com/office/drawing/2014/main" id="{8EB6C7AE-3099-45CF-A6E0-60087934BC4D}"/>
              </a:ext>
            </a:extLst>
          </p:cNvPr>
          <p:cNvSpPr>
            <a:spLocks noGrp="1"/>
          </p:cNvSpPr>
          <p:nvPr>
            <p:ph idx="1"/>
          </p:nvPr>
        </p:nvSpPr>
        <p:spPr>
          <a:xfrm>
            <a:off x="838200" y="1690688"/>
            <a:ext cx="10515600" cy="4351338"/>
          </a:xfrm>
        </p:spPr>
        <p:txBody>
          <a:bodyPr>
            <a:normAutofit fontScale="92500"/>
          </a:bodyPr>
          <a:lstStyle/>
          <a:p>
            <a:pPr>
              <a:spcBef>
                <a:spcPts val="0"/>
              </a:spcBef>
              <a:spcAft>
                <a:spcPts val="1200"/>
              </a:spcAft>
            </a:pPr>
            <a:r>
              <a:rPr lang="en-US" sz="3600" b="1" dirty="0">
                <a:solidFill>
                  <a:srgbClr val="FFFF00"/>
                </a:solidFill>
              </a:rPr>
              <a:t>Jack’s Padres finished 1988 with a 67-48 record and 89-73 in 1989, showing once again his ability to lead a team</a:t>
            </a:r>
          </a:p>
          <a:p>
            <a:pPr>
              <a:spcBef>
                <a:spcPts val="0"/>
              </a:spcBef>
              <a:spcAft>
                <a:spcPts val="1200"/>
              </a:spcAft>
            </a:pPr>
            <a:r>
              <a:rPr lang="en-US" sz="3600" b="1" dirty="0">
                <a:solidFill>
                  <a:srgbClr val="FFFF00"/>
                </a:solidFill>
              </a:rPr>
              <a:t>Traded son-in-law Greg Booker to Minnesota Twins in 1989</a:t>
            </a:r>
          </a:p>
          <a:p>
            <a:pPr>
              <a:spcBef>
                <a:spcPts val="0"/>
              </a:spcBef>
              <a:spcAft>
                <a:spcPts val="1200"/>
              </a:spcAft>
            </a:pPr>
            <a:r>
              <a:rPr lang="en-US" sz="3600" b="1" dirty="0">
                <a:solidFill>
                  <a:srgbClr val="FFFF00"/>
                </a:solidFill>
              </a:rPr>
              <a:t>In 1990 Padres struggled and Jack stepped down as manager</a:t>
            </a:r>
          </a:p>
          <a:p>
            <a:pPr>
              <a:spcBef>
                <a:spcPts val="0"/>
              </a:spcBef>
              <a:spcAft>
                <a:spcPts val="1200"/>
              </a:spcAft>
            </a:pPr>
            <a:r>
              <a:rPr lang="en-US" sz="3600" b="1" dirty="0">
                <a:solidFill>
                  <a:srgbClr val="FFFF00"/>
                </a:solidFill>
              </a:rPr>
              <a:t>Fired from his GM perch in September 1990 when new owner Tom Werner took over the Padres</a:t>
            </a:r>
          </a:p>
          <a:p>
            <a:endParaRPr lang="en-US" dirty="0"/>
          </a:p>
        </p:txBody>
      </p:sp>
    </p:spTree>
    <p:extLst>
      <p:ext uri="{BB962C8B-B14F-4D97-AF65-F5344CB8AC3E}">
        <p14:creationId xmlns:p14="http://schemas.microsoft.com/office/powerpoint/2010/main" val="389416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21F7-F231-4968-8377-064C5A25A1EE}"/>
              </a:ext>
            </a:extLst>
          </p:cNvPr>
          <p:cNvSpPr>
            <a:spLocks noGrp="1"/>
          </p:cNvSpPr>
          <p:nvPr>
            <p:ph type="title"/>
          </p:nvPr>
        </p:nvSpPr>
        <p:spPr/>
        <p:txBody>
          <a:bodyPr>
            <a:normAutofit/>
          </a:bodyPr>
          <a:lstStyle/>
          <a:p>
            <a:r>
              <a:rPr lang="en-US" sz="4800" b="1" dirty="0">
                <a:solidFill>
                  <a:srgbClr val="FD6E03"/>
                </a:solidFill>
              </a:rPr>
              <a:t>A Very Curious Trade</a:t>
            </a:r>
          </a:p>
        </p:txBody>
      </p:sp>
      <p:sp>
        <p:nvSpPr>
          <p:cNvPr id="3" name="Content Placeholder 2">
            <a:extLst>
              <a:ext uri="{FF2B5EF4-FFF2-40B4-BE49-F238E27FC236}">
                <a16:creationId xmlns:a16="http://schemas.microsoft.com/office/drawing/2014/main" id="{F2175B60-74DE-498F-A85A-5F446A08D004}"/>
              </a:ext>
            </a:extLst>
          </p:cNvPr>
          <p:cNvSpPr>
            <a:spLocks noGrp="1"/>
          </p:cNvSpPr>
          <p:nvPr>
            <p:ph idx="1"/>
          </p:nvPr>
        </p:nvSpPr>
        <p:spPr>
          <a:xfrm>
            <a:off x="838200" y="1692276"/>
            <a:ext cx="10515600" cy="4351338"/>
          </a:xfrm>
        </p:spPr>
        <p:txBody>
          <a:bodyPr>
            <a:normAutofit/>
          </a:bodyPr>
          <a:lstStyle/>
          <a:p>
            <a:pPr>
              <a:spcBef>
                <a:spcPts val="0"/>
              </a:spcBef>
              <a:spcAft>
                <a:spcPts val="1200"/>
              </a:spcAft>
            </a:pPr>
            <a:r>
              <a:rPr lang="en-US" sz="3600" b="1" dirty="0">
                <a:solidFill>
                  <a:srgbClr val="FFFF00"/>
                </a:solidFill>
              </a:rPr>
              <a:t>In 1987 Chub Feeney was named president of the Padres so Jack found himself with a new boss</a:t>
            </a:r>
          </a:p>
          <a:p>
            <a:pPr>
              <a:spcBef>
                <a:spcPts val="0"/>
              </a:spcBef>
              <a:spcAft>
                <a:spcPts val="1200"/>
              </a:spcAft>
            </a:pPr>
            <a:r>
              <a:rPr lang="en-US" sz="3600" b="1" dirty="0">
                <a:solidFill>
                  <a:srgbClr val="FFFF00"/>
                </a:solidFill>
              </a:rPr>
              <a:t>Chub had long career with the NY and SF Giants before becoming president of NL in 1970</a:t>
            </a:r>
          </a:p>
          <a:p>
            <a:pPr>
              <a:spcBef>
                <a:spcPts val="0"/>
              </a:spcBef>
              <a:spcAft>
                <a:spcPts val="1200"/>
              </a:spcAft>
            </a:pPr>
            <a:r>
              <a:rPr lang="en-US" sz="3600" b="1" dirty="0">
                <a:solidFill>
                  <a:srgbClr val="FFFF00"/>
                </a:solidFill>
              </a:rPr>
              <a:t>Due to his Giants’ background, Feeney wanted Chris Brown from the Giants and he put pressure on Jack to get him </a:t>
            </a:r>
          </a:p>
          <a:p>
            <a:pPr marL="0" indent="0">
              <a:buNone/>
            </a:pPr>
            <a:endParaRPr lang="en-US" b="1" dirty="0">
              <a:solidFill>
                <a:srgbClr val="FFFF00"/>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1547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21F7-F231-4968-8377-064C5A25A1EE}"/>
              </a:ext>
            </a:extLst>
          </p:cNvPr>
          <p:cNvSpPr>
            <a:spLocks noGrp="1"/>
          </p:cNvSpPr>
          <p:nvPr>
            <p:ph type="title"/>
          </p:nvPr>
        </p:nvSpPr>
        <p:spPr/>
        <p:txBody>
          <a:bodyPr>
            <a:normAutofit/>
          </a:bodyPr>
          <a:lstStyle/>
          <a:p>
            <a:r>
              <a:rPr lang="en-US" sz="4800" b="1" dirty="0">
                <a:solidFill>
                  <a:srgbClr val="FD6E03"/>
                </a:solidFill>
              </a:rPr>
              <a:t>A Very Curious Trade</a:t>
            </a:r>
          </a:p>
        </p:txBody>
      </p:sp>
      <p:sp>
        <p:nvSpPr>
          <p:cNvPr id="3" name="Content Placeholder 2">
            <a:extLst>
              <a:ext uri="{FF2B5EF4-FFF2-40B4-BE49-F238E27FC236}">
                <a16:creationId xmlns:a16="http://schemas.microsoft.com/office/drawing/2014/main" id="{F2175B60-74DE-498F-A85A-5F446A08D004}"/>
              </a:ext>
            </a:extLst>
          </p:cNvPr>
          <p:cNvSpPr>
            <a:spLocks noGrp="1"/>
          </p:cNvSpPr>
          <p:nvPr>
            <p:ph idx="1"/>
          </p:nvPr>
        </p:nvSpPr>
        <p:spPr>
          <a:xfrm>
            <a:off x="838200" y="1690688"/>
            <a:ext cx="10515600" cy="4351338"/>
          </a:xfrm>
        </p:spPr>
        <p:txBody>
          <a:bodyPr>
            <a:normAutofit fontScale="92500" lnSpcReduction="10000"/>
          </a:bodyPr>
          <a:lstStyle/>
          <a:p>
            <a:r>
              <a:rPr lang="en-US" sz="3500" b="1" dirty="0">
                <a:solidFill>
                  <a:srgbClr val="FFFF00"/>
                </a:solidFill>
              </a:rPr>
              <a:t>Jack wanted Mark Davis, and was willing to trade Kevin Mitchell, but had some concerns about the durability of Dave </a:t>
            </a:r>
            <a:r>
              <a:rPr lang="en-US" sz="3500" b="1" dirty="0" err="1">
                <a:solidFill>
                  <a:srgbClr val="FFFF00"/>
                </a:solidFill>
              </a:rPr>
              <a:t>Dravecky</a:t>
            </a:r>
            <a:endParaRPr lang="en-US" sz="3500" b="1" dirty="0">
              <a:solidFill>
                <a:srgbClr val="FFFF00"/>
              </a:solidFill>
            </a:endParaRPr>
          </a:p>
          <a:p>
            <a:r>
              <a:rPr lang="en-US" sz="3500" b="1" dirty="0">
                <a:solidFill>
                  <a:srgbClr val="FFFF00"/>
                </a:solidFill>
              </a:rPr>
              <a:t>On July 5, Giants traded Chris Brown, Mark Davis, Keith Comstock and Mark Grant to Padres for Dave Dravecky, Craig Lefferts and Kevin Mitchell</a:t>
            </a:r>
          </a:p>
          <a:p>
            <a:r>
              <a:rPr lang="en-US" sz="3500" b="1" dirty="0">
                <a:solidFill>
                  <a:srgbClr val="FFFF00"/>
                </a:solidFill>
              </a:rPr>
              <a:t>Both teams were helped but trio going to Giants contributed significantly to the Giants winning the NL pennant in 1989 while Mark Davis wins the Cy Young Award that same year</a:t>
            </a:r>
            <a:endParaRPr lang="en-US" sz="35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095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5C74-CCCB-4812-987A-3B2BAACDA766}"/>
              </a:ext>
            </a:extLst>
          </p:cNvPr>
          <p:cNvSpPr>
            <a:spLocks noGrp="1"/>
          </p:cNvSpPr>
          <p:nvPr>
            <p:ph type="title"/>
          </p:nvPr>
        </p:nvSpPr>
        <p:spPr/>
        <p:txBody>
          <a:bodyPr>
            <a:normAutofit/>
          </a:bodyPr>
          <a:lstStyle/>
          <a:p>
            <a:r>
              <a:rPr lang="en-US" sz="4800" b="1" dirty="0">
                <a:solidFill>
                  <a:srgbClr val="FD6E03"/>
                </a:solidFill>
              </a:rPr>
              <a:t>The Trader Jack Years</a:t>
            </a:r>
          </a:p>
        </p:txBody>
      </p:sp>
      <p:sp>
        <p:nvSpPr>
          <p:cNvPr id="3" name="Content Placeholder 2">
            <a:extLst>
              <a:ext uri="{FF2B5EF4-FFF2-40B4-BE49-F238E27FC236}">
                <a16:creationId xmlns:a16="http://schemas.microsoft.com/office/drawing/2014/main" id="{D41905C2-6068-40A9-BE47-A6882FA757B4}"/>
              </a:ext>
            </a:extLst>
          </p:cNvPr>
          <p:cNvSpPr>
            <a:spLocks noGrp="1"/>
          </p:cNvSpPr>
          <p:nvPr>
            <p:ph idx="1"/>
          </p:nvPr>
        </p:nvSpPr>
        <p:spPr/>
        <p:txBody>
          <a:bodyPr>
            <a:normAutofit/>
          </a:bodyPr>
          <a:lstStyle/>
          <a:p>
            <a:pPr>
              <a:spcBef>
                <a:spcPts val="0"/>
              </a:spcBef>
              <a:spcAft>
                <a:spcPts val="1200"/>
              </a:spcAft>
            </a:pPr>
            <a:r>
              <a:rPr lang="en-US" sz="3600" b="1" dirty="0">
                <a:solidFill>
                  <a:srgbClr val="FFFF00"/>
                </a:solidFill>
              </a:rPr>
              <a:t>Successful in that Padres become competitive and won NL pennant in 1984</a:t>
            </a:r>
          </a:p>
          <a:p>
            <a:pPr>
              <a:spcBef>
                <a:spcPts val="0"/>
              </a:spcBef>
              <a:spcAft>
                <a:spcPts val="1200"/>
              </a:spcAft>
            </a:pPr>
            <a:r>
              <a:rPr lang="en-US" sz="3600" b="1" dirty="0">
                <a:solidFill>
                  <a:srgbClr val="FFFF00"/>
                </a:solidFill>
              </a:rPr>
              <a:t>San Diego became more of a baseball town as attendance increased</a:t>
            </a:r>
          </a:p>
          <a:p>
            <a:pPr>
              <a:spcBef>
                <a:spcPts val="0"/>
              </a:spcBef>
              <a:spcAft>
                <a:spcPts val="1200"/>
              </a:spcAft>
            </a:pPr>
            <a:r>
              <a:rPr lang="en-US" sz="3600" b="1" dirty="0">
                <a:solidFill>
                  <a:srgbClr val="FFFF00"/>
                </a:solidFill>
              </a:rPr>
              <a:t>Jack’s managerial years in 1988 and 1989 showed he could still lead a team</a:t>
            </a:r>
          </a:p>
        </p:txBody>
      </p:sp>
    </p:spTree>
    <p:extLst>
      <p:ext uri="{BB962C8B-B14F-4D97-AF65-F5344CB8AC3E}">
        <p14:creationId xmlns:p14="http://schemas.microsoft.com/office/powerpoint/2010/main" val="133264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5C74-CCCB-4812-987A-3B2BAACDA766}"/>
              </a:ext>
            </a:extLst>
          </p:cNvPr>
          <p:cNvSpPr>
            <a:spLocks noGrp="1"/>
          </p:cNvSpPr>
          <p:nvPr>
            <p:ph type="title"/>
          </p:nvPr>
        </p:nvSpPr>
        <p:spPr/>
        <p:txBody>
          <a:bodyPr>
            <a:normAutofit/>
          </a:bodyPr>
          <a:lstStyle/>
          <a:p>
            <a:r>
              <a:rPr lang="en-US" sz="4800" b="1" dirty="0">
                <a:solidFill>
                  <a:srgbClr val="FD6E03"/>
                </a:solidFill>
              </a:rPr>
              <a:t>The Trader Jack Years</a:t>
            </a:r>
          </a:p>
        </p:txBody>
      </p:sp>
      <p:sp>
        <p:nvSpPr>
          <p:cNvPr id="3" name="Content Placeholder 2">
            <a:extLst>
              <a:ext uri="{FF2B5EF4-FFF2-40B4-BE49-F238E27FC236}">
                <a16:creationId xmlns:a16="http://schemas.microsoft.com/office/drawing/2014/main" id="{D41905C2-6068-40A9-BE47-A6882FA757B4}"/>
              </a:ext>
            </a:extLst>
          </p:cNvPr>
          <p:cNvSpPr>
            <a:spLocks noGrp="1"/>
          </p:cNvSpPr>
          <p:nvPr>
            <p:ph idx="1"/>
          </p:nvPr>
        </p:nvSpPr>
        <p:spPr>
          <a:xfrm>
            <a:off x="838200" y="1453092"/>
            <a:ext cx="10515600" cy="4351338"/>
          </a:xfrm>
        </p:spPr>
        <p:txBody>
          <a:bodyPr>
            <a:noAutofit/>
          </a:bodyPr>
          <a:lstStyle/>
          <a:p>
            <a:r>
              <a:rPr lang="en-US" sz="3600" b="1" dirty="0">
                <a:solidFill>
                  <a:srgbClr val="FFFF00"/>
                </a:solidFill>
              </a:rPr>
              <a:t>Jack was quoted in NY Times as to his philosophy, “Why do I trade? I’m aggressive. I’m confident. I’m a gambler. I’m willing to make a trade and not be afraid I’d get nailed.”</a:t>
            </a:r>
          </a:p>
          <a:p>
            <a:r>
              <a:rPr lang="en-US" sz="3600" b="1" dirty="0">
                <a:solidFill>
                  <a:srgbClr val="FFFF00"/>
                </a:solidFill>
              </a:rPr>
              <a:t>While trades were a significant contributor to Jack’s success, the 1984 Padres were also greatly aided through the draft and free agent signings. Jack used all the moves necessary to create a winner.</a:t>
            </a:r>
          </a:p>
          <a:p>
            <a:r>
              <a:rPr lang="en-US" sz="3600" b="1" dirty="0">
                <a:solidFill>
                  <a:srgbClr val="FFFF00"/>
                </a:solidFill>
              </a:rPr>
              <a:t>Jack became a Cub-Buster</a:t>
            </a:r>
          </a:p>
        </p:txBody>
      </p:sp>
    </p:spTree>
    <p:extLst>
      <p:ext uri="{BB962C8B-B14F-4D97-AF65-F5344CB8AC3E}">
        <p14:creationId xmlns:p14="http://schemas.microsoft.com/office/powerpoint/2010/main" val="3866420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5C74-CCCB-4812-987A-3B2BAACDA766}"/>
              </a:ext>
            </a:extLst>
          </p:cNvPr>
          <p:cNvSpPr>
            <a:spLocks noGrp="1"/>
          </p:cNvSpPr>
          <p:nvPr>
            <p:ph type="title"/>
          </p:nvPr>
        </p:nvSpPr>
        <p:spPr/>
        <p:txBody>
          <a:bodyPr>
            <a:normAutofit/>
          </a:bodyPr>
          <a:lstStyle/>
          <a:p>
            <a:r>
              <a:rPr lang="en-US" sz="4800" b="1" dirty="0">
                <a:solidFill>
                  <a:srgbClr val="FD6E03"/>
                </a:solidFill>
              </a:rPr>
              <a:t>The Trader Jack Years</a:t>
            </a:r>
          </a:p>
        </p:txBody>
      </p:sp>
      <p:sp>
        <p:nvSpPr>
          <p:cNvPr id="3" name="Content Placeholder 2">
            <a:extLst>
              <a:ext uri="{FF2B5EF4-FFF2-40B4-BE49-F238E27FC236}">
                <a16:creationId xmlns:a16="http://schemas.microsoft.com/office/drawing/2014/main" id="{D41905C2-6068-40A9-BE47-A6882FA757B4}"/>
              </a:ext>
            </a:extLst>
          </p:cNvPr>
          <p:cNvSpPr>
            <a:spLocks noGrp="1"/>
          </p:cNvSpPr>
          <p:nvPr>
            <p:ph idx="1"/>
          </p:nvPr>
        </p:nvSpPr>
        <p:spPr>
          <a:xfrm>
            <a:off x="838200" y="1453092"/>
            <a:ext cx="10515600" cy="4351338"/>
          </a:xfrm>
        </p:spPr>
        <p:txBody>
          <a:bodyPr>
            <a:noAutofit/>
          </a:bodyPr>
          <a:lstStyle/>
          <a:p>
            <a:endParaRPr lang="en-US" sz="3200" b="1" dirty="0">
              <a:solidFill>
                <a:srgbClr val="FFFF00"/>
              </a:solidFill>
            </a:endParaRPr>
          </a:p>
          <a:p>
            <a:endParaRPr lang="en-US" sz="3200" b="1" dirty="0">
              <a:solidFill>
                <a:srgbClr val="FFFF00"/>
              </a:solidFill>
            </a:endParaRPr>
          </a:p>
          <a:p>
            <a:r>
              <a:rPr lang="en-US" sz="4800" b="1" dirty="0">
                <a:solidFill>
                  <a:srgbClr val="FFFF00"/>
                </a:solidFill>
              </a:rPr>
              <a:t>In 2017, John Aloysius “Trader Jack” McKeon was inducted into the San Diego Padres Hall of Fame</a:t>
            </a:r>
          </a:p>
        </p:txBody>
      </p:sp>
    </p:spTree>
    <p:extLst>
      <p:ext uri="{BB962C8B-B14F-4D97-AF65-F5344CB8AC3E}">
        <p14:creationId xmlns:p14="http://schemas.microsoft.com/office/powerpoint/2010/main" val="329324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097E-B9A9-4673-9414-F34FDB27674E}"/>
              </a:ext>
            </a:extLst>
          </p:cNvPr>
          <p:cNvSpPr>
            <a:spLocks noGrp="1"/>
          </p:cNvSpPr>
          <p:nvPr>
            <p:ph type="title"/>
          </p:nvPr>
        </p:nvSpPr>
        <p:spPr/>
        <p:txBody>
          <a:bodyPr>
            <a:normAutofit/>
          </a:bodyPr>
          <a:lstStyle/>
          <a:p>
            <a:r>
              <a:rPr lang="en-US" sz="4800" b="1" dirty="0">
                <a:solidFill>
                  <a:srgbClr val="FD6E03"/>
                </a:solidFill>
              </a:rPr>
              <a:t>Before San Diego</a:t>
            </a:r>
          </a:p>
        </p:txBody>
      </p:sp>
      <p:sp>
        <p:nvSpPr>
          <p:cNvPr id="3" name="Content Placeholder 2">
            <a:extLst>
              <a:ext uri="{FF2B5EF4-FFF2-40B4-BE49-F238E27FC236}">
                <a16:creationId xmlns:a16="http://schemas.microsoft.com/office/drawing/2014/main" id="{EB2F5246-06FA-46A0-8EDB-FE93E1F14C2C}"/>
              </a:ext>
            </a:extLst>
          </p:cNvPr>
          <p:cNvSpPr>
            <a:spLocks noGrp="1"/>
          </p:cNvSpPr>
          <p:nvPr>
            <p:ph idx="1"/>
          </p:nvPr>
        </p:nvSpPr>
        <p:spPr>
          <a:xfrm>
            <a:off x="838200" y="1603376"/>
            <a:ext cx="10515600" cy="4351338"/>
          </a:xfrm>
        </p:spPr>
        <p:txBody>
          <a:bodyPr>
            <a:normAutofit fontScale="92500" lnSpcReduction="10000"/>
          </a:bodyPr>
          <a:lstStyle/>
          <a:p>
            <a:pPr>
              <a:spcBef>
                <a:spcPts val="0"/>
              </a:spcBef>
              <a:spcAft>
                <a:spcPts val="1200"/>
              </a:spcAft>
            </a:pPr>
            <a:r>
              <a:rPr lang="en-US" sz="3500" b="1" dirty="0">
                <a:solidFill>
                  <a:srgbClr val="FFFF00"/>
                </a:solidFill>
              </a:rPr>
              <a:t>Jack was born in South Amboy, NJ</a:t>
            </a:r>
          </a:p>
          <a:p>
            <a:pPr>
              <a:spcBef>
                <a:spcPts val="0"/>
              </a:spcBef>
              <a:spcAft>
                <a:spcPts val="1200"/>
              </a:spcAft>
            </a:pPr>
            <a:r>
              <a:rPr lang="en-US" sz="3500" b="1" dirty="0">
                <a:solidFill>
                  <a:srgbClr val="FFFF00"/>
                </a:solidFill>
              </a:rPr>
              <a:t>Went to St. Mary’s High School in South Amboy</a:t>
            </a:r>
          </a:p>
          <a:p>
            <a:pPr>
              <a:spcBef>
                <a:spcPts val="0"/>
              </a:spcBef>
              <a:spcAft>
                <a:spcPts val="1200"/>
              </a:spcAft>
            </a:pPr>
            <a:r>
              <a:rPr lang="en-US" sz="3500" b="1" dirty="0">
                <a:solidFill>
                  <a:srgbClr val="FFFF00"/>
                </a:solidFill>
              </a:rPr>
              <a:t>Signed with the Pittsburgh Pirates in 1949 after the intercession of Saint Theresa</a:t>
            </a:r>
          </a:p>
          <a:p>
            <a:pPr>
              <a:spcBef>
                <a:spcPts val="0"/>
              </a:spcBef>
              <a:spcAft>
                <a:spcPts val="1200"/>
              </a:spcAft>
            </a:pPr>
            <a:r>
              <a:rPr lang="en-US" sz="3500" b="1" dirty="0">
                <a:solidFill>
                  <a:srgbClr val="FFFF00"/>
                </a:solidFill>
              </a:rPr>
              <a:t>Played in the minor leagues and became a playing manager at the age 24 with Fayetteville in the Carolina League</a:t>
            </a:r>
          </a:p>
          <a:p>
            <a:pPr>
              <a:spcBef>
                <a:spcPts val="0"/>
              </a:spcBef>
              <a:spcAft>
                <a:spcPts val="1200"/>
              </a:spcAft>
            </a:pPr>
            <a:r>
              <a:rPr lang="en-US" sz="3500" b="1" dirty="0">
                <a:solidFill>
                  <a:srgbClr val="FFFF00"/>
                </a:solidFill>
              </a:rPr>
              <a:t>Graduated from Elon College in 1962</a:t>
            </a:r>
          </a:p>
          <a:p>
            <a:pPr>
              <a:spcBef>
                <a:spcPts val="0"/>
              </a:spcBef>
              <a:spcAft>
                <a:spcPts val="1200"/>
              </a:spcAft>
            </a:pPr>
            <a:r>
              <a:rPr lang="en-US" sz="3500" b="1" dirty="0">
                <a:solidFill>
                  <a:srgbClr val="FFFF00"/>
                </a:solidFill>
              </a:rPr>
              <a:t>Continued to play and manage in the minors until 1973</a:t>
            </a:r>
          </a:p>
          <a:p>
            <a:endParaRPr lang="en-US" dirty="0"/>
          </a:p>
        </p:txBody>
      </p:sp>
    </p:spTree>
    <p:extLst>
      <p:ext uri="{BB962C8B-B14F-4D97-AF65-F5344CB8AC3E}">
        <p14:creationId xmlns:p14="http://schemas.microsoft.com/office/powerpoint/2010/main" val="142412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097E-B9A9-4673-9414-F34FDB27674E}"/>
              </a:ext>
            </a:extLst>
          </p:cNvPr>
          <p:cNvSpPr>
            <a:spLocks noGrp="1"/>
          </p:cNvSpPr>
          <p:nvPr>
            <p:ph type="title"/>
          </p:nvPr>
        </p:nvSpPr>
        <p:spPr/>
        <p:txBody>
          <a:bodyPr>
            <a:normAutofit/>
          </a:bodyPr>
          <a:lstStyle/>
          <a:p>
            <a:r>
              <a:rPr lang="en-US" sz="4800" b="1" dirty="0">
                <a:solidFill>
                  <a:srgbClr val="FD6E03"/>
                </a:solidFill>
              </a:rPr>
              <a:t>Before San Diego (cont.)</a:t>
            </a:r>
          </a:p>
        </p:txBody>
      </p:sp>
      <p:sp>
        <p:nvSpPr>
          <p:cNvPr id="3" name="Content Placeholder 2">
            <a:extLst>
              <a:ext uri="{FF2B5EF4-FFF2-40B4-BE49-F238E27FC236}">
                <a16:creationId xmlns:a16="http://schemas.microsoft.com/office/drawing/2014/main" id="{EB2F5246-06FA-46A0-8EDB-FE93E1F14C2C}"/>
              </a:ext>
            </a:extLst>
          </p:cNvPr>
          <p:cNvSpPr>
            <a:spLocks noGrp="1"/>
          </p:cNvSpPr>
          <p:nvPr>
            <p:ph idx="1"/>
          </p:nvPr>
        </p:nvSpPr>
        <p:spPr>
          <a:xfrm>
            <a:off x="838200" y="1690688"/>
            <a:ext cx="10515600" cy="4351338"/>
          </a:xfrm>
        </p:spPr>
        <p:txBody>
          <a:bodyPr>
            <a:normAutofit fontScale="77500" lnSpcReduction="20000"/>
          </a:bodyPr>
          <a:lstStyle/>
          <a:p>
            <a:pPr>
              <a:spcBef>
                <a:spcPts val="0"/>
              </a:spcBef>
              <a:spcAft>
                <a:spcPts val="1200"/>
              </a:spcAft>
            </a:pPr>
            <a:r>
              <a:rPr lang="en-US" sz="4100" b="1" dirty="0">
                <a:solidFill>
                  <a:srgbClr val="FFFF00"/>
                </a:solidFill>
              </a:rPr>
              <a:t>Replaced Bob Lemon as manager of the Kansas City Royals in 1973</a:t>
            </a:r>
          </a:p>
          <a:p>
            <a:pPr>
              <a:spcBef>
                <a:spcPts val="0"/>
              </a:spcBef>
              <a:spcAft>
                <a:spcPts val="1200"/>
              </a:spcAft>
            </a:pPr>
            <a:r>
              <a:rPr lang="en-US" sz="4100" b="1" dirty="0">
                <a:solidFill>
                  <a:srgbClr val="FFFF00"/>
                </a:solidFill>
              </a:rPr>
              <a:t>Managed KC until 1975 when he was replaced in season with a 50-46 record</a:t>
            </a:r>
          </a:p>
          <a:p>
            <a:pPr>
              <a:spcBef>
                <a:spcPts val="0"/>
              </a:spcBef>
              <a:spcAft>
                <a:spcPts val="1200"/>
              </a:spcAft>
            </a:pPr>
            <a:r>
              <a:rPr lang="en-US" sz="4100" b="1" dirty="0">
                <a:solidFill>
                  <a:srgbClr val="FFFF00"/>
                </a:solidFill>
              </a:rPr>
              <a:t>Named manager of Oakland A’s in 1977 but Charlie Finley replaced him with Bobby Winkles after the A’s started the season with a 26-27 record</a:t>
            </a:r>
          </a:p>
          <a:p>
            <a:pPr>
              <a:spcBef>
                <a:spcPts val="0"/>
              </a:spcBef>
              <a:spcAft>
                <a:spcPts val="1200"/>
              </a:spcAft>
            </a:pPr>
            <a:r>
              <a:rPr lang="en-US" sz="4100" b="1" dirty="0">
                <a:solidFill>
                  <a:srgbClr val="FFFF00"/>
                </a:solidFill>
              </a:rPr>
              <a:t>Jack stayed in Oakland organization and replaced Winkles during the 1978 season</a:t>
            </a:r>
          </a:p>
          <a:p>
            <a:pPr>
              <a:spcBef>
                <a:spcPts val="0"/>
              </a:spcBef>
              <a:spcAft>
                <a:spcPts val="1200"/>
              </a:spcAft>
            </a:pPr>
            <a:r>
              <a:rPr lang="en-US" sz="4100" b="1" dirty="0">
                <a:solidFill>
                  <a:srgbClr val="FFFF00"/>
                </a:solidFill>
              </a:rPr>
              <a:t>Managed Triple-A Denver in Montreal organization in 1979</a:t>
            </a:r>
          </a:p>
          <a:p>
            <a:endParaRPr lang="en-US" dirty="0"/>
          </a:p>
        </p:txBody>
      </p:sp>
    </p:spTree>
    <p:extLst>
      <p:ext uri="{BB962C8B-B14F-4D97-AF65-F5344CB8AC3E}">
        <p14:creationId xmlns:p14="http://schemas.microsoft.com/office/powerpoint/2010/main" val="145439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DD799C-F0D4-4C86-ABC3-DCC97A8048A4}"/>
              </a:ext>
            </a:extLst>
          </p:cNvPr>
          <p:cNvSpPr>
            <a:spLocks noGrp="1"/>
          </p:cNvSpPr>
          <p:nvPr>
            <p:ph type="title"/>
          </p:nvPr>
        </p:nvSpPr>
        <p:spPr/>
        <p:txBody>
          <a:bodyPr>
            <a:normAutofit/>
          </a:bodyPr>
          <a:lstStyle/>
          <a:p>
            <a:r>
              <a:rPr lang="en-US" sz="4800" b="1" dirty="0">
                <a:solidFill>
                  <a:srgbClr val="FD6E03"/>
                </a:solidFill>
              </a:rPr>
              <a:t>Arrives in San Diego</a:t>
            </a:r>
          </a:p>
        </p:txBody>
      </p:sp>
      <p:sp>
        <p:nvSpPr>
          <p:cNvPr id="5" name="Content Placeholder 4">
            <a:extLst>
              <a:ext uri="{FF2B5EF4-FFF2-40B4-BE49-F238E27FC236}">
                <a16:creationId xmlns:a16="http://schemas.microsoft.com/office/drawing/2014/main" id="{5EDEE0B7-9C63-4A8E-8E60-56760885C458}"/>
              </a:ext>
            </a:extLst>
          </p:cNvPr>
          <p:cNvSpPr>
            <a:spLocks noGrp="1"/>
          </p:cNvSpPr>
          <p:nvPr>
            <p:ph idx="1"/>
          </p:nvPr>
        </p:nvSpPr>
        <p:spPr>
          <a:xfrm>
            <a:off x="838200" y="1554691"/>
            <a:ext cx="10515600" cy="4351338"/>
          </a:xfrm>
        </p:spPr>
        <p:txBody>
          <a:bodyPr>
            <a:normAutofit/>
          </a:bodyPr>
          <a:lstStyle/>
          <a:p>
            <a:r>
              <a:rPr lang="en-US" sz="3600" b="1" dirty="0">
                <a:solidFill>
                  <a:srgbClr val="FFFF00"/>
                </a:solidFill>
              </a:rPr>
              <a:t>In 1980, Jack started in the Padres front office as a  Scout/Assistant to GM Bob Fontaine</a:t>
            </a:r>
          </a:p>
          <a:p>
            <a:endParaRPr lang="en-US" sz="3600" b="1" dirty="0">
              <a:solidFill>
                <a:srgbClr val="FFFF00"/>
              </a:solidFill>
            </a:endParaRPr>
          </a:p>
          <a:p>
            <a:r>
              <a:rPr lang="en-US" sz="3600" b="1" dirty="0">
                <a:solidFill>
                  <a:srgbClr val="FFFF00"/>
                </a:solidFill>
              </a:rPr>
              <a:t>At the All-Star game break, Fontaine was fired by owner Ray Kroc and president Ballard Smith </a:t>
            </a:r>
          </a:p>
          <a:p>
            <a:endParaRPr lang="en-US" sz="3600" b="1" dirty="0">
              <a:solidFill>
                <a:srgbClr val="FFFF00"/>
              </a:solidFill>
            </a:endParaRPr>
          </a:p>
          <a:p>
            <a:r>
              <a:rPr lang="en-US" sz="3600" b="1" dirty="0">
                <a:solidFill>
                  <a:srgbClr val="FFFF00"/>
                </a:solidFill>
              </a:rPr>
              <a:t>Jack became the GM of the Padres at age 49</a:t>
            </a:r>
          </a:p>
        </p:txBody>
      </p:sp>
    </p:spTree>
    <p:extLst>
      <p:ext uri="{BB962C8B-B14F-4D97-AF65-F5344CB8AC3E}">
        <p14:creationId xmlns:p14="http://schemas.microsoft.com/office/powerpoint/2010/main" val="392203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DD799C-F0D4-4C86-ABC3-DCC97A8048A4}"/>
              </a:ext>
            </a:extLst>
          </p:cNvPr>
          <p:cNvSpPr>
            <a:spLocks noGrp="1"/>
          </p:cNvSpPr>
          <p:nvPr>
            <p:ph type="title"/>
          </p:nvPr>
        </p:nvSpPr>
        <p:spPr/>
        <p:txBody>
          <a:bodyPr>
            <a:normAutofit/>
          </a:bodyPr>
          <a:lstStyle/>
          <a:p>
            <a:r>
              <a:rPr lang="en-US" sz="4800" b="1" dirty="0">
                <a:solidFill>
                  <a:srgbClr val="FD6E03"/>
                </a:solidFill>
              </a:rPr>
              <a:t>“Trader Jack”</a:t>
            </a:r>
          </a:p>
        </p:txBody>
      </p:sp>
      <p:sp>
        <p:nvSpPr>
          <p:cNvPr id="5" name="Content Placeholder 4">
            <a:extLst>
              <a:ext uri="{FF2B5EF4-FFF2-40B4-BE49-F238E27FC236}">
                <a16:creationId xmlns:a16="http://schemas.microsoft.com/office/drawing/2014/main" id="{5EDEE0B7-9C63-4A8E-8E60-56760885C458}"/>
              </a:ext>
            </a:extLst>
          </p:cNvPr>
          <p:cNvSpPr>
            <a:spLocks noGrp="1"/>
          </p:cNvSpPr>
          <p:nvPr>
            <p:ph idx="1"/>
          </p:nvPr>
        </p:nvSpPr>
        <p:spPr>
          <a:xfrm>
            <a:off x="838200" y="1690688"/>
            <a:ext cx="10515600" cy="4351338"/>
          </a:xfrm>
        </p:spPr>
        <p:txBody>
          <a:bodyPr>
            <a:normAutofit/>
          </a:bodyPr>
          <a:lstStyle/>
          <a:p>
            <a:r>
              <a:rPr lang="en-US" sz="3600" b="1" dirty="0">
                <a:solidFill>
                  <a:srgbClr val="FFFF00"/>
                </a:solidFill>
              </a:rPr>
              <a:t>Baseball writers refer to him as  “Trader Jack” as he begins rebuilding the Padres by trading players he considered “washed up”</a:t>
            </a:r>
          </a:p>
          <a:p>
            <a:endParaRPr lang="en-US" sz="3600" b="1" dirty="0">
              <a:solidFill>
                <a:srgbClr val="FFFF00"/>
              </a:solidFill>
            </a:endParaRPr>
          </a:p>
          <a:p>
            <a:r>
              <a:rPr lang="en-US" sz="3600" b="1" dirty="0">
                <a:solidFill>
                  <a:srgbClr val="FFFF00"/>
                </a:solidFill>
              </a:rPr>
              <a:t>His biggest transaction was an 11-player trade in which </a:t>
            </a:r>
            <a:r>
              <a:rPr lang="en-US" sz="3600" b="1" dirty="0" err="1">
                <a:solidFill>
                  <a:srgbClr val="FFFF00"/>
                </a:solidFill>
              </a:rPr>
              <a:t>Rollie</a:t>
            </a:r>
            <a:r>
              <a:rPr lang="en-US" sz="3600" b="1" dirty="0">
                <a:solidFill>
                  <a:srgbClr val="FFFF00"/>
                </a:solidFill>
              </a:rPr>
              <a:t> Fingers, Bob Shirley, Bob </a:t>
            </a:r>
            <a:r>
              <a:rPr lang="en-US" sz="3600" b="1" dirty="0" err="1">
                <a:solidFill>
                  <a:srgbClr val="FFFF00"/>
                </a:solidFill>
              </a:rPr>
              <a:t>Geren</a:t>
            </a:r>
            <a:r>
              <a:rPr lang="en-US" sz="3600" b="1" dirty="0">
                <a:solidFill>
                  <a:srgbClr val="FFFF00"/>
                </a:solidFill>
              </a:rPr>
              <a:t> and Gene Tenace going to the St. Louis Cardinals for Terry Kennedy, Steve Swisher, Mike Phillips and others</a:t>
            </a:r>
          </a:p>
          <a:p>
            <a:endParaRPr lang="en-US" dirty="0"/>
          </a:p>
        </p:txBody>
      </p:sp>
    </p:spTree>
    <p:extLst>
      <p:ext uri="{BB962C8B-B14F-4D97-AF65-F5344CB8AC3E}">
        <p14:creationId xmlns:p14="http://schemas.microsoft.com/office/powerpoint/2010/main" val="121112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FF18-3E51-4EC2-9E29-8EFAE139E568}"/>
              </a:ext>
            </a:extLst>
          </p:cNvPr>
          <p:cNvSpPr>
            <a:spLocks noGrp="1"/>
          </p:cNvSpPr>
          <p:nvPr>
            <p:ph type="title"/>
          </p:nvPr>
        </p:nvSpPr>
        <p:spPr>
          <a:xfrm>
            <a:off x="838200" y="356129"/>
            <a:ext cx="10515600" cy="1325563"/>
          </a:xfrm>
        </p:spPr>
        <p:txBody>
          <a:bodyPr>
            <a:normAutofit/>
          </a:bodyPr>
          <a:lstStyle/>
          <a:p>
            <a:r>
              <a:rPr lang="en-US" sz="4800" b="1" dirty="0">
                <a:solidFill>
                  <a:srgbClr val="FD6E03"/>
                </a:solidFill>
              </a:rPr>
              <a:t>1981 Season - Not Just trades</a:t>
            </a:r>
          </a:p>
        </p:txBody>
      </p:sp>
      <p:sp>
        <p:nvSpPr>
          <p:cNvPr id="3" name="Content Placeholder 2">
            <a:extLst>
              <a:ext uri="{FF2B5EF4-FFF2-40B4-BE49-F238E27FC236}">
                <a16:creationId xmlns:a16="http://schemas.microsoft.com/office/drawing/2014/main" id="{B1BA2897-E949-4B47-B503-5898C58F5983}"/>
              </a:ext>
            </a:extLst>
          </p:cNvPr>
          <p:cNvSpPr>
            <a:spLocks noGrp="1"/>
          </p:cNvSpPr>
          <p:nvPr>
            <p:ph idx="1"/>
          </p:nvPr>
        </p:nvSpPr>
        <p:spPr>
          <a:xfrm>
            <a:off x="838200" y="1567392"/>
            <a:ext cx="10515600" cy="4351338"/>
          </a:xfrm>
        </p:spPr>
        <p:txBody>
          <a:bodyPr>
            <a:noAutofit/>
          </a:bodyPr>
          <a:lstStyle/>
          <a:p>
            <a:pPr>
              <a:lnSpc>
                <a:spcPct val="100000"/>
              </a:lnSpc>
            </a:pPr>
            <a:r>
              <a:rPr lang="en-US" sz="3600" b="1" dirty="0">
                <a:solidFill>
                  <a:srgbClr val="FFFF00"/>
                </a:solidFill>
              </a:rPr>
              <a:t>Other notable acquisitions:</a:t>
            </a:r>
          </a:p>
          <a:p>
            <a:pPr lvl="1">
              <a:lnSpc>
                <a:spcPct val="100000"/>
              </a:lnSpc>
            </a:pPr>
            <a:r>
              <a:rPr lang="en-US" sz="3600" b="1" dirty="0">
                <a:solidFill>
                  <a:srgbClr val="FFFF00"/>
                </a:solidFill>
              </a:rPr>
              <a:t>Drafted Kevin McReynolds in the first round of the 1981 amateur draft</a:t>
            </a:r>
          </a:p>
          <a:p>
            <a:pPr lvl="1">
              <a:lnSpc>
                <a:spcPct val="100000"/>
              </a:lnSpc>
            </a:pPr>
            <a:r>
              <a:rPr lang="en-US" sz="3600" b="1" dirty="0">
                <a:solidFill>
                  <a:srgbClr val="FFFF00"/>
                </a:solidFill>
              </a:rPr>
              <a:t>Drafted Tony Gwynn in the third round</a:t>
            </a:r>
          </a:p>
          <a:p>
            <a:pPr lvl="1">
              <a:lnSpc>
                <a:spcPct val="100000"/>
              </a:lnSpc>
            </a:pPr>
            <a:r>
              <a:rPr lang="en-US" sz="3600" b="1" dirty="0">
                <a:solidFill>
                  <a:srgbClr val="FFFF00"/>
                </a:solidFill>
              </a:rPr>
              <a:t>Drafted Greg Booker, his future son-in-law, in the 10</a:t>
            </a:r>
            <a:r>
              <a:rPr lang="en-US" sz="3600" b="1" baseline="30000" dirty="0">
                <a:solidFill>
                  <a:srgbClr val="FFFF00"/>
                </a:solidFill>
              </a:rPr>
              <a:t>th</a:t>
            </a:r>
            <a:r>
              <a:rPr lang="en-US" sz="3600" b="1" dirty="0">
                <a:solidFill>
                  <a:srgbClr val="FFFF00"/>
                </a:solidFill>
              </a:rPr>
              <a:t> round. Greg passed away this past spring.</a:t>
            </a:r>
          </a:p>
          <a:p>
            <a:pPr lvl="1">
              <a:lnSpc>
                <a:spcPct val="100000"/>
              </a:lnSpc>
            </a:pPr>
            <a:r>
              <a:rPr lang="en-US" sz="3600" b="1" dirty="0">
                <a:solidFill>
                  <a:srgbClr val="FFFF00"/>
                </a:solidFill>
              </a:rPr>
              <a:t>Drafted John Kruk in the third round of secondary phase</a:t>
            </a:r>
          </a:p>
        </p:txBody>
      </p:sp>
    </p:spTree>
    <p:extLst>
      <p:ext uri="{BB962C8B-B14F-4D97-AF65-F5344CB8AC3E}">
        <p14:creationId xmlns:p14="http://schemas.microsoft.com/office/powerpoint/2010/main" val="46026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FF18-3E51-4EC2-9E29-8EFAE139E568}"/>
              </a:ext>
            </a:extLst>
          </p:cNvPr>
          <p:cNvSpPr>
            <a:spLocks noGrp="1"/>
          </p:cNvSpPr>
          <p:nvPr>
            <p:ph type="title"/>
          </p:nvPr>
        </p:nvSpPr>
        <p:spPr>
          <a:xfrm>
            <a:off x="838200" y="394229"/>
            <a:ext cx="10515600" cy="1325563"/>
          </a:xfrm>
        </p:spPr>
        <p:txBody>
          <a:bodyPr>
            <a:normAutofit/>
          </a:bodyPr>
          <a:lstStyle/>
          <a:p>
            <a:r>
              <a:rPr lang="en-US" sz="4800" b="1" dirty="0">
                <a:solidFill>
                  <a:srgbClr val="FD6E03"/>
                </a:solidFill>
              </a:rPr>
              <a:t>After 1981 Season</a:t>
            </a:r>
          </a:p>
        </p:txBody>
      </p:sp>
      <p:sp>
        <p:nvSpPr>
          <p:cNvPr id="3" name="Content Placeholder 2">
            <a:extLst>
              <a:ext uri="{FF2B5EF4-FFF2-40B4-BE49-F238E27FC236}">
                <a16:creationId xmlns:a16="http://schemas.microsoft.com/office/drawing/2014/main" id="{B1BA2897-E949-4B47-B503-5898C58F5983}"/>
              </a:ext>
            </a:extLst>
          </p:cNvPr>
          <p:cNvSpPr>
            <a:spLocks noGrp="1"/>
          </p:cNvSpPr>
          <p:nvPr>
            <p:ph idx="1"/>
          </p:nvPr>
        </p:nvSpPr>
        <p:spPr>
          <a:xfrm>
            <a:off x="838200" y="1253331"/>
            <a:ext cx="10515600" cy="4351338"/>
          </a:xfrm>
        </p:spPr>
        <p:txBody>
          <a:bodyPr>
            <a:noAutofit/>
          </a:bodyPr>
          <a:lstStyle/>
          <a:p>
            <a:pPr>
              <a:lnSpc>
                <a:spcPct val="100000"/>
              </a:lnSpc>
            </a:pPr>
            <a:endParaRPr lang="en-US" sz="3200" b="1" dirty="0">
              <a:solidFill>
                <a:srgbClr val="FFFF00"/>
              </a:solidFill>
            </a:endParaRPr>
          </a:p>
          <a:p>
            <a:pPr>
              <a:lnSpc>
                <a:spcPct val="100000"/>
              </a:lnSpc>
            </a:pPr>
            <a:r>
              <a:rPr lang="en-US" sz="3600" b="1" dirty="0">
                <a:solidFill>
                  <a:srgbClr val="FFFF00"/>
                </a:solidFill>
              </a:rPr>
              <a:t>Replaced Frank Howard as manager with Dick Williams</a:t>
            </a:r>
          </a:p>
          <a:p>
            <a:pPr>
              <a:lnSpc>
                <a:spcPct val="100000"/>
              </a:lnSpc>
            </a:pPr>
            <a:endParaRPr lang="en-US" sz="3600" b="1" dirty="0">
              <a:solidFill>
                <a:srgbClr val="FFFF00"/>
              </a:solidFill>
            </a:endParaRPr>
          </a:p>
          <a:p>
            <a:pPr>
              <a:lnSpc>
                <a:spcPct val="100000"/>
              </a:lnSpc>
            </a:pPr>
            <a:r>
              <a:rPr lang="en-US" sz="3600" b="1" dirty="0">
                <a:solidFill>
                  <a:srgbClr val="FFFF00"/>
                </a:solidFill>
              </a:rPr>
              <a:t>Traded Ozzie Smith was to the Cardinals for Garry Templeton and </a:t>
            </a:r>
            <a:r>
              <a:rPr lang="en-US" sz="3600" b="1" dirty="0" err="1">
                <a:solidFill>
                  <a:srgbClr val="FFFF00"/>
                </a:solidFill>
              </a:rPr>
              <a:t>Sixto</a:t>
            </a:r>
            <a:r>
              <a:rPr lang="en-US" sz="3600" b="1" dirty="0">
                <a:solidFill>
                  <a:srgbClr val="FFFF00"/>
                </a:solidFill>
              </a:rPr>
              <a:t> </a:t>
            </a:r>
            <a:r>
              <a:rPr lang="en-US" sz="3600" b="1" dirty="0" err="1">
                <a:solidFill>
                  <a:srgbClr val="FFFF00"/>
                </a:solidFill>
              </a:rPr>
              <a:t>Lezcano</a:t>
            </a:r>
            <a:endParaRPr lang="en-US" sz="3600" b="1" dirty="0">
              <a:solidFill>
                <a:srgbClr val="FFFF00"/>
              </a:solidFill>
            </a:endParaRPr>
          </a:p>
        </p:txBody>
      </p:sp>
    </p:spTree>
    <p:extLst>
      <p:ext uri="{BB962C8B-B14F-4D97-AF65-F5344CB8AC3E}">
        <p14:creationId xmlns:p14="http://schemas.microsoft.com/office/powerpoint/2010/main" val="168916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D531-A7B0-4E13-A90E-18B819473BF0}"/>
              </a:ext>
            </a:extLst>
          </p:cNvPr>
          <p:cNvSpPr>
            <a:spLocks noGrp="1"/>
          </p:cNvSpPr>
          <p:nvPr>
            <p:ph type="title"/>
          </p:nvPr>
        </p:nvSpPr>
        <p:spPr>
          <a:xfrm>
            <a:off x="838200" y="500062"/>
            <a:ext cx="10515600" cy="1325563"/>
          </a:xfrm>
        </p:spPr>
        <p:txBody>
          <a:bodyPr>
            <a:normAutofit/>
          </a:bodyPr>
          <a:lstStyle/>
          <a:p>
            <a:r>
              <a:rPr lang="en-US" sz="4800" b="1" dirty="0">
                <a:solidFill>
                  <a:srgbClr val="FD6E03"/>
                </a:solidFill>
              </a:rPr>
              <a:t>1982 and 1983 Seasons</a:t>
            </a:r>
          </a:p>
        </p:txBody>
      </p:sp>
      <p:sp>
        <p:nvSpPr>
          <p:cNvPr id="3" name="Content Placeholder 2">
            <a:extLst>
              <a:ext uri="{FF2B5EF4-FFF2-40B4-BE49-F238E27FC236}">
                <a16:creationId xmlns:a16="http://schemas.microsoft.com/office/drawing/2014/main" id="{D827C780-6729-4AD3-925E-EA8F23AAB12B}"/>
              </a:ext>
            </a:extLst>
          </p:cNvPr>
          <p:cNvSpPr>
            <a:spLocks noGrp="1"/>
          </p:cNvSpPr>
          <p:nvPr>
            <p:ph idx="1"/>
          </p:nvPr>
        </p:nvSpPr>
        <p:spPr/>
        <p:txBody>
          <a:bodyPr>
            <a:noAutofit/>
          </a:bodyPr>
          <a:lstStyle/>
          <a:p>
            <a:pPr>
              <a:spcBef>
                <a:spcPts val="0"/>
              </a:spcBef>
              <a:spcAft>
                <a:spcPts val="1200"/>
              </a:spcAft>
            </a:pPr>
            <a:r>
              <a:rPr lang="en-US" sz="3200" b="1" dirty="0">
                <a:solidFill>
                  <a:srgbClr val="FFFF00"/>
                </a:solidFill>
              </a:rPr>
              <a:t>Gwynn made debut in 1982 collecting two hits in first game</a:t>
            </a:r>
          </a:p>
          <a:p>
            <a:pPr>
              <a:spcBef>
                <a:spcPts val="0"/>
              </a:spcBef>
              <a:spcAft>
                <a:spcPts val="1200"/>
              </a:spcAft>
            </a:pPr>
            <a:r>
              <a:rPr lang="en-US" sz="3200" b="1" dirty="0">
                <a:solidFill>
                  <a:srgbClr val="FFFF00"/>
                </a:solidFill>
              </a:rPr>
              <a:t>Padres finished in 4</a:t>
            </a:r>
            <a:r>
              <a:rPr lang="en-US" sz="3200" b="1" baseline="30000" dirty="0">
                <a:solidFill>
                  <a:srgbClr val="FFFF00"/>
                </a:solidFill>
              </a:rPr>
              <a:t>th</a:t>
            </a:r>
            <a:r>
              <a:rPr lang="en-US" sz="3200" b="1" dirty="0">
                <a:solidFill>
                  <a:srgbClr val="FFFF00"/>
                </a:solidFill>
              </a:rPr>
              <a:t> place in both 1982 and 1983 showing considerable improvement</a:t>
            </a:r>
          </a:p>
          <a:p>
            <a:pPr>
              <a:spcBef>
                <a:spcPts val="0"/>
              </a:spcBef>
              <a:spcAft>
                <a:spcPts val="1200"/>
              </a:spcAft>
            </a:pPr>
            <a:r>
              <a:rPr lang="en-US" sz="3200" b="1" dirty="0">
                <a:solidFill>
                  <a:srgbClr val="FFFF00"/>
                </a:solidFill>
              </a:rPr>
              <a:t>Attendance increased as Padres drew over 1.5 million fans in 1983</a:t>
            </a:r>
          </a:p>
          <a:p>
            <a:pPr>
              <a:spcBef>
                <a:spcPts val="0"/>
              </a:spcBef>
              <a:spcAft>
                <a:spcPts val="1200"/>
              </a:spcAft>
            </a:pPr>
            <a:r>
              <a:rPr lang="en-US" sz="3200" b="1" dirty="0">
                <a:solidFill>
                  <a:srgbClr val="FFFF00"/>
                </a:solidFill>
              </a:rPr>
              <a:t>In preparation for 1984 season, Jack signed free agents Steve Garvey and </a:t>
            </a:r>
            <a:r>
              <a:rPr lang="en-US" sz="3200" b="1" dirty="0" err="1">
                <a:solidFill>
                  <a:srgbClr val="FFFF00"/>
                </a:solidFill>
              </a:rPr>
              <a:t>Graig</a:t>
            </a:r>
            <a:r>
              <a:rPr lang="en-US" sz="3200" b="1" dirty="0">
                <a:solidFill>
                  <a:srgbClr val="FFFF00"/>
                </a:solidFill>
              </a:rPr>
              <a:t> Nettles, and traded for Dave Dravecky and Carmelo Martinez</a:t>
            </a:r>
          </a:p>
          <a:p>
            <a:endParaRPr lang="en-US" sz="3200" b="1" dirty="0">
              <a:solidFill>
                <a:srgbClr val="FFFF00"/>
              </a:solidFill>
            </a:endParaRPr>
          </a:p>
        </p:txBody>
      </p:sp>
    </p:spTree>
    <p:extLst>
      <p:ext uri="{BB962C8B-B14F-4D97-AF65-F5344CB8AC3E}">
        <p14:creationId xmlns:p14="http://schemas.microsoft.com/office/powerpoint/2010/main" val="291402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A998-EA5A-4255-A583-18812C1B8A46}"/>
              </a:ext>
            </a:extLst>
          </p:cNvPr>
          <p:cNvSpPr>
            <a:spLocks noGrp="1"/>
          </p:cNvSpPr>
          <p:nvPr>
            <p:ph type="title"/>
          </p:nvPr>
        </p:nvSpPr>
        <p:spPr>
          <a:xfrm>
            <a:off x="838200" y="500062"/>
            <a:ext cx="10515600" cy="1325563"/>
          </a:xfrm>
        </p:spPr>
        <p:txBody>
          <a:bodyPr>
            <a:normAutofit/>
          </a:bodyPr>
          <a:lstStyle/>
          <a:p>
            <a:r>
              <a:rPr lang="en-US" sz="4800" b="1" dirty="0">
                <a:solidFill>
                  <a:srgbClr val="FD6E03"/>
                </a:solidFill>
              </a:rPr>
              <a:t>1984 Season: It All Comes Together</a:t>
            </a:r>
          </a:p>
        </p:txBody>
      </p:sp>
      <p:sp>
        <p:nvSpPr>
          <p:cNvPr id="3" name="Content Placeholder 2">
            <a:extLst>
              <a:ext uri="{FF2B5EF4-FFF2-40B4-BE49-F238E27FC236}">
                <a16:creationId xmlns:a16="http://schemas.microsoft.com/office/drawing/2014/main" id="{83C3F00F-5A5F-480D-8B7B-2D80D95085B7}"/>
              </a:ext>
            </a:extLst>
          </p:cNvPr>
          <p:cNvSpPr>
            <a:spLocks noGrp="1"/>
          </p:cNvSpPr>
          <p:nvPr>
            <p:ph idx="1"/>
          </p:nvPr>
        </p:nvSpPr>
        <p:spPr>
          <a:xfrm>
            <a:off x="838200" y="1825625"/>
            <a:ext cx="10515600" cy="4351338"/>
          </a:xfrm>
        </p:spPr>
        <p:txBody>
          <a:bodyPr>
            <a:normAutofit fontScale="77500" lnSpcReduction="20000"/>
          </a:bodyPr>
          <a:lstStyle/>
          <a:p>
            <a:pPr>
              <a:spcBef>
                <a:spcPts val="0"/>
              </a:spcBef>
              <a:spcAft>
                <a:spcPts val="1200"/>
              </a:spcAft>
            </a:pPr>
            <a:r>
              <a:rPr lang="en-US" sz="4200" b="1" dirty="0">
                <a:solidFill>
                  <a:srgbClr val="FFFF00"/>
                </a:solidFill>
              </a:rPr>
              <a:t>Won NL West going away</a:t>
            </a:r>
          </a:p>
          <a:p>
            <a:pPr>
              <a:spcBef>
                <a:spcPts val="0"/>
              </a:spcBef>
              <a:spcAft>
                <a:spcPts val="1200"/>
              </a:spcAft>
            </a:pPr>
            <a:r>
              <a:rPr lang="en-US" sz="4200" b="1" dirty="0">
                <a:solidFill>
                  <a:srgbClr val="FFFF00"/>
                </a:solidFill>
              </a:rPr>
              <a:t>Played Chicago Cubs in 5 game playoff for NL pennant</a:t>
            </a:r>
          </a:p>
          <a:p>
            <a:pPr lvl="1">
              <a:spcBef>
                <a:spcPts val="0"/>
              </a:spcBef>
              <a:spcAft>
                <a:spcPts val="1200"/>
              </a:spcAft>
            </a:pPr>
            <a:r>
              <a:rPr lang="en-US" sz="3300" b="1" dirty="0">
                <a:solidFill>
                  <a:srgbClr val="FFFF00"/>
                </a:solidFill>
              </a:rPr>
              <a:t>Cubs won first two at Wrigley Field 13-0 and 4-2 to jump to 2 game lead</a:t>
            </a:r>
          </a:p>
          <a:p>
            <a:pPr lvl="1">
              <a:spcBef>
                <a:spcPts val="0"/>
              </a:spcBef>
              <a:spcAft>
                <a:spcPts val="1200"/>
              </a:spcAft>
            </a:pPr>
            <a:r>
              <a:rPr lang="en-US" sz="3300" b="1" dirty="0">
                <a:solidFill>
                  <a:srgbClr val="FFFF00"/>
                </a:solidFill>
              </a:rPr>
              <a:t>Cubs fans believed this is their year</a:t>
            </a:r>
          </a:p>
          <a:p>
            <a:pPr lvl="1">
              <a:spcBef>
                <a:spcPts val="0"/>
              </a:spcBef>
              <a:spcAft>
                <a:spcPts val="1200"/>
              </a:spcAft>
            </a:pPr>
            <a:r>
              <a:rPr lang="en-US" sz="3300" b="1" dirty="0">
                <a:solidFill>
                  <a:srgbClr val="FFFF00"/>
                </a:solidFill>
              </a:rPr>
              <a:t>Padres won Game 3 behind Ed Whitson</a:t>
            </a:r>
          </a:p>
          <a:p>
            <a:pPr lvl="1">
              <a:spcBef>
                <a:spcPts val="0"/>
              </a:spcBef>
              <a:spcAft>
                <a:spcPts val="1200"/>
              </a:spcAft>
            </a:pPr>
            <a:r>
              <a:rPr lang="en-US" sz="3300" b="1" dirty="0">
                <a:solidFill>
                  <a:srgbClr val="FFFF00"/>
                </a:solidFill>
              </a:rPr>
              <a:t>In Game 4 San Diego won and tied the series on Steve Garvey two-run home in bottom on the 9</a:t>
            </a:r>
            <a:r>
              <a:rPr lang="en-US" sz="3300" b="1" baseline="30000" dirty="0">
                <a:solidFill>
                  <a:srgbClr val="FFFF00"/>
                </a:solidFill>
              </a:rPr>
              <a:t>th</a:t>
            </a:r>
            <a:endParaRPr lang="en-US" sz="3300" b="1" dirty="0">
              <a:solidFill>
                <a:srgbClr val="FFFF00"/>
              </a:solidFill>
            </a:endParaRPr>
          </a:p>
          <a:p>
            <a:pPr lvl="1">
              <a:spcBef>
                <a:spcPts val="0"/>
              </a:spcBef>
              <a:spcAft>
                <a:spcPts val="1200"/>
              </a:spcAft>
            </a:pPr>
            <a:r>
              <a:rPr lang="en-US" sz="3300" b="1" dirty="0">
                <a:solidFill>
                  <a:srgbClr val="FFFF00"/>
                </a:solidFill>
              </a:rPr>
              <a:t>Cubs get early lead in Game 5 but Padres aided by Leon Durham fielding error rally to win game 6-3 and series</a:t>
            </a:r>
          </a:p>
          <a:p>
            <a:endParaRPr lang="en-US" dirty="0"/>
          </a:p>
          <a:p>
            <a:endParaRPr lang="en-US" dirty="0"/>
          </a:p>
        </p:txBody>
      </p:sp>
    </p:spTree>
    <p:extLst>
      <p:ext uri="{BB962C8B-B14F-4D97-AF65-F5344CB8AC3E}">
        <p14:creationId xmlns:p14="http://schemas.microsoft.com/office/powerpoint/2010/main" val="2214740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TotalTime>
  <Words>1049</Words>
  <Application>Microsoft Office PowerPoint</Application>
  <PresentationFormat>Widescreen</PresentationFormat>
  <Paragraphs>118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Trader Jack: The San Diego Years 1980-1990</vt:lpstr>
      <vt:lpstr>Before San Diego</vt:lpstr>
      <vt:lpstr>Before San Diego (cont.)</vt:lpstr>
      <vt:lpstr>Arrives in San Diego</vt:lpstr>
      <vt:lpstr>“Trader Jack”</vt:lpstr>
      <vt:lpstr>1981 Season - Not Just trades</vt:lpstr>
      <vt:lpstr>After 1981 Season</vt:lpstr>
      <vt:lpstr>1982 and 1983 Seasons</vt:lpstr>
      <vt:lpstr>1984 Season: It All Comes Together</vt:lpstr>
      <vt:lpstr>1984 Season: It All Comes Together (cont.)</vt:lpstr>
      <vt:lpstr>1984 Season: It All Comes Together (cont.)</vt:lpstr>
      <vt:lpstr>Jack and the Cub-Busters</vt:lpstr>
      <vt:lpstr>The Rest of the 80s</vt:lpstr>
      <vt:lpstr>The Rest of the 80s</vt:lpstr>
      <vt:lpstr>A Very Curious Trade</vt:lpstr>
      <vt:lpstr>A Very Curious Trade</vt:lpstr>
      <vt:lpstr>The Trader Jack Years</vt:lpstr>
      <vt:lpstr>The Trader Jack Years</vt:lpstr>
      <vt:lpstr>The Trader Jack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Trader Jack: The San Diego Years</dc:title>
  <dc:creator>John Burbridge</dc:creator>
  <cp:lastModifiedBy>John Burbridge</cp:lastModifiedBy>
  <cp:revision>30</cp:revision>
  <cp:lastPrinted>2019-06-25T03:49:30Z</cp:lastPrinted>
  <dcterms:created xsi:type="dcterms:W3CDTF">2019-06-22T19:38:35Z</dcterms:created>
  <dcterms:modified xsi:type="dcterms:W3CDTF">2019-06-25T16:52:17Z</dcterms:modified>
</cp:coreProperties>
</file>