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82" r:id="rId4"/>
    <p:sldId id="283" r:id="rId5"/>
    <p:sldId id="301" r:id="rId6"/>
    <p:sldId id="302" r:id="rId7"/>
    <p:sldId id="303" r:id="rId8"/>
    <p:sldId id="285" r:id="rId9"/>
    <p:sldId id="308" r:id="rId10"/>
    <p:sldId id="304" r:id="rId11"/>
    <p:sldId id="305" r:id="rId12"/>
    <p:sldId id="288" r:id="rId13"/>
    <p:sldId id="286" r:id="rId14"/>
    <p:sldId id="289" r:id="rId15"/>
    <p:sldId id="291" r:id="rId16"/>
    <p:sldId id="287" r:id="rId17"/>
    <p:sldId id="292" r:id="rId18"/>
    <p:sldId id="294" r:id="rId19"/>
    <p:sldId id="309" r:id="rId20"/>
    <p:sldId id="295" r:id="rId21"/>
    <p:sldId id="296" r:id="rId22"/>
    <p:sldId id="306" r:id="rId23"/>
    <p:sldId id="307" r:id="rId24"/>
    <p:sldId id="297" r:id="rId25"/>
    <p:sldId id="298" r:id="rId26"/>
    <p:sldId id="299" r:id="rId27"/>
    <p:sldId id="30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22" autoAdjust="0"/>
  </p:normalViewPr>
  <p:slideViewPr>
    <p:cSldViewPr>
      <p:cViewPr varScale="1">
        <p:scale>
          <a:sx n="55" d="100"/>
          <a:sy n="55" d="100"/>
        </p:scale>
        <p:origin x="6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A8C5C-C61F-42FF-B73C-798E92219795}" type="datetimeFigureOut">
              <a:rPr lang="en-US" smtClean="0"/>
              <a:t>6/21/2018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4AC51-2A14-4047-9439-D010645F43E8}" type="slidenum">
              <a:rPr lang="en-US" smtClean="0"/>
              <a:t>‹#›</a:t>
            </a:fld>
            <a:endParaRPr lang="en-US"/>
          </a:p>
        </p:txBody>
      </p:sp>
    </p:spTree>
    <p:extLst>
      <p:ext uri="{BB962C8B-B14F-4D97-AF65-F5344CB8AC3E}">
        <p14:creationId xmlns:p14="http://schemas.microsoft.com/office/powerpoint/2010/main" val="418032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During the “other” great black renaissance era in Pittsburgh</a:t>
            </a:r>
            <a:endParaRPr lang="en-US" dirty="0"/>
          </a:p>
          <a:p>
            <a:endParaRPr lang="en-US" dirty="0"/>
          </a:p>
        </p:txBody>
      </p:sp>
      <p:sp>
        <p:nvSpPr>
          <p:cNvPr id="4" name="Slide Number Placeholder 3"/>
          <p:cNvSpPr>
            <a:spLocks noGrp="1"/>
          </p:cNvSpPr>
          <p:nvPr>
            <p:ph type="sldNum" sz="quarter" idx="10"/>
          </p:nvPr>
        </p:nvSpPr>
        <p:spPr/>
        <p:txBody>
          <a:bodyPr/>
          <a:lstStyle/>
          <a:p>
            <a:fld id="{55F3F128-B7B3-443B-8262-6368A9A67481}" type="slidenum">
              <a:rPr lang="en-US" smtClean="0"/>
              <a:t>3</a:t>
            </a:fld>
            <a:endParaRPr lang="en-US" dirty="0"/>
          </a:p>
        </p:txBody>
      </p:sp>
    </p:spTree>
    <p:extLst>
      <p:ext uri="{BB962C8B-B14F-4D97-AF65-F5344CB8AC3E}">
        <p14:creationId xmlns:p14="http://schemas.microsoft.com/office/powerpoint/2010/main" val="302271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Thurgood</a:t>
            </a:r>
            <a:r>
              <a:rPr lang="en-US" baseline="0" dirty="0"/>
              <a:t>  Marshall</a:t>
            </a:r>
            <a:endParaRPr lang="en-US" dirty="0"/>
          </a:p>
        </p:txBody>
      </p:sp>
      <p:sp>
        <p:nvSpPr>
          <p:cNvPr id="4" name="Slide Number Placeholder 3"/>
          <p:cNvSpPr>
            <a:spLocks noGrp="1"/>
          </p:cNvSpPr>
          <p:nvPr>
            <p:ph type="sldNum" sz="quarter" idx="10"/>
          </p:nvPr>
        </p:nvSpPr>
        <p:spPr/>
        <p:txBody>
          <a:bodyPr/>
          <a:lstStyle/>
          <a:p>
            <a:fld id="{55F3F128-B7B3-443B-8262-6368A9A67481}" type="slidenum">
              <a:rPr lang="en-US" smtClean="0"/>
              <a:t>17</a:t>
            </a:fld>
            <a:endParaRPr lang="en-US"/>
          </a:p>
        </p:txBody>
      </p:sp>
    </p:spTree>
    <p:extLst>
      <p:ext uri="{BB962C8B-B14F-4D97-AF65-F5344CB8AC3E}">
        <p14:creationId xmlns:p14="http://schemas.microsoft.com/office/powerpoint/2010/main" val="379629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President</a:t>
            </a:r>
            <a:r>
              <a:rPr lang="en-US" sz="1200" b="0" i="0" kern="1200" baseline="0" dirty="0">
                <a:solidFill>
                  <a:schemeClr val="tx1"/>
                </a:solidFill>
                <a:effectLst/>
                <a:latin typeface="+mn-lt"/>
                <a:ea typeface="+mn-ea"/>
                <a:cs typeface="+mn-cs"/>
              </a:rPr>
              <a:t> of </a:t>
            </a:r>
            <a:r>
              <a:rPr lang="en-US" sz="1200" b="0" i="0" kern="1200" baseline="0" dirty="0" err="1">
                <a:solidFill>
                  <a:schemeClr val="tx1"/>
                </a:solidFill>
                <a:effectLst/>
                <a:latin typeface="+mn-lt"/>
                <a:ea typeface="+mn-ea"/>
                <a:cs typeface="+mn-cs"/>
              </a:rPr>
              <a:t>Loendi</a:t>
            </a:r>
            <a:r>
              <a:rPr lang="en-US" sz="1200" b="0" i="0" kern="1200" baseline="0" dirty="0">
                <a:solidFill>
                  <a:schemeClr val="tx1"/>
                </a:solidFill>
                <a:effectLst/>
                <a:latin typeface="+mn-lt"/>
                <a:ea typeface="+mn-ea"/>
                <a:cs typeface="+mn-cs"/>
              </a:rPr>
              <a:t> Club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Friendly Rivalry Often Generates Success (FROGS)</a:t>
            </a:r>
          </a:p>
          <a:p>
            <a:r>
              <a:rPr lang="en-US" dirty="0"/>
              <a:t>Largest</a:t>
            </a:r>
            <a:r>
              <a:rPr lang="en-US" baseline="0" dirty="0"/>
              <a:t> black social club</a:t>
            </a:r>
          </a:p>
          <a:p>
            <a:r>
              <a:rPr lang="en-US" baseline="0" dirty="0"/>
              <a:t>Hosted social events and raised funds for local charities of all types</a:t>
            </a:r>
          </a:p>
        </p:txBody>
      </p:sp>
      <p:sp>
        <p:nvSpPr>
          <p:cNvPr id="4" name="Slide Number Placeholder 3"/>
          <p:cNvSpPr>
            <a:spLocks noGrp="1"/>
          </p:cNvSpPr>
          <p:nvPr>
            <p:ph type="sldNum" sz="quarter" idx="10"/>
          </p:nvPr>
        </p:nvSpPr>
        <p:spPr/>
        <p:txBody>
          <a:bodyPr/>
          <a:lstStyle/>
          <a:p>
            <a:fld id="{55F3F128-B7B3-443B-8262-6368A9A67481}" type="slidenum">
              <a:rPr lang="en-US" smtClean="0"/>
              <a:t>18</a:t>
            </a:fld>
            <a:endParaRPr lang="en-US"/>
          </a:p>
        </p:txBody>
      </p:sp>
    </p:spTree>
    <p:extLst>
      <p:ext uri="{BB962C8B-B14F-4D97-AF65-F5344CB8AC3E}">
        <p14:creationId xmlns:p14="http://schemas.microsoft.com/office/powerpoint/2010/main" val="143564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a:t>
            </a:r>
            <a:r>
              <a:rPr lang="en-US" baseline="0" dirty="0"/>
              <a:t> illness and a broken heart</a:t>
            </a:r>
            <a:endParaRPr lang="en-US" dirty="0"/>
          </a:p>
          <a:p>
            <a:r>
              <a:rPr lang="en-US" dirty="0"/>
              <a:t>Maybelle</a:t>
            </a:r>
            <a:r>
              <a:rPr lang="en-US" baseline="0" dirty="0"/>
              <a:t> Nunn – Wife, died in September 1969</a:t>
            </a:r>
            <a:endParaRPr lang="en-US" dirty="0"/>
          </a:p>
        </p:txBody>
      </p:sp>
      <p:sp>
        <p:nvSpPr>
          <p:cNvPr id="4" name="Slide Number Placeholder 3"/>
          <p:cNvSpPr>
            <a:spLocks noGrp="1"/>
          </p:cNvSpPr>
          <p:nvPr>
            <p:ph type="sldNum" sz="quarter" idx="10"/>
          </p:nvPr>
        </p:nvSpPr>
        <p:spPr/>
        <p:txBody>
          <a:bodyPr/>
          <a:lstStyle/>
          <a:p>
            <a:fld id="{0264AC51-2A14-4047-9439-D010645F43E8}" type="slidenum">
              <a:rPr lang="en-US" smtClean="0"/>
              <a:t>20</a:t>
            </a:fld>
            <a:endParaRPr lang="en-US"/>
          </a:p>
        </p:txBody>
      </p:sp>
    </p:spTree>
    <p:extLst>
      <p:ext uri="{BB962C8B-B14F-4D97-AF65-F5344CB8AC3E}">
        <p14:creationId xmlns:p14="http://schemas.microsoft.com/office/powerpoint/2010/main" val="36604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 Virginia</a:t>
            </a:r>
            <a:r>
              <a:rPr lang="en-US" baseline="0" dirty="0"/>
              <a:t> State – father wanted him to have black teachers</a:t>
            </a:r>
          </a:p>
          <a:p>
            <a:r>
              <a:rPr lang="en-US" baseline="0" dirty="0"/>
              <a:t>Played basketball </a:t>
            </a:r>
            <a:endParaRPr lang="en-US" dirty="0"/>
          </a:p>
        </p:txBody>
      </p:sp>
      <p:sp>
        <p:nvSpPr>
          <p:cNvPr id="4" name="Slide Number Placeholder 3"/>
          <p:cNvSpPr>
            <a:spLocks noGrp="1"/>
          </p:cNvSpPr>
          <p:nvPr>
            <p:ph type="sldNum" sz="quarter" idx="10"/>
          </p:nvPr>
        </p:nvSpPr>
        <p:spPr/>
        <p:txBody>
          <a:bodyPr/>
          <a:lstStyle/>
          <a:p>
            <a:fld id="{55F3F128-B7B3-443B-8262-6368A9A67481}" type="slidenum">
              <a:rPr lang="en-US" smtClean="0"/>
              <a:t>21</a:t>
            </a:fld>
            <a:endParaRPr lang="en-US"/>
          </a:p>
        </p:txBody>
      </p:sp>
    </p:spTree>
    <p:extLst>
      <p:ext uri="{BB962C8B-B14F-4D97-AF65-F5344CB8AC3E}">
        <p14:creationId xmlns:p14="http://schemas.microsoft.com/office/powerpoint/2010/main" val="3741154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row, third</a:t>
            </a:r>
            <a:r>
              <a:rPr lang="en-US" baseline="0" dirty="0"/>
              <a:t> from right</a:t>
            </a:r>
          </a:p>
          <a:p>
            <a:r>
              <a:rPr lang="en-US" baseline="0" dirty="0"/>
              <a:t>Chuck Cooper, first row, second from right</a:t>
            </a:r>
            <a:endParaRPr lang="en-US" dirty="0"/>
          </a:p>
        </p:txBody>
      </p:sp>
      <p:sp>
        <p:nvSpPr>
          <p:cNvPr id="4" name="Slide Number Placeholder 3"/>
          <p:cNvSpPr>
            <a:spLocks noGrp="1"/>
          </p:cNvSpPr>
          <p:nvPr>
            <p:ph type="sldNum" sz="quarter" idx="10"/>
          </p:nvPr>
        </p:nvSpPr>
        <p:spPr/>
        <p:txBody>
          <a:bodyPr/>
          <a:lstStyle/>
          <a:p>
            <a:fld id="{0264AC51-2A14-4047-9439-D010645F43E8}" type="slidenum">
              <a:rPr lang="en-US" smtClean="0"/>
              <a:t>22</a:t>
            </a:fld>
            <a:endParaRPr lang="en-US"/>
          </a:p>
        </p:txBody>
      </p:sp>
    </p:spTree>
    <p:extLst>
      <p:ext uri="{BB962C8B-B14F-4D97-AF65-F5344CB8AC3E}">
        <p14:creationId xmlns:p14="http://schemas.microsoft.com/office/powerpoint/2010/main" val="102841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a:t>
            </a:r>
          </a:p>
          <a:p>
            <a:r>
              <a:rPr lang="en-US" dirty="0"/>
              <a:t>Humanitarian</a:t>
            </a:r>
          </a:p>
          <a:p>
            <a:r>
              <a:rPr lang="en-US" dirty="0"/>
              <a:t>Kindness</a:t>
            </a:r>
          </a:p>
          <a:p>
            <a:r>
              <a:rPr lang="en-US" dirty="0"/>
              <a:t>Respect</a:t>
            </a:r>
          </a:p>
        </p:txBody>
      </p:sp>
      <p:sp>
        <p:nvSpPr>
          <p:cNvPr id="4" name="Slide Number Placeholder 3"/>
          <p:cNvSpPr>
            <a:spLocks noGrp="1"/>
          </p:cNvSpPr>
          <p:nvPr>
            <p:ph type="sldNum" sz="quarter" idx="10"/>
          </p:nvPr>
        </p:nvSpPr>
        <p:spPr/>
        <p:txBody>
          <a:bodyPr/>
          <a:lstStyle/>
          <a:p>
            <a:fld id="{0264AC51-2A14-4047-9439-D010645F43E8}" type="slidenum">
              <a:rPr lang="en-US" smtClean="0"/>
              <a:t>26</a:t>
            </a:fld>
            <a:endParaRPr lang="en-US"/>
          </a:p>
        </p:txBody>
      </p:sp>
    </p:spTree>
    <p:extLst>
      <p:ext uri="{BB962C8B-B14F-4D97-AF65-F5344CB8AC3E}">
        <p14:creationId xmlns:p14="http://schemas.microsoft.com/office/powerpoint/2010/main" val="30402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listed as Golden</a:t>
            </a:r>
            <a:endParaRPr lang="en-US" dirty="0"/>
          </a:p>
          <a:p>
            <a:r>
              <a:rPr lang="en-US" dirty="0"/>
              <a:t>Homewood:</a:t>
            </a:r>
            <a:r>
              <a:rPr lang="en-US" baseline="0" dirty="0"/>
              <a:t> Middle class black families, Irish, Italian and German immigrants</a:t>
            </a:r>
            <a:endParaRPr lang="en-US" dirty="0"/>
          </a:p>
        </p:txBody>
      </p:sp>
      <p:sp>
        <p:nvSpPr>
          <p:cNvPr id="4" name="Slide Number Placeholder 3"/>
          <p:cNvSpPr>
            <a:spLocks noGrp="1"/>
          </p:cNvSpPr>
          <p:nvPr>
            <p:ph type="sldNum" sz="quarter" idx="10"/>
          </p:nvPr>
        </p:nvSpPr>
        <p:spPr/>
        <p:txBody>
          <a:bodyPr/>
          <a:lstStyle/>
          <a:p>
            <a:fld id="{55F3F128-B7B3-443B-8262-6368A9A67481}" type="slidenum">
              <a:rPr lang="en-US" smtClean="0"/>
              <a:t>4</a:t>
            </a:fld>
            <a:endParaRPr lang="en-US" dirty="0"/>
          </a:p>
        </p:txBody>
      </p:sp>
    </p:spTree>
    <p:extLst>
      <p:ext uri="{BB962C8B-B14F-4D97-AF65-F5344CB8AC3E}">
        <p14:creationId xmlns:p14="http://schemas.microsoft.com/office/powerpoint/2010/main" val="375470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16, 1917</a:t>
            </a:r>
          </a:p>
        </p:txBody>
      </p:sp>
      <p:sp>
        <p:nvSpPr>
          <p:cNvPr id="4" name="Slide Number Placeholder 3"/>
          <p:cNvSpPr>
            <a:spLocks noGrp="1"/>
          </p:cNvSpPr>
          <p:nvPr>
            <p:ph type="sldNum" sz="quarter" idx="10"/>
          </p:nvPr>
        </p:nvSpPr>
        <p:spPr/>
        <p:txBody>
          <a:bodyPr/>
          <a:lstStyle/>
          <a:p>
            <a:fld id="{0264AC51-2A14-4047-9439-D010645F43E8}" type="slidenum">
              <a:rPr lang="en-US" smtClean="0"/>
              <a:t>5</a:t>
            </a:fld>
            <a:endParaRPr lang="en-US" dirty="0"/>
          </a:p>
        </p:txBody>
      </p:sp>
    </p:spTree>
    <p:extLst>
      <p:ext uri="{BB962C8B-B14F-4D97-AF65-F5344CB8AC3E}">
        <p14:creationId xmlns:p14="http://schemas.microsoft.com/office/powerpoint/2010/main" val="154676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Joined Courier</a:t>
            </a:r>
            <a:r>
              <a:rPr lang="en-US" baseline="0" dirty="0"/>
              <a:t> in 1919 after a brief stint with the Post Office</a:t>
            </a:r>
          </a:p>
          <a:p>
            <a:r>
              <a:rPr lang="en-US" baseline="0" dirty="0"/>
              <a:t>Engaging style</a:t>
            </a:r>
          </a:p>
          <a:p>
            <a:r>
              <a:rPr lang="en-US" baseline="0" dirty="0"/>
              <a:t>Flowery writing style, sometimes in first person</a:t>
            </a:r>
          </a:p>
          <a:p>
            <a:r>
              <a:rPr lang="en-US" baseline="0" dirty="0"/>
              <a:t>Passion in writing</a:t>
            </a:r>
          </a:p>
        </p:txBody>
      </p:sp>
      <p:sp>
        <p:nvSpPr>
          <p:cNvPr id="4" name="Slide Number Placeholder 3"/>
          <p:cNvSpPr>
            <a:spLocks noGrp="1"/>
          </p:cNvSpPr>
          <p:nvPr>
            <p:ph type="sldNum" sz="quarter" idx="10"/>
          </p:nvPr>
        </p:nvSpPr>
        <p:spPr/>
        <p:txBody>
          <a:bodyPr/>
          <a:lstStyle/>
          <a:p>
            <a:fld id="{0264AC51-2A14-4047-9439-D010645F43E8}" type="slidenum">
              <a:rPr lang="en-US" smtClean="0"/>
              <a:t>7</a:t>
            </a:fld>
            <a:endParaRPr lang="en-US"/>
          </a:p>
        </p:txBody>
      </p:sp>
    </p:spTree>
    <p:extLst>
      <p:ext uri="{BB962C8B-B14F-4D97-AF65-F5344CB8AC3E}">
        <p14:creationId xmlns:p14="http://schemas.microsoft.com/office/powerpoint/2010/main" val="317121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a:t>
            </a:r>
            <a:r>
              <a:rPr lang="en-US" baseline="0" dirty="0"/>
              <a:t> Young – Catcher: A veteran with a wise head and an almost uncanny ability to detect an opposing batter’s weakness, if he has any.</a:t>
            </a:r>
            <a:endParaRPr lang="en-US" dirty="0"/>
          </a:p>
        </p:txBody>
      </p:sp>
      <p:sp>
        <p:nvSpPr>
          <p:cNvPr id="4" name="Slide Number Placeholder 3"/>
          <p:cNvSpPr>
            <a:spLocks noGrp="1"/>
          </p:cNvSpPr>
          <p:nvPr>
            <p:ph type="sldNum" sz="quarter" idx="10"/>
          </p:nvPr>
        </p:nvSpPr>
        <p:spPr/>
        <p:txBody>
          <a:bodyPr/>
          <a:lstStyle/>
          <a:p>
            <a:fld id="{0264AC51-2A14-4047-9439-D010645F43E8}" type="slidenum">
              <a:rPr lang="en-US" smtClean="0"/>
              <a:t>8</a:t>
            </a:fld>
            <a:endParaRPr lang="en-US"/>
          </a:p>
        </p:txBody>
      </p:sp>
    </p:spTree>
    <p:extLst>
      <p:ext uri="{BB962C8B-B14F-4D97-AF65-F5344CB8AC3E}">
        <p14:creationId xmlns:p14="http://schemas.microsoft.com/office/powerpoint/2010/main" val="151975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Ira Lewis and</a:t>
            </a:r>
            <a:r>
              <a:rPr lang="en-US" baseline="0" dirty="0"/>
              <a:t> Wendell Smith</a:t>
            </a:r>
            <a:endParaRPr lang="en-US" dirty="0"/>
          </a:p>
        </p:txBody>
      </p:sp>
      <p:sp>
        <p:nvSpPr>
          <p:cNvPr id="4" name="Slide Number Placeholder 3"/>
          <p:cNvSpPr>
            <a:spLocks noGrp="1"/>
          </p:cNvSpPr>
          <p:nvPr>
            <p:ph type="sldNum" sz="quarter" idx="10"/>
          </p:nvPr>
        </p:nvSpPr>
        <p:spPr/>
        <p:txBody>
          <a:bodyPr/>
          <a:lstStyle/>
          <a:p>
            <a:fld id="{0264AC51-2A14-4047-9439-D010645F43E8}" type="slidenum">
              <a:rPr lang="en-US" smtClean="0"/>
              <a:t>12</a:t>
            </a:fld>
            <a:endParaRPr lang="en-US"/>
          </a:p>
        </p:txBody>
      </p:sp>
    </p:spTree>
    <p:extLst>
      <p:ext uri="{BB962C8B-B14F-4D97-AF65-F5344CB8AC3E}">
        <p14:creationId xmlns:p14="http://schemas.microsoft.com/office/powerpoint/2010/main" val="349314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1934 Coverage</a:t>
            </a:r>
          </a:p>
        </p:txBody>
      </p:sp>
      <p:sp>
        <p:nvSpPr>
          <p:cNvPr id="4" name="Slide Number Placeholder 3"/>
          <p:cNvSpPr>
            <a:spLocks noGrp="1"/>
          </p:cNvSpPr>
          <p:nvPr>
            <p:ph type="sldNum" sz="quarter" idx="10"/>
          </p:nvPr>
        </p:nvSpPr>
        <p:spPr/>
        <p:txBody>
          <a:bodyPr/>
          <a:lstStyle/>
          <a:p>
            <a:fld id="{0264AC51-2A14-4047-9439-D010645F43E8}" type="slidenum">
              <a:rPr lang="en-US" smtClean="0"/>
              <a:t>13</a:t>
            </a:fld>
            <a:endParaRPr lang="en-US"/>
          </a:p>
        </p:txBody>
      </p:sp>
    </p:spTree>
    <p:extLst>
      <p:ext uri="{BB962C8B-B14F-4D97-AF65-F5344CB8AC3E}">
        <p14:creationId xmlns:p14="http://schemas.microsoft.com/office/powerpoint/2010/main" val="72119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1950 BBWAA</a:t>
            </a:r>
          </a:p>
          <a:p>
            <a:r>
              <a:rPr lang="en-US" dirty="0"/>
              <a:t>Wendell Smith –</a:t>
            </a:r>
            <a:r>
              <a:rPr lang="en-US" baseline="0" dirty="0"/>
              <a:t> first black writer (1948)</a:t>
            </a:r>
          </a:p>
          <a:p>
            <a:r>
              <a:rPr lang="en-US" sz="1200" kern="1200" dirty="0">
                <a:solidFill>
                  <a:schemeClr val="tx1"/>
                </a:solidFill>
                <a:effectLst/>
                <a:latin typeface="+mn-lt"/>
                <a:ea typeface="+mn-ea"/>
                <a:cs typeface="+mn-cs"/>
              </a:rPr>
              <a:t>He encouraged Chester Smith to grant weekly papers such as the </a:t>
            </a:r>
            <a:r>
              <a:rPr lang="en-US" sz="1200" i="1" kern="1200" dirty="0">
                <a:solidFill>
                  <a:schemeClr val="tx1"/>
                </a:solidFill>
                <a:effectLst/>
                <a:latin typeface="+mn-lt"/>
                <a:ea typeface="+mn-ea"/>
                <a:cs typeface="+mn-cs"/>
              </a:rPr>
              <a:t>Pittsburgh Courier</a:t>
            </a:r>
            <a:r>
              <a:rPr lang="en-US" sz="1200" kern="1200" dirty="0">
                <a:solidFill>
                  <a:schemeClr val="tx1"/>
                </a:solidFill>
                <a:effectLst/>
                <a:latin typeface="+mn-lt"/>
                <a:ea typeface="+mn-ea"/>
                <a:cs typeface="+mn-cs"/>
              </a:rPr>
              <a:t> access to the Forbes Field press box.  He also encouraged Smith to grant “the admission of qualified Negro sports writers” to the Baseball Writers’ Association.</a:t>
            </a:r>
            <a:endParaRPr lang="en-US" dirty="0"/>
          </a:p>
        </p:txBody>
      </p:sp>
      <p:sp>
        <p:nvSpPr>
          <p:cNvPr id="4" name="Slide Number Placeholder 3"/>
          <p:cNvSpPr>
            <a:spLocks noGrp="1"/>
          </p:cNvSpPr>
          <p:nvPr>
            <p:ph type="sldNum" sz="quarter" idx="10"/>
          </p:nvPr>
        </p:nvSpPr>
        <p:spPr/>
        <p:txBody>
          <a:bodyPr/>
          <a:lstStyle/>
          <a:p>
            <a:fld id="{55F3F128-B7B3-443B-8262-6368A9A67481}" type="slidenum">
              <a:rPr lang="en-US" smtClean="0"/>
              <a:t>15</a:t>
            </a:fld>
            <a:endParaRPr lang="en-US"/>
          </a:p>
        </p:txBody>
      </p:sp>
    </p:spTree>
    <p:extLst>
      <p:ext uri="{BB962C8B-B14F-4D97-AF65-F5344CB8AC3E}">
        <p14:creationId xmlns:p14="http://schemas.microsoft.com/office/powerpoint/2010/main" val="42771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4AC51-2A14-4047-9439-D010645F43E8}" type="slidenum">
              <a:rPr lang="en-US" smtClean="0"/>
              <a:t>16</a:t>
            </a:fld>
            <a:endParaRPr lang="en-US"/>
          </a:p>
        </p:txBody>
      </p:sp>
    </p:spTree>
    <p:extLst>
      <p:ext uri="{BB962C8B-B14F-4D97-AF65-F5344CB8AC3E}">
        <p14:creationId xmlns:p14="http://schemas.microsoft.com/office/powerpoint/2010/main" val="210039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B439011-B92A-4FE0-AD8A-1FAB17E30AC2}"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412501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39011-B92A-4FE0-AD8A-1FAB17E30AC2}"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22761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39011-B92A-4FE0-AD8A-1FAB17E30AC2}"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408729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439011-B92A-4FE0-AD8A-1FAB17E30AC2}"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11634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EB439011-B92A-4FE0-AD8A-1FAB17E30AC2}"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354432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439011-B92A-4FE0-AD8A-1FAB17E30AC2}"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270769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439011-B92A-4FE0-AD8A-1FAB17E30AC2}"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660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2"/>
          <p:cNvSpPr>
            <a:spLocks noGrp="1"/>
          </p:cNvSpPr>
          <p:nvPr>
            <p:ph type="dt" sz="half" idx="10"/>
          </p:nvPr>
        </p:nvSpPr>
        <p:spPr/>
        <p:txBody>
          <a:bodyPr/>
          <a:lstStyle/>
          <a:p>
            <a:fld id="{EB439011-B92A-4FE0-AD8A-1FAB17E30AC2}"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28361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39011-B92A-4FE0-AD8A-1FAB17E30AC2}"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260788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39011-B92A-4FE0-AD8A-1FAB17E30AC2}"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115554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39011-B92A-4FE0-AD8A-1FAB17E30AC2}"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D86A-CFF0-464A-8C7D-05712617C772}" type="slidenum">
              <a:rPr lang="en-US" smtClean="0"/>
              <a:t>‹#›</a:t>
            </a:fld>
            <a:endParaRPr lang="en-US"/>
          </a:p>
        </p:txBody>
      </p:sp>
    </p:spTree>
    <p:extLst>
      <p:ext uri="{BB962C8B-B14F-4D97-AF65-F5344CB8AC3E}">
        <p14:creationId xmlns:p14="http://schemas.microsoft.com/office/powerpoint/2010/main" val="228708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4868"/>
          </a:xfrm>
          <a:prstGeom prst="rect">
            <a:avLst/>
          </a:prstGeom>
          <a:ln>
            <a:noFill/>
          </a:ln>
          <a:effectLst>
            <a:outerShdw blurRad="292100" dist="139700" dir="2700000" algn="tl" rotWithShape="0">
              <a:srgbClr val="333333">
                <a:alpha val="65000"/>
              </a:srgbClr>
            </a:outerShdw>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39011-B92A-4FE0-AD8A-1FAB17E30AC2}" type="datetimeFigureOut">
              <a:rPr lang="en-US" smtClean="0"/>
              <a:t>6/21/2018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DD86A-CFF0-464A-8C7D-05712617C772}" type="slidenum">
              <a:rPr lang="en-US" smtClean="0"/>
              <a:t>‹#›</a:t>
            </a:fld>
            <a:endParaRPr lang="en-US"/>
          </a:p>
        </p:txBody>
      </p:sp>
    </p:spTree>
    <p:extLst>
      <p:ext uri="{BB962C8B-B14F-4D97-AF65-F5344CB8AC3E}">
        <p14:creationId xmlns:p14="http://schemas.microsoft.com/office/powerpoint/2010/main" val="381038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295400"/>
            <a:ext cx="7772400" cy="1470025"/>
          </a:xfrm>
        </p:spPr>
        <p:txBody>
          <a:bodyPr/>
          <a:lstStyle/>
          <a:p>
            <a:r>
              <a:rPr lang="en-US" dirty="0"/>
              <a:t>Nunn-thing is Impossible</a:t>
            </a:r>
            <a:br>
              <a:rPr lang="en-US" dirty="0"/>
            </a:br>
            <a:r>
              <a:rPr lang="en-US" sz="3800" dirty="0"/>
              <a:t>William G. Nunn, Sr. </a:t>
            </a:r>
          </a:p>
        </p:txBody>
      </p:sp>
      <p:sp>
        <p:nvSpPr>
          <p:cNvPr id="5" name="Subtitle 4"/>
          <p:cNvSpPr>
            <a:spLocks noGrp="1"/>
          </p:cNvSpPr>
          <p:nvPr>
            <p:ph type="subTitle" idx="1"/>
          </p:nvPr>
        </p:nvSpPr>
        <p:spPr>
          <a:xfrm>
            <a:off x="1371600" y="2590800"/>
            <a:ext cx="6400800" cy="2438400"/>
          </a:xfrm>
        </p:spPr>
        <p:txBody>
          <a:bodyPr>
            <a:normAutofit/>
          </a:bodyPr>
          <a:lstStyle/>
          <a:p>
            <a:r>
              <a:rPr lang="en-US" dirty="0"/>
              <a:t>SABR 48</a:t>
            </a:r>
          </a:p>
          <a:p>
            <a:r>
              <a:rPr lang="en-US" sz="2800" b="0" dirty="0"/>
              <a:t>Melissa (Missy) Booker</a:t>
            </a:r>
          </a:p>
          <a:p>
            <a:r>
              <a:rPr lang="en-US" sz="2400" b="0" dirty="0"/>
              <a:t>June 22, 2018</a:t>
            </a:r>
          </a:p>
        </p:txBody>
      </p:sp>
    </p:spTree>
    <p:extLst>
      <p:ext uri="{BB962C8B-B14F-4D97-AF65-F5344CB8AC3E}">
        <p14:creationId xmlns:p14="http://schemas.microsoft.com/office/powerpoint/2010/main" val="295297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Player Promotion</a:t>
            </a:r>
          </a:p>
        </p:txBody>
      </p:sp>
      <p:sp>
        <p:nvSpPr>
          <p:cNvPr id="9" name="TextBox 8"/>
          <p:cNvSpPr txBox="1"/>
          <p:nvPr/>
        </p:nvSpPr>
        <p:spPr>
          <a:xfrm>
            <a:off x="5208783" y="5935891"/>
            <a:ext cx="3276600" cy="553998"/>
          </a:xfrm>
          <a:prstGeom prst="rect">
            <a:avLst/>
          </a:prstGeom>
          <a:noFill/>
        </p:spPr>
        <p:txBody>
          <a:bodyPr wrap="square" rtlCol="0">
            <a:spAutoFit/>
          </a:bodyPr>
          <a:lstStyle/>
          <a:p>
            <a:pPr algn="ctr"/>
            <a:r>
              <a:rPr lang="en-US" sz="2000" b="1" i="1" dirty="0"/>
              <a:t>Harrisburg Telegraph</a:t>
            </a:r>
          </a:p>
          <a:p>
            <a:pPr algn="ctr"/>
            <a:r>
              <a:rPr lang="en-US" sz="1000" i="1" dirty="0"/>
              <a:t>June 26, 1925</a:t>
            </a:r>
            <a:endParaRPr lang="en-US" sz="1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87" t="21153" r="31456" b="14039"/>
          <a:stretch/>
        </p:blipFill>
        <p:spPr bwMode="auto">
          <a:xfrm>
            <a:off x="4956052" y="1371599"/>
            <a:ext cx="3937513" cy="4560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3"/>
          <p:cNvSpPr>
            <a:spLocks noGrp="1"/>
          </p:cNvSpPr>
          <p:nvPr>
            <p:ph sz="half" idx="1"/>
          </p:nvPr>
        </p:nvSpPr>
        <p:spPr>
          <a:xfrm>
            <a:off x="533399" y="1371600"/>
            <a:ext cx="4215887" cy="4419600"/>
          </a:xfrm>
        </p:spPr>
        <p:txBody>
          <a:bodyPr>
            <a:noAutofit/>
          </a:bodyPr>
          <a:lstStyle/>
          <a:p>
            <a:pPr marL="0" indent="0">
              <a:buNone/>
            </a:pPr>
            <a:r>
              <a:rPr lang="en-US" sz="2400" b="0" dirty="0"/>
              <a:t>“Charleston not only has the speed of a Carey, the arm of a </a:t>
            </a:r>
            <a:r>
              <a:rPr lang="en-US" sz="2400" b="0" dirty="0" err="1"/>
              <a:t>Meusel</a:t>
            </a:r>
            <a:r>
              <a:rPr lang="en-US" sz="2400" b="0" dirty="0"/>
              <a:t>, the brains of a McGraw and the hitting ability of a Hornsby, but he is a singer of rare ability, a writer of parts, a billiard player of more than ordinary skill and a happily married man.”</a:t>
            </a:r>
            <a:r>
              <a:rPr lang="en-US" sz="2400" b="0" i="1" dirty="0"/>
              <a:t> – William G. Nunn, June 1925</a:t>
            </a:r>
            <a:endParaRPr lang="en-US" sz="2400" b="0" dirty="0"/>
          </a:p>
        </p:txBody>
      </p:sp>
    </p:spTree>
    <p:extLst>
      <p:ext uri="{BB962C8B-B14F-4D97-AF65-F5344CB8AC3E}">
        <p14:creationId xmlns:p14="http://schemas.microsoft.com/office/powerpoint/2010/main" val="165193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Leroy “Satchel” Paige</a:t>
            </a:r>
          </a:p>
        </p:txBody>
      </p:sp>
      <p:sp>
        <p:nvSpPr>
          <p:cNvPr id="12" name="Content Placeholder 3"/>
          <p:cNvSpPr>
            <a:spLocks noGrp="1"/>
          </p:cNvSpPr>
          <p:nvPr>
            <p:ph sz="half" idx="1"/>
          </p:nvPr>
        </p:nvSpPr>
        <p:spPr>
          <a:xfrm>
            <a:off x="533400" y="1418897"/>
            <a:ext cx="4191000" cy="4744349"/>
          </a:xfrm>
        </p:spPr>
        <p:txBody>
          <a:bodyPr>
            <a:normAutofit/>
          </a:bodyPr>
          <a:lstStyle/>
          <a:p>
            <a:pPr marL="457200" lvl="1" indent="0">
              <a:buNone/>
            </a:pPr>
            <a:r>
              <a:rPr lang="en-US" dirty="0"/>
              <a:t>“Not only stamped himself as the greatest showman in the game, but proved conclusively to close to 10,000 fans assembled that he ranks with the greatest in the country.” – </a:t>
            </a:r>
            <a:r>
              <a:rPr lang="en-US" i="1" dirty="0"/>
              <a:t>William G. Nunn, July 4, 1934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893" y="1371600"/>
            <a:ext cx="3185548" cy="4495800"/>
          </a:xfrm>
          <a:prstGeom prst="rect">
            <a:avLst/>
          </a:prstGeom>
        </p:spPr>
      </p:pic>
    </p:spTree>
    <p:extLst>
      <p:ext uri="{BB962C8B-B14F-4D97-AF65-F5344CB8AC3E}">
        <p14:creationId xmlns:p14="http://schemas.microsoft.com/office/powerpoint/2010/main" val="154809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Baseball Integration</a:t>
            </a:r>
          </a:p>
        </p:txBody>
      </p:sp>
      <p:sp>
        <p:nvSpPr>
          <p:cNvPr id="3" name="Content Placeholder 2"/>
          <p:cNvSpPr>
            <a:spLocks noGrp="1"/>
          </p:cNvSpPr>
          <p:nvPr>
            <p:ph idx="1"/>
          </p:nvPr>
        </p:nvSpPr>
        <p:spPr>
          <a:xfrm>
            <a:off x="1143000" y="1447800"/>
            <a:ext cx="7543800" cy="4525963"/>
          </a:xfrm>
        </p:spPr>
        <p:txBody>
          <a:bodyPr>
            <a:normAutofit/>
          </a:bodyPr>
          <a:lstStyle/>
          <a:p>
            <a:r>
              <a:rPr lang="en-US" sz="2800" b="0" dirty="0"/>
              <a:t>Partnered with Ira Lewis and Wendell Smith to promote black players</a:t>
            </a:r>
          </a:p>
          <a:p>
            <a:pPr lvl="1"/>
            <a:r>
              <a:rPr lang="en-US" sz="2400" b="0" dirty="0"/>
              <a:t>Covered </a:t>
            </a:r>
            <a:r>
              <a:rPr lang="en-US" sz="2400" dirty="0"/>
              <a:t>n</a:t>
            </a:r>
            <a:r>
              <a:rPr lang="en-US" sz="2400" b="0" dirty="0"/>
              <a:t>umerous Negro League games </a:t>
            </a:r>
            <a:endParaRPr lang="en-US" sz="2400" dirty="0"/>
          </a:p>
          <a:p>
            <a:pPr lvl="1"/>
            <a:r>
              <a:rPr lang="en-US" sz="2400" dirty="0"/>
              <a:t>Numerous </a:t>
            </a:r>
            <a:r>
              <a:rPr lang="en-US" sz="2400" b="0" dirty="0"/>
              <a:t>player features</a:t>
            </a:r>
          </a:p>
          <a:p>
            <a:r>
              <a:rPr lang="en-US" sz="2800" b="0" dirty="0"/>
              <a:t>Always focused on </a:t>
            </a:r>
            <a:r>
              <a:rPr lang="en-US" sz="2800" b="0" i="1" u="sng" dirty="0"/>
              <a:t>talent</a:t>
            </a:r>
          </a:p>
          <a:p>
            <a:r>
              <a:rPr lang="en-US" sz="2800" b="0" dirty="0"/>
              <a:t>Part of tryouts for Jackie Robinson, Sam </a:t>
            </a:r>
            <a:r>
              <a:rPr lang="en-US" sz="2800" b="0" dirty="0" err="1"/>
              <a:t>Jethroe</a:t>
            </a:r>
            <a:r>
              <a:rPr lang="en-US" sz="2800" b="0" dirty="0"/>
              <a:t> and Johnny Wright </a:t>
            </a:r>
          </a:p>
          <a:p>
            <a:r>
              <a:rPr lang="en-US" sz="2800" b="0" dirty="0"/>
              <a:t>East-West All-Star Classic founder</a:t>
            </a:r>
          </a:p>
        </p:txBody>
      </p:sp>
    </p:spTree>
    <p:extLst>
      <p:ext uri="{BB962C8B-B14F-4D97-AF65-F5344CB8AC3E}">
        <p14:creationId xmlns:p14="http://schemas.microsoft.com/office/powerpoint/2010/main" val="258239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East-West Classic</a:t>
            </a:r>
          </a:p>
        </p:txBody>
      </p:sp>
      <p:sp>
        <p:nvSpPr>
          <p:cNvPr id="4" name="Content Placeholder 3"/>
          <p:cNvSpPr>
            <a:spLocks noGrp="1"/>
          </p:cNvSpPr>
          <p:nvPr>
            <p:ph sz="half" idx="1"/>
          </p:nvPr>
        </p:nvSpPr>
        <p:spPr>
          <a:xfrm>
            <a:off x="1371600" y="3352800"/>
            <a:ext cx="6781800" cy="2286000"/>
          </a:xfrm>
        </p:spPr>
        <p:txBody>
          <a:bodyPr>
            <a:normAutofit/>
          </a:bodyPr>
          <a:lstStyle/>
          <a:p>
            <a:r>
              <a:rPr lang="en-US" sz="3000" b="0" dirty="0"/>
              <a:t>September 10, 1933</a:t>
            </a:r>
          </a:p>
          <a:p>
            <a:r>
              <a:rPr lang="en-US" sz="3000" b="0" dirty="0"/>
              <a:t>Idea with Roy Sparrow, Cum Posey, Robert Cole and Gus Greenlee</a:t>
            </a:r>
          </a:p>
          <a:p>
            <a:r>
              <a:rPr lang="en-US" sz="3000" b="0" dirty="0"/>
              <a:t>“Diamond Epic”</a:t>
            </a:r>
            <a:endParaRPr lang="en-US" dirty="0"/>
          </a:p>
          <a:p>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57838"/>
          <a:stretch/>
        </p:blipFill>
        <p:spPr>
          <a:xfrm>
            <a:off x="1143000" y="1295400"/>
            <a:ext cx="7010400" cy="2002809"/>
          </a:xfrm>
          <a:ln>
            <a:solidFill>
              <a:schemeClr val="tx1"/>
            </a:solidFill>
          </a:ln>
        </p:spPr>
      </p:pic>
    </p:spTree>
    <p:extLst>
      <p:ext uri="{BB962C8B-B14F-4D97-AF65-F5344CB8AC3E}">
        <p14:creationId xmlns:p14="http://schemas.microsoft.com/office/powerpoint/2010/main" val="75798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Jackie Robinson</a:t>
            </a:r>
          </a:p>
        </p:txBody>
      </p:sp>
      <p:pic>
        <p:nvPicPr>
          <p:cNvPr id="4" name="Content Placeholder 3"/>
          <p:cNvPicPr>
            <a:picLocks noGrp="1"/>
          </p:cNvPicPr>
          <p:nvPr>
            <p:ph idx="1"/>
          </p:nvPr>
        </p:nvPicPr>
        <p:blipFill rotWithShape="1">
          <a:blip r:embed="rId2"/>
          <a:srcRect l="21916" t="20676" r="23642" b="60355"/>
          <a:stretch/>
        </p:blipFill>
        <p:spPr bwMode="auto">
          <a:xfrm>
            <a:off x="685800" y="1143000"/>
            <a:ext cx="7620000" cy="1905000"/>
          </a:xfrm>
          <a:prstGeom prst="rect">
            <a:avLst/>
          </a:prstGeom>
          <a:ln>
            <a:solidFill>
              <a:schemeClr val="accent2">
                <a:lumMod val="50000"/>
              </a:schemeClr>
            </a:solidFill>
          </a:ln>
          <a:extLst>
            <a:ext uri="{53640926-AAD7-44D8-BBD7-CCE9431645EC}">
              <a14:shadowObscured xmlns:a14="http://schemas.microsoft.com/office/drawing/2010/main"/>
            </a:ext>
          </a:extLst>
        </p:spPr>
      </p:pic>
      <p:sp>
        <p:nvSpPr>
          <p:cNvPr id="5" name="TextBox 4"/>
          <p:cNvSpPr txBox="1"/>
          <p:nvPr/>
        </p:nvSpPr>
        <p:spPr>
          <a:xfrm>
            <a:off x="1371600" y="3276600"/>
            <a:ext cx="70104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April 19, 1947 column</a:t>
            </a:r>
          </a:p>
          <a:p>
            <a:pPr marL="457200" indent="-457200">
              <a:buFont typeface="Arial" panose="020B0604020202020204" pitchFamily="34" charset="0"/>
              <a:buChar char="•"/>
            </a:pPr>
            <a:r>
              <a:rPr lang="en-US" sz="2800" dirty="0"/>
              <a:t>Let’s take it in stride</a:t>
            </a:r>
          </a:p>
          <a:p>
            <a:pPr marL="457200" indent="-457200">
              <a:buFont typeface="Arial" panose="020B0604020202020204" pitchFamily="34" charset="0"/>
              <a:buChar char="•"/>
            </a:pPr>
            <a:r>
              <a:rPr lang="en-US" sz="2800" dirty="0"/>
              <a:t>Good Conduct Days vs. Jackie Robinson Day</a:t>
            </a:r>
          </a:p>
          <a:p>
            <a:pPr marL="457200" indent="-457200">
              <a:buFont typeface="Arial" panose="020B0604020202020204" pitchFamily="34" charset="0"/>
              <a:buChar char="•"/>
            </a:pPr>
            <a:r>
              <a:rPr lang="en-US" sz="2800" dirty="0"/>
              <a:t>Remember…job for Jackie Robinson</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23148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Pittsburgh BBWAA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48832"/>
            <a:ext cx="3352800" cy="4656667"/>
          </a:xfrm>
        </p:spPr>
      </p:pic>
      <p:sp>
        <p:nvSpPr>
          <p:cNvPr id="6" name="TextBox 5"/>
          <p:cNvSpPr txBox="1"/>
          <p:nvPr/>
        </p:nvSpPr>
        <p:spPr>
          <a:xfrm>
            <a:off x="914400" y="6006356"/>
            <a:ext cx="3276600" cy="246221"/>
          </a:xfrm>
          <a:prstGeom prst="rect">
            <a:avLst/>
          </a:prstGeom>
          <a:noFill/>
        </p:spPr>
        <p:txBody>
          <a:bodyPr wrap="square" rtlCol="0">
            <a:spAutoFit/>
          </a:bodyPr>
          <a:lstStyle/>
          <a:p>
            <a:pPr algn="ctr"/>
            <a:r>
              <a:rPr lang="en-US" sz="1000" i="1" dirty="0"/>
              <a:t>Image: </a:t>
            </a:r>
            <a:r>
              <a:rPr lang="en-US" sz="1000" dirty="0"/>
              <a:t>www.auctionscc.cometty Images</a:t>
            </a:r>
          </a:p>
        </p:txBody>
      </p:sp>
      <p:sp>
        <p:nvSpPr>
          <p:cNvPr id="5" name="Content Placeholder 4"/>
          <p:cNvSpPr txBox="1">
            <a:spLocks/>
          </p:cNvSpPr>
          <p:nvPr/>
        </p:nvSpPr>
        <p:spPr>
          <a:xfrm>
            <a:off x="4800600" y="1447799"/>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Access to Forbes Field Press Box for weekly papers</a:t>
            </a:r>
          </a:p>
          <a:p>
            <a:r>
              <a:rPr lang="en-US" sz="2800" dirty="0"/>
              <a:t>Key Notes:</a:t>
            </a:r>
          </a:p>
          <a:p>
            <a:pPr lvl="1"/>
            <a:r>
              <a:rPr lang="en-US" sz="2400" dirty="0"/>
              <a:t>Same Newspaper Guild as daily papers</a:t>
            </a:r>
          </a:p>
          <a:p>
            <a:pPr lvl="1"/>
            <a:r>
              <a:rPr lang="en-US" sz="2400" dirty="0"/>
              <a:t>Comparable salaries</a:t>
            </a:r>
          </a:p>
          <a:p>
            <a:endParaRPr lang="en-US" sz="2800" dirty="0"/>
          </a:p>
          <a:p>
            <a:endParaRPr lang="en-US" sz="2800" dirty="0"/>
          </a:p>
        </p:txBody>
      </p:sp>
    </p:spTree>
    <p:extLst>
      <p:ext uri="{BB962C8B-B14F-4D97-AF65-F5344CB8AC3E}">
        <p14:creationId xmlns:p14="http://schemas.microsoft.com/office/powerpoint/2010/main" val="13569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Joe Louis</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48200" y="1371600"/>
            <a:ext cx="4086376" cy="3276600"/>
          </a:xfrm>
          <a:ln>
            <a:solidFill>
              <a:schemeClr val="bg1">
                <a:lumMod val="85000"/>
              </a:schemeClr>
            </a:solidFill>
          </a:ln>
        </p:spPr>
      </p:pic>
      <p:sp>
        <p:nvSpPr>
          <p:cNvPr id="5" name="Content Placeholder 4"/>
          <p:cNvSpPr>
            <a:spLocks noGrp="1"/>
          </p:cNvSpPr>
          <p:nvPr>
            <p:ph sz="half" idx="2"/>
          </p:nvPr>
        </p:nvSpPr>
        <p:spPr>
          <a:xfrm>
            <a:off x="457200" y="1447800"/>
            <a:ext cx="4038600" cy="4525963"/>
          </a:xfrm>
        </p:spPr>
        <p:txBody>
          <a:bodyPr/>
          <a:lstStyle/>
          <a:p>
            <a:r>
              <a:rPr lang="en-US" b="0" dirty="0"/>
              <a:t>1935:</a:t>
            </a:r>
          </a:p>
          <a:p>
            <a:pPr lvl="1"/>
            <a:r>
              <a:rPr lang="en-US" dirty="0"/>
              <a:t>“Life Story of Joe Louis” with Chester L. Washington</a:t>
            </a:r>
          </a:p>
          <a:p>
            <a:pPr lvl="1"/>
            <a:r>
              <a:rPr lang="en-US" dirty="0"/>
              <a:t>In-depth feature</a:t>
            </a:r>
          </a:p>
          <a:p>
            <a:r>
              <a:rPr lang="en-US" b="0" dirty="0"/>
              <a:t>Confidant, friend</a:t>
            </a:r>
          </a:p>
          <a:p>
            <a:pPr lvl="1"/>
            <a:r>
              <a:rPr lang="en-US" dirty="0"/>
              <a:t>“Fighting is my business.” – 11/1/1951</a:t>
            </a:r>
          </a:p>
        </p:txBody>
      </p:sp>
      <p:sp>
        <p:nvSpPr>
          <p:cNvPr id="6" name="TextBox 5"/>
          <p:cNvSpPr txBox="1"/>
          <p:nvPr/>
        </p:nvSpPr>
        <p:spPr>
          <a:xfrm>
            <a:off x="4953000" y="4953000"/>
            <a:ext cx="3276600" cy="553998"/>
          </a:xfrm>
          <a:prstGeom prst="rect">
            <a:avLst/>
          </a:prstGeom>
          <a:noFill/>
        </p:spPr>
        <p:txBody>
          <a:bodyPr wrap="square" rtlCol="0">
            <a:spAutoFit/>
          </a:bodyPr>
          <a:lstStyle/>
          <a:p>
            <a:pPr algn="ctr"/>
            <a:r>
              <a:rPr lang="en-US" sz="2000" b="1" dirty="0"/>
              <a:t>Joe Louis – 8/4/1947</a:t>
            </a:r>
          </a:p>
          <a:p>
            <a:pPr algn="ctr"/>
            <a:r>
              <a:rPr lang="en-US" sz="1000" i="1" dirty="0"/>
              <a:t>Photo</a:t>
            </a:r>
            <a:r>
              <a:rPr lang="en-US" sz="1000" dirty="0"/>
              <a:t>: Charles “</a:t>
            </a:r>
            <a:r>
              <a:rPr lang="en-US" sz="1000" dirty="0" err="1"/>
              <a:t>Teenie</a:t>
            </a:r>
            <a:r>
              <a:rPr lang="en-US" sz="1000" dirty="0"/>
              <a:t>” Harris</a:t>
            </a:r>
          </a:p>
        </p:txBody>
      </p:sp>
    </p:spTree>
    <p:extLst>
      <p:ext uri="{BB962C8B-B14F-4D97-AF65-F5344CB8AC3E}">
        <p14:creationId xmlns:p14="http://schemas.microsoft.com/office/powerpoint/2010/main" val="25768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Activist</a:t>
            </a:r>
          </a:p>
        </p:txBody>
      </p:sp>
      <p:sp>
        <p:nvSpPr>
          <p:cNvPr id="3" name="Content Placeholder 2"/>
          <p:cNvSpPr>
            <a:spLocks noGrp="1"/>
          </p:cNvSpPr>
          <p:nvPr>
            <p:ph idx="1"/>
          </p:nvPr>
        </p:nvSpPr>
        <p:spPr>
          <a:xfrm>
            <a:off x="4572000" y="1493837"/>
            <a:ext cx="4002314" cy="4449763"/>
          </a:xfrm>
        </p:spPr>
        <p:txBody>
          <a:bodyPr>
            <a:noAutofit/>
          </a:bodyPr>
          <a:lstStyle/>
          <a:p>
            <a:r>
              <a:rPr lang="en-US" sz="2800" b="0" dirty="0"/>
              <a:t>Armed Forces Integration</a:t>
            </a:r>
          </a:p>
          <a:p>
            <a:pPr lvl="1"/>
            <a:r>
              <a:rPr lang="en-US" sz="2400" dirty="0"/>
              <a:t>Double V Campaign</a:t>
            </a:r>
          </a:p>
          <a:p>
            <a:r>
              <a:rPr lang="en-US" sz="2800" b="0" dirty="0"/>
              <a:t>NAACP</a:t>
            </a:r>
          </a:p>
          <a:p>
            <a:pPr lvl="1"/>
            <a:r>
              <a:rPr lang="en-US" sz="2400" dirty="0"/>
              <a:t>$17,000</a:t>
            </a:r>
          </a:p>
          <a:p>
            <a:pPr lvl="1"/>
            <a:r>
              <a:rPr lang="en-US" sz="2400" dirty="0"/>
              <a:t>Brown v. Board of Education </a:t>
            </a:r>
          </a:p>
          <a:p>
            <a:r>
              <a:rPr lang="en-US" sz="2800" b="0" dirty="0"/>
              <a:t>Housing</a:t>
            </a:r>
          </a:p>
          <a:p>
            <a:pPr lvl="1"/>
            <a:r>
              <a:rPr lang="en-US" sz="2400" dirty="0"/>
              <a:t>124 units for blacks and whites`</a:t>
            </a:r>
          </a:p>
        </p:txBody>
      </p:sp>
      <p:pic>
        <p:nvPicPr>
          <p:cNvPr id="4" name="Content Placeholder 5"/>
          <p:cNvPicPr>
            <a:picLocks/>
          </p:cNvPicPr>
          <p:nvPr/>
        </p:nvPicPr>
        <p:blipFill rotWithShape="1">
          <a:blip r:embed="rId3"/>
          <a:srcRect l="72596" t="45167" r="15064" b="30595"/>
          <a:stretch/>
        </p:blipFill>
        <p:spPr bwMode="auto">
          <a:xfrm>
            <a:off x="1066800" y="1532936"/>
            <a:ext cx="2743200" cy="3229429"/>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5" name="TextBox 4"/>
          <p:cNvSpPr txBox="1"/>
          <p:nvPr/>
        </p:nvSpPr>
        <p:spPr>
          <a:xfrm>
            <a:off x="800100" y="4777150"/>
            <a:ext cx="3276600" cy="553998"/>
          </a:xfrm>
          <a:prstGeom prst="rect">
            <a:avLst/>
          </a:prstGeom>
          <a:noFill/>
        </p:spPr>
        <p:txBody>
          <a:bodyPr wrap="square" rtlCol="0">
            <a:spAutoFit/>
          </a:bodyPr>
          <a:lstStyle/>
          <a:p>
            <a:pPr algn="ctr"/>
            <a:r>
              <a:rPr lang="en-US" sz="2000" b="1" dirty="0"/>
              <a:t>William G. Nunn, Sr. </a:t>
            </a:r>
          </a:p>
          <a:p>
            <a:pPr algn="ctr"/>
            <a:r>
              <a:rPr lang="en-US" sz="1000" i="1" dirty="0"/>
              <a:t>Photo</a:t>
            </a:r>
            <a:r>
              <a:rPr lang="en-US" sz="1000" dirty="0"/>
              <a:t>: JET Magazine</a:t>
            </a:r>
          </a:p>
        </p:txBody>
      </p:sp>
    </p:spTree>
    <p:extLst>
      <p:ext uri="{BB962C8B-B14F-4D97-AF65-F5344CB8AC3E}">
        <p14:creationId xmlns:p14="http://schemas.microsoft.com/office/powerpoint/2010/main" val="285278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Leader</a:t>
            </a:r>
          </a:p>
        </p:txBody>
      </p:sp>
      <p:sp>
        <p:nvSpPr>
          <p:cNvPr id="5" name="TextBox 4"/>
          <p:cNvSpPr txBox="1"/>
          <p:nvPr/>
        </p:nvSpPr>
        <p:spPr>
          <a:xfrm>
            <a:off x="2826224" y="5179831"/>
            <a:ext cx="3276600" cy="553998"/>
          </a:xfrm>
          <a:prstGeom prst="rect">
            <a:avLst/>
          </a:prstGeom>
          <a:noFill/>
        </p:spPr>
        <p:txBody>
          <a:bodyPr wrap="square" rtlCol="0">
            <a:spAutoFit/>
          </a:bodyPr>
          <a:lstStyle/>
          <a:p>
            <a:pPr algn="ctr"/>
            <a:r>
              <a:rPr lang="en-US" sz="2000" b="1" dirty="0" err="1"/>
              <a:t>Loendi</a:t>
            </a:r>
            <a:r>
              <a:rPr lang="en-US" sz="2000" b="1" dirty="0"/>
              <a:t> Club -  February 1956</a:t>
            </a:r>
          </a:p>
          <a:p>
            <a:pPr algn="ctr"/>
            <a:r>
              <a:rPr lang="en-US" sz="1000" i="1" dirty="0"/>
              <a:t>Photo</a:t>
            </a:r>
            <a:r>
              <a:rPr lang="en-US" sz="1000" dirty="0"/>
              <a:t>: Charles “</a:t>
            </a:r>
            <a:r>
              <a:rPr lang="en-US" sz="1000" dirty="0" err="1"/>
              <a:t>Teenie</a:t>
            </a:r>
            <a:r>
              <a:rPr lang="en-US" sz="1000" dirty="0"/>
              <a:t>” Harris Collection</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7380" y="1371600"/>
            <a:ext cx="5120640" cy="3575304"/>
          </a:xfrm>
          <a:ln>
            <a:solidFill>
              <a:schemeClr val="bg1">
                <a:lumMod val="85000"/>
              </a:schemeClr>
            </a:solidFill>
          </a:ln>
        </p:spPr>
      </p:pic>
    </p:spTree>
    <p:extLst>
      <p:ext uri="{BB962C8B-B14F-4D97-AF65-F5344CB8AC3E}">
        <p14:creationId xmlns:p14="http://schemas.microsoft.com/office/powerpoint/2010/main" val="333067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B80F-D009-4E64-AD40-4632FC0BC287}"/>
              </a:ext>
            </a:extLst>
          </p:cNvPr>
          <p:cNvSpPr>
            <a:spLocks noGrp="1"/>
          </p:cNvSpPr>
          <p:nvPr>
            <p:ph type="title"/>
          </p:nvPr>
        </p:nvSpPr>
        <p:spPr/>
        <p:txBody>
          <a:bodyPr/>
          <a:lstStyle/>
          <a:p>
            <a:r>
              <a:rPr lang="en-US" dirty="0"/>
              <a:t>Community Leader</a:t>
            </a:r>
          </a:p>
        </p:txBody>
      </p:sp>
      <p:pic>
        <p:nvPicPr>
          <p:cNvPr id="5" name="Content Placeholder 4">
            <a:extLst>
              <a:ext uri="{FF2B5EF4-FFF2-40B4-BE49-F238E27FC236}">
                <a16:creationId xmlns:a16="http://schemas.microsoft.com/office/drawing/2014/main" id="{9B30743C-1CCC-4844-BCD2-8ECBF0EC97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219200"/>
            <a:ext cx="5562600" cy="4366236"/>
          </a:xfrm>
          <a:ln>
            <a:solidFill>
              <a:schemeClr val="bg1">
                <a:lumMod val="85000"/>
              </a:schemeClr>
            </a:solidFill>
          </a:ln>
        </p:spPr>
      </p:pic>
      <p:sp>
        <p:nvSpPr>
          <p:cNvPr id="6" name="TextBox 5">
            <a:extLst>
              <a:ext uri="{FF2B5EF4-FFF2-40B4-BE49-F238E27FC236}">
                <a16:creationId xmlns:a16="http://schemas.microsoft.com/office/drawing/2014/main" id="{722F554B-F68C-43AC-AD4F-B055A1C6179D}"/>
              </a:ext>
            </a:extLst>
          </p:cNvPr>
          <p:cNvSpPr txBox="1"/>
          <p:nvPr/>
        </p:nvSpPr>
        <p:spPr>
          <a:xfrm>
            <a:off x="2057400" y="5638800"/>
            <a:ext cx="5562600" cy="861774"/>
          </a:xfrm>
          <a:prstGeom prst="rect">
            <a:avLst/>
          </a:prstGeom>
          <a:noFill/>
        </p:spPr>
        <p:txBody>
          <a:bodyPr wrap="square" rtlCol="0">
            <a:spAutoFit/>
          </a:bodyPr>
          <a:lstStyle/>
          <a:p>
            <a:pPr algn="ctr"/>
            <a:r>
              <a:rPr lang="en-US" sz="2000" b="1" i="1"/>
              <a:t>Centre Avenue YMCA </a:t>
            </a:r>
            <a:r>
              <a:rPr lang="en-US" sz="2000" b="1" i="1" dirty="0"/>
              <a:t>Planning </a:t>
            </a:r>
            <a:r>
              <a:rPr lang="en-US" sz="2000" b="1" i="1"/>
              <a:t>Committee </a:t>
            </a:r>
          </a:p>
          <a:p>
            <a:pPr algn="ctr"/>
            <a:r>
              <a:rPr lang="en-US" sz="2000" b="1" i="1"/>
              <a:t>May </a:t>
            </a:r>
            <a:r>
              <a:rPr lang="en-US" sz="2000" b="1" i="1" dirty="0"/>
              <a:t>1945</a:t>
            </a:r>
          </a:p>
          <a:p>
            <a:pPr algn="ctr"/>
            <a:r>
              <a:rPr lang="en-US" sz="1000" i="1" dirty="0"/>
              <a:t>Photo</a:t>
            </a:r>
            <a:r>
              <a:rPr lang="en-US" sz="1000" dirty="0"/>
              <a:t>: Charles “</a:t>
            </a:r>
            <a:r>
              <a:rPr lang="en-US" sz="1000" dirty="0" err="1"/>
              <a:t>Teenie</a:t>
            </a:r>
            <a:r>
              <a:rPr lang="en-US" sz="1000" dirty="0"/>
              <a:t>” Harris Collection</a:t>
            </a:r>
          </a:p>
        </p:txBody>
      </p:sp>
    </p:spTree>
    <p:extLst>
      <p:ext uri="{BB962C8B-B14F-4D97-AF65-F5344CB8AC3E}">
        <p14:creationId xmlns:p14="http://schemas.microsoft.com/office/powerpoint/2010/main" val="416794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Little Background</a:t>
            </a:r>
          </a:p>
        </p:txBody>
      </p:sp>
      <p:sp>
        <p:nvSpPr>
          <p:cNvPr id="17" name="Slide Number Placeholder 16"/>
          <p:cNvSpPr>
            <a:spLocks noGrp="1"/>
          </p:cNvSpPr>
          <p:nvPr>
            <p:ph type="sldNum" sz="quarter" idx="12"/>
          </p:nvPr>
        </p:nvSpPr>
        <p:spPr/>
        <p:txBody>
          <a:bodyPr/>
          <a:lstStyle/>
          <a:p>
            <a:fld id="{04EAEAB4-199D-495B-ABA1-64DD6C8453A3}" type="slidenum">
              <a:rPr lang="en-US" smtClean="0"/>
              <a:t>2</a:t>
            </a:fld>
            <a:endParaRPr lang="en-US" dirty="0"/>
          </a:p>
        </p:txBody>
      </p:sp>
      <p:sp>
        <p:nvSpPr>
          <p:cNvPr id="8" name="Content Placeholder 3"/>
          <p:cNvSpPr>
            <a:spLocks noGrp="1"/>
          </p:cNvSpPr>
          <p:nvPr>
            <p:ph sz="half" idx="1"/>
          </p:nvPr>
        </p:nvSpPr>
        <p:spPr>
          <a:xfrm>
            <a:off x="457200" y="1524000"/>
            <a:ext cx="4419600" cy="4525963"/>
          </a:xfrm>
        </p:spPr>
        <p:txBody>
          <a:bodyPr>
            <a:normAutofit/>
          </a:bodyPr>
          <a:lstStyle/>
          <a:p>
            <a:r>
              <a:rPr lang="en-US" b="0" dirty="0"/>
              <a:t>SABR’s Northwest  Chapter</a:t>
            </a:r>
          </a:p>
          <a:p>
            <a:r>
              <a:rPr lang="en-US" b="0" dirty="0"/>
              <a:t>Person behind statistics</a:t>
            </a:r>
          </a:p>
          <a:p>
            <a:r>
              <a:rPr lang="en-US" b="0" dirty="0"/>
              <a:t>Fascinated by Leroy “Satchel” Paige</a:t>
            </a:r>
          </a:p>
          <a:p>
            <a:r>
              <a:rPr lang="en-US" b="0" dirty="0"/>
              <a:t>Why William G. Nunn, Sr.?</a:t>
            </a:r>
          </a:p>
        </p:txBody>
      </p:sp>
      <p:pic>
        <p:nvPicPr>
          <p:cNvPr id="9"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457" t="12059" r="17658" b="18615"/>
          <a:stretch/>
        </p:blipFill>
        <p:spPr>
          <a:xfrm>
            <a:off x="5638800" y="1524000"/>
            <a:ext cx="2667000" cy="3779107"/>
          </a:xfrm>
          <a:ln>
            <a:solidFill>
              <a:schemeClr val="bg1">
                <a:lumMod val="85000"/>
              </a:schemeClr>
            </a:solidFill>
          </a:ln>
        </p:spPr>
      </p:pic>
      <p:sp>
        <p:nvSpPr>
          <p:cNvPr id="11" name="TextBox 10"/>
          <p:cNvSpPr txBox="1"/>
          <p:nvPr/>
        </p:nvSpPr>
        <p:spPr>
          <a:xfrm>
            <a:off x="5562600" y="5527343"/>
            <a:ext cx="2819400" cy="707886"/>
          </a:xfrm>
          <a:prstGeom prst="rect">
            <a:avLst/>
          </a:prstGeom>
          <a:noFill/>
        </p:spPr>
        <p:txBody>
          <a:bodyPr wrap="square" rtlCol="0">
            <a:spAutoFit/>
          </a:bodyPr>
          <a:lstStyle/>
          <a:p>
            <a:pPr algn="ctr"/>
            <a:r>
              <a:rPr lang="en-US" sz="2000" b="1" dirty="0"/>
              <a:t>Jackie Robinson</a:t>
            </a:r>
          </a:p>
          <a:p>
            <a:pPr algn="ctr"/>
            <a:r>
              <a:rPr lang="en-US" sz="2000" b="1" dirty="0"/>
              <a:t>Opening Day - 1947</a:t>
            </a:r>
          </a:p>
        </p:txBody>
      </p:sp>
    </p:spTree>
    <p:extLst>
      <p:ext uri="{BB962C8B-B14F-4D97-AF65-F5344CB8AC3E}">
        <p14:creationId xmlns:p14="http://schemas.microsoft.com/office/powerpoint/2010/main" val="3486650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Death – November 14, 1969</a:t>
            </a:r>
          </a:p>
        </p:txBody>
      </p:sp>
      <p:sp>
        <p:nvSpPr>
          <p:cNvPr id="3" name="Content Placeholder 2"/>
          <p:cNvSpPr>
            <a:spLocks noGrp="1"/>
          </p:cNvSpPr>
          <p:nvPr>
            <p:ph sz="half" idx="2"/>
          </p:nvPr>
        </p:nvSpPr>
        <p:spPr>
          <a:xfrm>
            <a:off x="762000" y="1447800"/>
            <a:ext cx="4495800" cy="4525963"/>
          </a:xfrm>
        </p:spPr>
        <p:txBody>
          <a:bodyPr/>
          <a:lstStyle/>
          <a:p>
            <a:pPr marL="0" indent="0">
              <a:buNone/>
            </a:pPr>
            <a:r>
              <a:rPr lang="en-US" b="0" dirty="0"/>
              <a:t>“Nunn  had a personal hand in helping to aid the careers of hundreds of theatrical stars and musical aggregations, sports figures, church figures, national political greats and civil rights figures.” – </a:t>
            </a:r>
            <a:r>
              <a:rPr lang="en-US" sz="1400" b="0" i="1" dirty="0"/>
              <a:t>Pittsburgh Courier, Nov. 22, 1969</a:t>
            </a:r>
          </a:p>
        </p:txBody>
      </p:sp>
      <p:pic>
        <p:nvPicPr>
          <p:cNvPr id="7" name="Content Placeholder 6"/>
          <p:cNvPicPr>
            <a:picLocks noGrp="1"/>
          </p:cNvPicPr>
          <p:nvPr>
            <p:ph sz="half" idx="2"/>
          </p:nvPr>
        </p:nvPicPr>
        <p:blipFill rotWithShape="1">
          <a:blip r:embed="rId3"/>
          <a:srcRect l="37851" t="34924" r="42778" b="37047"/>
          <a:stretch/>
        </p:blipFill>
        <p:spPr bwMode="auto">
          <a:xfrm>
            <a:off x="5334000" y="1524000"/>
            <a:ext cx="3200400" cy="3276599"/>
          </a:xfrm>
          <a:prstGeom prst="rect">
            <a:avLst/>
          </a:prstGeom>
          <a:ln>
            <a:solidFill>
              <a:schemeClr val="accent3">
                <a:lumMod val="50000"/>
              </a:schemeClr>
            </a:solidFill>
          </a:ln>
          <a:extLst>
            <a:ext uri="{53640926-AAD7-44D8-BBD7-CCE9431645EC}">
              <a14:shadowObscured xmlns:a14="http://schemas.microsoft.com/office/drawing/2010/main"/>
            </a:ext>
          </a:extLst>
        </p:spPr>
      </p:pic>
      <p:sp>
        <p:nvSpPr>
          <p:cNvPr id="9" name="TextBox 8"/>
          <p:cNvSpPr txBox="1"/>
          <p:nvPr/>
        </p:nvSpPr>
        <p:spPr>
          <a:xfrm>
            <a:off x="5257800" y="4857304"/>
            <a:ext cx="3276600" cy="553998"/>
          </a:xfrm>
          <a:prstGeom prst="rect">
            <a:avLst/>
          </a:prstGeom>
          <a:noFill/>
        </p:spPr>
        <p:txBody>
          <a:bodyPr wrap="square" rtlCol="0">
            <a:spAutoFit/>
          </a:bodyPr>
          <a:lstStyle/>
          <a:p>
            <a:pPr algn="ctr"/>
            <a:r>
              <a:rPr lang="en-US" sz="2000" b="1" dirty="0"/>
              <a:t>William G. Nunn, Sr. </a:t>
            </a:r>
          </a:p>
          <a:p>
            <a:pPr algn="ctr"/>
            <a:r>
              <a:rPr lang="en-US" sz="1000" i="1" dirty="0"/>
              <a:t>Photo</a:t>
            </a:r>
            <a:r>
              <a:rPr lang="en-US" sz="1000" dirty="0"/>
              <a:t>: Getty Images</a:t>
            </a:r>
          </a:p>
        </p:txBody>
      </p:sp>
    </p:spTree>
    <p:extLst>
      <p:ext uri="{BB962C8B-B14F-4D97-AF65-F5344CB8AC3E}">
        <p14:creationId xmlns:p14="http://schemas.microsoft.com/office/powerpoint/2010/main" val="293971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G. (Bill) Nunn, Jr.</a:t>
            </a:r>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2801" t="24613" r="8020" b="3232"/>
          <a:stretch/>
        </p:blipFill>
        <p:spPr>
          <a:xfrm>
            <a:off x="838200" y="1600200"/>
            <a:ext cx="2971800" cy="3887528"/>
          </a:xfrm>
          <a:ln>
            <a:solidFill>
              <a:schemeClr val="accent3">
                <a:lumMod val="50000"/>
              </a:schemeClr>
            </a:solidFill>
          </a:ln>
        </p:spPr>
      </p:pic>
      <p:sp>
        <p:nvSpPr>
          <p:cNvPr id="5" name="Content Placeholder 4"/>
          <p:cNvSpPr>
            <a:spLocks noGrp="1"/>
          </p:cNvSpPr>
          <p:nvPr>
            <p:ph sz="half" idx="2"/>
          </p:nvPr>
        </p:nvSpPr>
        <p:spPr/>
        <p:txBody>
          <a:bodyPr>
            <a:normAutofit lnSpcReduction="10000"/>
          </a:bodyPr>
          <a:lstStyle/>
          <a:p>
            <a:r>
              <a:rPr lang="en-US" b="0" dirty="0"/>
              <a:t>Birth: </a:t>
            </a:r>
          </a:p>
          <a:p>
            <a:pPr lvl="1"/>
            <a:r>
              <a:rPr lang="en-US" dirty="0"/>
              <a:t>September 30, 1924</a:t>
            </a:r>
          </a:p>
          <a:p>
            <a:r>
              <a:rPr lang="en-US" b="0" dirty="0"/>
              <a:t>Death:</a:t>
            </a:r>
          </a:p>
          <a:p>
            <a:pPr lvl="1"/>
            <a:r>
              <a:rPr lang="en-US" dirty="0"/>
              <a:t>May 6, 2014</a:t>
            </a:r>
          </a:p>
          <a:p>
            <a:r>
              <a:rPr lang="en-US" b="0" dirty="0"/>
              <a:t>High School</a:t>
            </a:r>
          </a:p>
          <a:p>
            <a:pPr lvl="1"/>
            <a:r>
              <a:rPr lang="en-US" dirty="0"/>
              <a:t>Westinghouse High School</a:t>
            </a:r>
          </a:p>
          <a:p>
            <a:r>
              <a:rPr lang="en-US" b="0" dirty="0"/>
              <a:t>College</a:t>
            </a:r>
          </a:p>
          <a:p>
            <a:pPr lvl="1"/>
            <a:r>
              <a:rPr lang="en-US" dirty="0"/>
              <a:t>West Virginia State</a:t>
            </a:r>
          </a:p>
          <a:p>
            <a:pPr lvl="1"/>
            <a:r>
              <a:rPr lang="en-US" dirty="0"/>
              <a:t>Played Basketball</a:t>
            </a:r>
          </a:p>
          <a:p>
            <a:endParaRPr lang="en-US" dirty="0"/>
          </a:p>
        </p:txBody>
      </p:sp>
      <p:sp>
        <p:nvSpPr>
          <p:cNvPr id="9" name="TextBox 8"/>
          <p:cNvSpPr txBox="1"/>
          <p:nvPr/>
        </p:nvSpPr>
        <p:spPr>
          <a:xfrm>
            <a:off x="827314" y="5584426"/>
            <a:ext cx="3276600" cy="553998"/>
          </a:xfrm>
          <a:prstGeom prst="rect">
            <a:avLst/>
          </a:prstGeom>
          <a:noFill/>
        </p:spPr>
        <p:txBody>
          <a:bodyPr wrap="square" rtlCol="0">
            <a:spAutoFit/>
          </a:bodyPr>
          <a:lstStyle/>
          <a:p>
            <a:pPr algn="ctr"/>
            <a:r>
              <a:rPr lang="en-US" sz="2000" b="1" dirty="0"/>
              <a:t>William G. Nunn, Jr. </a:t>
            </a:r>
          </a:p>
          <a:p>
            <a:pPr algn="ctr"/>
            <a:r>
              <a:rPr lang="en-US" sz="1000" i="1" dirty="0"/>
              <a:t>Photo</a:t>
            </a:r>
            <a:r>
              <a:rPr lang="en-US" sz="1000" dirty="0"/>
              <a:t>: Charles “</a:t>
            </a:r>
            <a:r>
              <a:rPr lang="en-US" sz="1000" dirty="0" err="1"/>
              <a:t>Teenie</a:t>
            </a:r>
            <a:r>
              <a:rPr lang="en-US" sz="1000" dirty="0"/>
              <a:t>” Harris Collection</a:t>
            </a:r>
          </a:p>
        </p:txBody>
      </p:sp>
    </p:spTree>
    <p:extLst>
      <p:ext uri="{BB962C8B-B14F-4D97-AF65-F5344CB8AC3E}">
        <p14:creationId xmlns:p14="http://schemas.microsoft.com/office/powerpoint/2010/main" val="82477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Basketball Star</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00200" y="1600200"/>
            <a:ext cx="5715000" cy="3708878"/>
          </a:xfrm>
        </p:spPr>
      </p:pic>
      <p:sp>
        <p:nvSpPr>
          <p:cNvPr id="7" name="TextBox 6"/>
          <p:cNvSpPr txBox="1"/>
          <p:nvPr/>
        </p:nvSpPr>
        <p:spPr>
          <a:xfrm>
            <a:off x="3048000" y="5486400"/>
            <a:ext cx="3276600" cy="400110"/>
          </a:xfrm>
          <a:prstGeom prst="rect">
            <a:avLst/>
          </a:prstGeom>
          <a:noFill/>
        </p:spPr>
        <p:txBody>
          <a:bodyPr wrap="square" rtlCol="0">
            <a:spAutoFit/>
          </a:bodyPr>
          <a:lstStyle/>
          <a:p>
            <a:pPr algn="ctr"/>
            <a:r>
              <a:rPr lang="en-US" sz="2000" b="1" dirty="0"/>
              <a:t>Westinghouse High School</a:t>
            </a:r>
            <a:endParaRPr lang="en-US" sz="1000" dirty="0"/>
          </a:p>
        </p:txBody>
      </p:sp>
    </p:spTree>
    <p:extLst>
      <p:ext uri="{BB962C8B-B14F-4D97-AF65-F5344CB8AC3E}">
        <p14:creationId xmlns:p14="http://schemas.microsoft.com/office/powerpoint/2010/main" val="3104636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Pittsburgh Courier</a:t>
            </a:r>
          </a:p>
        </p:txBody>
      </p:sp>
      <p:pic>
        <p:nvPicPr>
          <p:cNvPr id="8"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4300" t="14647"/>
          <a:stretch/>
        </p:blipFill>
        <p:spPr>
          <a:xfrm>
            <a:off x="1197804" y="1752600"/>
            <a:ext cx="2906110" cy="3521836"/>
          </a:xfrm>
          <a:ln>
            <a:solidFill>
              <a:schemeClr val="accent3">
                <a:lumMod val="50000"/>
              </a:schemeClr>
            </a:solidFill>
          </a:ln>
        </p:spPr>
      </p:pic>
      <p:sp>
        <p:nvSpPr>
          <p:cNvPr id="7" name="Content Placeholder 6"/>
          <p:cNvSpPr>
            <a:spLocks noGrp="1"/>
          </p:cNvSpPr>
          <p:nvPr>
            <p:ph sz="half" idx="2"/>
          </p:nvPr>
        </p:nvSpPr>
        <p:spPr/>
        <p:txBody>
          <a:bodyPr/>
          <a:lstStyle/>
          <a:p>
            <a:r>
              <a:rPr lang="en-US" b="0" dirty="0"/>
              <a:t>Journalism over basketball</a:t>
            </a:r>
          </a:p>
          <a:p>
            <a:r>
              <a:rPr lang="en-US" b="0" dirty="0"/>
              <a:t>Pittsburgh Courier</a:t>
            </a:r>
          </a:p>
          <a:p>
            <a:pPr lvl="1"/>
            <a:r>
              <a:rPr lang="en-US" dirty="0"/>
              <a:t>Sports Reporter</a:t>
            </a:r>
          </a:p>
          <a:p>
            <a:pPr lvl="1"/>
            <a:r>
              <a:rPr lang="en-US" dirty="0"/>
              <a:t>Managing Editor</a:t>
            </a:r>
          </a:p>
          <a:p>
            <a:pPr lvl="1"/>
            <a:r>
              <a:rPr lang="en-US" dirty="0"/>
              <a:t>1950: Courier Black All-American Team</a:t>
            </a:r>
          </a:p>
          <a:p>
            <a:endParaRPr lang="en-US" dirty="0"/>
          </a:p>
        </p:txBody>
      </p:sp>
      <p:sp>
        <p:nvSpPr>
          <p:cNvPr id="9" name="TextBox 8"/>
          <p:cNvSpPr txBox="1"/>
          <p:nvPr/>
        </p:nvSpPr>
        <p:spPr>
          <a:xfrm>
            <a:off x="1066800" y="5319845"/>
            <a:ext cx="3276600" cy="553998"/>
          </a:xfrm>
          <a:prstGeom prst="rect">
            <a:avLst/>
          </a:prstGeom>
          <a:noFill/>
        </p:spPr>
        <p:txBody>
          <a:bodyPr wrap="square" rtlCol="0">
            <a:spAutoFit/>
          </a:bodyPr>
          <a:lstStyle/>
          <a:p>
            <a:pPr algn="ctr"/>
            <a:r>
              <a:rPr lang="en-US" sz="2000" b="1" dirty="0"/>
              <a:t>William G. Nunn, Jr. </a:t>
            </a:r>
          </a:p>
          <a:p>
            <a:pPr algn="ctr"/>
            <a:r>
              <a:rPr lang="en-US" sz="1000" i="1" dirty="0"/>
              <a:t>Photo</a:t>
            </a:r>
            <a:r>
              <a:rPr lang="en-US" sz="1000" dirty="0"/>
              <a:t>: Charles “</a:t>
            </a:r>
            <a:r>
              <a:rPr lang="en-US" sz="1000" dirty="0" err="1"/>
              <a:t>Teenie</a:t>
            </a:r>
            <a:r>
              <a:rPr lang="en-US" sz="1000" dirty="0"/>
              <a:t>” Harris Collection</a:t>
            </a:r>
          </a:p>
        </p:txBody>
      </p:sp>
    </p:spTree>
    <p:extLst>
      <p:ext uri="{BB962C8B-B14F-4D97-AF65-F5344CB8AC3E}">
        <p14:creationId xmlns:p14="http://schemas.microsoft.com/office/powerpoint/2010/main" val="1992110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Pittsburgh Steelers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1371600"/>
            <a:ext cx="4038600" cy="4038600"/>
          </a:xfrm>
        </p:spPr>
      </p:pic>
      <p:sp>
        <p:nvSpPr>
          <p:cNvPr id="4" name="Content Placeholder 3"/>
          <p:cNvSpPr>
            <a:spLocks noGrp="1"/>
          </p:cNvSpPr>
          <p:nvPr>
            <p:ph sz="half" idx="2"/>
          </p:nvPr>
        </p:nvSpPr>
        <p:spPr>
          <a:xfrm>
            <a:off x="4648200" y="1417637"/>
            <a:ext cx="4038600" cy="4525963"/>
          </a:xfrm>
        </p:spPr>
        <p:txBody>
          <a:bodyPr>
            <a:normAutofit/>
          </a:bodyPr>
          <a:lstStyle/>
          <a:p>
            <a:r>
              <a:rPr lang="en-US" b="0" dirty="0"/>
              <a:t>Part-time: 1967</a:t>
            </a:r>
          </a:p>
          <a:p>
            <a:r>
              <a:rPr lang="en-US" b="0" dirty="0"/>
              <a:t>Full-time: 1970</a:t>
            </a:r>
          </a:p>
          <a:p>
            <a:r>
              <a:rPr lang="en-US" b="0" dirty="0"/>
              <a:t>Six (6) Super Bowl Rings</a:t>
            </a:r>
          </a:p>
          <a:p>
            <a:r>
              <a:rPr lang="en-US" b="0" dirty="0"/>
              <a:t>Key Players:</a:t>
            </a:r>
          </a:p>
          <a:p>
            <a:pPr lvl="1"/>
            <a:r>
              <a:rPr lang="en-US" dirty="0"/>
              <a:t>L.C. Greenwood</a:t>
            </a:r>
          </a:p>
          <a:p>
            <a:pPr lvl="1"/>
            <a:r>
              <a:rPr lang="en-US" dirty="0"/>
              <a:t>Ernie Holmes</a:t>
            </a:r>
          </a:p>
          <a:p>
            <a:pPr lvl="1"/>
            <a:r>
              <a:rPr lang="en-US" dirty="0"/>
              <a:t>John Stallworth</a:t>
            </a:r>
          </a:p>
          <a:p>
            <a:pPr lvl="1"/>
            <a:r>
              <a:rPr lang="en-US" dirty="0"/>
              <a:t>Donnie Shell</a:t>
            </a:r>
          </a:p>
        </p:txBody>
      </p:sp>
    </p:spTree>
    <p:extLst>
      <p:ext uri="{BB962C8B-B14F-4D97-AF65-F5344CB8AC3E}">
        <p14:creationId xmlns:p14="http://schemas.microsoft.com/office/powerpoint/2010/main" val="2670353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G. Nunn, III</a:t>
            </a:r>
          </a:p>
        </p:txBody>
      </p:sp>
      <p:sp>
        <p:nvSpPr>
          <p:cNvPr id="3" name="Content Placeholder 2"/>
          <p:cNvSpPr>
            <a:spLocks noGrp="1"/>
          </p:cNvSpPr>
          <p:nvPr>
            <p:ph sz="half" idx="1"/>
          </p:nvPr>
        </p:nvSpPr>
        <p:spPr>
          <a:xfrm>
            <a:off x="4453485" y="1548671"/>
            <a:ext cx="4233315" cy="4525963"/>
          </a:xfrm>
        </p:spPr>
        <p:txBody>
          <a:bodyPr>
            <a:normAutofit fontScale="92500" lnSpcReduction="10000"/>
          </a:bodyPr>
          <a:lstStyle/>
          <a:p>
            <a:r>
              <a:rPr lang="en-US" b="0" dirty="0"/>
              <a:t>“Bill Nunn”</a:t>
            </a:r>
          </a:p>
          <a:p>
            <a:r>
              <a:rPr lang="en-US" b="0" dirty="0"/>
              <a:t>Birth: October 20, 1953</a:t>
            </a:r>
          </a:p>
          <a:p>
            <a:r>
              <a:rPr lang="en-US" b="0" dirty="0"/>
              <a:t>Death: September 24, 2016</a:t>
            </a:r>
          </a:p>
          <a:p>
            <a:r>
              <a:rPr lang="en-US" b="0" dirty="0"/>
              <a:t>Morehouse Graduate</a:t>
            </a:r>
          </a:p>
          <a:p>
            <a:r>
              <a:rPr lang="en-US" b="0" dirty="0"/>
              <a:t>Actor</a:t>
            </a:r>
          </a:p>
          <a:p>
            <a:r>
              <a:rPr lang="en-US" b="0" dirty="0"/>
              <a:t>Notable Films:</a:t>
            </a:r>
          </a:p>
          <a:p>
            <a:pPr lvl="1"/>
            <a:r>
              <a:rPr lang="en-US" i="1" dirty="0"/>
              <a:t>Do the Right Thing</a:t>
            </a:r>
          </a:p>
          <a:p>
            <a:pPr lvl="1"/>
            <a:r>
              <a:rPr lang="en-US" i="1" dirty="0"/>
              <a:t>School Daze</a:t>
            </a:r>
          </a:p>
          <a:p>
            <a:pPr lvl="1"/>
            <a:r>
              <a:rPr lang="en-US" i="1" dirty="0"/>
              <a:t>Regarding Henry</a:t>
            </a:r>
          </a:p>
          <a:p>
            <a:pPr lvl="1"/>
            <a:r>
              <a:rPr lang="en-US" i="1" dirty="0"/>
              <a:t>Sister Act</a:t>
            </a:r>
          </a:p>
          <a:p>
            <a:pPr lvl="1"/>
            <a:r>
              <a:rPr lang="en-US" i="1" dirty="0"/>
              <a:t>Spider Man</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29286" y="1548671"/>
            <a:ext cx="2904030" cy="3634581"/>
          </a:xfrm>
          <a:ln>
            <a:solidFill>
              <a:schemeClr val="accent3">
                <a:lumMod val="50000"/>
              </a:schemeClr>
            </a:solidFill>
          </a:ln>
        </p:spPr>
      </p:pic>
      <p:sp>
        <p:nvSpPr>
          <p:cNvPr id="6" name="TextBox 5"/>
          <p:cNvSpPr txBox="1"/>
          <p:nvPr/>
        </p:nvSpPr>
        <p:spPr>
          <a:xfrm>
            <a:off x="1143001" y="5240980"/>
            <a:ext cx="3276600" cy="553998"/>
          </a:xfrm>
          <a:prstGeom prst="rect">
            <a:avLst/>
          </a:prstGeom>
          <a:noFill/>
        </p:spPr>
        <p:txBody>
          <a:bodyPr wrap="square" rtlCol="0">
            <a:spAutoFit/>
          </a:bodyPr>
          <a:lstStyle/>
          <a:p>
            <a:pPr algn="ctr"/>
            <a:r>
              <a:rPr lang="en-US" sz="2000" b="1" dirty="0"/>
              <a:t>Bill Nunn</a:t>
            </a:r>
          </a:p>
          <a:p>
            <a:pPr algn="ctr"/>
            <a:r>
              <a:rPr lang="en-US" sz="1000" i="1" dirty="0"/>
              <a:t>Photo</a:t>
            </a:r>
            <a:r>
              <a:rPr lang="en-US" sz="1000" dirty="0"/>
              <a:t>: www.hollywood.com</a:t>
            </a:r>
          </a:p>
        </p:txBody>
      </p:sp>
    </p:spTree>
    <p:extLst>
      <p:ext uri="{BB962C8B-B14F-4D97-AF65-F5344CB8AC3E}">
        <p14:creationId xmlns:p14="http://schemas.microsoft.com/office/powerpoint/2010/main" val="328343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Nunn Legacy</a:t>
            </a:r>
          </a:p>
        </p:txBody>
      </p:sp>
      <p:sp>
        <p:nvSpPr>
          <p:cNvPr id="2" name="Content Placeholder 1"/>
          <p:cNvSpPr>
            <a:spLocks noGrp="1"/>
          </p:cNvSpPr>
          <p:nvPr>
            <p:ph sz="half" idx="2"/>
          </p:nvPr>
        </p:nvSpPr>
        <p:spPr>
          <a:xfrm>
            <a:off x="457200" y="1524000"/>
            <a:ext cx="4038600" cy="4525963"/>
          </a:xfrm>
        </p:spPr>
        <p:txBody>
          <a:bodyPr/>
          <a:lstStyle/>
          <a:p>
            <a:pPr marL="0" indent="0">
              <a:buNone/>
            </a:pPr>
            <a:r>
              <a:rPr lang="en-US" b="0" dirty="0"/>
              <a:t>“Whose dreaming usually ends with a concrete accomplishment.” – </a:t>
            </a:r>
            <a:r>
              <a:rPr lang="en-US" b="0" i="1" dirty="0"/>
              <a:t>George F. Brown</a:t>
            </a:r>
          </a:p>
          <a:p>
            <a:endParaRPr lang="en-US"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2315" t="27599" r="35943" b="13816"/>
          <a:stretch/>
        </p:blipFill>
        <p:spPr>
          <a:xfrm>
            <a:off x="4953000" y="1436253"/>
            <a:ext cx="2895600" cy="4206816"/>
          </a:xfrm>
          <a:prstGeom prst="rect">
            <a:avLst/>
          </a:prstGeom>
        </p:spPr>
      </p:pic>
      <p:sp>
        <p:nvSpPr>
          <p:cNvPr id="8" name="TextBox 7"/>
          <p:cNvSpPr txBox="1"/>
          <p:nvPr/>
        </p:nvSpPr>
        <p:spPr>
          <a:xfrm>
            <a:off x="4648200" y="5770602"/>
            <a:ext cx="3733800" cy="553998"/>
          </a:xfrm>
          <a:prstGeom prst="rect">
            <a:avLst/>
          </a:prstGeom>
          <a:noFill/>
        </p:spPr>
        <p:txBody>
          <a:bodyPr wrap="square" rtlCol="0">
            <a:spAutoFit/>
          </a:bodyPr>
          <a:lstStyle/>
          <a:p>
            <a:pPr algn="ctr"/>
            <a:r>
              <a:rPr lang="en-US" sz="2000" b="1" i="1" dirty="0"/>
              <a:t>Pittsburgh Courier – March 1946</a:t>
            </a:r>
          </a:p>
          <a:p>
            <a:pPr algn="ctr"/>
            <a:r>
              <a:rPr lang="en-US" sz="1000" i="1" dirty="0"/>
              <a:t>Photo</a:t>
            </a:r>
            <a:r>
              <a:rPr lang="en-US" sz="1000" dirty="0"/>
              <a:t>: Charles “</a:t>
            </a:r>
            <a:r>
              <a:rPr lang="en-US" sz="1000" dirty="0" err="1"/>
              <a:t>Teenie</a:t>
            </a:r>
            <a:r>
              <a:rPr lang="en-US" sz="1000" dirty="0"/>
              <a:t>” Harris Collection</a:t>
            </a:r>
          </a:p>
        </p:txBody>
      </p:sp>
    </p:spTree>
    <p:extLst>
      <p:ext uri="{BB962C8B-B14F-4D97-AF65-F5344CB8AC3E}">
        <p14:creationId xmlns:p14="http://schemas.microsoft.com/office/powerpoint/2010/main" val="4231550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#KeepPullingtheString</a:t>
            </a:r>
            <a:endParaRPr lang="en-US" dirty="0"/>
          </a:p>
        </p:txBody>
      </p:sp>
      <p:sp>
        <p:nvSpPr>
          <p:cNvPr id="11" name="TextBox 10"/>
          <p:cNvSpPr txBox="1"/>
          <p:nvPr/>
        </p:nvSpPr>
        <p:spPr>
          <a:xfrm>
            <a:off x="2209800" y="4997715"/>
            <a:ext cx="5029200" cy="954107"/>
          </a:xfrm>
          <a:prstGeom prst="rect">
            <a:avLst/>
          </a:prstGeom>
          <a:noFill/>
        </p:spPr>
        <p:txBody>
          <a:bodyPr wrap="square" rtlCol="0">
            <a:spAutoFit/>
          </a:bodyPr>
          <a:lstStyle/>
          <a:p>
            <a:pPr algn="ctr"/>
            <a:r>
              <a:rPr lang="en-US" sz="2800" dirty="0"/>
              <a:t>You never  know what </a:t>
            </a:r>
          </a:p>
          <a:p>
            <a:pPr algn="ctr"/>
            <a:r>
              <a:rPr lang="en-US" sz="2800" dirty="0"/>
              <a:t>you will find!</a:t>
            </a:r>
          </a:p>
        </p:txBody>
      </p:sp>
      <p:pic>
        <p:nvPicPr>
          <p:cNvPr id="15"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124200" y="1447800"/>
            <a:ext cx="3276600" cy="3276600"/>
          </a:xfrm>
        </p:spPr>
      </p:pic>
    </p:spTree>
    <p:extLst>
      <p:ext uri="{BB962C8B-B14F-4D97-AF65-F5344CB8AC3E}">
        <p14:creationId xmlns:p14="http://schemas.microsoft.com/office/powerpoint/2010/main" val="2411071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Content Placeholder 4"/>
          <p:cNvSpPr>
            <a:spLocks noGrp="1"/>
          </p:cNvSpPr>
          <p:nvPr>
            <p:ph idx="1"/>
          </p:nvPr>
        </p:nvSpPr>
        <p:spPr>
          <a:xfrm>
            <a:off x="609600" y="1219200"/>
            <a:ext cx="7772400" cy="5410200"/>
          </a:xfrm>
        </p:spPr>
        <p:txBody>
          <a:bodyPr anchor="t">
            <a:noAutofit/>
          </a:bodyPr>
          <a:lstStyle/>
          <a:p>
            <a:pPr marL="0" indent="0">
              <a:buNone/>
            </a:pPr>
            <a:r>
              <a:rPr lang="en-US" sz="1750" b="0" dirty="0"/>
              <a:t>James Booker, JoAnn Booker, Molly Dole, Steve Dole, Sam Dole, Alecia Dole, Alyssa Whiteof, Linda Gemmell, Dave Flowers, Bo Gemmell, Teri Dickson, Terry Dickson, Jamie Olson, Mike Olson, Mason Olson, Kaden Olson, Caitlin Olson, Trevor Dickson, Travis Dickson, Meghan Dickson, Lucas Dickson, Charlotte Dickson, Joey Boston, Mike Boston, Michael Boston, Jim Booker, Shelby Booker, Joey Booker, Golda Booker, Clara Keys, Bill Davis, Ginny Davis, Liza Magee, Cory Piana, John Piana, Kathy Martinez, Eric Martinez, Joshua Martinez, Kerry Smith, Lindsay Bedford Warner, Mary Collins, Laura Evankovich, Andy Yerman, Tom Sutton, Todd Werkhoven, Mrs. Anne Springs Close, Rayne McEnery, Mya Barbatsoulis, Dakota Barbatsoulis, Ed Devney, the </a:t>
            </a:r>
            <a:r>
              <a:rPr lang="en-US" sz="1750" b="0" dirty="0" err="1"/>
              <a:t>Tavenners</a:t>
            </a:r>
            <a:r>
              <a:rPr lang="en-US" sz="1750" b="0" dirty="0"/>
              <a:t>, the </a:t>
            </a:r>
            <a:r>
              <a:rPr lang="en-US" sz="1750" b="0" dirty="0" err="1"/>
              <a:t>Hamms</a:t>
            </a:r>
            <a:r>
              <a:rPr lang="en-US" sz="1750" b="0" dirty="0"/>
              <a:t>, Ron Barr, George Hill, Randy Mobley, Coach Gene McArtor, Coach Bob Todd, Izzy Volpe, Joe Francisco, Chris Carroll, Kirk Collier, Eric Petty, Laura Albertson, Tracey Allen, Zack Balser, Steve </a:t>
            </a:r>
            <a:r>
              <a:rPr lang="en-US" sz="1750" b="0" dirty="0" err="1"/>
              <a:t>Trester</a:t>
            </a:r>
            <a:r>
              <a:rPr lang="en-US" sz="1750" b="0" dirty="0"/>
              <a:t>, </a:t>
            </a:r>
            <a:r>
              <a:rPr lang="en-US" sz="1750" b="0" dirty="0" err="1"/>
              <a:t>Inderpal</a:t>
            </a:r>
            <a:r>
              <a:rPr lang="en-US" sz="1750" b="0"/>
              <a:t> Bhandari, Tisson</a:t>
            </a:r>
            <a:r>
              <a:rPr lang="en-US" sz="1750" b="0" dirty="0"/>
              <a:t> Mathew, John Kao, Scott Powers, Tom Sheehan, Eric Hill, Tony Mathew, Joelle Poe, Max </a:t>
            </a:r>
            <a:r>
              <a:rPr lang="en-US" sz="1750" b="0" dirty="0" err="1"/>
              <a:t>Arbow</a:t>
            </a:r>
            <a:r>
              <a:rPr lang="en-US" sz="1750" b="0" dirty="0"/>
              <a:t>, Tessa Tovar, Paul Dwyer, Karen Ng, Antoine </a:t>
            </a:r>
            <a:r>
              <a:rPr lang="en-US" sz="1750" b="0" dirty="0" err="1"/>
              <a:t>Juhel</a:t>
            </a:r>
            <a:r>
              <a:rPr lang="en-US" sz="1750" b="0" dirty="0"/>
              <a:t>, Starbuck, Fernando </a:t>
            </a:r>
            <a:r>
              <a:rPr lang="en-US" sz="1750" b="0" dirty="0" err="1"/>
              <a:t>Melo</a:t>
            </a:r>
            <a:r>
              <a:rPr lang="en-US" sz="1750" b="0" dirty="0"/>
              <a:t>, Chris MacMillan, Naimish Shah, James Seymour, Kristen Erbes, Michael Brown-Hayes, Hakan Kardes, Derek Weiss, HMS QBO, Society for American Baseball Research (SABR), Leslie Heaphy, Larry Lester, Mike O’Meara, Robb Spewak, Oscar Santana, Gary Stein, Dan Rea, Leroy “Satchel” Paige, Johnny Bench, Russ </a:t>
            </a:r>
            <a:r>
              <a:rPr lang="en-US" sz="1750" b="0" dirty="0" err="1"/>
              <a:t>Morman</a:t>
            </a:r>
            <a:r>
              <a:rPr lang="en-US" sz="1750" b="0" dirty="0"/>
              <a:t>, Tony Perez, Tommy John, Ryne Sandberg, Satchel the Cat, Sox the Cat and Coco the Cat</a:t>
            </a:r>
          </a:p>
        </p:txBody>
      </p:sp>
      <p:sp>
        <p:nvSpPr>
          <p:cNvPr id="2" name="Slide Number Placeholder 1"/>
          <p:cNvSpPr>
            <a:spLocks noGrp="1"/>
          </p:cNvSpPr>
          <p:nvPr>
            <p:ph type="sldNum" sz="quarter" idx="12"/>
          </p:nvPr>
        </p:nvSpPr>
        <p:spPr/>
        <p:txBody>
          <a:bodyPr/>
          <a:lstStyle/>
          <a:p>
            <a:fld id="{04EAEAB4-199D-495B-ABA1-64DD6C8453A3}" type="slidenum">
              <a:rPr lang="en-US" smtClean="0"/>
              <a:t>28</a:t>
            </a:fld>
            <a:endParaRPr lang="en-US" dirty="0"/>
          </a:p>
        </p:txBody>
      </p:sp>
    </p:spTree>
    <p:extLst>
      <p:ext uri="{BB962C8B-B14F-4D97-AF65-F5344CB8AC3E}">
        <p14:creationId xmlns:p14="http://schemas.microsoft.com/office/powerpoint/2010/main" val="108358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Renaissance Man</a:t>
            </a:r>
          </a:p>
        </p:txBody>
      </p:sp>
      <p:sp>
        <p:nvSpPr>
          <p:cNvPr id="3" name="Content Placeholder 2"/>
          <p:cNvSpPr>
            <a:spLocks noGrp="1"/>
          </p:cNvSpPr>
          <p:nvPr>
            <p:ph sz="half" idx="1"/>
          </p:nvPr>
        </p:nvSpPr>
        <p:spPr>
          <a:xfrm>
            <a:off x="685800" y="1447800"/>
            <a:ext cx="4191000" cy="4525963"/>
          </a:xfrm>
        </p:spPr>
        <p:txBody>
          <a:bodyPr>
            <a:normAutofit/>
          </a:bodyPr>
          <a:lstStyle/>
          <a:p>
            <a:r>
              <a:rPr lang="en-US" b="0" dirty="0"/>
              <a:t>Journalist</a:t>
            </a:r>
          </a:p>
          <a:p>
            <a:r>
              <a:rPr lang="en-US" b="0" dirty="0"/>
              <a:t>Civil Rights Activist</a:t>
            </a:r>
          </a:p>
          <a:p>
            <a:pPr lvl="1"/>
            <a:r>
              <a:rPr lang="en-US" dirty="0"/>
              <a:t>Baseball Integration </a:t>
            </a:r>
          </a:p>
          <a:p>
            <a:pPr lvl="1"/>
            <a:r>
              <a:rPr lang="en-US" dirty="0"/>
              <a:t>Armed Forces Integration</a:t>
            </a:r>
          </a:p>
          <a:p>
            <a:pPr lvl="1"/>
            <a:r>
              <a:rPr lang="en-US" dirty="0"/>
              <a:t>Housing Integration</a:t>
            </a:r>
          </a:p>
          <a:p>
            <a:r>
              <a:rPr lang="en-US" b="0" dirty="0"/>
              <a:t>Community Leader</a:t>
            </a:r>
          </a:p>
          <a:p>
            <a:r>
              <a:rPr lang="en-US" b="0" dirty="0"/>
              <a:t>Family Man</a:t>
            </a:r>
          </a:p>
        </p:txBody>
      </p:sp>
      <p:pic>
        <p:nvPicPr>
          <p:cNvPr id="7" name="Content Placeholder 6"/>
          <p:cNvPicPr>
            <a:picLocks noGrp="1"/>
          </p:cNvPicPr>
          <p:nvPr>
            <p:ph sz="half" idx="2"/>
          </p:nvPr>
        </p:nvPicPr>
        <p:blipFill rotWithShape="1">
          <a:blip r:embed="rId3"/>
          <a:srcRect l="37851" t="34924" r="42778" b="37047"/>
          <a:stretch/>
        </p:blipFill>
        <p:spPr bwMode="auto">
          <a:xfrm>
            <a:off x="5257800" y="1524000"/>
            <a:ext cx="3200400" cy="3276599"/>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8" name="TextBox 7"/>
          <p:cNvSpPr txBox="1"/>
          <p:nvPr/>
        </p:nvSpPr>
        <p:spPr>
          <a:xfrm>
            <a:off x="5257800" y="4953000"/>
            <a:ext cx="3276600" cy="553998"/>
          </a:xfrm>
          <a:prstGeom prst="rect">
            <a:avLst/>
          </a:prstGeom>
          <a:noFill/>
        </p:spPr>
        <p:txBody>
          <a:bodyPr wrap="square" rtlCol="0">
            <a:spAutoFit/>
          </a:bodyPr>
          <a:lstStyle/>
          <a:p>
            <a:pPr algn="ctr"/>
            <a:r>
              <a:rPr lang="en-US" sz="2000" b="1" dirty="0"/>
              <a:t>William G. Nunn, Sr. </a:t>
            </a:r>
          </a:p>
          <a:p>
            <a:pPr algn="ctr"/>
            <a:r>
              <a:rPr lang="en-US" sz="1000" i="1" dirty="0"/>
              <a:t>Photo</a:t>
            </a:r>
            <a:r>
              <a:rPr lang="en-US" sz="1000" dirty="0"/>
              <a:t>: Getty Images</a:t>
            </a:r>
          </a:p>
        </p:txBody>
      </p:sp>
    </p:spTree>
    <p:extLst>
      <p:ext uri="{BB962C8B-B14F-4D97-AF65-F5344CB8AC3E}">
        <p14:creationId xmlns:p14="http://schemas.microsoft.com/office/powerpoint/2010/main" val="365374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Beginnings</a:t>
            </a:r>
          </a:p>
        </p:txBody>
      </p:sp>
      <p:sp>
        <p:nvSpPr>
          <p:cNvPr id="3" name="Content Placeholder 2"/>
          <p:cNvSpPr>
            <a:spLocks noGrp="1"/>
          </p:cNvSpPr>
          <p:nvPr>
            <p:ph sz="half" idx="1"/>
          </p:nvPr>
        </p:nvSpPr>
        <p:spPr>
          <a:xfrm>
            <a:off x="457200" y="1600200"/>
            <a:ext cx="4419600" cy="4525963"/>
          </a:xfrm>
        </p:spPr>
        <p:txBody>
          <a:bodyPr/>
          <a:lstStyle/>
          <a:p>
            <a:r>
              <a:rPr lang="en-US" b="0" dirty="0"/>
              <a:t>William Goldwyn Nunn, Sr. </a:t>
            </a:r>
          </a:p>
          <a:p>
            <a:pPr lvl="1"/>
            <a:r>
              <a:rPr lang="en-US" dirty="0"/>
              <a:t>Born: January 4, 1900</a:t>
            </a:r>
          </a:p>
          <a:p>
            <a:pPr lvl="1"/>
            <a:r>
              <a:rPr lang="en-US" dirty="0"/>
              <a:t>Grew up in Pittsburgh’s Homewood Area</a:t>
            </a:r>
          </a:p>
          <a:p>
            <a:pPr lvl="1"/>
            <a:r>
              <a:rPr lang="en-US" dirty="0"/>
              <a:t>Attended Westinghouse High School</a:t>
            </a:r>
          </a:p>
          <a:p>
            <a:pPr lvl="1"/>
            <a:r>
              <a:rPr lang="en-US" dirty="0"/>
              <a:t>First black football player at Westinghouse</a:t>
            </a:r>
          </a:p>
          <a:p>
            <a:endParaRPr lang="en-US" dirty="0"/>
          </a:p>
        </p:txBody>
      </p:sp>
      <p:pic>
        <p:nvPicPr>
          <p:cNvPr id="5" name="Content Placeholder 4"/>
          <p:cNvPicPr>
            <a:picLocks noGrp="1"/>
          </p:cNvPicPr>
          <p:nvPr>
            <p:ph sz="half" idx="2"/>
          </p:nvPr>
        </p:nvPicPr>
        <p:blipFill rotWithShape="1">
          <a:blip r:embed="rId3"/>
          <a:srcRect l="50320" t="29931" r="36218" b="40707"/>
          <a:stretch/>
        </p:blipFill>
        <p:spPr bwMode="auto">
          <a:xfrm>
            <a:off x="5257800" y="1828800"/>
            <a:ext cx="2743199" cy="3276599"/>
          </a:xfrm>
          <a:prstGeom prst="rect">
            <a:avLst/>
          </a:prstGeom>
          <a:ln>
            <a:solidFill>
              <a:schemeClr val="accent3">
                <a:lumMod val="50000"/>
              </a:schemeClr>
            </a:solidFill>
          </a:ln>
          <a:extLst>
            <a:ext uri="{53640926-AAD7-44D8-BBD7-CCE9431645EC}">
              <a14:shadowObscured xmlns:a14="http://schemas.microsoft.com/office/drawing/2010/main"/>
            </a:ext>
          </a:extLst>
        </p:spPr>
      </p:pic>
      <p:sp>
        <p:nvSpPr>
          <p:cNvPr id="6" name="TextBox 5"/>
          <p:cNvSpPr txBox="1"/>
          <p:nvPr/>
        </p:nvSpPr>
        <p:spPr>
          <a:xfrm>
            <a:off x="5029200" y="5257800"/>
            <a:ext cx="3276600" cy="553998"/>
          </a:xfrm>
          <a:prstGeom prst="rect">
            <a:avLst/>
          </a:prstGeom>
          <a:noFill/>
        </p:spPr>
        <p:txBody>
          <a:bodyPr wrap="square" rtlCol="0">
            <a:spAutoFit/>
          </a:bodyPr>
          <a:lstStyle/>
          <a:p>
            <a:pPr algn="ctr"/>
            <a:r>
              <a:rPr lang="en-US" sz="2000" b="1" dirty="0"/>
              <a:t>William G. Nunn, Sr. </a:t>
            </a:r>
          </a:p>
          <a:p>
            <a:pPr algn="ctr"/>
            <a:r>
              <a:rPr lang="en-US" sz="1000" i="1" dirty="0"/>
              <a:t>Photo</a:t>
            </a:r>
            <a:r>
              <a:rPr lang="en-US" sz="1000" dirty="0"/>
              <a:t>: Getty Images</a:t>
            </a:r>
          </a:p>
        </p:txBody>
      </p:sp>
    </p:spTree>
    <p:extLst>
      <p:ext uri="{BB962C8B-B14F-4D97-AF65-F5344CB8AC3E}">
        <p14:creationId xmlns:p14="http://schemas.microsoft.com/office/powerpoint/2010/main" val="304765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Westinghouse Football</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329" t="20848" r="26084" b="26912"/>
          <a:stretch/>
        </p:blipFill>
        <p:spPr bwMode="auto">
          <a:xfrm>
            <a:off x="1573528" y="1143000"/>
            <a:ext cx="6552707" cy="45191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006488" y="5785218"/>
            <a:ext cx="3276600" cy="246221"/>
          </a:xfrm>
          <a:prstGeom prst="rect">
            <a:avLst/>
          </a:prstGeom>
          <a:noFill/>
        </p:spPr>
        <p:txBody>
          <a:bodyPr wrap="square" rtlCol="0">
            <a:spAutoFit/>
          </a:bodyPr>
          <a:lstStyle/>
          <a:p>
            <a:pPr algn="ctr"/>
            <a:r>
              <a:rPr lang="en-US" sz="1000" dirty="0"/>
              <a:t>Image: </a:t>
            </a:r>
            <a:r>
              <a:rPr lang="en-US" sz="1000" i="1" dirty="0"/>
              <a:t>Pittsburgh Press – December 16, 1917</a:t>
            </a:r>
          </a:p>
        </p:txBody>
      </p:sp>
      <p:sp>
        <p:nvSpPr>
          <p:cNvPr id="5" name="Arrow: Left 4">
            <a:extLst>
              <a:ext uri="{FF2B5EF4-FFF2-40B4-BE49-F238E27FC236}">
                <a16:creationId xmlns:a16="http://schemas.microsoft.com/office/drawing/2014/main" id="{B5A32BBA-250F-48AD-912A-0EB1856A97DE}"/>
              </a:ext>
            </a:extLst>
          </p:cNvPr>
          <p:cNvSpPr/>
          <p:nvPr/>
        </p:nvSpPr>
        <p:spPr>
          <a:xfrm rot="19885238">
            <a:off x="7006008" y="2696290"/>
            <a:ext cx="1143000" cy="30480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64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Westinghouse Baseball</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483" t="20864" r="28287" b="13666"/>
          <a:stretch/>
        </p:blipFill>
        <p:spPr bwMode="auto">
          <a:xfrm>
            <a:off x="2286000" y="1371600"/>
            <a:ext cx="4717576" cy="4426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006488" y="5810389"/>
            <a:ext cx="3276600" cy="246221"/>
          </a:xfrm>
          <a:prstGeom prst="rect">
            <a:avLst/>
          </a:prstGeom>
          <a:noFill/>
        </p:spPr>
        <p:txBody>
          <a:bodyPr wrap="square" rtlCol="0">
            <a:spAutoFit/>
          </a:bodyPr>
          <a:lstStyle/>
          <a:p>
            <a:pPr algn="ctr"/>
            <a:r>
              <a:rPr lang="en-US" sz="1000" dirty="0"/>
              <a:t>Image: </a:t>
            </a:r>
            <a:r>
              <a:rPr lang="en-US" sz="1000" i="1" dirty="0"/>
              <a:t>Pittsburgh Press – June 10, 1917</a:t>
            </a:r>
          </a:p>
        </p:txBody>
      </p:sp>
    </p:spTree>
    <p:extLst>
      <p:ext uri="{BB962C8B-B14F-4D97-AF65-F5344CB8AC3E}">
        <p14:creationId xmlns:p14="http://schemas.microsoft.com/office/powerpoint/2010/main" val="20830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Pittsburgh Courier</a:t>
            </a:r>
          </a:p>
        </p:txBody>
      </p:sp>
      <p:sp>
        <p:nvSpPr>
          <p:cNvPr id="3" name="Content Placeholder 2"/>
          <p:cNvSpPr>
            <a:spLocks noGrp="1"/>
          </p:cNvSpPr>
          <p:nvPr>
            <p:ph sz="half" idx="1"/>
          </p:nvPr>
        </p:nvSpPr>
        <p:spPr>
          <a:xfrm>
            <a:off x="533400" y="1402307"/>
            <a:ext cx="4038600" cy="4525963"/>
          </a:xfrm>
        </p:spPr>
        <p:txBody>
          <a:bodyPr/>
          <a:lstStyle/>
          <a:p>
            <a:pPr marL="457200" indent="-457200"/>
            <a:r>
              <a:rPr lang="en-US" b="0" dirty="0"/>
              <a:t>1919 - 1963</a:t>
            </a:r>
          </a:p>
          <a:p>
            <a:pPr marL="457200" indent="-457200"/>
            <a:r>
              <a:rPr lang="en-US" b="0" dirty="0"/>
              <a:t>Reporter</a:t>
            </a:r>
          </a:p>
          <a:p>
            <a:pPr marL="457200" indent="-457200"/>
            <a:r>
              <a:rPr lang="en-US" b="0" dirty="0"/>
              <a:t>Columnist </a:t>
            </a:r>
          </a:p>
          <a:p>
            <a:pPr marL="457200" indent="-457200"/>
            <a:r>
              <a:rPr lang="en-US" b="0" dirty="0"/>
              <a:t>Sports Editor</a:t>
            </a:r>
          </a:p>
          <a:p>
            <a:pPr marL="457200" indent="-457200"/>
            <a:r>
              <a:rPr lang="en-US" b="0" dirty="0"/>
              <a:t>Managing Editor</a:t>
            </a:r>
          </a:p>
          <a:p>
            <a:pPr marL="457200" indent="-457200"/>
            <a:r>
              <a:rPr lang="en-US" b="0" dirty="0"/>
              <a:t>Board Member </a:t>
            </a:r>
          </a:p>
          <a:p>
            <a:endParaRPr lang="en-US" b="0"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2315" t="27599" r="35943" b="13816"/>
          <a:stretch/>
        </p:blipFill>
        <p:spPr>
          <a:xfrm>
            <a:off x="5029200" y="1371600"/>
            <a:ext cx="2895600" cy="4206816"/>
          </a:xfrm>
          <a:prstGeom prst="rect">
            <a:avLst/>
          </a:prstGeom>
        </p:spPr>
      </p:pic>
      <p:sp>
        <p:nvSpPr>
          <p:cNvPr id="8" name="TextBox 7"/>
          <p:cNvSpPr txBox="1"/>
          <p:nvPr/>
        </p:nvSpPr>
        <p:spPr>
          <a:xfrm>
            <a:off x="4724400" y="5705949"/>
            <a:ext cx="3733800" cy="553998"/>
          </a:xfrm>
          <a:prstGeom prst="rect">
            <a:avLst/>
          </a:prstGeom>
          <a:noFill/>
        </p:spPr>
        <p:txBody>
          <a:bodyPr wrap="square" rtlCol="0">
            <a:spAutoFit/>
          </a:bodyPr>
          <a:lstStyle/>
          <a:p>
            <a:pPr algn="ctr"/>
            <a:r>
              <a:rPr lang="en-US" sz="2000" b="1" i="1" dirty="0"/>
              <a:t>Pittsburgh Courier – March 1946</a:t>
            </a:r>
          </a:p>
          <a:p>
            <a:pPr algn="ctr"/>
            <a:r>
              <a:rPr lang="en-US" sz="1000" i="1" dirty="0"/>
              <a:t>Photo</a:t>
            </a:r>
            <a:r>
              <a:rPr lang="en-US" sz="1000" dirty="0"/>
              <a:t>: Charles “</a:t>
            </a:r>
            <a:r>
              <a:rPr lang="en-US" sz="1000" dirty="0" err="1"/>
              <a:t>Teenie</a:t>
            </a:r>
            <a:r>
              <a:rPr lang="en-US" sz="1000" dirty="0"/>
              <a:t>” Harris Collection</a:t>
            </a:r>
          </a:p>
        </p:txBody>
      </p:sp>
    </p:spTree>
    <p:extLst>
      <p:ext uri="{BB962C8B-B14F-4D97-AF65-F5344CB8AC3E}">
        <p14:creationId xmlns:p14="http://schemas.microsoft.com/office/powerpoint/2010/main" val="213175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Diamond Dope Column</a:t>
            </a:r>
          </a:p>
        </p:txBody>
      </p:sp>
      <p:sp>
        <p:nvSpPr>
          <p:cNvPr id="6" name="TextBox 5"/>
          <p:cNvSpPr txBox="1"/>
          <p:nvPr/>
        </p:nvSpPr>
        <p:spPr>
          <a:xfrm>
            <a:off x="1752600" y="3733800"/>
            <a:ext cx="6426664"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First Diamond Dope: May 30, 1925</a:t>
            </a:r>
          </a:p>
          <a:p>
            <a:pPr marL="914400" lvl="1" indent="-457200">
              <a:buFont typeface="Arial" panose="020B0604020202020204" pitchFamily="34" charset="0"/>
              <a:buChar char="•"/>
            </a:pPr>
            <a:r>
              <a:rPr lang="en-US" sz="2800" dirty="0"/>
              <a:t>Homestead Grays</a:t>
            </a:r>
          </a:p>
          <a:p>
            <a:pPr marL="914400" lvl="1" indent="-457200">
              <a:buFont typeface="Arial" panose="020B0604020202020204" pitchFamily="34" charset="0"/>
              <a:buChar char="•"/>
            </a:pPr>
            <a:r>
              <a:rPr lang="en-US" sz="2800" dirty="0"/>
              <a:t>Central Baseball Park</a:t>
            </a:r>
          </a:p>
          <a:p>
            <a:pPr marL="914400" lvl="1" indent="-457200">
              <a:buFont typeface="Arial" panose="020B0604020202020204" pitchFamily="34" charset="0"/>
              <a:buChar char="•"/>
            </a:pPr>
            <a:r>
              <a:rPr lang="en-US" sz="2800" dirty="0"/>
              <a:t>Player Analysis</a:t>
            </a:r>
          </a:p>
          <a:p>
            <a:pPr marL="914400" lvl="1" indent="-457200">
              <a:buFont typeface="Arial" panose="020B0604020202020204" pitchFamily="34" charset="0"/>
              <a:buChar char="•"/>
            </a:pPr>
            <a:r>
              <a:rPr lang="en-US" sz="2800" dirty="0"/>
              <a:t>Player Promotion</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22" t="21154" r="25721" b="53731"/>
          <a:stretch/>
        </p:blipFill>
        <p:spPr bwMode="auto">
          <a:xfrm>
            <a:off x="838200" y="1219200"/>
            <a:ext cx="7341064" cy="2390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471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8964-37CB-46BC-A736-C86570C2B86F}"/>
              </a:ext>
            </a:extLst>
          </p:cNvPr>
          <p:cNvSpPr>
            <a:spLocks noGrp="1"/>
          </p:cNvSpPr>
          <p:nvPr>
            <p:ph type="title"/>
          </p:nvPr>
        </p:nvSpPr>
        <p:spPr/>
        <p:txBody>
          <a:bodyPr/>
          <a:lstStyle/>
          <a:p>
            <a:r>
              <a:rPr lang="en-US" dirty="0"/>
              <a:t>Player Analysis – Vic Harris</a:t>
            </a:r>
          </a:p>
        </p:txBody>
      </p:sp>
      <p:sp>
        <p:nvSpPr>
          <p:cNvPr id="4" name="Content Placeholder 3">
            <a:extLst>
              <a:ext uri="{FF2B5EF4-FFF2-40B4-BE49-F238E27FC236}">
                <a16:creationId xmlns:a16="http://schemas.microsoft.com/office/drawing/2014/main" id="{7C7A544B-EAF2-43A7-8337-5A2E3FDBFA3F}"/>
              </a:ext>
            </a:extLst>
          </p:cNvPr>
          <p:cNvSpPr>
            <a:spLocks noGrp="1"/>
          </p:cNvSpPr>
          <p:nvPr>
            <p:ph sz="half" idx="1"/>
          </p:nvPr>
        </p:nvSpPr>
        <p:spPr>
          <a:xfrm>
            <a:off x="1050404" y="1614668"/>
            <a:ext cx="4038600" cy="4525963"/>
          </a:xfrm>
        </p:spPr>
        <p:txBody>
          <a:bodyPr/>
          <a:lstStyle/>
          <a:p>
            <a:pPr marL="0" indent="0">
              <a:buNone/>
            </a:pPr>
            <a:r>
              <a:rPr lang="en-US" sz="2400" b="0" dirty="0"/>
              <a:t>“A local boy, though few realize it. Vic has played with Cleveland and Chicago (Rube Foster's club). He is a sure fielder and his bat plays a merry tune.” </a:t>
            </a:r>
            <a:r>
              <a:rPr lang="en-US" sz="2000" b="0" i="1" dirty="0"/>
              <a:t>– William G. Nunn, May 30, 1925  </a:t>
            </a:r>
          </a:p>
        </p:txBody>
      </p:sp>
      <p:pic>
        <p:nvPicPr>
          <p:cNvPr id="7" name="Content Placeholder 6">
            <a:extLst>
              <a:ext uri="{FF2B5EF4-FFF2-40B4-BE49-F238E27FC236}">
                <a16:creationId xmlns:a16="http://schemas.microsoft.com/office/drawing/2014/main" id="{5B9F3D1A-FA04-4064-81D2-18D3951E48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9418" y="1767801"/>
            <a:ext cx="2768564" cy="3946677"/>
          </a:xfrm>
        </p:spPr>
      </p:pic>
      <p:sp>
        <p:nvSpPr>
          <p:cNvPr id="8" name="TextBox 7">
            <a:extLst>
              <a:ext uri="{FF2B5EF4-FFF2-40B4-BE49-F238E27FC236}">
                <a16:creationId xmlns:a16="http://schemas.microsoft.com/office/drawing/2014/main" id="{F1C12D23-DCBE-4024-81A2-C624277471A4}"/>
              </a:ext>
            </a:extLst>
          </p:cNvPr>
          <p:cNvSpPr txBox="1"/>
          <p:nvPr/>
        </p:nvSpPr>
        <p:spPr>
          <a:xfrm>
            <a:off x="4876800" y="5726053"/>
            <a:ext cx="3733800" cy="400110"/>
          </a:xfrm>
          <a:prstGeom prst="rect">
            <a:avLst/>
          </a:prstGeom>
          <a:noFill/>
        </p:spPr>
        <p:txBody>
          <a:bodyPr wrap="square" rtlCol="0">
            <a:spAutoFit/>
          </a:bodyPr>
          <a:lstStyle/>
          <a:p>
            <a:pPr algn="ctr"/>
            <a:r>
              <a:rPr lang="en-US" sz="2000" b="1" i="1" dirty="0"/>
              <a:t>Vic Harris</a:t>
            </a:r>
            <a:endParaRPr lang="en-US" sz="1000" dirty="0"/>
          </a:p>
        </p:txBody>
      </p:sp>
    </p:spTree>
    <p:extLst>
      <p:ext uri="{BB962C8B-B14F-4D97-AF65-F5344CB8AC3E}">
        <p14:creationId xmlns:p14="http://schemas.microsoft.com/office/powerpoint/2010/main" val="232376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TotalTime>
  <Words>1392</Words>
  <Application>Microsoft Office PowerPoint</Application>
  <PresentationFormat>On-screen Show (4:3)</PresentationFormat>
  <Paragraphs>208</Paragraphs>
  <Slides>28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Nunn-thing is Impossible William G. Nunn, Sr. </vt:lpstr>
      <vt:lpstr>A Little Background</vt:lpstr>
      <vt:lpstr>Renaissance Man</vt:lpstr>
      <vt:lpstr>Beginnings</vt:lpstr>
      <vt:lpstr>Westinghouse Football</vt:lpstr>
      <vt:lpstr>Westinghouse Baseball</vt:lpstr>
      <vt:lpstr>Pittsburgh Courier</vt:lpstr>
      <vt:lpstr>Diamond Dope Column</vt:lpstr>
      <vt:lpstr>Player Analysis – Vic Harris</vt:lpstr>
      <vt:lpstr>Player Promotion</vt:lpstr>
      <vt:lpstr>Leroy “Satchel” Paige</vt:lpstr>
      <vt:lpstr>Baseball Integration</vt:lpstr>
      <vt:lpstr>East-West Classic</vt:lpstr>
      <vt:lpstr>Jackie Robinson</vt:lpstr>
      <vt:lpstr>Pittsburgh BBWAA</vt:lpstr>
      <vt:lpstr>Joe Louis</vt:lpstr>
      <vt:lpstr>Civil Rights Activist</vt:lpstr>
      <vt:lpstr>Community Leader</vt:lpstr>
      <vt:lpstr>Community Leader</vt:lpstr>
      <vt:lpstr>Death – November 14, 1969</vt:lpstr>
      <vt:lpstr>William G. (Bill) Nunn, Jr.</vt:lpstr>
      <vt:lpstr>Basketball Star</vt:lpstr>
      <vt:lpstr>Pittsburgh Courier</vt:lpstr>
      <vt:lpstr>Pittsburgh Steelers</vt:lpstr>
      <vt:lpstr>William G. Nunn, III</vt:lpstr>
      <vt:lpstr>Nunn Legacy</vt:lpstr>
      <vt:lpstr>#KeepPullingtheString</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Baseball:  The First Social network</dc:title>
  <dc:creator>Melissa</dc:creator>
  <cp:lastModifiedBy>Missy Booker</cp:lastModifiedBy>
  <cp:revision>102</cp:revision>
  <dcterms:created xsi:type="dcterms:W3CDTF">2018-04-03T06:19:33Z</dcterms:created>
  <dcterms:modified xsi:type="dcterms:W3CDTF">2018-06-22T06:03:53Z</dcterms:modified>
</cp:coreProperties>
</file>