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Josefin Slab"/>
      <p:regular r:id="rId39"/>
      <p:bold r:id="rId40"/>
      <p:italic r:id="rId41"/>
      <p:boldItalic r:id="rId42"/>
    </p:embeddedFont>
    <p:embeddedFont>
      <p:font typeface="Nunito"/>
      <p:regular r:id="rId43"/>
      <p:bold r:id="rId44"/>
      <p:italic r:id="rId45"/>
      <p:boldItalic r:id="rId46"/>
    </p:embeddedFont>
    <p:embeddedFont>
      <p:font typeface="Lato"/>
      <p:regular r:id="rId47"/>
      <p:bold r:id="rId48"/>
      <p:italic r:id="rId49"/>
      <p:boldItalic r:id="rId50"/>
    </p:embeddedFont>
    <p:embeddedFont>
      <p:font typeface="Average"/>
      <p:regular r:id="rId51"/>
    </p:embeddedFont>
    <p:embeddedFont>
      <p:font typeface="Josefin Sans"/>
      <p:regular r:id="rId52"/>
      <p:bold r:id="rId53"/>
      <p:italic r:id="rId54"/>
      <p:boldItalic r:id="rId55"/>
    </p:embeddedFont>
    <p:embeddedFont>
      <p:font typeface="Oswald"/>
      <p:regular r:id="rId56"/>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8" roundtripDataSignature="AMtx7miz9LKlRjbxd5LL+hlldAAZXtd7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B135DC6-6C05-4643-8C57-0B6E08D5D640}">
  <a:tblStyle styleId="{8B135DC6-6C05-4643-8C57-0B6E08D5D64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DA8488F-E720-4DB0-88BB-F6D4272C93CD}"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JosefinSlab-bold.fntdata"/><Relationship Id="rId42" Type="http://schemas.openxmlformats.org/officeDocument/2006/relationships/font" Target="fonts/JosefinSlab-boldItalic.fntdata"/><Relationship Id="rId41" Type="http://schemas.openxmlformats.org/officeDocument/2006/relationships/font" Target="fonts/JosefinSlab-italic.fntdata"/><Relationship Id="rId44" Type="http://schemas.openxmlformats.org/officeDocument/2006/relationships/font" Target="fonts/Nunito-bold.fntdata"/><Relationship Id="rId43" Type="http://schemas.openxmlformats.org/officeDocument/2006/relationships/font" Target="fonts/Nunito-regular.fntdata"/><Relationship Id="rId46" Type="http://schemas.openxmlformats.org/officeDocument/2006/relationships/font" Target="fonts/Nunito-boldItalic.fntdata"/><Relationship Id="rId45" Type="http://schemas.openxmlformats.org/officeDocument/2006/relationships/font" Target="fonts/Nuni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JosefinSlab-regular.fntdata"/><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Average-regular.fntdata"/><Relationship Id="rId50" Type="http://schemas.openxmlformats.org/officeDocument/2006/relationships/font" Target="fonts/Lato-boldItalic.fntdata"/><Relationship Id="rId53" Type="http://schemas.openxmlformats.org/officeDocument/2006/relationships/font" Target="fonts/JosefinSans-bold.fntdata"/><Relationship Id="rId52" Type="http://schemas.openxmlformats.org/officeDocument/2006/relationships/font" Target="fonts/JosefinSans-regular.fntdata"/><Relationship Id="rId11" Type="http://schemas.openxmlformats.org/officeDocument/2006/relationships/slide" Target="slides/slide5.xml"/><Relationship Id="rId55" Type="http://schemas.openxmlformats.org/officeDocument/2006/relationships/font" Target="fonts/JosefinSans-boldItalic.fntdata"/><Relationship Id="rId10" Type="http://schemas.openxmlformats.org/officeDocument/2006/relationships/slide" Target="slides/slide4.xml"/><Relationship Id="rId54" Type="http://schemas.openxmlformats.org/officeDocument/2006/relationships/font" Target="fonts/JosefinSans-italic.fntdata"/><Relationship Id="rId13" Type="http://schemas.openxmlformats.org/officeDocument/2006/relationships/slide" Target="slides/slide7.xml"/><Relationship Id="rId57" Type="http://schemas.openxmlformats.org/officeDocument/2006/relationships/font" Target="fonts/Oswald-bold.fntdata"/><Relationship Id="rId12" Type="http://schemas.openxmlformats.org/officeDocument/2006/relationships/slide" Target="slides/slide6.xml"/><Relationship Id="rId56" Type="http://schemas.openxmlformats.org/officeDocument/2006/relationships/font" Target="fonts/Oswald-regular.fntdata"/><Relationship Id="rId15" Type="http://schemas.openxmlformats.org/officeDocument/2006/relationships/slide" Target="slides/slide9.xml"/><Relationship Id="rId14" Type="http://schemas.openxmlformats.org/officeDocument/2006/relationships/slide" Target="slides/slide8.xml"/><Relationship Id="rId58"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51"/>
          <p:cNvSpPr txBox="1"/>
          <p:nvPr>
            <p:ph type="title"/>
          </p:nvPr>
        </p:nvSpPr>
        <p:spPr>
          <a:xfrm>
            <a:off x="671250" y="2141250"/>
            <a:ext cx="7852200" cy="861000"/>
          </a:xfrm>
          <a:prstGeom prst="rect">
            <a:avLst/>
          </a:prstGeom>
          <a:noFill/>
          <a:ln>
            <a:noFill/>
          </a:ln>
        </p:spPr>
        <p:txBody>
          <a:bodyPr anchorCtr="0" anchor="ctr" bIns="91425" lIns="91425" spcFirstLastPara="1" rIns="91425" wrap="square" tIns="91425">
            <a:normAutofit/>
          </a:bodyPr>
          <a:lstStyle>
            <a:lvl1pPr lvl="0" algn="ctr">
              <a:lnSpc>
                <a:spcPct val="90000"/>
              </a:lnSpc>
              <a:spcBef>
                <a:spcPts val="0"/>
              </a:spcBef>
              <a:spcAft>
                <a:spcPts val="0"/>
              </a:spcAft>
              <a:buClr>
                <a:schemeClr val="dk1"/>
              </a:buClr>
              <a:buSzPts val="3600"/>
              <a:buFont typeface="Calibri"/>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3" name="Google Shape;13;p5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 name="Shape 58"/>
        <p:cNvGrpSpPr/>
        <p:nvPr/>
      </p:nvGrpSpPr>
      <p:grpSpPr>
        <a:xfrm>
          <a:off x="0" y="0"/>
          <a:ext cx="0" cy="0"/>
          <a:chOff x="0" y="0"/>
          <a:chExt cx="0" cy="0"/>
        </a:xfrm>
      </p:grpSpPr>
      <p:sp>
        <p:nvSpPr>
          <p:cNvPr id="59" name="Google Shape;59;p62"/>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2"/>
          <p:cNvSpPr/>
          <p:nvPr>
            <p:ph idx="2" type="pic"/>
          </p:nvPr>
        </p:nvSpPr>
        <p:spPr>
          <a:xfrm>
            <a:off x="3887391" y="740569"/>
            <a:ext cx="4629150" cy="3655219"/>
          </a:xfrm>
          <a:prstGeom prst="rect">
            <a:avLst/>
          </a:prstGeom>
          <a:noFill/>
          <a:ln>
            <a:noFill/>
          </a:ln>
        </p:spPr>
      </p:sp>
      <p:sp>
        <p:nvSpPr>
          <p:cNvPr id="61" name="Google Shape;61;p62"/>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2" name="Google Shape;62;p6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5" name="Shape 65"/>
        <p:cNvGrpSpPr/>
        <p:nvPr/>
      </p:nvGrpSpPr>
      <p:grpSpPr>
        <a:xfrm>
          <a:off x="0" y="0"/>
          <a:ext cx="0" cy="0"/>
          <a:chOff x="0" y="0"/>
          <a:chExt cx="0" cy="0"/>
        </a:xfrm>
      </p:grpSpPr>
      <p:sp>
        <p:nvSpPr>
          <p:cNvPr id="66" name="Google Shape;66;p6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3"/>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8" name="Google Shape;68;p6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6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64"/>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64"/>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4" name="Google Shape;74;p6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6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3000"/>
              <a:buFont typeface="Calibri"/>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6" name="Google Shape;16;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17" name="Google Shape;17;p5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8" name="Shape 18"/>
        <p:cNvGrpSpPr/>
        <p:nvPr/>
      </p:nvGrpSpPr>
      <p:grpSpPr>
        <a:xfrm>
          <a:off x="0" y="0"/>
          <a:ext cx="0" cy="0"/>
          <a:chOff x="0" y="0"/>
          <a:chExt cx="0" cy="0"/>
        </a:xfrm>
      </p:grpSpPr>
      <p:sp>
        <p:nvSpPr>
          <p:cNvPr id="19" name="Google Shape;19;p53"/>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lvl1pPr lvl="0" algn="ctr">
              <a:lnSpc>
                <a:spcPct val="90000"/>
              </a:lnSpc>
              <a:spcBef>
                <a:spcPts val="0"/>
              </a:spcBef>
              <a:spcAft>
                <a:spcPts val="0"/>
              </a:spcAft>
              <a:buClr>
                <a:schemeClr val="dk1"/>
              </a:buClr>
              <a:buSzPts val="4200"/>
              <a:buFont typeface="Calibri"/>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0" name="Google Shape;20;p53"/>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21" name="Google Shape;21;p5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90000"/>
              </a:lnSpc>
              <a:spcBef>
                <a:spcPts val="0"/>
              </a:spcBef>
              <a:spcAft>
                <a:spcPts val="0"/>
              </a:spcAft>
              <a:buClr>
                <a:schemeClr val="lt1"/>
              </a:buClr>
              <a:buSzPts val="1800"/>
              <a:buChar char="●"/>
              <a:defRPr>
                <a:solidFill>
                  <a:schemeClr val="lt1"/>
                </a:solidFill>
              </a:defRPr>
            </a:lvl1pPr>
            <a:lvl2pPr indent="-317500" lvl="1" marL="914400" algn="l">
              <a:lnSpc>
                <a:spcPct val="90000"/>
              </a:lnSpc>
              <a:spcBef>
                <a:spcPts val="0"/>
              </a:spcBef>
              <a:spcAft>
                <a:spcPts val="0"/>
              </a:spcAft>
              <a:buClr>
                <a:schemeClr val="lt1"/>
              </a:buClr>
              <a:buSzPts val="1400"/>
              <a:buChar char="○"/>
              <a:defRPr>
                <a:solidFill>
                  <a:schemeClr val="lt1"/>
                </a:solidFill>
              </a:defRPr>
            </a:lvl2pPr>
            <a:lvl3pPr indent="-317500" lvl="2" marL="1371600" algn="l">
              <a:lnSpc>
                <a:spcPct val="90000"/>
              </a:lnSpc>
              <a:spcBef>
                <a:spcPts val="0"/>
              </a:spcBef>
              <a:spcAft>
                <a:spcPts val="0"/>
              </a:spcAft>
              <a:buClr>
                <a:schemeClr val="lt1"/>
              </a:buClr>
              <a:buSzPts val="1400"/>
              <a:buChar char="■"/>
              <a:defRPr>
                <a:solidFill>
                  <a:schemeClr val="lt1"/>
                </a:solidFill>
              </a:defRPr>
            </a:lvl3pPr>
            <a:lvl4pPr indent="-317500" lvl="3" marL="1828800" algn="l">
              <a:lnSpc>
                <a:spcPct val="90000"/>
              </a:lnSpc>
              <a:spcBef>
                <a:spcPts val="0"/>
              </a:spcBef>
              <a:spcAft>
                <a:spcPts val="0"/>
              </a:spcAft>
              <a:buClr>
                <a:schemeClr val="lt1"/>
              </a:buClr>
              <a:buSzPts val="1400"/>
              <a:buChar char="●"/>
              <a:defRPr>
                <a:solidFill>
                  <a:schemeClr val="lt1"/>
                </a:solidFill>
              </a:defRPr>
            </a:lvl4pPr>
            <a:lvl5pPr indent="-317500" lvl="4" marL="2286000" algn="l">
              <a:lnSpc>
                <a:spcPct val="90000"/>
              </a:lnSpc>
              <a:spcBef>
                <a:spcPts val="0"/>
              </a:spcBef>
              <a:spcAft>
                <a:spcPts val="0"/>
              </a:spcAft>
              <a:buClr>
                <a:schemeClr val="lt1"/>
              </a:buClr>
              <a:buSzPts val="1400"/>
              <a:buChar char="○"/>
              <a:defRPr>
                <a:solidFill>
                  <a:schemeClr val="lt1"/>
                </a:solidFill>
              </a:defRPr>
            </a:lvl5pPr>
            <a:lvl6pPr indent="-317500" lvl="5" marL="2743200" algn="l">
              <a:lnSpc>
                <a:spcPct val="90000"/>
              </a:lnSpc>
              <a:spcBef>
                <a:spcPts val="0"/>
              </a:spcBef>
              <a:spcAft>
                <a:spcPts val="0"/>
              </a:spcAft>
              <a:buClr>
                <a:schemeClr val="lt1"/>
              </a:buClr>
              <a:buSzPts val="1400"/>
              <a:buChar char="■"/>
              <a:defRPr>
                <a:solidFill>
                  <a:schemeClr val="lt1"/>
                </a:solidFill>
              </a:defRPr>
            </a:lvl6pPr>
            <a:lvl7pPr indent="-317500" lvl="6" marL="3200400" algn="l">
              <a:lnSpc>
                <a:spcPct val="90000"/>
              </a:lnSpc>
              <a:spcBef>
                <a:spcPts val="0"/>
              </a:spcBef>
              <a:spcAft>
                <a:spcPts val="0"/>
              </a:spcAft>
              <a:buClr>
                <a:schemeClr val="lt1"/>
              </a:buClr>
              <a:buSzPts val="1400"/>
              <a:buChar char="●"/>
              <a:defRPr>
                <a:solidFill>
                  <a:schemeClr val="lt1"/>
                </a:solidFill>
              </a:defRPr>
            </a:lvl7pPr>
            <a:lvl8pPr indent="-317500" lvl="7" marL="3657600" algn="l">
              <a:lnSpc>
                <a:spcPct val="90000"/>
              </a:lnSpc>
              <a:spcBef>
                <a:spcPts val="0"/>
              </a:spcBef>
              <a:spcAft>
                <a:spcPts val="0"/>
              </a:spcAft>
              <a:buClr>
                <a:schemeClr val="lt1"/>
              </a:buClr>
              <a:buSzPts val="1400"/>
              <a:buChar char="○"/>
              <a:defRPr>
                <a:solidFill>
                  <a:schemeClr val="lt1"/>
                </a:solidFill>
              </a:defRPr>
            </a:lvl8pPr>
            <a:lvl9pPr indent="-317500" lvl="8" marL="4114800" algn="l">
              <a:lnSpc>
                <a:spcPct val="90000"/>
              </a:lnSpc>
              <a:spcBef>
                <a:spcPts val="0"/>
              </a:spcBef>
              <a:spcAft>
                <a:spcPts val="0"/>
              </a:spcAft>
              <a:buClr>
                <a:schemeClr val="lt1"/>
              </a:buClr>
              <a:buSzPts val="1400"/>
              <a:buChar char="■"/>
              <a:defRPr>
                <a:solidFill>
                  <a:schemeClr val="lt1"/>
                </a:solidFill>
              </a:defRPr>
            </a:lvl9pPr>
          </a:lstStyle>
          <a:p/>
        </p:txBody>
      </p:sp>
      <p:sp>
        <p:nvSpPr>
          <p:cNvPr id="22" name="Google Shape;22;p5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5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5"/>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 name="Google Shape;26;p5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9" name="Shape 29"/>
        <p:cNvGrpSpPr/>
        <p:nvPr/>
      </p:nvGrpSpPr>
      <p:grpSpPr>
        <a:xfrm>
          <a:off x="0" y="0"/>
          <a:ext cx="0" cy="0"/>
          <a:chOff x="0" y="0"/>
          <a:chExt cx="0" cy="0"/>
        </a:xfrm>
      </p:grpSpPr>
      <p:sp>
        <p:nvSpPr>
          <p:cNvPr id="30" name="Google Shape;30;p56"/>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6"/>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2" name="Google Shape;32;p5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5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7"/>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 name="Google Shape;38;p57"/>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 name="Google Shape;39;p5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5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 name="Shape 47"/>
        <p:cNvGrpSpPr/>
        <p:nvPr/>
      </p:nvGrpSpPr>
      <p:grpSpPr>
        <a:xfrm>
          <a:off x="0" y="0"/>
          <a:ext cx="0" cy="0"/>
          <a:chOff x="0" y="0"/>
          <a:chExt cx="0" cy="0"/>
        </a:xfrm>
      </p:grpSpPr>
      <p:sp>
        <p:nvSpPr>
          <p:cNvPr id="48" name="Google Shape;48;p6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 name="Shape 51"/>
        <p:cNvGrpSpPr/>
        <p:nvPr/>
      </p:nvGrpSpPr>
      <p:grpSpPr>
        <a:xfrm>
          <a:off x="0" y="0"/>
          <a:ext cx="0" cy="0"/>
          <a:chOff x="0" y="0"/>
          <a:chExt cx="0" cy="0"/>
        </a:xfrm>
      </p:grpSpPr>
      <p:sp>
        <p:nvSpPr>
          <p:cNvPr id="52" name="Google Shape;52;p6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61"/>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54" name="Google Shape;54;p61"/>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55" name="Google Shape;55;p6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0"/>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50"/>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 name="Google Shape;8;p5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5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5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jp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4.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5.jpg"/><Relationship Id="rId9" Type="http://schemas.openxmlformats.org/officeDocument/2006/relationships/image" Target="../media/image13.jpg"/><Relationship Id="rId5" Type="http://schemas.openxmlformats.org/officeDocument/2006/relationships/image" Target="../media/image17.jpg"/><Relationship Id="rId6" Type="http://schemas.openxmlformats.org/officeDocument/2006/relationships/image" Target="../media/image5.jpg"/><Relationship Id="rId7" Type="http://schemas.openxmlformats.org/officeDocument/2006/relationships/image" Target="../media/image14.jpg"/><Relationship Id="rId8"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5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11.png"/><Relationship Id="rId8"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19.png"/><Relationship Id="rId5" Type="http://schemas.openxmlformats.org/officeDocument/2006/relationships/image" Target="../media/image29.png"/><Relationship Id="rId6"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
          <p:cNvPicPr preferRelativeResize="0"/>
          <p:nvPr/>
        </p:nvPicPr>
        <p:blipFill rotWithShape="1">
          <a:blip r:embed="rId3">
            <a:alphaModFix/>
          </a:blip>
          <a:srcRect b="0" l="0" r="0" t="0"/>
          <a:stretch/>
        </p:blipFill>
        <p:spPr>
          <a:xfrm>
            <a:off x="291081" y="429109"/>
            <a:ext cx="2837625" cy="4251900"/>
          </a:xfrm>
          <a:prstGeom prst="rect">
            <a:avLst/>
          </a:prstGeom>
          <a:noFill/>
          <a:ln cap="flat" cmpd="sng" w="28575">
            <a:solidFill>
              <a:schemeClr val="dk1"/>
            </a:solidFill>
            <a:prstDash val="solid"/>
            <a:round/>
            <a:headEnd len="sm" w="sm" type="none"/>
            <a:tailEnd len="sm" w="sm" type="none"/>
          </a:ln>
        </p:spPr>
      </p:pic>
      <p:sp>
        <p:nvSpPr>
          <p:cNvPr id="82" name="Google Shape;82;p1"/>
          <p:cNvSpPr txBox="1"/>
          <p:nvPr>
            <p:ph type="title"/>
          </p:nvPr>
        </p:nvSpPr>
        <p:spPr>
          <a:xfrm>
            <a:off x="445980" y="928356"/>
            <a:ext cx="7688400" cy="15186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chemeClr val="dk1"/>
              </a:buClr>
              <a:buSzPts val="3600"/>
              <a:buFont typeface="Times New Roman"/>
              <a:buNone/>
            </a:pPr>
            <a:r>
              <a:rPr lang="en">
                <a:latin typeface="Times New Roman"/>
                <a:ea typeface="Times New Roman"/>
                <a:cs typeface="Times New Roman"/>
                <a:sym typeface="Times New Roman"/>
              </a:rPr>
              <a:t> </a:t>
            </a:r>
            <a:r>
              <a:rPr b="1" lang="en">
                <a:latin typeface="Times New Roman"/>
                <a:ea typeface="Times New Roman"/>
                <a:cs typeface="Times New Roman"/>
                <a:sym typeface="Times New Roman"/>
              </a:rPr>
              <a:t>Kenny</a:t>
            </a:r>
            <a:endParaRPr b="1">
              <a:latin typeface="Times New Roman"/>
              <a:ea typeface="Times New Roman"/>
              <a:cs typeface="Times New Roman"/>
              <a:sym typeface="Times New Roman"/>
            </a:endParaRPr>
          </a:p>
          <a:p>
            <a:pPr indent="0" lvl="0" marL="0" rtl="0" algn="ctr">
              <a:lnSpc>
                <a:spcPct val="90000"/>
              </a:lnSpc>
              <a:spcBef>
                <a:spcPts val="0"/>
              </a:spcBef>
              <a:spcAft>
                <a:spcPts val="0"/>
              </a:spcAft>
              <a:buClr>
                <a:schemeClr val="dk1"/>
              </a:buClr>
              <a:buSzPts val="3600"/>
              <a:buFont typeface="Times New Roman"/>
              <a:buNone/>
            </a:pPr>
            <a:r>
              <a:rPr b="1" lang="en">
                <a:latin typeface="Times New Roman"/>
                <a:ea typeface="Times New Roman"/>
                <a:cs typeface="Times New Roman"/>
                <a:sym typeface="Times New Roman"/>
              </a:rPr>
              <a:t> Lofton</a:t>
            </a:r>
            <a:endParaRPr b="1">
              <a:latin typeface="Times New Roman"/>
              <a:ea typeface="Times New Roman"/>
              <a:cs typeface="Times New Roman"/>
              <a:sym typeface="Times New Roman"/>
            </a:endParaRPr>
          </a:p>
        </p:txBody>
      </p:sp>
      <p:sp>
        <p:nvSpPr>
          <p:cNvPr id="83" name="Google Shape;83;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Times New Roman"/>
              <a:buNone/>
            </a:pPr>
            <a:fld id="{00000000-1234-1234-1234-123412341234}" type="slidenum">
              <a:rPr lang="en">
                <a:solidFill>
                  <a:schemeClr val="dk1"/>
                </a:solidFill>
                <a:latin typeface="Times New Roman"/>
                <a:ea typeface="Times New Roman"/>
                <a:cs typeface="Times New Roman"/>
                <a:sym typeface="Times New Roman"/>
              </a:rPr>
              <a:t>‹#›</a:t>
            </a:fld>
            <a:endParaRPr>
              <a:solidFill>
                <a:schemeClr val="dk1"/>
              </a:solidFill>
              <a:latin typeface="Times New Roman"/>
              <a:ea typeface="Times New Roman"/>
              <a:cs typeface="Times New Roman"/>
              <a:sym typeface="Times New Roman"/>
            </a:endParaRPr>
          </a:p>
        </p:txBody>
      </p:sp>
      <p:pic>
        <p:nvPicPr>
          <p:cNvPr id="84" name="Google Shape;84;p1"/>
          <p:cNvPicPr preferRelativeResize="0"/>
          <p:nvPr/>
        </p:nvPicPr>
        <p:blipFill rotWithShape="1">
          <a:blip r:embed="rId4">
            <a:alphaModFix/>
          </a:blip>
          <a:srcRect b="0" l="0" r="0" t="0"/>
          <a:stretch/>
        </p:blipFill>
        <p:spPr>
          <a:xfrm>
            <a:off x="5518020" y="429109"/>
            <a:ext cx="3461750" cy="4251900"/>
          </a:xfrm>
          <a:prstGeom prst="rect">
            <a:avLst/>
          </a:prstGeom>
          <a:noFill/>
          <a:ln cap="flat" cmpd="sng" w="28575">
            <a:solidFill>
              <a:schemeClr val="dk1"/>
            </a:solidFill>
            <a:prstDash val="solid"/>
            <a:round/>
            <a:headEnd len="sm" w="sm" type="none"/>
            <a:tailEnd len="sm" w="sm" type="none"/>
          </a:ln>
        </p:spPr>
      </p:pic>
      <p:sp>
        <p:nvSpPr>
          <p:cNvPr id="85" name="Google Shape;85;p1"/>
          <p:cNvSpPr txBox="1"/>
          <p:nvPr/>
        </p:nvSpPr>
        <p:spPr>
          <a:xfrm>
            <a:off x="3168300" y="2257855"/>
            <a:ext cx="2368200" cy="1223382"/>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chemeClr val="dk1"/>
              </a:buClr>
              <a:buSzPts val="1500"/>
              <a:buFont typeface="Times New Roman"/>
              <a:buNone/>
            </a:pPr>
            <a:r>
              <a:rPr b="1" i="0" lang="en" sz="1500" u="none" cap="none" strike="noStrike">
                <a:solidFill>
                  <a:schemeClr val="dk1"/>
                </a:solidFill>
                <a:latin typeface="Times New Roman"/>
                <a:ea typeface="Times New Roman"/>
                <a:cs typeface="Times New Roman"/>
                <a:sym typeface="Times New Roman"/>
              </a:rPr>
              <a:t>Portfolio for Induction Into the National Baseball Hall of Fame</a:t>
            </a:r>
            <a:r>
              <a:rPr b="1" i="1" lang="en" sz="1500" u="none" cap="none" strike="noStrike">
                <a:solidFill>
                  <a:schemeClr val="dk1"/>
                </a:solidFill>
                <a:latin typeface="Times New Roman"/>
                <a:ea typeface="Times New Roman"/>
                <a:cs typeface="Times New Roman"/>
                <a:sym typeface="Times New Roman"/>
              </a:rPr>
              <a:t> </a:t>
            </a:r>
            <a:r>
              <a:rPr b="1" i="0" lang="en" sz="1500" u="none" cap="none" strike="noStrike">
                <a:solidFill>
                  <a:schemeClr val="dk1"/>
                </a:solidFill>
                <a:latin typeface="Times New Roman"/>
                <a:ea typeface="Times New Roman"/>
                <a:cs typeface="Times New Roman"/>
                <a:sym typeface="Times New Roman"/>
              </a:rPr>
              <a:t>(HOF)</a:t>
            </a:r>
            <a:endParaRPr b="1" i="1" sz="1500" u="none" cap="none" strike="noStrike">
              <a:solidFill>
                <a:schemeClr val="dk1"/>
              </a:solidFill>
              <a:latin typeface="Times New Roman"/>
              <a:ea typeface="Times New Roman"/>
              <a:cs typeface="Times New Roman"/>
              <a:sym typeface="Times New Roman"/>
            </a:endParaRPr>
          </a:p>
        </p:txBody>
      </p:sp>
      <p:sp>
        <p:nvSpPr>
          <p:cNvPr id="86" name="Google Shape;86;p1"/>
          <p:cNvSpPr txBox="1"/>
          <p:nvPr/>
        </p:nvSpPr>
        <p:spPr>
          <a:xfrm>
            <a:off x="7526850" y="1594075"/>
            <a:ext cx="2200800"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87" name="Google Shape;87;p1"/>
          <p:cNvSpPr txBox="1"/>
          <p:nvPr/>
        </p:nvSpPr>
        <p:spPr>
          <a:xfrm>
            <a:off x="5597133" y="4017934"/>
            <a:ext cx="3161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lt1"/>
              </a:buClr>
              <a:buSzPts val="1000"/>
              <a:buFont typeface="Times New Roman"/>
              <a:buNone/>
            </a:pPr>
            <a:r>
              <a:rPr b="1" i="1" lang="en" sz="1000" u="none" cap="none" strike="noStrike">
                <a:solidFill>
                  <a:schemeClr val="lt1"/>
                </a:solidFill>
                <a:latin typeface="Times New Roman"/>
                <a:ea typeface="Times New Roman"/>
                <a:cs typeface="Times New Roman"/>
                <a:sym typeface="Times New Roman"/>
              </a:rPr>
              <a:t>June 30, 2007 game between the Tampa Bay Rays and the Cleveland Indians </a:t>
            </a:r>
            <a:endParaRPr b="1" i="1" sz="1000" u="none" cap="none" strike="noStrike">
              <a:solidFill>
                <a:schemeClr val="lt1"/>
              </a:solidFill>
              <a:latin typeface="Times New Roman"/>
              <a:ea typeface="Times New Roman"/>
              <a:cs typeface="Times New Roman"/>
              <a:sym typeface="Times New Roman"/>
            </a:endParaRPr>
          </a:p>
        </p:txBody>
      </p:sp>
      <p:sp>
        <p:nvSpPr>
          <p:cNvPr id="88" name="Google Shape;88;p1"/>
          <p:cNvSpPr txBox="1"/>
          <p:nvPr/>
        </p:nvSpPr>
        <p:spPr>
          <a:xfrm>
            <a:off x="291044" y="4146209"/>
            <a:ext cx="28377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lt1"/>
              </a:buClr>
              <a:buSzPts val="1000"/>
              <a:buFont typeface="Times New Roman"/>
              <a:buNone/>
            </a:pPr>
            <a:r>
              <a:rPr b="1" i="1" lang="en" sz="1000" u="none" cap="none" strike="noStrike">
                <a:solidFill>
                  <a:schemeClr val="lt1"/>
                </a:solidFill>
                <a:latin typeface="Times New Roman"/>
                <a:ea typeface="Times New Roman"/>
                <a:cs typeface="Times New Roman"/>
                <a:sym typeface="Times New Roman"/>
              </a:rPr>
              <a:t>Beckett Baseball Card Monthly Magazine 1995 June Kenny Lofton </a:t>
            </a:r>
            <a:endParaRPr b="1" i="1" sz="1000" u="none" cap="none" strike="noStrike">
              <a:solidFill>
                <a:schemeClr val="lt1"/>
              </a:solidFill>
              <a:latin typeface="Times New Roman"/>
              <a:ea typeface="Times New Roman"/>
              <a:cs typeface="Times New Roman"/>
              <a:sym typeface="Times New Roman"/>
            </a:endParaRPr>
          </a:p>
        </p:txBody>
      </p:sp>
      <p:sp>
        <p:nvSpPr>
          <p:cNvPr id="89" name="Google Shape;89;p1"/>
          <p:cNvSpPr txBox="1"/>
          <p:nvPr/>
        </p:nvSpPr>
        <p:spPr>
          <a:xfrm>
            <a:off x="3129000" y="3328405"/>
            <a:ext cx="2407500" cy="71555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000"/>
              <a:buFont typeface="Times New Roman"/>
              <a:buNone/>
            </a:pPr>
            <a:r>
              <a:rPr b="1" i="0" lang="en" sz="1000" u="none" cap="none" strike="noStrike">
                <a:solidFill>
                  <a:schemeClr val="dk1"/>
                </a:solidFill>
                <a:latin typeface="Times New Roman"/>
                <a:ea typeface="Times New Roman"/>
                <a:cs typeface="Times New Roman"/>
                <a:sym typeface="Times New Roman"/>
              </a:rPr>
              <a:t>By: Nogales High School </a:t>
            </a:r>
            <a:endParaRPr b="1" i="0" sz="1000" u="none" cap="none" strike="noStrike">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Clr>
                <a:schemeClr val="dk1"/>
              </a:buClr>
              <a:buSzPts val="1000"/>
              <a:buFont typeface="Times New Roman"/>
              <a:buNone/>
            </a:pPr>
            <a:r>
              <a:rPr b="1" i="0" lang="en" sz="1000" u="none" cap="none" strike="noStrike">
                <a:solidFill>
                  <a:schemeClr val="dk1"/>
                </a:solidFill>
                <a:latin typeface="Times New Roman"/>
                <a:ea typeface="Times New Roman"/>
                <a:cs typeface="Times New Roman"/>
                <a:sym typeface="Times New Roman"/>
              </a:rPr>
              <a:t>Sports Analytics Club </a:t>
            </a:r>
            <a:endParaRPr b="1" i="0" sz="1000" u="none" cap="none" strike="noStrike">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Clr>
                <a:schemeClr val="dk1"/>
              </a:buClr>
              <a:buSzPts val="1000"/>
              <a:buFont typeface="Times New Roman"/>
              <a:buNone/>
            </a:pPr>
            <a:r>
              <a:rPr b="1" i="0" lang="en" sz="1000" u="none" cap="none" strike="noStrike">
                <a:solidFill>
                  <a:schemeClr val="dk1"/>
                </a:solidFill>
                <a:latin typeface="Times New Roman"/>
                <a:ea typeface="Times New Roman"/>
                <a:cs typeface="Times New Roman"/>
                <a:sym typeface="Times New Roman"/>
              </a:rPr>
              <a:t>Nogales, Arizona</a:t>
            </a:r>
            <a:endParaRPr b="1" i="0" sz="1000" u="none" cap="none" strike="noStrike">
              <a:solidFill>
                <a:schemeClr val="dk1"/>
              </a:solidFill>
              <a:latin typeface="Times New Roman"/>
              <a:ea typeface="Times New Roman"/>
              <a:cs typeface="Times New Roman"/>
              <a:sym typeface="Times New Roman"/>
            </a:endParaRPr>
          </a:p>
        </p:txBody>
      </p:sp>
      <p:sp>
        <p:nvSpPr>
          <p:cNvPr id="90" name="Google Shape;90;p1"/>
          <p:cNvSpPr txBox="1"/>
          <p:nvPr/>
        </p:nvSpPr>
        <p:spPr>
          <a:xfrm>
            <a:off x="4883150" y="274800"/>
            <a:ext cx="4283100"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Times New Roman"/>
              <a:ea typeface="Times New Roman"/>
              <a:cs typeface="Times New Roman"/>
              <a:sym typeface="Times New Roman"/>
            </a:endParaRPr>
          </a:p>
        </p:txBody>
      </p:sp>
      <p:pic>
        <p:nvPicPr>
          <p:cNvPr id="91" name="Google Shape;91;p1"/>
          <p:cNvPicPr preferRelativeResize="0"/>
          <p:nvPr/>
        </p:nvPicPr>
        <p:blipFill rotWithShape="1">
          <a:blip r:embed="rId5">
            <a:alphaModFix/>
          </a:blip>
          <a:srcRect b="0" l="0" r="0" t="0"/>
          <a:stretch/>
        </p:blipFill>
        <p:spPr>
          <a:xfrm>
            <a:off x="3744743" y="184064"/>
            <a:ext cx="1090875" cy="949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1"/>
          <p:cNvSpPr txBox="1"/>
          <p:nvPr>
            <p:ph type="title"/>
          </p:nvPr>
        </p:nvSpPr>
        <p:spPr>
          <a:xfrm>
            <a:off x="1019670" y="527460"/>
            <a:ext cx="7104660" cy="7146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dk1"/>
              </a:buClr>
              <a:buSzPts val="990"/>
              <a:buFont typeface="Times New Roman"/>
              <a:buNone/>
            </a:pPr>
            <a:r>
              <a:rPr b="1" lang="en" sz="2020">
                <a:latin typeface="Times New Roman"/>
                <a:ea typeface="Times New Roman"/>
                <a:cs typeface="Times New Roman"/>
                <a:sym typeface="Times New Roman"/>
              </a:rPr>
              <a:t>Overall Performance Metrics (WAR, Peak War, and JAWS)</a:t>
            </a:r>
            <a:endParaRPr b="1" sz="2020">
              <a:latin typeface="Times New Roman"/>
              <a:ea typeface="Times New Roman"/>
              <a:cs typeface="Times New Roman"/>
              <a:sym typeface="Times New Roman"/>
            </a:endParaRPr>
          </a:p>
        </p:txBody>
      </p:sp>
      <p:sp>
        <p:nvSpPr>
          <p:cNvPr id="182" name="Google Shape;182;p11"/>
          <p:cNvSpPr txBox="1"/>
          <p:nvPr>
            <p:ph idx="1" type="body"/>
          </p:nvPr>
        </p:nvSpPr>
        <p:spPr>
          <a:xfrm>
            <a:off x="565775" y="1104900"/>
            <a:ext cx="7924500" cy="3576000"/>
          </a:xfrm>
          <a:prstGeom prst="rect">
            <a:avLst/>
          </a:prstGeom>
          <a:noFill/>
          <a:ln>
            <a:noFill/>
          </a:ln>
        </p:spPr>
        <p:txBody>
          <a:bodyPr anchorCtr="0" anchor="t" bIns="91425" lIns="91425" spcFirstLastPara="1" rIns="91425" wrap="square" tIns="91425">
            <a:normAutofit fontScale="85000" lnSpcReduction="20000"/>
          </a:bodyPr>
          <a:lstStyle/>
          <a:p>
            <a:pPr indent="0" lvl="0" marL="122873" rtl="0" algn="l">
              <a:lnSpc>
                <a:spcPct val="110000"/>
              </a:lnSpc>
              <a:spcBef>
                <a:spcPts val="0"/>
              </a:spcBef>
              <a:spcAft>
                <a:spcPts val="0"/>
              </a:spcAft>
              <a:buClr>
                <a:srgbClr val="FFFFFF"/>
              </a:buClr>
              <a:buSzPct val="137245"/>
              <a:buNone/>
            </a:pPr>
            <a:r>
              <a:rPr b="1" baseline="-25000" lang="en">
                <a:latin typeface="Times New Roman"/>
                <a:ea typeface="Times New Roman"/>
                <a:cs typeface="Times New Roman"/>
                <a:sym typeface="Times New Roman"/>
              </a:rPr>
              <a:t>Wins Above Replacement (WAR)</a:t>
            </a:r>
            <a:r>
              <a:rPr baseline="-25000" lang="en">
                <a:latin typeface="Times New Roman"/>
                <a:ea typeface="Times New Roman"/>
                <a:cs typeface="Times New Roman"/>
                <a:sym typeface="Times New Roman"/>
              </a:rPr>
              <a:t> – WAR measures a player's value in all facets of the game by determining how many more wins he's worth than a replacement-level player at the same position (e.g., a minor league replacement or a readily available free agent).</a:t>
            </a:r>
            <a:endParaRPr/>
          </a:p>
          <a:p>
            <a:pPr indent="-165012" lvl="0" marL="457200" rtl="0" algn="l">
              <a:lnSpc>
                <a:spcPct val="110000"/>
              </a:lnSpc>
              <a:spcBef>
                <a:spcPts val="0"/>
              </a:spcBef>
              <a:spcAft>
                <a:spcPts val="0"/>
              </a:spcAft>
              <a:buClr>
                <a:srgbClr val="FFFFFF"/>
              </a:buClr>
              <a:buSzPct val="137245"/>
              <a:buFont typeface="Times New Roman"/>
              <a:buNone/>
            </a:pPr>
            <a:r>
              <a:t/>
            </a:r>
            <a:endParaRPr baseline="-25000">
              <a:latin typeface="Times New Roman"/>
              <a:ea typeface="Times New Roman"/>
              <a:cs typeface="Times New Roman"/>
              <a:sym typeface="Times New Roman"/>
            </a:endParaRPr>
          </a:p>
          <a:p>
            <a:pPr indent="0" lvl="0" marL="122873" rtl="0" algn="l">
              <a:lnSpc>
                <a:spcPct val="110000"/>
              </a:lnSpc>
              <a:spcBef>
                <a:spcPts val="0"/>
              </a:spcBef>
              <a:spcAft>
                <a:spcPts val="0"/>
              </a:spcAft>
              <a:buClr>
                <a:srgbClr val="FFFFFF"/>
              </a:buClr>
              <a:buSzPct val="137245"/>
              <a:buNone/>
            </a:pPr>
            <a:r>
              <a:rPr b="1" baseline="-25000" lang="en">
                <a:latin typeface="Times New Roman"/>
                <a:ea typeface="Times New Roman"/>
                <a:cs typeface="Times New Roman"/>
                <a:sym typeface="Times New Roman"/>
              </a:rPr>
              <a:t>Peak WAR </a:t>
            </a:r>
            <a:r>
              <a:rPr baseline="-25000" lang="en">
                <a:latin typeface="Times New Roman"/>
                <a:ea typeface="Times New Roman"/>
                <a:cs typeface="Times New Roman"/>
                <a:sym typeface="Times New Roman"/>
              </a:rPr>
              <a:t>– The sum of the seven highest annual WAR values.</a:t>
            </a:r>
            <a:endParaRPr/>
          </a:p>
          <a:p>
            <a:pPr indent="0" lvl="0" marL="114300" rtl="0" algn="l">
              <a:lnSpc>
                <a:spcPct val="110000"/>
              </a:lnSpc>
              <a:spcBef>
                <a:spcPts val="0"/>
              </a:spcBef>
              <a:spcAft>
                <a:spcPts val="0"/>
              </a:spcAft>
              <a:buClr>
                <a:schemeClr val="dk1"/>
              </a:buClr>
              <a:buSzPct val="92664"/>
              <a:buNone/>
            </a:pPr>
            <a:r>
              <a:t/>
            </a:r>
            <a:endParaRPr b="1" baseline="-25000">
              <a:latin typeface="Times New Roman"/>
              <a:ea typeface="Times New Roman"/>
              <a:cs typeface="Times New Roman"/>
              <a:sym typeface="Times New Roman"/>
            </a:endParaRPr>
          </a:p>
          <a:p>
            <a:pPr indent="0" lvl="0" marL="114300" rtl="0" algn="l">
              <a:lnSpc>
                <a:spcPct val="110000"/>
              </a:lnSpc>
              <a:spcBef>
                <a:spcPts val="0"/>
              </a:spcBef>
              <a:spcAft>
                <a:spcPts val="0"/>
              </a:spcAft>
              <a:buClr>
                <a:schemeClr val="dk1"/>
              </a:buClr>
              <a:buSzPct val="92664"/>
              <a:buNone/>
            </a:pPr>
            <a:r>
              <a:rPr b="1" baseline="-25000" lang="en">
                <a:latin typeface="Times New Roman"/>
                <a:ea typeface="Times New Roman"/>
                <a:cs typeface="Times New Roman"/>
                <a:sym typeface="Times New Roman"/>
              </a:rPr>
              <a:t>JAWS (Jaffe Wins Above Replacement Score) </a:t>
            </a:r>
            <a:r>
              <a:rPr baseline="-25000" lang="en">
                <a:latin typeface="Times New Roman"/>
                <a:ea typeface="Times New Roman"/>
                <a:cs typeface="Times New Roman"/>
                <a:sym typeface="Times New Roman"/>
              </a:rPr>
              <a:t>– JAWS is a system created by Jay Jaffe that evaluates a player's worthiness for enshrinement in the National Baseball Hall of Fame by comparing him to the Hall of Famers at his position. The stated goal of JAWS is to maintain or improve the Hall of Fame's standards by electing players who are at least as good as the average Hall of Famer at those players' positions. A player's JAWS is calculated by averaging his career WAR with the total WAR from his seven-year peak—that is, his seven most valuable seasons (consecutive or non-consecutive). </a:t>
            </a:r>
            <a:endParaRPr/>
          </a:p>
          <a:p>
            <a:pPr indent="0" lvl="0" marL="114300" rtl="0" algn="l">
              <a:lnSpc>
                <a:spcPct val="110000"/>
              </a:lnSpc>
              <a:spcBef>
                <a:spcPts val="0"/>
              </a:spcBef>
              <a:spcAft>
                <a:spcPts val="0"/>
              </a:spcAft>
              <a:buClr>
                <a:schemeClr val="dk1"/>
              </a:buClr>
              <a:buSzPct val="92664"/>
              <a:buNone/>
            </a:pPr>
            <a:r>
              <a:t/>
            </a:r>
            <a:endParaRPr baseline="-25000">
              <a:latin typeface="Times New Roman"/>
              <a:ea typeface="Times New Roman"/>
              <a:cs typeface="Times New Roman"/>
              <a:sym typeface="Times New Roman"/>
            </a:endParaRPr>
          </a:p>
          <a:p>
            <a:pPr indent="0" lvl="0" marL="122873" rtl="0" algn="l">
              <a:lnSpc>
                <a:spcPct val="110000"/>
              </a:lnSpc>
              <a:spcBef>
                <a:spcPts val="0"/>
              </a:spcBef>
              <a:spcAft>
                <a:spcPts val="0"/>
              </a:spcAft>
              <a:buClr>
                <a:srgbClr val="FFFFFF"/>
              </a:buClr>
              <a:buSzPct val="131171"/>
              <a:buNone/>
            </a:pPr>
            <a:r>
              <a:rPr baseline="-25000" lang="en">
                <a:latin typeface="Times New Roman"/>
                <a:ea typeface="Times New Roman"/>
                <a:cs typeface="Times New Roman"/>
                <a:sym typeface="Times New Roman"/>
              </a:rPr>
              <a:t>These statistics combine both offense and fielding to provide an overall assessment of the player and whether he is deserving of the HOF.</a:t>
            </a:r>
            <a:endParaRPr baseline="-25000">
              <a:latin typeface="Times New Roman"/>
              <a:ea typeface="Times New Roman"/>
              <a:cs typeface="Times New Roman"/>
              <a:sym typeface="Times New Roman"/>
            </a:endParaRPr>
          </a:p>
          <a:p>
            <a:pPr indent="0" lvl="0" marL="457200" rtl="0" algn="l">
              <a:lnSpc>
                <a:spcPct val="90000"/>
              </a:lnSpc>
              <a:spcBef>
                <a:spcPts val="0"/>
              </a:spcBef>
              <a:spcAft>
                <a:spcPts val="0"/>
              </a:spcAft>
              <a:buClr>
                <a:schemeClr val="dk1"/>
              </a:buClr>
              <a:buSzPct val="92664"/>
              <a:buNone/>
            </a:pPr>
            <a:r>
              <a:t/>
            </a:r>
            <a:endParaRPr baseline="-25000">
              <a:latin typeface="Times New Roman"/>
              <a:ea typeface="Times New Roman"/>
              <a:cs typeface="Times New Roman"/>
              <a:sym typeface="Times New Roman"/>
            </a:endParaRPr>
          </a:p>
          <a:p>
            <a:pPr indent="0" lvl="0" marL="457200" rtl="0" algn="l">
              <a:lnSpc>
                <a:spcPct val="90000"/>
              </a:lnSpc>
              <a:spcBef>
                <a:spcPts val="0"/>
              </a:spcBef>
              <a:spcAft>
                <a:spcPts val="0"/>
              </a:spcAft>
              <a:buClr>
                <a:schemeClr val="dk1"/>
              </a:buClr>
              <a:buSzPct val="137328"/>
              <a:buNone/>
            </a:pPr>
            <a:r>
              <a:t/>
            </a:r>
            <a:endParaRPr sz="1417">
              <a:latin typeface="Times New Roman"/>
              <a:ea typeface="Times New Roman"/>
              <a:cs typeface="Times New Roman"/>
              <a:sym typeface="Times New Roman"/>
            </a:endParaRPr>
          </a:p>
        </p:txBody>
      </p:sp>
      <p:sp>
        <p:nvSpPr>
          <p:cNvPr id="183" name="Google Shape;183;p1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2"/>
          <p:cNvSpPr txBox="1"/>
          <p:nvPr>
            <p:ph type="title"/>
          </p:nvPr>
        </p:nvSpPr>
        <p:spPr>
          <a:xfrm>
            <a:off x="0" y="68891"/>
            <a:ext cx="9144000" cy="558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990"/>
              <a:buFont typeface="Times New Roman"/>
              <a:buNone/>
            </a:pPr>
            <a:r>
              <a:rPr b="1" lang="en" sz="2320">
                <a:latin typeface="Times New Roman"/>
                <a:ea typeface="Times New Roman"/>
                <a:cs typeface="Times New Roman"/>
                <a:sym typeface="Times New Roman"/>
              </a:rPr>
              <a:t>WAR: Kenny Lofton vs. HOF Group</a:t>
            </a:r>
            <a:endParaRPr b="1" sz="2320">
              <a:latin typeface="Times New Roman"/>
              <a:ea typeface="Times New Roman"/>
              <a:cs typeface="Times New Roman"/>
              <a:sym typeface="Times New Roman"/>
            </a:endParaRPr>
          </a:p>
        </p:txBody>
      </p:sp>
      <p:sp>
        <p:nvSpPr>
          <p:cNvPr id="189" name="Google Shape;189;p1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
        <p:nvSpPr>
          <p:cNvPr id="190" name="Google Shape;190;p12"/>
          <p:cNvSpPr txBox="1"/>
          <p:nvPr/>
        </p:nvSpPr>
        <p:spPr>
          <a:xfrm>
            <a:off x="105050" y="4003931"/>
            <a:ext cx="8841881" cy="677078"/>
          </a:xfrm>
          <a:prstGeom prst="rect">
            <a:avLst/>
          </a:prstGeom>
          <a:noFill/>
          <a:ln>
            <a:noFill/>
          </a:ln>
        </p:spPr>
        <p:txBody>
          <a:bodyPr anchorCtr="0" anchor="t" bIns="91425" lIns="91425" spcFirstLastPara="1" rIns="91425" wrap="square" tIns="91425">
            <a:spAutoFit/>
          </a:bodyPr>
          <a:lstStyle/>
          <a:p>
            <a:pPr indent="0" lvl="0" marL="146050" marR="0" rtl="0" algn="l">
              <a:lnSpc>
                <a:spcPct val="100000"/>
              </a:lnSpc>
              <a:spcBef>
                <a:spcPts val="0"/>
              </a:spcBef>
              <a:spcAft>
                <a:spcPts val="0"/>
              </a:spcAft>
              <a:buClr>
                <a:srgbClr val="000000"/>
              </a:buClr>
              <a:buSzPts val="1600"/>
              <a:buFont typeface="Arial"/>
              <a:buNone/>
            </a:pPr>
            <a:r>
              <a:rPr b="0" i="0" lang="en" sz="1600" u="none" cap="none" strike="noStrike">
                <a:solidFill>
                  <a:schemeClr val="dk1"/>
                </a:solidFill>
                <a:latin typeface="Times New Roman"/>
                <a:ea typeface="Times New Roman"/>
                <a:cs typeface="Times New Roman"/>
                <a:sym typeface="Times New Roman"/>
              </a:rPr>
              <a:t>The data shows that Kenny Lofton ranks fourth best when compared to the HOF group, and that </a:t>
            </a:r>
            <a:r>
              <a:rPr b="1" i="0" lang="en" sz="1600" u="none" cap="none" strike="noStrike">
                <a:solidFill>
                  <a:schemeClr val="dk1"/>
                </a:solidFill>
                <a:latin typeface="Times New Roman"/>
                <a:ea typeface="Times New Roman"/>
                <a:cs typeface="Times New Roman"/>
                <a:sym typeface="Times New Roman"/>
              </a:rPr>
              <a:t>Lofton was more valuable than five of the center fielders in the HOF group</a:t>
            </a:r>
            <a:r>
              <a:rPr b="0" i="0" lang="en" sz="1600" u="none" cap="none" strike="noStrike">
                <a:solidFill>
                  <a:schemeClr val="dk1"/>
                </a:solidFill>
                <a:latin typeface="Times New Roman"/>
                <a:ea typeface="Times New Roman"/>
                <a:cs typeface="Times New Roman"/>
                <a:sym typeface="Times New Roman"/>
              </a:rPr>
              <a:t>.</a:t>
            </a:r>
            <a:endParaRPr b="1" i="0" sz="1400" u="none" cap="none" strike="noStrike">
              <a:solidFill>
                <a:schemeClr val="dk1"/>
              </a:solidFill>
              <a:latin typeface="Times New Roman"/>
              <a:ea typeface="Times New Roman"/>
              <a:cs typeface="Times New Roman"/>
              <a:sym typeface="Times New Roman"/>
            </a:endParaRPr>
          </a:p>
        </p:txBody>
      </p:sp>
      <p:pic>
        <p:nvPicPr>
          <p:cNvPr id="191" name="Google Shape;191;p12"/>
          <p:cNvPicPr preferRelativeResize="0"/>
          <p:nvPr/>
        </p:nvPicPr>
        <p:blipFill rotWithShape="1">
          <a:blip r:embed="rId3">
            <a:alphaModFix/>
          </a:blip>
          <a:srcRect b="0" l="0" r="0" t="0"/>
          <a:stretch/>
        </p:blipFill>
        <p:spPr>
          <a:xfrm>
            <a:off x="3801916" y="932137"/>
            <a:ext cx="5169618" cy="2954067"/>
          </a:xfrm>
          <a:prstGeom prst="rect">
            <a:avLst/>
          </a:prstGeom>
          <a:noFill/>
          <a:ln>
            <a:noFill/>
          </a:ln>
        </p:spPr>
      </p:pic>
      <p:pic>
        <p:nvPicPr>
          <p:cNvPr id="192" name="Google Shape;192;p12"/>
          <p:cNvPicPr preferRelativeResize="0"/>
          <p:nvPr/>
        </p:nvPicPr>
        <p:blipFill rotWithShape="1">
          <a:blip r:embed="rId4">
            <a:alphaModFix/>
          </a:blip>
          <a:srcRect b="0" l="0" r="0" t="0"/>
          <a:stretch/>
        </p:blipFill>
        <p:spPr>
          <a:xfrm>
            <a:off x="126617" y="932137"/>
            <a:ext cx="3680190" cy="2828761"/>
          </a:xfrm>
          <a:prstGeom prst="rect">
            <a:avLst/>
          </a:prstGeom>
          <a:noFill/>
          <a:ln>
            <a:noFill/>
          </a:ln>
        </p:spPr>
      </p:pic>
      <p:sp>
        <p:nvSpPr>
          <p:cNvPr id="193" name="Google Shape;193;p12"/>
          <p:cNvSpPr/>
          <p:nvPr/>
        </p:nvSpPr>
        <p:spPr>
          <a:xfrm>
            <a:off x="156700" y="2081047"/>
            <a:ext cx="3629450" cy="244367"/>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3"/>
          <p:cNvSpPr txBox="1"/>
          <p:nvPr>
            <p:ph type="title"/>
          </p:nvPr>
        </p:nvSpPr>
        <p:spPr>
          <a:xfrm>
            <a:off x="0" y="182559"/>
            <a:ext cx="8970577" cy="463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990"/>
              <a:buFont typeface="Times New Roman"/>
              <a:buNone/>
            </a:pPr>
            <a:r>
              <a:rPr b="1" lang="en" sz="1740">
                <a:latin typeface="Times New Roman"/>
                <a:ea typeface="Times New Roman"/>
                <a:cs typeface="Times New Roman"/>
                <a:sym typeface="Times New Roman"/>
              </a:rPr>
              <a:t>WAR: Kenny Lofton vs. Peer Group</a:t>
            </a:r>
            <a:endParaRPr b="1" sz="1740">
              <a:latin typeface="Times New Roman"/>
              <a:ea typeface="Times New Roman"/>
              <a:cs typeface="Times New Roman"/>
              <a:sym typeface="Times New Roman"/>
            </a:endParaRPr>
          </a:p>
        </p:txBody>
      </p:sp>
      <p:sp>
        <p:nvSpPr>
          <p:cNvPr id="199" name="Google Shape;199;p13"/>
          <p:cNvSpPr txBox="1"/>
          <p:nvPr>
            <p:ph idx="12" type="sldNum"/>
          </p:nvPr>
        </p:nvSpPr>
        <p:spPr>
          <a:xfrm>
            <a:off x="5840350" y="4681000"/>
            <a:ext cx="3198600" cy="3936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Clr>
                <a:schemeClr val="dk1"/>
              </a:buClr>
              <a:buSzPts val="900"/>
              <a:buFont typeface="Calibri"/>
              <a:buNone/>
            </a:pPr>
            <a:r>
              <a:rPr lang="en">
                <a:solidFill>
                  <a:schemeClr val="dk1"/>
                </a:solidFill>
              </a:rPr>
              <a:t>                                                                                                 13</a:t>
            </a:r>
            <a:endParaRPr>
              <a:solidFill>
                <a:schemeClr val="dk1"/>
              </a:solidFill>
            </a:endParaRPr>
          </a:p>
        </p:txBody>
      </p:sp>
      <p:sp>
        <p:nvSpPr>
          <p:cNvPr id="200" name="Google Shape;200;p13"/>
          <p:cNvSpPr txBox="1"/>
          <p:nvPr/>
        </p:nvSpPr>
        <p:spPr>
          <a:xfrm>
            <a:off x="3516262" y="3907152"/>
            <a:ext cx="5667703" cy="969466"/>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700"/>
              <a:buFont typeface="Arial"/>
              <a:buNone/>
            </a:pPr>
            <a:r>
              <a:rPr b="1" i="0" lang="en" sz="1700" u="none" cap="none" strike="noStrike">
                <a:solidFill>
                  <a:schemeClr val="dk1"/>
                </a:solidFill>
                <a:latin typeface="Times New Roman"/>
                <a:ea typeface="Times New Roman"/>
                <a:cs typeface="Times New Roman"/>
                <a:sym typeface="Times New Roman"/>
              </a:rPr>
              <a:t>Within his peer group, Kenny Lofton has the highest WAR (68.4),</a:t>
            </a:r>
            <a:r>
              <a:rPr b="0" i="0" lang="en" sz="1700" u="none" cap="none" strike="noStrike">
                <a:solidFill>
                  <a:schemeClr val="dk1"/>
                </a:solidFill>
                <a:latin typeface="Times New Roman"/>
                <a:ea typeface="Times New Roman"/>
                <a:cs typeface="Times New Roman"/>
                <a:sym typeface="Times New Roman"/>
              </a:rPr>
              <a:t> showing how valuable he was to his team’s success. </a:t>
            </a:r>
            <a:endParaRPr b="0" i="0" sz="1700" u="none" cap="none" strike="noStrike">
              <a:solidFill>
                <a:schemeClr val="dk1"/>
              </a:solidFill>
              <a:latin typeface="Times New Roman"/>
              <a:ea typeface="Times New Roman"/>
              <a:cs typeface="Times New Roman"/>
              <a:sym typeface="Times New Roman"/>
            </a:endParaRPr>
          </a:p>
        </p:txBody>
      </p:sp>
      <p:pic>
        <p:nvPicPr>
          <p:cNvPr id="201" name="Google Shape;201;p13"/>
          <p:cNvPicPr preferRelativeResize="0"/>
          <p:nvPr/>
        </p:nvPicPr>
        <p:blipFill rotWithShape="1">
          <a:blip r:embed="rId3">
            <a:alphaModFix/>
          </a:blip>
          <a:srcRect b="0" l="0" r="0" t="0"/>
          <a:stretch/>
        </p:blipFill>
        <p:spPr>
          <a:xfrm>
            <a:off x="3593436" y="850210"/>
            <a:ext cx="5500695" cy="3143254"/>
          </a:xfrm>
          <a:prstGeom prst="rect">
            <a:avLst/>
          </a:prstGeom>
          <a:noFill/>
          <a:ln>
            <a:noFill/>
          </a:ln>
        </p:spPr>
      </p:pic>
      <p:pic>
        <p:nvPicPr>
          <p:cNvPr id="202" name="Google Shape;202;p13"/>
          <p:cNvPicPr preferRelativeResize="0"/>
          <p:nvPr/>
        </p:nvPicPr>
        <p:blipFill rotWithShape="1">
          <a:blip r:embed="rId4">
            <a:alphaModFix/>
          </a:blip>
          <a:srcRect b="0" l="0" r="0" t="0"/>
          <a:stretch/>
        </p:blipFill>
        <p:spPr>
          <a:xfrm>
            <a:off x="145830" y="850210"/>
            <a:ext cx="3460265" cy="3701800"/>
          </a:xfrm>
          <a:prstGeom prst="rect">
            <a:avLst/>
          </a:prstGeom>
          <a:noFill/>
          <a:ln>
            <a:noFill/>
          </a:ln>
        </p:spPr>
      </p:pic>
      <p:sp>
        <p:nvSpPr>
          <p:cNvPr id="203" name="Google Shape;203;p13"/>
          <p:cNvSpPr/>
          <p:nvPr/>
        </p:nvSpPr>
        <p:spPr>
          <a:xfrm>
            <a:off x="189188" y="1150888"/>
            <a:ext cx="3382256" cy="260125"/>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4"/>
          <p:cNvSpPr txBox="1"/>
          <p:nvPr>
            <p:ph type="title"/>
          </p:nvPr>
        </p:nvSpPr>
        <p:spPr>
          <a:xfrm>
            <a:off x="2849786" y="53487"/>
            <a:ext cx="4387225" cy="556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000"/>
              <a:buFont typeface="Times New Roman"/>
              <a:buNone/>
            </a:pPr>
            <a:r>
              <a:rPr b="1" lang="en" sz="1800">
                <a:latin typeface="Times New Roman"/>
                <a:ea typeface="Times New Roman"/>
                <a:cs typeface="Times New Roman"/>
                <a:sym typeface="Times New Roman"/>
              </a:rPr>
              <a:t>Peak WAR: Kenny Lofton vs. HOF Group</a:t>
            </a:r>
            <a:endParaRPr b="1" sz="1800">
              <a:latin typeface="Times New Roman"/>
              <a:ea typeface="Times New Roman"/>
              <a:cs typeface="Times New Roman"/>
              <a:sym typeface="Times New Roman"/>
            </a:endParaRPr>
          </a:p>
        </p:txBody>
      </p:sp>
      <p:sp>
        <p:nvSpPr>
          <p:cNvPr id="209" name="Google Shape;209;p14"/>
          <p:cNvSpPr txBox="1"/>
          <p:nvPr>
            <p:ph idx="1" type="body"/>
          </p:nvPr>
        </p:nvSpPr>
        <p:spPr>
          <a:xfrm>
            <a:off x="5346850" y="432975"/>
            <a:ext cx="3755700" cy="4586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800"/>
              <a:buNone/>
            </a:pPr>
            <a:r>
              <a:t/>
            </a:r>
            <a:endParaRPr/>
          </a:p>
          <a:p>
            <a:pPr indent="0" lvl="0" marL="0" rtl="0" algn="l">
              <a:lnSpc>
                <a:spcPct val="100000"/>
              </a:lnSpc>
              <a:spcBef>
                <a:spcPts val="0"/>
              </a:spcBef>
              <a:spcAft>
                <a:spcPts val="0"/>
              </a:spcAft>
              <a:buClr>
                <a:schemeClr val="dk1"/>
              </a:buClr>
              <a:buSzPts val="1800"/>
              <a:buNone/>
            </a:pPr>
            <a:r>
              <a:rPr lang="en"/>
              <a:t>    </a:t>
            </a:r>
            <a:endParaRPr/>
          </a:p>
          <a:p>
            <a:pPr indent="0" lvl="0" marL="0" rtl="0" algn="l">
              <a:lnSpc>
                <a:spcPct val="100000"/>
              </a:lnSpc>
              <a:spcBef>
                <a:spcPts val="0"/>
              </a:spcBef>
              <a:spcAft>
                <a:spcPts val="0"/>
              </a:spcAft>
              <a:buClr>
                <a:schemeClr val="dk1"/>
              </a:buClr>
              <a:buSzPts val="1800"/>
              <a:buNone/>
            </a:pPr>
            <a:r>
              <a:rPr lang="en"/>
              <a:t>                                 </a:t>
            </a:r>
            <a:endParaRPr/>
          </a:p>
          <a:p>
            <a:pPr indent="0" lvl="0" marL="0" rtl="0" algn="l">
              <a:lnSpc>
                <a:spcPct val="100000"/>
              </a:lnSpc>
              <a:spcBef>
                <a:spcPts val="0"/>
              </a:spcBef>
              <a:spcAft>
                <a:spcPts val="0"/>
              </a:spcAft>
              <a:buClr>
                <a:schemeClr val="dk1"/>
              </a:buClr>
              <a:buSzPts val="1800"/>
              <a:buNone/>
            </a:pPr>
            <a:r>
              <a:rPr lang="en"/>
              <a:t>    </a:t>
            </a:r>
            <a:endParaRPr/>
          </a:p>
        </p:txBody>
      </p:sp>
      <p:sp>
        <p:nvSpPr>
          <p:cNvPr id="210" name="Google Shape;210;p14"/>
          <p:cNvSpPr txBox="1"/>
          <p:nvPr>
            <p:ph idx="12" type="sldNum"/>
          </p:nvPr>
        </p:nvSpPr>
        <p:spPr>
          <a:xfrm>
            <a:off x="5043399" y="4750000"/>
            <a:ext cx="39969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
        <p:nvSpPr>
          <p:cNvPr id="211" name="Google Shape;211;p14"/>
          <p:cNvSpPr txBox="1"/>
          <p:nvPr/>
        </p:nvSpPr>
        <p:spPr>
          <a:xfrm>
            <a:off x="2659325" y="3456500"/>
            <a:ext cx="6500400"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212" name="Google Shape;212;p14"/>
          <p:cNvSpPr txBox="1"/>
          <p:nvPr/>
        </p:nvSpPr>
        <p:spPr>
          <a:xfrm>
            <a:off x="3829102" y="3541846"/>
            <a:ext cx="5414917" cy="1015632"/>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Times New Roman"/>
                <a:ea typeface="Times New Roman"/>
                <a:cs typeface="Times New Roman"/>
                <a:sym typeface="Times New Roman"/>
              </a:rPr>
              <a:t>Kenny Lofton has a </a:t>
            </a:r>
            <a:r>
              <a:rPr b="1" i="0" lang="en" sz="1800" u="none" cap="none" strike="noStrike">
                <a:solidFill>
                  <a:schemeClr val="dk1"/>
                </a:solidFill>
                <a:latin typeface="Times New Roman"/>
                <a:ea typeface="Times New Roman"/>
                <a:cs typeface="Times New Roman"/>
                <a:sym typeface="Times New Roman"/>
              </a:rPr>
              <a:t>higher Peak War than HOFers Larry Doby, Andre Dawson, and Kirby Puckett</a:t>
            </a:r>
            <a:r>
              <a:rPr b="0" i="0" lang="en" sz="1800" u="none" cap="none" strike="noStrike">
                <a:solidFill>
                  <a:schemeClr val="dk1"/>
                </a:solidFill>
                <a:latin typeface="Times New Roman"/>
                <a:ea typeface="Times New Roman"/>
                <a:cs typeface="Times New Roman"/>
                <a:sym typeface="Times New Roman"/>
              </a:rPr>
              <a:t>. Dawson and Puckett played in the same era as Lofton.</a:t>
            </a:r>
            <a:endParaRPr b="0" i="0" sz="1800" u="none" cap="none" strike="noStrike">
              <a:solidFill>
                <a:schemeClr val="dk1"/>
              </a:solidFill>
              <a:latin typeface="Times New Roman"/>
              <a:ea typeface="Times New Roman"/>
              <a:cs typeface="Times New Roman"/>
              <a:sym typeface="Times New Roman"/>
            </a:endParaRPr>
          </a:p>
        </p:txBody>
      </p:sp>
      <p:pic>
        <p:nvPicPr>
          <p:cNvPr id="213" name="Google Shape;213;p14"/>
          <p:cNvPicPr preferRelativeResize="0"/>
          <p:nvPr/>
        </p:nvPicPr>
        <p:blipFill rotWithShape="1">
          <a:blip r:embed="rId3">
            <a:alphaModFix/>
          </a:blip>
          <a:srcRect b="0" l="0" r="0" t="0"/>
          <a:stretch/>
        </p:blipFill>
        <p:spPr>
          <a:xfrm>
            <a:off x="3829102" y="514346"/>
            <a:ext cx="5267832" cy="3010189"/>
          </a:xfrm>
          <a:prstGeom prst="rect">
            <a:avLst/>
          </a:prstGeom>
          <a:noFill/>
          <a:ln>
            <a:noFill/>
          </a:ln>
        </p:spPr>
      </p:pic>
      <p:pic>
        <p:nvPicPr>
          <p:cNvPr id="214" name="Google Shape;214;p14"/>
          <p:cNvPicPr preferRelativeResize="0"/>
          <p:nvPr/>
        </p:nvPicPr>
        <p:blipFill rotWithShape="1">
          <a:blip r:embed="rId4">
            <a:alphaModFix/>
          </a:blip>
          <a:srcRect b="0" l="0" r="0" t="0"/>
          <a:stretch/>
        </p:blipFill>
        <p:spPr>
          <a:xfrm>
            <a:off x="29776" y="593538"/>
            <a:ext cx="3755700" cy="2879752"/>
          </a:xfrm>
          <a:prstGeom prst="rect">
            <a:avLst/>
          </a:prstGeom>
          <a:noFill/>
          <a:ln>
            <a:noFill/>
          </a:ln>
        </p:spPr>
      </p:pic>
      <p:sp>
        <p:nvSpPr>
          <p:cNvPr id="215" name="Google Shape;215;p14"/>
          <p:cNvSpPr/>
          <p:nvPr/>
        </p:nvSpPr>
        <p:spPr>
          <a:xfrm>
            <a:off x="86708" y="2325424"/>
            <a:ext cx="3641837" cy="236473"/>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5"/>
          <p:cNvSpPr txBox="1"/>
          <p:nvPr>
            <p:ph type="title"/>
          </p:nvPr>
        </p:nvSpPr>
        <p:spPr>
          <a:xfrm>
            <a:off x="1" y="386259"/>
            <a:ext cx="9144000" cy="5658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3000"/>
              <a:buFont typeface="Times New Roman"/>
              <a:buNone/>
            </a:pPr>
            <a:r>
              <a:rPr b="1" lang="en" sz="2200">
                <a:latin typeface="Times New Roman"/>
                <a:ea typeface="Times New Roman"/>
                <a:cs typeface="Times New Roman"/>
                <a:sym typeface="Times New Roman"/>
              </a:rPr>
              <a:t>Peak WAR: Kenny Lofton vs. Peer Group</a:t>
            </a:r>
            <a:endParaRPr b="1" sz="2200">
              <a:latin typeface="Times New Roman"/>
              <a:ea typeface="Times New Roman"/>
              <a:cs typeface="Times New Roman"/>
              <a:sym typeface="Times New Roman"/>
            </a:endParaRPr>
          </a:p>
          <a:p>
            <a:pPr indent="0" lvl="0" marL="0" rtl="0" algn="l">
              <a:lnSpc>
                <a:spcPct val="90000"/>
              </a:lnSpc>
              <a:spcBef>
                <a:spcPts val="0"/>
              </a:spcBef>
              <a:spcAft>
                <a:spcPts val="0"/>
              </a:spcAft>
              <a:buClr>
                <a:schemeClr val="dk1"/>
              </a:buClr>
              <a:buSzPts val="3000"/>
              <a:buFont typeface="Calibri"/>
              <a:buNone/>
            </a:pPr>
            <a:r>
              <a:t/>
            </a:r>
            <a:endParaRPr b="1"/>
          </a:p>
        </p:txBody>
      </p:sp>
      <p:sp>
        <p:nvSpPr>
          <p:cNvPr id="221" name="Google Shape;221;p15"/>
          <p:cNvSpPr txBox="1"/>
          <p:nvPr>
            <p:ph idx="1" type="body"/>
          </p:nvPr>
        </p:nvSpPr>
        <p:spPr>
          <a:xfrm>
            <a:off x="3648609" y="3957150"/>
            <a:ext cx="5258908" cy="1133326"/>
          </a:xfrm>
          <a:prstGeom prst="rect">
            <a:avLst/>
          </a:prstGeom>
          <a:noFill/>
          <a:ln>
            <a:noFill/>
          </a:ln>
        </p:spPr>
        <p:txBody>
          <a:bodyPr anchorCtr="0" anchor="t" bIns="91425" lIns="91425" spcFirstLastPara="1" rIns="91425" wrap="square" tIns="91425">
            <a:noAutofit/>
          </a:bodyPr>
          <a:lstStyle/>
          <a:p>
            <a:pPr indent="0" lvl="0" marL="120333" rtl="0" algn="l">
              <a:lnSpc>
                <a:spcPct val="95000"/>
              </a:lnSpc>
              <a:spcBef>
                <a:spcPts val="0"/>
              </a:spcBef>
              <a:spcAft>
                <a:spcPts val="0"/>
              </a:spcAft>
              <a:buClr>
                <a:schemeClr val="dk1"/>
              </a:buClr>
              <a:buSzPts val="1705"/>
              <a:buNone/>
            </a:pPr>
            <a:r>
              <a:rPr lang="en" sz="1704">
                <a:latin typeface="Times New Roman"/>
                <a:ea typeface="Times New Roman"/>
                <a:cs typeface="Times New Roman"/>
                <a:sym typeface="Times New Roman"/>
              </a:rPr>
              <a:t>Takeaway: In the Peer Group, </a:t>
            </a:r>
            <a:r>
              <a:rPr b="1" lang="en" sz="1704">
                <a:latin typeface="Times New Roman"/>
                <a:ea typeface="Times New Roman"/>
                <a:cs typeface="Times New Roman"/>
                <a:sym typeface="Times New Roman"/>
              </a:rPr>
              <a:t>only Andruw Jones, who could soon be in the HOF, has a higher Peak WAR</a:t>
            </a:r>
            <a:r>
              <a:rPr lang="en" sz="1704">
                <a:latin typeface="Times New Roman"/>
                <a:ea typeface="Times New Roman"/>
                <a:cs typeface="Times New Roman"/>
                <a:sym typeface="Times New Roman"/>
              </a:rPr>
              <a:t>.</a:t>
            </a:r>
            <a:endParaRPr sz="1704">
              <a:latin typeface="Times New Roman"/>
              <a:ea typeface="Times New Roman"/>
              <a:cs typeface="Times New Roman"/>
              <a:sym typeface="Times New Roman"/>
            </a:endParaRPr>
          </a:p>
        </p:txBody>
      </p:sp>
      <p:sp>
        <p:nvSpPr>
          <p:cNvPr id="222" name="Google Shape;222;p1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pic>
        <p:nvPicPr>
          <p:cNvPr id="223" name="Google Shape;223;p15"/>
          <p:cNvPicPr preferRelativeResize="0"/>
          <p:nvPr/>
        </p:nvPicPr>
        <p:blipFill rotWithShape="1">
          <a:blip r:embed="rId3">
            <a:alphaModFix/>
          </a:blip>
          <a:srcRect b="0" l="0" r="0" t="0"/>
          <a:stretch/>
        </p:blipFill>
        <p:spPr>
          <a:xfrm>
            <a:off x="3750097" y="952060"/>
            <a:ext cx="5258908" cy="3005090"/>
          </a:xfrm>
          <a:prstGeom prst="rect">
            <a:avLst/>
          </a:prstGeom>
          <a:noFill/>
          <a:ln>
            <a:noFill/>
          </a:ln>
        </p:spPr>
      </p:pic>
      <p:pic>
        <p:nvPicPr>
          <p:cNvPr id="224" name="Google Shape;224;p15"/>
          <p:cNvPicPr preferRelativeResize="0"/>
          <p:nvPr/>
        </p:nvPicPr>
        <p:blipFill rotWithShape="1">
          <a:blip r:embed="rId4">
            <a:alphaModFix/>
          </a:blip>
          <a:srcRect b="0" l="0" r="0" t="0"/>
          <a:stretch/>
        </p:blipFill>
        <p:spPr>
          <a:xfrm>
            <a:off x="134995" y="826993"/>
            <a:ext cx="3514961" cy="3745012"/>
          </a:xfrm>
          <a:prstGeom prst="rect">
            <a:avLst/>
          </a:prstGeom>
          <a:noFill/>
          <a:ln>
            <a:noFill/>
          </a:ln>
        </p:spPr>
      </p:pic>
      <p:sp>
        <p:nvSpPr>
          <p:cNvPr id="225" name="Google Shape;225;p15"/>
          <p:cNvSpPr/>
          <p:nvPr/>
        </p:nvSpPr>
        <p:spPr>
          <a:xfrm>
            <a:off x="134006" y="1387369"/>
            <a:ext cx="3481095" cy="246873"/>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6"/>
          <p:cNvSpPr txBox="1"/>
          <p:nvPr>
            <p:ph type="title"/>
          </p:nvPr>
        </p:nvSpPr>
        <p:spPr>
          <a:xfrm>
            <a:off x="0" y="336405"/>
            <a:ext cx="9144000" cy="4215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990"/>
              <a:buFont typeface="Arial"/>
              <a:buNone/>
            </a:pPr>
            <a:r>
              <a:rPr b="1" lang="en" sz="1850">
                <a:latin typeface="Times New Roman"/>
                <a:ea typeface="Times New Roman"/>
                <a:cs typeface="Times New Roman"/>
                <a:sym typeface="Times New Roman"/>
              </a:rPr>
              <a:t>JAWS: Kenny Lofton vs. Hall-of-Fame Group</a:t>
            </a:r>
            <a:endParaRPr b="1" sz="1850">
              <a:latin typeface="Times New Roman"/>
              <a:ea typeface="Times New Roman"/>
              <a:cs typeface="Times New Roman"/>
              <a:sym typeface="Times New Roman"/>
            </a:endParaRPr>
          </a:p>
        </p:txBody>
      </p:sp>
      <p:sp>
        <p:nvSpPr>
          <p:cNvPr id="231" name="Google Shape;231;p1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accent3"/>
              </a:buClr>
              <a:buSzPts val="900"/>
              <a:buFont typeface="Average"/>
              <a:buNone/>
            </a:pPr>
            <a:fld id="{00000000-1234-1234-1234-123412341234}" type="slidenum">
              <a:rPr lang="en">
                <a:solidFill>
                  <a:schemeClr val="accent3"/>
                </a:solidFill>
                <a:latin typeface="Average"/>
                <a:ea typeface="Average"/>
                <a:cs typeface="Average"/>
                <a:sym typeface="Average"/>
              </a:rPr>
              <a:t>‹#›</a:t>
            </a:fld>
            <a:endParaRPr>
              <a:solidFill>
                <a:schemeClr val="accent3"/>
              </a:solidFill>
              <a:latin typeface="Average"/>
              <a:ea typeface="Average"/>
              <a:cs typeface="Average"/>
              <a:sym typeface="Average"/>
            </a:endParaRPr>
          </a:p>
        </p:txBody>
      </p:sp>
      <p:sp>
        <p:nvSpPr>
          <p:cNvPr id="232" name="Google Shape;232;p16"/>
          <p:cNvSpPr txBox="1"/>
          <p:nvPr/>
        </p:nvSpPr>
        <p:spPr>
          <a:xfrm>
            <a:off x="283779" y="3921046"/>
            <a:ext cx="8420703" cy="738633"/>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Times New Roman"/>
                <a:ea typeface="Times New Roman"/>
                <a:cs typeface="Times New Roman"/>
                <a:sym typeface="Times New Roman"/>
              </a:rPr>
              <a:t>Kenny Lofton’s JAWS statistic </a:t>
            </a:r>
            <a:r>
              <a:rPr b="1" i="0" lang="en" sz="1800" u="none" cap="none" strike="noStrike">
                <a:solidFill>
                  <a:schemeClr val="dk1"/>
                </a:solidFill>
                <a:latin typeface="Times New Roman"/>
                <a:ea typeface="Times New Roman"/>
                <a:cs typeface="Times New Roman"/>
                <a:sym typeface="Times New Roman"/>
              </a:rPr>
              <a:t>exceeds that of HOFers Kirby Puckett, Larry Doby, Andre Dawson, and Richie Ashburn</a:t>
            </a:r>
            <a:r>
              <a:rPr b="0" i="0" lang="en" sz="1800" u="none" cap="none" strike="noStrike">
                <a:solidFill>
                  <a:schemeClr val="dk1"/>
                </a:solidFill>
                <a:latin typeface="Times New Roman"/>
                <a:ea typeface="Times New Roman"/>
                <a:cs typeface="Times New Roman"/>
                <a:sym typeface="Times New Roman"/>
              </a:rPr>
              <a:t>.</a:t>
            </a:r>
            <a:endParaRPr b="0" i="0" sz="1800" u="none" cap="none" strike="noStrike">
              <a:solidFill>
                <a:schemeClr val="dk1"/>
              </a:solidFill>
              <a:latin typeface="Times New Roman"/>
              <a:ea typeface="Times New Roman"/>
              <a:cs typeface="Times New Roman"/>
              <a:sym typeface="Times New Roman"/>
            </a:endParaRPr>
          </a:p>
        </p:txBody>
      </p:sp>
      <p:pic>
        <p:nvPicPr>
          <p:cNvPr id="233" name="Google Shape;233;p16"/>
          <p:cNvPicPr preferRelativeResize="0"/>
          <p:nvPr/>
        </p:nvPicPr>
        <p:blipFill rotWithShape="1">
          <a:blip r:embed="rId3">
            <a:alphaModFix/>
          </a:blip>
          <a:srcRect b="0" l="0" r="0" t="0"/>
          <a:stretch/>
        </p:blipFill>
        <p:spPr>
          <a:xfrm>
            <a:off x="3649717" y="885645"/>
            <a:ext cx="5311952" cy="3035401"/>
          </a:xfrm>
          <a:prstGeom prst="rect">
            <a:avLst/>
          </a:prstGeom>
          <a:noFill/>
          <a:ln>
            <a:noFill/>
          </a:ln>
        </p:spPr>
      </p:pic>
      <p:pic>
        <p:nvPicPr>
          <p:cNvPr id="234" name="Google Shape;234;p16"/>
          <p:cNvPicPr preferRelativeResize="0"/>
          <p:nvPr/>
        </p:nvPicPr>
        <p:blipFill rotWithShape="1">
          <a:blip r:embed="rId4">
            <a:alphaModFix/>
          </a:blip>
          <a:srcRect b="0" l="0" r="0" t="0"/>
          <a:stretch/>
        </p:blipFill>
        <p:spPr>
          <a:xfrm>
            <a:off x="0" y="807711"/>
            <a:ext cx="3626669" cy="2771063"/>
          </a:xfrm>
          <a:prstGeom prst="rect">
            <a:avLst/>
          </a:prstGeom>
          <a:noFill/>
          <a:ln>
            <a:noFill/>
          </a:ln>
        </p:spPr>
      </p:pic>
      <p:sp>
        <p:nvSpPr>
          <p:cNvPr id="235" name="Google Shape;235;p16"/>
          <p:cNvSpPr/>
          <p:nvPr/>
        </p:nvSpPr>
        <p:spPr>
          <a:xfrm>
            <a:off x="49121" y="2215064"/>
            <a:ext cx="3521770" cy="244357"/>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7"/>
          <p:cNvSpPr txBox="1"/>
          <p:nvPr>
            <p:ph type="title"/>
          </p:nvPr>
        </p:nvSpPr>
        <p:spPr>
          <a:xfrm>
            <a:off x="2237650" y="19156"/>
            <a:ext cx="7024500" cy="435725"/>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990"/>
              <a:buFont typeface="Times New Roman"/>
              <a:buNone/>
            </a:pPr>
            <a:r>
              <a:rPr b="1" lang="en" sz="1840">
                <a:latin typeface="Times New Roman"/>
                <a:ea typeface="Times New Roman"/>
                <a:cs typeface="Times New Roman"/>
                <a:sym typeface="Times New Roman"/>
              </a:rPr>
              <a:t>JAWS: Kenny Lofton vs. Peer Group</a:t>
            </a:r>
            <a:endParaRPr b="1" sz="2320">
              <a:latin typeface="Times New Roman"/>
              <a:ea typeface="Times New Roman"/>
              <a:cs typeface="Times New Roman"/>
              <a:sym typeface="Times New Roman"/>
            </a:endParaRPr>
          </a:p>
        </p:txBody>
      </p:sp>
      <p:sp>
        <p:nvSpPr>
          <p:cNvPr id="241" name="Google Shape;241;p1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accent3"/>
              </a:buClr>
              <a:buSzPts val="900"/>
              <a:buFont typeface="Average"/>
              <a:buNone/>
            </a:pPr>
            <a:fld id="{00000000-1234-1234-1234-123412341234}" type="slidenum">
              <a:rPr lang="en">
                <a:solidFill>
                  <a:schemeClr val="accent3"/>
                </a:solidFill>
                <a:latin typeface="Average"/>
                <a:ea typeface="Average"/>
                <a:cs typeface="Average"/>
                <a:sym typeface="Average"/>
              </a:rPr>
              <a:t>‹#›</a:t>
            </a:fld>
            <a:endParaRPr>
              <a:solidFill>
                <a:schemeClr val="accent3"/>
              </a:solidFill>
              <a:latin typeface="Average"/>
              <a:ea typeface="Average"/>
              <a:cs typeface="Average"/>
              <a:sym typeface="Average"/>
            </a:endParaRPr>
          </a:p>
        </p:txBody>
      </p:sp>
      <p:sp>
        <p:nvSpPr>
          <p:cNvPr id="242" name="Google Shape;242;p17"/>
          <p:cNvSpPr txBox="1"/>
          <p:nvPr/>
        </p:nvSpPr>
        <p:spPr>
          <a:xfrm>
            <a:off x="3476296" y="3341143"/>
            <a:ext cx="5562654" cy="1292631"/>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Times New Roman"/>
                <a:ea typeface="Times New Roman"/>
                <a:cs typeface="Times New Roman"/>
                <a:sym typeface="Times New Roman"/>
              </a:rPr>
              <a:t>Kenny Lofton has the </a:t>
            </a:r>
            <a:r>
              <a:rPr b="1" i="0" lang="en" sz="1800" u="none" cap="none" strike="noStrike">
                <a:solidFill>
                  <a:schemeClr val="dk1"/>
                </a:solidFill>
                <a:latin typeface="Times New Roman"/>
                <a:ea typeface="Times New Roman"/>
                <a:cs typeface="Times New Roman"/>
                <a:sym typeface="Times New Roman"/>
              </a:rPr>
              <a:t>highest JAWS score amongst his peers including Andruw Jones</a:t>
            </a:r>
            <a:r>
              <a:rPr b="0" i="0" lang="en" sz="1800" u="none" cap="none" strike="noStrike">
                <a:solidFill>
                  <a:schemeClr val="dk1"/>
                </a:solidFill>
                <a:latin typeface="Times New Roman"/>
                <a:ea typeface="Times New Roman"/>
                <a:cs typeface="Times New Roman"/>
                <a:sym typeface="Times New Roman"/>
              </a:rPr>
              <a:t> who could soon be elected to the HOF. This furthers Lofton’s credentials for his HOF selection. </a:t>
            </a:r>
            <a:endParaRPr b="0" i="0" sz="1800" u="none" cap="none" strike="noStrike">
              <a:solidFill>
                <a:schemeClr val="dk1"/>
              </a:solidFill>
              <a:latin typeface="Times New Roman"/>
              <a:ea typeface="Times New Roman"/>
              <a:cs typeface="Times New Roman"/>
              <a:sym typeface="Times New Roman"/>
            </a:endParaRPr>
          </a:p>
        </p:txBody>
      </p:sp>
      <p:pic>
        <p:nvPicPr>
          <p:cNvPr id="243" name="Google Shape;243;p17"/>
          <p:cNvPicPr preferRelativeResize="0"/>
          <p:nvPr/>
        </p:nvPicPr>
        <p:blipFill rotWithShape="1">
          <a:blip r:embed="rId3">
            <a:alphaModFix/>
          </a:blip>
          <a:srcRect b="0" l="0" r="0" t="0"/>
          <a:stretch/>
        </p:blipFill>
        <p:spPr>
          <a:xfrm>
            <a:off x="3587482" y="454881"/>
            <a:ext cx="5177118" cy="2958353"/>
          </a:xfrm>
          <a:prstGeom prst="rect">
            <a:avLst/>
          </a:prstGeom>
          <a:noFill/>
          <a:ln>
            <a:noFill/>
          </a:ln>
        </p:spPr>
      </p:pic>
      <p:pic>
        <p:nvPicPr>
          <p:cNvPr id="244" name="Google Shape;244;p17"/>
          <p:cNvPicPr preferRelativeResize="0"/>
          <p:nvPr/>
        </p:nvPicPr>
        <p:blipFill rotWithShape="1">
          <a:blip r:embed="rId4">
            <a:alphaModFix/>
          </a:blip>
          <a:srcRect b="0" l="0" r="0" t="0"/>
          <a:stretch/>
        </p:blipFill>
        <p:spPr>
          <a:xfrm>
            <a:off x="138499" y="505703"/>
            <a:ext cx="3337797" cy="3567462"/>
          </a:xfrm>
          <a:prstGeom prst="rect">
            <a:avLst/>
          </a:prstGeom>
          <a:noFill/>
          <a:ln>
            <a:noFill/>
          </a:ln>
        </p:spPr>
      </p:pic>
      <p:sp>
        <p:nvSpPr>
          <p:cNvPr id="245" name="Google Shape;245;p17"/>
          <p:cNvSpPr/>
          <p:nvPr/>
        </p:nvSpPr>
        <p:spPr>
          <a:xfrm>
            <a:off x="204952" y="796166"/>
            <a:ext cx="3263462" cy="250520"/>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Clr>
                <a:schemeClr val="dk1"/>
              </a:buClr>
              <a:buSzPct val="101010"/>
              <a:buFont typeface="Times New Roman"/>
              <a:buNone/>
            </a:pPr>
            <a:r>
              <a:rPr b="1" lang="en">
                <a:latin typeface="Times New Roman"/>
                <a:ea typeface="Times New Roman"/>
                <a:cs typeface="Times New Roman"/>
                <a:sym typeface="Times New Roman"/>
              </a:rPr>
              <a:t>Overall Performance - Summary</a:t>
            </a:r>
            <a:endParaRPr b="1">
              <a:latin typeface="Times New Roman"/>
              <a:ea typeface="Times New Roman"/>
              <a:cs typeface="Times New Roman"/>
              <a:sym typeface="Times New Roman"/>
            </a:endParaRPr>
          </a:p>
        </p:txBody>
      </p:sp>
      <p:sp>
        <p:nvSpPr>
          <p:cNvPr id="251" name="Google Shape;251;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WAR, Peak WAR, and JAWS are statistics that measure both offensive and defensive value.</a:t>
            </a:r>
            <a:endParaRPr>
              <a:solidFill>
                <a:schemeClr val="dk1"/>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Kenny Lofton had the </a:t>
            </a:r>
            <a:r>
              <a:rPr b="1" lang="en">
                <a:solidFill>
                  <a:schemeClr val="dk1"/>
                </a:solidFill>
                <a:latin typeface="Times New Roman"/>
                <a:ea typeface="Times New Roman"/>
                <a:cs typeface="Times New Roman"/>
                <a:sym typeface="Times New Roman"/>
              </a:rPr>
              <a:t>highest JAWS in his peer group </a:t>
            </a:r>
            <a:r>
              <a:rPr lang="en">
                <a:solidFill>
                  <a:schemeClr val="dk1"/>
                </a:solidFill>
                <a:latin typeface="Times New Roman"/>
                <a:ea typeface="Times New Roman"/>
                <a:cs typeface="Times New Roman"/>
                <a:sym typeface="Times New Roman"/>
              </a:rPr>
              <a:t>and was in the </a:t>
            </a:r>
            <a:r>
              <a:rPr b="1" lang="en">
                <a:solidFill>
                  <a:schemeClr val="dk1"/>
                </a:solidFill>
                <a:latin typeface="Times New Roman"/>
                <a:ea typeface="Times New Roman"/>
                <a:cs typeface="Times New Roman"/>
                <a:sym typeface="Times New Roman"/>
              </a:rPr>
              <a:t>top five in the HOF Group</a:t>
            </a:r>
            <a:r>
              <a:rPr lang="en">
                <a:solidFill>
                  <a:schemeClr val="dk1"/>
                </a:solidFill>
                <a:latin typeface="Times New Roman"/>
                <a:ea typeface="Times New Roman"/>
                <a:cs typeface="Times New Roman"/>
                <a:sym typeface="Times New Roman"/>
              </a:rPr>
              <a:t>.</a:t>
            </a:r>
            <a:endParaRPr>
              <a:solidFill>
                <a:schemeClr val="dk1"/>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Kenny Lofton has the </a:t>
            </a:r>
            <a:r>
              <a:rPr b="1" lang="en">
                <a:solidFill>
                  <a:schemeClr val="dk1"/>
                </a:solidFill>
                <a:latin typeface="Times New Roman"/>
                <a:ea typeface="Times New Roman"/>
                <a:cs typeface="Times New Roman"/>
                <a:sym typeface="Times New Roman"/>
              </a:rPr>
              <a:t>highest WAR in his peer group </a:t>
            </a:r>
            <a:r>
              <a:rPr lang="en">
                <a:solidFill>
                  <a:schemeClr val="dk1"/>
                </a:solidFill>
                <a:latin typeface="Times New Roman"/>
                <a:ea typeface="Times New Roman"/>
                <a:cs typeface="Times New Roman"/>
                <a:sym typeface="Times New Roman"/>
              </a:rPr>
              <a:t>and is in the </a:t>
            </a:r>
            <a:r>
              <a:rPr b="1" lang="en">
                <a:solidFill>
                  <a:schemeClr val="dk1"/>
                </a:solidFill>
                <a:latin typeface="Times New Roman"/>
                <a:ea typeface="Times New Roman"/>
                <a:cs typeface="Times New Roman"/>
                <a:sym typeface="Times New Roman"/>
              </a:rPr>
              <a:t>top four in HOF Group</a:t>
            </a:r>
            <a:r>
              <a:rPr lang="en">
                <a:solidFill>
                  <a:schemeClr val="dk1"/>
                </a:solidFill>
                <a:latin typeface="Times New Roman"/>
                <a:ea typeface="Times New Roman"/>
                <a:cs typeface="Times New Roman"/>
                <a:sym typeface="Times New Roman"/>
              </a:rPr>
              <a:t>.</a:t>
            </a:r>
            <a:endParaRPr>
              <a:solidFill>
                <a:schemeClr val="dk1"/>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These results show that Kenny Lofton provided significant value to his teams. </a:t>
            </a:r>
            <a:r>
              <a:rPr i="1" lang="en">
                <a:solidFill>
                  <a:schemeClr val="dk1"/>
                </a:solidFill>
                <a:latin typeface="Times New Roman"/>
                <a:ea typeface="Times New Roman"/>
                <a:cs typeface="Times New Roman"/>
                <a:sym typeface="Times New Roman"/>
              </a:rPr>
              <a:t>His performance exceeds that of several players who have already been elected to the HOF. </a:t>
            </a:r>
            <a:endParaRPr i="1">
              <a:solidFill>
                <a:schemeClr val="dk1"/>
              </a:solidFill>
              <a:latin typeface="Times New Roman"/>
              <a:ea typeface="Times New Roman"/>
              <a:cs typeface="Times New Roman"/>
              <a:sym typeface="Times New Roman"/>
            </a:endParaRPr>
          </a:p>
        </p:txBody>
      </p:sp>
      <p:sp>
        <p:nvSpPr>
          <p:cNvPr id="252" name="Google Shape;252;p1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888888"/>
              </a:buClr>
              <a:buSzPts val="900"/>
              <a:buFont typeface="Calibri"/>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9"/>
          <p:cNvSpPr txBox="1"/>
          <p:nvPr>
            <p:ph type="title"/>
          </p:nvPr>
        </p:nvSpPr>
        <p:spPr>
          <a:xfrm>
            <a:off x="595050" y="2141250"/>
            <a:ext cx="7852200" cy="861000"/>
          </a:xfrm>
          <a:prstGeom prst="rect">
            <a:avLst/>
          </a:prstGeom>
          <a:noFill/>
          <a:ln>
            <a:noFill/>
          </a:ln>
          <a:effectLst>
            <a:outerShdw blurRad="71438" rotWithShape="0" algn="bl" dir="3360000" dist="209550">
              <a:srgbClr val="000000">
                <a:alpha val="49411"/>
              </a:srgbClr>
            </a:outerShdw>
          </a:effectLst>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SzPts val="3600"/>
              <a:buFont typeface="Times New Roman"/>
              <a:buNone/>
            </a:pPr>
            <a:r>
              <a:rPr b="1" lang="en" sz="4700">
                <a:latin typeface="Times New Roman"/>
                <a:ea typeface="Times New Roman"/>
                <a:cs typeface="Times New Roman"/>
                <a:sym typeface="Times New Roman"/>
              </a:rPr>
              <a:t>Offense </a:t>
            </a:r>
            <a:endParaRPr b="1" sz="4700">
              <a:latin typeface="Times New Roman"/>
              <a:ea typeface="Times New Roman"/>
              <a:cs typeface="Times New Roman"/>
              <a:sym typeface="Times New Roman"/>
            </a:endParaRPr>
          </a:p>
        </p:txBody>
      </p:sp>
      <p:sp>
        <p:nvSpPr>
          <p:cNvPr id="258" name="Google Shape;258;p1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888888"/>
              </a:buClr>
              <a:buSzPts val="900"/>
              <a:buFont typeface="Calibri"/>
              <a:buNone/>
            </a:pPr>
            <a:fld id="{00000000-1234-1234-1234-123412341234}" type="slidenum">
              <a:rPr lang="en"/>
              <a:t>‹#›</a:t>
            </a:fld>
            <a:endParaRPr/>
          </a:p>
        </p:txBody>
      </p:sp>
      <p:pic>
        <p:nvPicPr>
          <p:cNvPr id="259" name="Google Shape;259;p19"/>
          <p:cNvPicPr preferRelativeResize="0"/>
          <p:nvPr/>
        </p:nvPicPr>
        <p:blipFill rotWithShape="1">
          <a:blip r:embed="rId3">
            <a:alphaModFix/>
          </a:blip>
          <a:srcRect b="0" l="0" r="0" t="0"/>
          <a:stretch/>
        </p:blipFill>
        <p:spPr>
          <a:xfrm>
            <a:off x="1527075" y="1496200"/>
            <a:ext cx="1708159" cy="1836451"/>
          </a:xfrm>
          <a:prstGeom prst="rect">
            <a:avLst/>
          </a:prstGeom>
          <a:noFill/>
          <a:ln>
            <a:noFill/>
          </a:ln>
          <a:effectLst>
            <a:outerShdw blurRad="71438" rotWithShape="0" algn="bl" dir="3360000" dist="209550">
              <a:srgbClr val="000000">
                <a:alpha val="49411"/>
              </a:srgbClr>
            </a:outerShdw>
          </a:effectLst>
        </p:spPr>
      </p:pic>
      <p:pic>
        <p:nvPicPr>
          <p:cNvPr id="260" name="Google Shape;260;p19"/>
          <p:cNvPicPr preferRelativeResize="0"/>
          <p:nvPr/>
        </p:nvPicPr>
        <p:blipFill rotWithShape="1">
          <a:blip r:embed="rId4">
            <a:alphaModFix/>
          </a:blip>
          <a:srcRect b="0" l="0" r="0" t="0"/>
          <a:stretch/>
        </p:blipFill>
        <p:spPr>
          <a:xfrm>
            <a:off x="5774050" y="1475075"/>
            <a:ext cx="1878701" cy="1878701"/>
          </a:xfrm>
          <a:prstGeom prst="rect">
            <a:avLst/>
          </a:prstGeom>
          <a:noFill/>
          <a:ln>
            <a:noFill/>
          </a:ln>
          <a:effectLst>
            <a:outerShdw blurRad="71438" rotWithShape="0" algn="bl" dir="3360000" dist="209550">
              <a:srgbClr val="000000">
                <a:alpha val="49411"/>
              </a:srgbClr>
            </a:outerShdw>
          </a:effectLst>
        </p:spPr>
      </p:pic>
      <p:sp>
        <p:nvSpPr>
          <p:cNvPr id="261" name="Google Shape;261;p19"/>
          <p:cNvSpPr txBox="1"/>
          <p:nvPr/>
        </p:nvSpPr>
        <p:spPr>
          <a:xfrm>
            <a:off x="434825" y="517375"/>
            <a:ext cx="5797800" cy="61552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800"/>
              <a:buFont typeface="Average"/>
              <a:buNone/>
            </a:pPr>
            <a:r>
              <a:rPr b="0" i="0" lang="en" sz="2800" u="none" cap="none" strike="noStrike">
                <a:solidFill>
                  <a:schemeClr val="dk1"/>
                </a:solidFill>
                <a:latin typeface="Average"/>
                <a:ea typeface="Average"/>
                <a:cs typeface="Average"/>
                <a:sym typeface="Average"/>
              </a:rPr>
              <a:t>Part 2</a:t>
            </a:r>
            <a:endParaRPr b="0" i="0" sz="2800" u="none" cap="none" strike="noStrike">
              <a:solidFill>
                <a:schemeClr val="dk1"/>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1"/>
          <p:cNvSpPr txBox="1"/>
          <p:nvPr>
            <p:ph idx="1" type="subTitle"/>
          </p:nvPr>
        </p:nvSpPr>
        <p:spPr>
          <a:xfrm>
            <a:off x="770994" y="545160"/>
            <a:ext cx="3639415" cy="6324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770"/>
              <a:buNone/>
            </a:pPr>
            <a:r>
              <a:rPr b="1" lang="en" sz="4070">
                <a:solidFill>
                  <a:schemeClr val="dk1"/>
                </a:solidFill>
                <a:latin typeface="Times New Roman"/>
                <a:ea typeface="Times New Roman"/>
                <a:cs typeface="Times New Roman"/>
                <a:sym typeface="Times New Roman"/>
              </a:rPr>
              <a:t>Stolen Bases</a:t>
            </a:r>
            <a:endParaRPr b="1" sz="4070">
              <a:solidFill>
                <a:schemeClr val="dk1"/>
              </a:solidFill>
              <a:latin typeface="Times New Roman"/>
              <a:ea typeface="Times New Roman"/>
              <a:cs typeface="Times New Roman"/>
              <a:sym typeface="Times New Roman"/>
            </a:endParaRPr>
          </a:p>
          <a:p>
            <a:pPr indent="0" lvl="0" marL="0" rtl="0" algn="ctr">
              <a:lnSpc>
                <a:spcPct val="80000"/>
              </a:lnSpc>
              <a:spcBef>
                <a:spcPts val="0"/>
              </a:spcBef>
              <a:spcAft>
                <a:spcPts val="0"/>
              </a:spcAft>
              <a:buSzPts val="770"/>
              <a:buNone/>
            </a:pPr>
            <a:r>
              <a:t/>
            </a:r>
            <a:endParaRPr sz="1470">
              <a:solidFill>
                <a:schemeClr val="dk1"/>
              </a:solidFill>
            </a:endParaRPr>
          </a:p>
        </p:txBody>
      </p:sp>
      <p:sp>
        <p:nvSpPr>
          <p:cNvPr id="267" name="Google Shape;267;p21"/>
          <p:cNvSpPr txBox="1"/>
          <p:nvPr>
            <p:ph idx="2" type="body"/>
          </p:nvPr>
        </p:nvSpPr>
        <p:spPr>
          <a:xfrm>
            <a:off x="4505160" y="724200"/>
            <a:ext cx="3837000" cy="3695100"/>
          </a:xfrm>
          <a:prstGeom prst="rect">
            <a:avLst/>
          </a:prstGeom>
          <a:noFill/>
          <a:ln>
            <a:noFill/>
          </a:ln>
        </p:spPr>
        <p:txBody>
          <a:bodyPr anchorCtr="0" anchor="ctr" bIns="91425" lIns="91425" spcFirstLastPara="1" rIns="91425" wrap="square" tIns="91425">
            <a:normAutofit/>
          </a:bodyPr>
          <a:lstStyle/>
          <a:p>
            <a:pPr indent="-323215" lvl="0" marL="457200" rtl="0" algn="l">
              <a:lnSpc>
                <a:spcPct val="100000"/>
              </a:lnSpc>
              <a:spcBef>
                <a:spcPts val="0"/>
              </a:spcBef>
              <a:spcAft>
                <a:spcPts val="0"/>
              </a:spcAft>
              <a:buSzPts val="1490"/>
              <a:buFont typeface="Times New Roman"/>
              <a:buChar char="●"/>
            </a:pPr>
            <a:r>
              <a:rPr lang="en" sz="1490">
                <a:solidFill>
                  <a:schemeClr val="dk1"/>
                </a:solidFill>
                <a:latin typeface="Times New Roman"/>
                <a:ea typeface="Times New Roman"/>
                <a:cs typeface="Times New Roman"/>
                <a:sym typeface="Times New Roman"/>
              </a:rPr>
              <a:t>One of Kenny Lofton’s most potent weapons was his ability to steal bases, creating a notable offensive advantage for his team by generating run-scoring opportunities and disrupting the rhythm of opposing teams.</a:t>
            </a:r>
            <a:endParaRPr sz="149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800"/>
              <a:buNone/>
            </a:pPr>
            <a:r>
              <a:t/>
            </a:r>
            <a:endParaRPr sz="1490">
              <a:solidFill>
                <a:schemeClr val="dk1"/>
              </a:solidFill>
              <a:latin typeface="Times New Roman"/>
              <a:ea typeface="Times New Roman"/>
              <a:cs typeface="Times New Roman"/>
              <a:sym typeface="Times New Roman"/>
            </a:endParaRPr>
          </a:p>
          <a:p>
            <a:pPr indent="-323215" lvl="0" marL="457200" rtl="0" algn="l">
              <a:lnSpc>
                <a:spcPct val="100000"/>
              </a:lnSpc>
              <a:spcBef>
                <a:spcPts val="0"/>
              </a:spcBef>
              <a:spcAft>
                <a:spcPts val="0"/>
              </a:spcAft>
              <a:buSzPts val="1490"/>
              <a:buFont typeface="Times New Roman"/>
              <a:buChar char="●"/>
            </a:pPr>
            <a:r>
              <a:rPr lang="en" sz="1490">
                <a:solidFill>
                  <a:schemeClr val="dk1"/>
                </a:solidFill>
                <a:latin typeface="Times New Roman"/>
                <a:ea typeface="Times New Roman"/>
                <a:cs typeface="Times New Roman"/>
                <a:sym typeface="Times New Roman"/>
              </a:rPr>
              <a:t>In this part of the presentation, we will quantify Lofton’s base stealing abilities and compare them to other players of his time and to members in the Baseball HOF.</a:t>
            </a:r>
            <a:endParaRPr sz="1490">
              <a:solidFill>
                <a:schemeClr val="dk1"/>
              </a:solidFill>
              <a:latin typeface="Times New Roman"/>
              <a:ea typeface="Times New Roman"/>
              <a:cs typeface="Times New Roman"/>
              <a:sym typeface="Times New Roman"/>
            </a:endParaRPr>
          </a:p>
          <a:p>
            <a:pPr indent="0" lvl="0" marL="0" rtl="0" algn="ctr">
              <a:lnSpc>
                <a:spcPct val="100000"/>
              </a:lnSpc>
              <a:spcBef>
                <a:spcPts val="0"/>
              </a:spcBef>
              <a:spcAft>
                <a:spcPts val="0"/>
              </a:spcAft>
              <a:buSzPts val="1800"/>
              <a:buNone/>
            </a:pPr>
            <a:r>
              <a:t/>
            </a:r>
            <a:endParaRPr sz="1490">
              <a:solidFill>
                <a:schemeClr val="dk1"/>
              </a:solidFill>
              <a:latin typeface="Oswald"/>
              <a:ea typeface="Oswald"/>
              <a:cs typeface="Oswald"/>
              <a:sym typeface="Oswald"/>
            </a:endParaRPr>
          </a:p>
          <a:p>
            <a:pPr indent="0" lvl="0" marL="0" rtl="0" algn="l">
              <a:lnSpc>
                <a:spcPct val="90000"/>
              </a:lnSpc>
              <a:spcBef>
                <a:spcPts val="0"/>
              </a:spcBef>
              <a:spcAft>
                <a:spcPts val="1200"/>
              </a:spcAft>
              <a:buSzPts val="1800"/>
              <a:buNone/>
            </a:pPr>
            <a:r>
              <a:t/>
            </a:r>
            <a:endParaRPr>
              <a:solidFill>
                <a:schemeClr val="dk1"/>
              </a:solidFill>
            </a:endParaRPr>
          </a:p>
        </p:txBody>
      </p:sp>
      <p:sp>
        <p:nvSpPr>
          <p:cNvPr id="268" name="Google Shape;268;p21"/>
          <p:cNvSpPr txBox="1"/>
          <p:nvPr>
            <p:ph idx="12" type="sldNum"/>
          </p:nvPr>
        </p:nvSpPr>
        <p:spPr>
          <a:xfrm>
            <a:off x="5136973" y="4736975"/>
            <a:ext cx="38628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pic>
        <p:nvPicPr>
          <p:cNvPr descr="Focus On Sport/Getty Images" id="269" name="Google Shape;269;p21"/>
          <p:cNvPicPr preferRelativeResize="0"/>
          <p:nvPr/>
        </p:nvPicPr>
        <p:blipFill rotWithShape="1">
          <a:blip r:embed="rId3">
            <a:alphaModFix/>
          </a:blip>
          <a:srcRect b="0" l="0" r="0" t="0"/>
          <a:stretch/>
        </p:blipFill>
        <p:spPr>
          <a:xfrm>
            <a:off x="1546542" y="1324080"/>
            <a:ext cx="2088318" cy="30952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3"/>
          <p:cNvSpPr txBox="1"/>
          <p:nvPr/>
        </p:nvSpPr>
        <p:spPr>
          <a:xfrm>
            <a:off x="0" y="231240"/>
            <a:ext cx="9143999"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100"/>
              <a:buFont typeface="Times New Roman"/>
              <a:buNone/>
            </a:pPr>
            <a:r>
              <a:rPr b="1" i="0" lang="en" sz="2100" u="none" cap="none" strike="noStrike">
                <a:solidFill>
                  <a:schemeClr val="dk1"/>
                </a:solidFill>
                <a:latin typeface="Times New Roman"/>
                <a:ea typeface="Times New Roman"/>
                <a:cs typeface="Times New Roman"/>
                <a:sym typeface="Times New Roman"/>
              </a:rPr>
              <a:t>      Kenny Lofton Player Bio:</a:t>
            </a:r>
            <a:endParaRPr b="1" i="0" sz="2100" u="none" cap="none" strike="noStrike">
              <a:solidFill>
                <a:schemeClr val="dk1"/>
              </a:solidFill>
              <a:latin typeface="Times New Roman"/>
              <a:ea typeface="Times New Roman"/>
              <a:cs typeface="Times New Roman"/>
              <a:sym typeface="Times New Roman"/>
            </a:endParaRPr>
          </a:p>
        </p:txBody>
      </p:sp>
      <p:sp>
        <p:nvSpPr>
          <p:cNvPr id="97" name="Google Shape;97;p3"/>
          <p:cNvSpPr txBox="1"/>
          <p:nvPr/>
        </p:nvSpPr>
        <p:spPr>
          <a:xfrm>
            <a:off x="416776" y="629605"/>
            <a:ext cx="3339216" cy="4170342"/>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700"/>
              <a:buFont typeface="Times New Roman"/>
              <a:buNone/>
            </a:pPr>
            <a:r>
              <a:rPr b="0" i="0" lang="en" sz="1700" u="none" cap="none" strike="noStrike">
                <a:solidFill>
                  <a:schemeClr val="dk1"/>
                </a:solidFill>
                <a:latin typeface="Times New Roman"/>
                <a:ea typeface="Times New Roman"/>
                <a:cs typeface="Times New Roman"/>
                <a:sym typeface="Times New Roman"/>
              </a:rPr>
              <a:t>Born: </a:t>
            </a:r>
            <a:r>
              <a:rPr b="0" i="0" lang="en" sz="1800" u="none" cap="none" strike="noStrike">
                <a:solidFill>
                  <a:schemeClr val="dk1"/>
                </a:solidFill>
                <a:latin typeface="Times New Roman"/>
                <a:ea typeface="Times New Roman"/>
                <a:cs typeface="Times New Roman"/>
                <a:sym typeface="Times New Roman"/>
              </a:rPr>
              <a:t>May 31, 1967</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Times New Roman"/>
              <a:buNone/>
            </a:pPr>
            <a:r>
              <a:rPr b="0" i="0" lang="en" sz="1800" u="none" cap="none" strike="noStrike">
                <a:solidFill>
                  <a:schemeClr val="dk1"/>
                </a:solidFill>
                <a:latin typeface="Times New Roman"/>
                <a:ea typeface="Times New Roman"/>
                <a:cs typeface="Times New Roman"/>
                <a:sym typeface="Times New Roman"/>
              </a:rPr>
              <a:t>Bats/Throws: Left/Left</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chemeClr val="dk1"/>
              </a:buClr>
              <a:buSzPts val="1800"/>
              <a:buFont typeface="Times New Roman"/>
              <a:buNone/>
            </a:pPr>
            <a:r>
              <a:rPr b="0" i="0" lang="en" sz="1800" u="none" cap="none" strike="noStrike">
                <a:solidFill>
                  <a:schemeClr val="dk1"/>
                </a:solidFill>
                <a:latin typeface="Times New Roman"/>
                <a:ea typeface="Times New Roman"/>
                <a:cs typeface="Times New Roman"/>
                <a:sym typeface="Times New Roman"/>
              </a:rPr>
              <a:t>Height: 6’0”</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chemeClr val="dk1"/>
              </a:buClr>
              <a:buSzPts val="1800"/>
              <a:buFont typeface="Times New Roman"/>
              <a:buNone/>
            </a:pPr>
            <a:r>
              <a:rPr b="0" i="0" lang="en" sz="1800" u="none" cap="none" strike="noStrike">
                <a:solidFill>
                  <a:schemeClr val="dk1"/>
                </a:solidFill>
                <a:latin typeface="Times New Roman"/>
                <a:ea typeface="Times New Roman"/>
                <a:cs typeface="Times New Roman"/>
                <a:sym typeface="Times New Roman"/>
              </a:rPr>
              <a:t>Weight: 180 lbs</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Clr>
                <a:schemeClr val="dk1"/>
              </a:buClr>
              <a:buSzPts val="1800"/>
              <a:buFont typeface="Times New Roman"/>
              <a:buNone/>
            </a:pPr>
            <a:r>
              <a:rPr b="0" i="0" lang="en" sz="1800" u="none" cap="none" strike="noStrike">
                <a:solidFill>
                  <a:schemeClr val="dk1"/>
                </a:solidFill>
                <a:latin typeface="Times New Roman"/>
                <a:ea typeface="Times New Roman"/>
                <a:cs typeface="Times New Roman"/>
                <a:sym typeface="Times New Roman"/>
              </a:rPr>
              <a:t>Lifetime OBP:  0.372</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Times New Roman"/>
              <a:buNone/>
            </a:pPr>
            <a:r>
              <a:rPr b="0" i="0" lang="en" sz="1800" u="none" cap="none" strike="noStrike">
                <a:solidFill>
                  <a:schemeClr val="dk1"/>
                </a:solidFill>
                <a:latin typeface="Times New Roman"/>
                <a:ea typeface="Times New Roman"/>
                <a:cs typeface="Times New Roman"/>
                <a:sym typeface="Times New Roman"/>
              </a:rPr>
              <a:t>Teams: Astros, Indians/Guardians, Braves, White Sox, Giants, Pirates, Cubs, Yankees, Phillies, Dodgers, Rangers</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Josefin Slab"/>
              <a:ea typeface="Josefin Slab"/>
              <a:cs typeface="Josefin Slab"/>
              <a:sym typeface="Josefin Slab"/>
            </a:endParaRPr>
          </a:p>
        </p:txBody>
      </p:sp>
      <p:pic>
        <p:nvPicPr>
          <p:cNvPr id="98" name="Google Shape;98;p3"/>
          <p:cNvPicPr preferRelativeResize="0"/>
          <p:nvPr/>
        </p:nvPicPr>
        <p:blipFill rotWithShape="1">
          <a:blip r:embed="rId3">
            <a:alphaModFix/>
          </a:blip>
          <a:srcRect b="0" l="0" r="0" t="0"/>
          <a:stretch/>
        </p:blipFill>
        <p:spPr>
          <a:xfrm>
            <a:off x="3877558" y="408299"/>
            <a:ext cx="3677875" cy="2301775"/>
          </a:xfrm>
          <a:prstGeom prst="rect">
            <a:avLst/>
          </a:prstGeom>
          <a:noFill/>
          <a:ln cap="flat" cmpd="sng" w="28575">
            <a:solidFill>
              <a:schemeClr val="dk1"/>
            </a:solidFill>
            <a:prstDash val="solid"/>
            <a:round/>
            <a:headEnd len="sm" w="sm" type="none"/>
            <a:tailEnd len="sm" w="sm" type="none"/>
          </a:ln>
        </p:spPr>
      </p:pic>
      <p:sp>
        <p:nvSpPr>
          <p:cNvPr id="99" name="Google Shape;99;p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pic>
        <p:nvPicPr>
          <p:cNvPr descr="Kenny Lofton still upset with Hall of Fame snub, blames PED users - MLB |  NBC Sports" id="100" name="Google Shape;100;p3"/>
          <p:cNvPicPr preferRelativeResize="0"/>
          <p:nvPr/>
        </p:nvPicPr>
        <p:blipFill rotWithShape="1">
          <a:blip r:embed="rId4">
            <a:alphaModFix/>
          </a:blip>
          <a:srcRect b="0" l="0" r="0" t="0"/>
          <a:stretch/>
        </p:blipFill>
        <p:spPr>
          <a:xfrm>
            <a:off x="4761642" y="2268052"/>
            <a:ext cx="4002958" cy="2247494"/>
          </a:xfrm>
          <a:prstGeom prst="rect">
            <a:avLst/>
          </a:prstGeom>
          <a:noFill/>
          <a:ln cap="flat" cmpd="sng" w="22225">
            <a:solidFill>
              <a:schemeClr val="dk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2"/>
          <p:cNvSpPr txBox="1"/>
          <p:nvPr>
            <p:ph type="title"/>
          </p:nvPr>
        </p:nvSpPr>
        <p:spPr>
          <a:xfrm>
            <a:off x="4572000" y="24"/>
            <a:ext cx="4058999" cy="1091225"/>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990"/>
              <a:buFont typeface="Times New Roman"/>
              <a:buNone/>
            </a:pPr>
            <a:r>
              <a:rPr b="1" lang="en" sz="2500">
                <a:latin typeface="Times New Roman"/>
                <a:ea typeface="Times New Roman"/>
                <a:cs typeface="Times New Roman"/>
                <a:sym typeface="Times New Roman"/>
              </a:rPr>
              <a:t>Kenny Lofton </a:t>
            </a:r>
            <a:r>
              <a:rPr lang="en" sz="2500">
                <a:latin typeface="Times New Roman"/>
                <a:ea typeface="Times New Roman"/>
                <a:cs typeface="Times New Roman"/>
                <a:sym typeface="Times New Roman"/>
              </a:rPr>
              <a:t>compared to</a:t>
            </a:r>
            <a:br>
              <a:rPr b="1" lang="en" sz="2500">
                <a:latin typeface="Times New Roman"/>
                <a:ea typeface="Times New Roman"/>
                <a:cs typeface="Times New Roman"/>
                <a:sym typeface="Times New Roman"/>
              </a:rPr>
            </a:br>
            <a:r>
              <a:rPr b="1" lang="en" sz="2500">
                <a:latin typeface="Times New Roman"/>
                <a:ea typeface="Times New Roman"/>
                <a:cs typeface="Times New Roman"/>
                <a:sym typeface="Times New Roman"/>
              </a:rPr>
              <a:t>Hall-of-Fame Group</a:t>
            </a:r>
            <a:endParaRPr b="1" sz="2500">
              <a:latin typeface="Times New Roman"/>
              <a:ea typeface="Times New Roman"/>
              <a:cs typeface="Times New Roman"/>
              <a:sym typeface="Times New Roman"/>
            </a:endParaRPr>
          </a:p>
        </p:txBody>
      </p:sp>
      <p:sp>
        <p:nvSpPr>
          <p:cNvPr id="275" name="Google Shape;275;p2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accent3"/>
              </a:buClr>
              <a:buSzPts val="900"/>
              <a:buFont typeface="Average"/>
              <a:buNone/>
            </a:pPr>
            <a:fld id="{00000000-1234-1234-1234-123412341234}" type="slidenum">
              <a:rPr lang="en">
                <a:solidFill>
                  <a:schemeClr val="accent3"/>
                </a:solidFill>
                <a:latin typeface="Average"/>
                <a:ea typeface="Average"/>
                <a:cs typeface="Average"/>
                <a:sym typeface="Average"/>
              </a:rPr>
              <a:t>‹#›</a:t>
            </a:fld>
            <a:endParaRPr>
              <a:solidFill>
                <a:schemeClr val="accent3"/>
              </a:solidFill>
              <a:latin typeface="Average"/>
              <a:ea typeface="Average"/>
              <a:cs typeface="Average"/>
              <a:sym typeface="Average"/>
            </a:endParaRPr>
          </a:p>
        </p:txBody>
      </p:sp>
      <p:sp>
        <p:nvSpPr>
          <p:cNvPr id="276" name="Google Shape;276;p22"/>
          <p:cNvSpPr txBox="1"/>
          <p:nvPr/>
        </p:nvSpPr>
        <p:spPr>
          <a:xfrm>
            <a:off x="4294300" y="3698250"/>
            <a:ext cx="4362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chemeClr val="accent1"/>
              </a:solidFill>
              <a:latin typeface="Lato"/>
              <a:ea typeface="Lato"/>
              <a:cs typeface="Lato"/>
              <a:sym typeface="Lato"/>
            </a:endParaRPr>
          </a:p>
        </p:txBody>
      </p:sp>
      <p:sp>
        <p:nvSpPr>
          <p:cNvPr id="277" name="Google Shape;277;p22"/>
          <p:cNvSpPr txBox="1"/>
          <p:nvPr/>
        </p:nvSpPr>
        <p:spPr>
          <a:xfrm>
            <a:off x="227950" y="4522150"/>
            <a:ext cx="8764500" cy="10433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FFFFFF"/>
              </a:buClr>
              <a:buSzPts val="1100"/>
              <a:buFont typeface="Times New Roman"/>
              <a:buNone/>
            </a:pPr>
            <a:r>
              <a:rPr b="1" i="0" lang="en" sz="1100" u="none" cap="none" strike="noStrike">
                <a:solidFill>
                  <a:srgbClr val="FFFFFF"/>
                </a:solidFill>
                <a:latin typeface="Times New Roman"/>
                <a:ea typeface="Times New Roman"/>
                <a:cs typeface="Times New Roman"/>
                <a:sym typeface="Times New Roman"/>
              </a:rPr>
              <a:t>Takeaway: Kenny Lofton ranks 2nd in SB success rate of the eight HOF CF’s, not to mention he has maximum numbers of  stolen bases than any other players in this group illustrating his stature among HOF CFers</a:t>
            </a:r>
            <a:endParaRPr b="1" i="0" sz="1100" u="none" cap="none" strike="noStrike">
              <a:solidFill>
                <a:srgbClr val="FFFFFF"/>
              </a:solidFill>
              <a:latin typeface="Times New Roman"/>
              <a:ea typeface="Times New Roman"/>
              <a:cs typeface="Times New Roman"/>
              <a:sym typeface="Times New Roman"/>
            </a:endParaRPr>
          </a:p>
          <a:p>
            <a:pPr indent="0" lvl="0" marL="0" marR="0" rtl="0" algn="l">
              <a:lnSpc>
                <a:spcPct val="115000"/>
              </a:lnSpc>
              <a:spcBef>
                <a:spcPts val="1200"/>
              </a:spcBef>
              <a:spcAft>
                <a:spcPts val="1200"/>
              </a:spcAft>
              <a:buClr>
                <a:srgbClr val="FFFFFF"/>
              </a:buClr>
              <a:buSzPts val="1200"/>
              <a:buFont typeface="Times New Roman"/>
              <a:buNone/>
            </a:pPr>
            <a:r>
              <a:rPr b="1" i="0" lang="en" sz="1200" u="none" cap="none" strike="noStrike">
                <a:solidFill>
                  <a:srgbClr val="FFFFFF"/>
                </a:solidFill>
                <a:latin typeface="Times New Roman"/>
                <a:ea typeface="Times New Roman"/>
                <a:cs typeface="Times New Roman"/>
                <a:sym typeface="Times New Roman"/>
              </a:rPr>
              <a:t> </a:t>
            </a:r>
            <a:endParaRPr b="1" i="0" sz="1200" u="none" cap="none" strike="noStrike">
              <a:solidFill>
                <a:srgbClr val="FFFFFF"/>
              </a:solidFill>
              <a:latin typeface="Times New Roman"/>
              <a:ea typeface="Times New Roman"/>
              <a:cs typeface="Times New Roman"/>
              <a:sym typeface="Times New Roman"/>
            </a:endParaRPr>
          </a:p>
        </p:txBody>
      </p:sp>
      <p:graphicFrame>
        <p:nvGraphicFramePr>
          <p:cNvPr id="278" name="Google Shape;278;p22"/>
          <p:cNvGraphicFramePr/>
          <p:nvPr/>
        </p:nvGraphicFramePr>
        <p:xfrm>
          <a:off x="227949" y="143772"/>
          <a:ext cx="3000000" cy="3000000"/>
        </p:xfrm>
        <a:graphic>
          <a:graphicData uri="http://schemas.openxmlformats.org/drawingml/2006/table">
            <a:tbl>
              <a:tblPr>
                <a:noFill/>
                <a:tableStyleId>{8B135DC6-6C05-4643-8C57-0B6E08D5D640}</a:tableStyleId>
              </a:tblPr>
              <a:tblGrid>
                <a:gridCol w="1250025"/>
                <a:gridCol w="740275"/>
                <a:gridCol w="961775"/>
                <a:gridCol w="984025"/>
              </a:tblGrid>
              <a:tr h="650800">
                <a:tc>
                  <a:txBody>
                    <a:bodyPr/>
                    <a:lstStyle/>
                    <a:p>
                      <a:pPr indent="0" lvl="0" marL="0" marR="0" rtl="0" algn="l">
                        <a:lnSpc>
                          <a:spcPct val="100000"/>
                        </a:lnSpc>
                        <a:spcBef>
                          <a:spcPts val="0"/>
                        </a:spcBef>
                        <a:spcAft>
                          <a:spcPts val="0"/>
                        </a:spcAft>
                        <a:buClr>
                          <a:schemeClr val="dk1"/>
                        </a:buClr>
                        <a:buSzPts val="1100"/>
                        <a:buFont typeface="Times New Roman"/>
                        <a:buNone/>
                      </a:pPr>
                      <a:r>
                        <a:rPr b="1" lang="en" sz="1100" u="none" cap="none" strike="noStrike">
                          <a:solidFill>
                            <a:schemeClr val="dk1"/>
                          </a:solidFill>
                          <a:latin typeface="Times New Roman"/>
                          <a:ea typeface="Times New Roman"/>
                          <a:cs typeface="Times New Roman"/>
                          <a:sym typeface="Times New Roman"/>
                        </a:rPr>
                        <a:t>Player</a:t>
                      </a:r>
                      <a:endParaRPr b="1"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Times New Roman"/>
                        <a:buNone/>
                      </a:pPr>
                      <a:r>
                        <a:rPr b="1" lang="en" sz="1100" u="none" cap="none" strike="noStrike">
                          <a:solidFill>
                            <a:schemeClr val="dk1"/>
                          </a:solidFill>
                          <a:latin typeface="Times New Roman"/>
                          <a:ea typeface="Times New Roman"/>
                          <a:cs typeface="Times New Roman"/>
                          <a:sym typeface="Times New Roman"/>
                        </a:rPr>
                        <a:t>Stolen Bases</a:t>
                      </a:r>
                      <a:endParaRPr b="1"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Times New Roman"/>
                        <a:buNone/>
                      </a:pPr>
                      <a:r>
                        <a:rPr b="1" lang="en" sz="1100" u="none" cap="none" strike="noStrike">
                          <a:solidFill>
                            <a:schemeClr val="dk1"/>
                          </a:solidFill>
                          <a:latin typeface="Times New Roman"/>
                          <a:ea typeface="Times New Roman"/>
                          <a:cs typeface="Times New Roman"/>
                          <a:sym typeface="Times New Roman"/>
                        </a:rPr>
                        <a:t>Stolen Base Attempts</a:t>
                      </a:r>
                      <a:endParaRPr b="1"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b="1" lang="en" sz="1100" u="none" cap="none" strike="noStrike">
                          <a:solidFill>
                            <a:schemeClr val="dk1"/>
                          </a:solidFill>
                          <a:latin typeface="Times New Roman"/>
                          <a:ea typeface="Times New Roman"/>
                          <a:cs typeface="Times New Roman"/>
                          <a:sym typeface="Times New Roman"/>
                        </a:rPr>
                        <a:t>Stolen Base Success Rate %</a:t>
                      </a:r>
                      <a:endParaRPr b="1"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5575">
                <a:tc>
                  <a:txBody>
                    <a:bodyPr/>
                    <a:lstStyle/>
                    <a:p>
                      <a:pPr indent="0" lvl="0" marL="0" marR="0" rtl="0" algn="l">
                        <a:lnSpc>
                          <a:spcPct val="100000"/>
                        </a:lnSpc>
                        <a:spcBef>
                          <a:spcPts val="0"/>
                        </a:spcBef>
                        <a:spcAft>
                          <a:spcPts val="0"/>
                        </a:spcAft>
                        <a:buClr>
                          <a:schemeClr val="dk1"/>
                        </a:buClr>
                        <a:buSzPts val="1100"/>
                        <a:buFont typeface="Times New Roman"/>
                        <a:buNone/>
                      </a:pPr>
                      <a:r>
                        <a:rPr b="1" lang="en" sz="1100" u="none" cap="none" strike="noStrike">
                          <a:solidFill>
                            <a:schemeClr val="dk1"/>
                          </a:solidFill>
                          <a:latin typeface="Times New Roman"/>
                          <a:ea typeface="Times New Roman"/>
                          <a:cs typeface="Times New Roman"/>
                          <a:sym typeface="Times New Roman"/>
                        </a:rPr>
                        <a:t>Kenny Lofton</a:t>
                      </a:r>
                      <a:endParaRPr b="1"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chemeClr val="dk1"/>
                        </a:buClr>
                        <a:buSzPts val="1100"/>
                        <a:buFont typeface="Times New Roman"/>
                        <a:buNone/>
                      </a:pPr>
                      <a:r>
                        <a:rPr b="1" lang="en" sz="1100" u="none" cap="none" strike="noStrike">
                          <a:solidFill>
                            <a:schemeClr val="dk1"/>
                          </a:solidFill>
                          <a:latin typeface="Times New Roman"/>
                          <a:ea typeface="Times New Roman"/>
                          <a:cs typeface="Times New Roman"/>
                          <a:sym typeface="Times New Roman"/>
                        </a:rPr>
                        <a:t>622</a:t>
                      </a:r>
                      <a:endParaRPr b="1"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chemeClr val="dk1"/>
                        </a:buClr>
                        <a:buSzPts val="1100"/>
                        <a:buFont typeface="Times New Roman"/>
                        <a:buNone/>
                      </a:pPr>
                      <a:r>
                        <a:rPr b="1" lang="en" sz="1100" u="none" cap="none" strike="noStrike">
                          <a:solidFill>
                            <a:schemeClr val="dk1"/>
                          </a:solidFill>
                          <a:latin typeface="Times New Roman"/>
                          <a:ea typeface="Times New Roman"/>
                          <a:cs typeface="Times New Roman"/>
                          <a:sym typeface="Times New Roman"/>
                        </a:rPr>
                        <a:t>782</a:t>
                      </a:r>
                      <a:endParaRPr b="1"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15000"/>
                        </a:lnSpc>
                        <a:spcBef>
                          <a:spcPts val="0"/>
                        </a:spcBef>
                        <a:spcAft>
                          <a:spcPts val="0"/>
                        </a:spcAft>
                        <a:buClr>
                          <a:schemeClr val="dk1"/>
                        </a:buClr>
                        <a:buSzPts val="1100"/>
                        <a:buFont typeface="Times New Roman"/>
                        <a:buNone/>
                      </a:pPr>
                      <a:r>
                        <a:rPr b="1" lang="en" sz="1100" u="none" cap="none" strike="noStrike">
                          <a:solidFill>
                            <a:schemeClr val="dk1"/>
                          </a:solidFill>
                          <a:latin typeface="Times New Roman"/>
                          <a:ea typeface="Times New Roman"/>
                          <a:cs typeface="Times New Roman"/>
                          <a:sym typeface="Times New Roman"/>
                        </a:rPr>
                        <a:t>79.5%</a:t>
                      </a:r>
                      <a:endParaRPr b="1" sz="11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100"/>
                        <a:buFont typeface="Calibri"/>
                        <a:buNone/>
                      </a:pPr>
                      <a:r>
                        <a:t/>
                      </a:r>
                      <a:endParaRPr b="1"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491700">
                <a:tc>
                  <a:txBody>
                    <a:bodyPr/>
                    <a:lstStyle/>
                    <a:p>
                      <a:pPr indent="0" lvl="0" marL="0" marR="0" rtl="0" algn="l">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Ken Griffey Jr</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184</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253</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72.7%</a:t>
                      </a:r>
                      <a:endParaRPr sz="11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100"/>
                        <a:buFont typeface="Calibri"/>
                        <a:buNone/>
                      </a:pPr>
                      <a:r>
                        <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1700">
                <a:tc>
                  <a:txBody>
                    <a:bodyPr/>
                    <a:lstStyle/>
                    <a:p>
                      <a:pPr indent="0" lvl="0" marL="0" marR="0" rtl="0" algn="l">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Kirby Puckett</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134</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210</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63.8%</a:t>
                      </a:r>
                      <a:endParaRPr sz="11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100"/>
                        <a:buFont typeface="Calibri"/>
                        <a:buNone/>
                      </a:pPr>
                      <a:r>
                        <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1700">
                <a:tc>
                  <a:txBody>
                    <a:bodyPr/>
                    <a:lstStyle/>
                    <a:p>
                      <a:pPr indent="0" lvl="0" marL="0" marR="0" rtl="0" algn="l">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Andre Dawson</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314</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423</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74.2%</a:t>
                      </a:r>
                      <a:endParaRPr sz="11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100"/>
                        <a:buFont typeface="Calibri"/>
                        <a:buNone/>
                      </a:pPr>
                      <a:r>
                        <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1700">
                <a:tc>
                  <a:txBody>
                    <a:bodyPr/>
                    <a:lstStyle/>
                    <a:p>
                      <a:pPr indent="0" lvl="0" marL="0" marR="0" rtl="0" algn="l">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Duke Snider</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99</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172</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57.6%</a:t>
                      </a:r>
                      <a:endParaRPr sz="11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100"/>
                        <a:buFont typeface="Calibri"/>
                        <a:buNone/>
                      </a:pPr>
                      <a:r>
                        <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1700">
                <a:tc>
                  <a:txBody>
                    <a:bodyPr/>
                    <a:lstStyle/>
                    <a:p>
                      <a:pPr indent="0" lvl="0" marL="0" marR="0" rtl="0" algn="l">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Richie Ashburn</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234</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351</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66.7%</a:t>
                      </a:r>
                      <a:endParaRPr sz="11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100"/>
                        <a:buFont typeface="Calibri"/>
                        <a:buNone/>
                      </a:pPr>
                      <a:r>
                        <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1700">
                <a:tc>
                  <a:txBody>
                    <a:bodyPr/>
                    <a:lstStyle/>
                    <a:p>
                      <a:pPr indent="0" lvl="0" marL="0" marR="0" rtl="0" algn="l">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Mickey Mantle</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153</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191</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80.1%</a:t>
                      </a:r>
                      <a:endParaRPr sz="11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100"/>
                        <a:buFont typeface="Calibri"/>
                        <a:buNone/>
                      </a:pPr>
                      <a:r>
                        <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1700">
                <a:tc>
                  <a:txBody>
                    <a:bodyPr/>
                    <a:lstStyle/>
                    <a:p>
                      <a:pPr indent="0" lvl="0" marL="0" marR="0" rtl="0" algn="l">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Joe DiMaggio</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100</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162</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Times New Roman"/>
                        <a:buNone/>
                      </a:pPr>
                      <a:r>
                        <a:rPr lang="en" sz="1100" u="none" cap="none" strike="noStrike">
                          <a:solidFill>
                            <a:schemeClr val="dk1"/>
                          </a:solidFill>
                          <a:latin typeface="Times New Roman"/>
                          <a:ea typeface="Times New Roman"/>
                          <a:cs typeface="Times New Roman"/>
                          <a:sym typeface="Times New Roman"/>
                        </a:rPr>
                        <a:t>61.7%</a:t>
                      </a:r>
                      <a:endParaRPr sz="11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100"/>
                        <a:buFont typeface="Calibri"/>
                        <a:buNone/>
                      </a:pPr>
                      <a:r>
                        <a:t/>
                      </a:r>
                      <a:endParaRPr sz="1100" u="none" cap="none" strike="noStrike">
                        <a:solidFill>
                          <a:schemeClr val="dk1"/>
                        </a:solidFill>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279" name="Google Shape;279;p22"/>
          <p:cNvPicPr preferRelativeResize="0"/>
          <p:nvPr/>
        </p:nvPicPr>
        <p:blipFill rotWithShape="1">
          <a:blip r:embed="rId3">
            <a:alphaModFix/>
          </a:blip>
          <a:srcRect b="0" l="0" r="0" t="0"/>
          <a:stretch/>
        </p:blipFill>
        <p:spPr>
          <a:xfrm>
            <a:off x="4260226" y="908067"/>
            <a:ext cx="4778724" cy="3379133"/>
          </a:xfrm>
          <a:prstGeom prst="rect">
            <a:avLst/>
          </a:prstGeom>
          <a:noFill/>
          <a:ln>
            <a:noFill/>
          </a:ln>
        </p:spPr>
      </p:pic>
      <p:sp>
        <p:nvSpPr>
          <p:cNvPr id="280" name="Google Shape;280;p22"/>
          <p:cNvSpPr txBox="1"/>
          <p:nvPr/>
        </p:nvSpPr>
        <p:spPr>
          <a:xfrm>
            <a:off x="4819128" y="3931240"/>
            <a:ext cx="387154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Times New Roman"/>
                <a:ea typeface="Times New Roman"/>
                <a:cs typeface="Times New Roman"/>
                <a:sym typeface="Times New Roman"/>
              </a:rPr>
              <a:t>Kenny Lofton surpasses 22 HOF centerfielders in stolen bases by a minimum of 186 stolen bases.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3"/>
          <p:cNvSpPr txBox="1"/>
          <p:nvPr>
            <p:ph type="title"/>
          </p:nvPr>
        </p:nvSpPr>
        <p:spPr>
          <a:xfrm>
            <a:off x="1755940" y="109706"/>
            <a:ext cx="6427940" cy="554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990"/>
              <a:buFont typeface="Times New Roman"/>
              <a:buNone/>
            </a:pPr>
            <a:r>
              <a:rPr b="1" lang="en" sz="2000">
                <a:latin typeface="Times New Roman"/>
                <a:ea typeface="Times New Roman"/>
                <a:cs typeface="Times New Roman"/>
                <a:sym typeface="Times New Roman"/>
              </a:rPr>
              <a:t>Kenny Lofton compared to Historic Base Stealers</a:t>
            </a:r>
            <a:endParaRPr b="1" sz="2000">
              <a:latin typeface="Times New Roman"/>
              <a:ea typeface="Times New Roman"/>
              <a:cs typeface="Times New Roman"/>
              <a:sym typeface="Times New Roman"/>
            </a:endParaRPr>
          </a:p>
        </p:txBody>
      </p:sp>
      <p:sp>
        <p:nvSpPr>
          <p:cNvPr id="286" name="Google Shape;286;p2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graphicFrame>
        <p:nvGraphicFramePr>
          <p:cNvPr id="287" name="Google Shape;287;p23"/>
          <p:cNvGraphicFramePr/>
          <p:nvPr/>
        </p:nvGraphicFramePr>
        <p:xfrm>
          <a:off x="125275" y="554334"/>
          <a:ext cx="3000000" cy="3000000"/>
        </p:xfrm>
        <a:graphic>
          <a:graphicData uri="http://schemas.openxmlformats.org/drawingml/2006/table">
            <a:tbl>
              <a:tblPr>
                <a:noFill/>
                <a:tableStyleId>{EDA8488F-E720-4DB0-88BB-F6D4272C93CD}</a:tableStyleId>
              </a:tblPr>
              <a:tblGrid>
                <a:gridCol w="629375"/>
                <a:gridCol w="572575"/>
                <a:gridCol w="618400"/>
                <a:gridCol w="609300"/>
                <a:gridCol w="625625"/>
                <a:gridCol w="601700"/>
                <a:gridCol w="627500"/>
              </a:tblGrid>
              <a:tr h="412925">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Player</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20+ SB </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30+ SB</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40+ SB</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50+ SB</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60+ SB</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70+ SB</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r>
              <a:tr h="558650">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Kenny Lofton</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16 Seasons</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8</a:t>
                      </a:r>
                      <a:endParaRPr b="1"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Seasons</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6 Seasons</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6</a:t>
                      </a:r>
                      <a:endParaRPr b="1"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Seasons</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4 Seasons</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solidFill>
                      <a:srgbClr val="FFFF00"/>
                    </a:solidFill>
                  </a:tcPr>
                </a:tc>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2</a:t>
                      </a:r>
                      <a:endParaRPr b="1"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Seasons</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solidFill>
                      <a:srgbClr val="FFFF00"/>
                    </a:solidFill>
                  </a:tcPr>
                </a:tc>
              </a:tr>
              <a:tr h="558650">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Ty Cobb</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17</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12</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9</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8</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6</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3</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r>
              <a:tr h="558650">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Lou Brock</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17</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15</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13</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12</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6</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3 </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r>
              <a:tr h="558650">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Tim Raines</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13</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12 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11 </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8 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6</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6 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r>
              <a:tr h="558650">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Vince Coleman</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12 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10 </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8 Seasons </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7</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6 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5</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r>
              <a:tr h="558650">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Eddie Collins </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15 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12</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 </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10 </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6 </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3 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 </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r>
              <a:tr h="558650">
                <a:tc>
                  <a:txBody>
                    <a:bodyPr/>
                    <a:lstStyle/>
                    <a:p>
                      <a:pPr indent="0" lvl="0" marL="0" marR="0" rtl="0" algn="l">
                        <a:lnSpc>
                          <a:spcPct val="100000"/>
                        </a:lnSpc>
                        <a:spcBef>
                          <a:spcPts val="0"/>
                        </a:spcBef>
                        <a:spcAft>
                          <a:spcPts val="0"/>
                        </a:spcAft>
                        <a:buClr>
                          <a:schemeClr val="dk1"/>
                        </a:buClr>
                        <a:buSzPts val="1000"/>
                        <a:buFont typeface="Times New Roman"/>
                        <a:buNone/>
                      </a:pPr>
                      <a:r>
                        <a:rPr b="1" lang="en" sz="1000" u="none" cap="none" strike="noStrike">
                          <a:solidFill>
                            <a:schemeClr val="dk1"/>
                          </a:solidFill>
                          <a:latin typeface="Times New Roman"/>
                          <a:ea typeface="Times New Roman"/>
                          <a:cs typeface="Times New Roman"/>
                          <a:sym typeface="Times New Roman"/>
                        </a:rPr>
                        <a:t>Max Carey</a:t>
                      </a:r>
                      <a:endParaRPr b="1"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15 </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14</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10 </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6 </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2 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c>
                  <a:txBody>
                    <a:bodyPr/>
                    <a:lstStyle/>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0</a:t>
                      </a:r>
                      <a:endParaRPr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000"/>
                        <a:buFont typeface="Times New Roman"/>
                        <a:buNone/>
                      </a:pPr>
                      <a:r>
                        <a:rPr lang="en" sz="1000" u="none" cap="none" strike="noStrike">
                          <a:solidFill>
                            <a:schemeClr val="dk1"/>
                          </a:solidFill>
                          <a:latin typeface="Times New Roman"/>
                          <a:ea typeface="Times New Roman"/>
                          <a:cs typeface="Times New Roman"/>
                          <a:sym typeface="Times New Roman"/>
                        </a:rPr>
                        <a:t>Seasons</a:t>
                      </a:r>
                      <a:endParaRPr sz="1000" u="none" cap="none" strike="noStrike">
                        <a:solidFill>
                          <a:schemeClr val="dk1"/>
                        </a:solidFill>
                        <a:latin typeface="Times New Roman"/>
                        <a:ea typeface="Times New Roman"/>
                        <a:cs typeface="Times New Roman"/>
                        <a:sym typeface="Times New Roman"/>
                      </a:endParaRPr>
                    </a:p>
                  </a:txBody>
                  <a:tcPr marT="63500" marB="63500" marR="63500" marL="63500"/>
                </a:tc>
              </a:tr>
            </a:tbl>
          </a:graphicData>
        </a:graphic>
      </p:graphicFrame>
      <p:sp>
        <p:nvSpPr>
          <p:cNvPr id="288" name="Google Shape;288;p23"/>
          <p:cNvSpPr txBox="1"/>
          <p:nvPr/>
        </p:nvSpPr>
        <p:spPr>
          <a:xfrm>
            <a:off x="6720600" y="1133975"/>
            <a:ext cx="2388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200"/>
              <a:buFont typeface="Calibri"/>
              <a:buNone/>
            </a:pPr>
            <a:r>
              <a:t/>
            </a:r>
            <a:endParaRPr b="1"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Lato"/>
              <a:ea typeface="Lato"/>
              <a:cs typeface="Lato"/>
              <a:sym typeface="Lato"/>
            </a:endParaRPr>
          </a:p>
        </p:txBody>
      </p:sp>
      <p:pic>
        <p:nvPicPr>
          <p:cNvPr id="289" name="Google Shape;289;p23"/>
          <p:cNvPicPr preferRelativeResize="0"/>
          <p:nvPr/>
        </p:nvPicPr>
        <p:blipFill rotWithShape="1">
          <a:blip r:embed="rId3">
            <a:alphaModFix/>
          </a:blip>
          <a:srcRect b="0" l="0" r="0" t="0"/>
          <a:stretch/>
        </p:blipFill>
        <p:spPr>
          <a:xfrm>
            <a:off x="4511040" y="552345"/>
            <a:ext cx="4597560" cy="2642075"/>
          </a:xfrm>
          <a:prstGeom prst="rect">
            <a:avLst/>
          </a:prstGeom>
          <a:noFill/>
          <a:ln>
            <a:noFill/>
          </a:ln>
        </p:spPr>
      </p:pic>
      <p:sp>
        <p:nvSpPr>
          <p:cNvPr id="290" name="Google Shape;290;p23"/>
          <p:cNvSpPr txBox="1"/>
          <p:nvPr/>
        </p:nvSpPr>
        <p:spPr>
          <a:xfrm>
            <a:off x="4008100" y="3856225"/>
            <a:ext cx="5151600"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Nunito"/>
              <a:ea typeface="Nunito"/>
              <a:cs typeface="Nunito"/>
              <a:sym typeface="Nunito"/>
            </a:endParaRPr>
          </a:p>
        </p:txBody>
      </p:sp>
      <p:sp>
        <p:nvSpPr>
          <p:cNvPr id="291" name="Google Shape;291;p23"/>
          <p:cNvSpPr txBox="1"/>
          <p:nvPr/>
        </p:nvSpPr>
        <p:spPr>
          <a:xfrm>
            <a:off x="4286500" y="3273090"/>
            <a:ext cx="4752450" cy="104641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chemeClr val="dk1"/>
              </a:buClr>
              <a:buSzPts val="1200"/>
              <a:buFont typeface="Times New Roman"/>
              <a:buChar char="●"/>
            </a:pPr>
            <a:r>
              <a:rPr b="0" i="0" lang="en" sz="1400" u="none" cap="none" strike="noStrike">
                <a:solidFill>
                  <a:schemeClr val="dk1"/>
                </a:solidFill>
                <a:latin typeface="Times New Roman"/>
                <a:ea typeface="Times New Roman"/>
                <a:cs typeface="Times New Roman"/>
                <a:sym typeface="Times New Roman"/>
              </a:rPr>
              <a:t>Kenny Lofton had more seasons with 20 or more stolen bases than four all-time great base stealers. </a:t>
            </a:r>
            <a:endParaRPr b="0" i="0" sz="1400" u="none" cap="none" strike="noStrike">
              <a:solidFill>
                <a:schemeClr val="dk1"/>
              </a:solidFill>
              <a:latin typeface="Times New Roman"/>
              <a:ea typeface="Times New Roman"/>
              <a:cs typeface="Times New Roman"/>
              <a:sym typeface="Times New Roman"/>
            </a:endParaRPr>
          </a:p>
          <a:p>
            <a:pPr indent="-304800" lvl="0" marL="457200" marR="0" rtl="0" algn="l">
              <a:lnSpc>
                <a:spcPct val="100000"/>
              </a:lnSpc>
              <a:spcBef>
                <a:spcPts val="0"/>
              </a:spcBef>
              <a:spcAft>
                <a:spcPts val="0"/>
              </a:spcAft>
              <a:buClr>
                <a:schemeClr val="dk1"/>
              </a:buClr>
              <a:buSzPts val="1200"/>
              <a:buFont typeface="Times New Roman"/>
              <a:buChar char="●"/>
            </a:pPr>
            <a:r>
              <a:rPr b="0" i="0" lang="en" sz="1400" u="none" cap="none" strike="noStrike">
                <a:solidFill>
                  <a:schemeClr val="dk1"/>
                </a:solidFill>
                <a:latin typeface="Times New Roman"/>
                <a:ea typeface="Times New Roman"/>
                <a:cs typeface="Times New Roman"/>
                <a:sym typeface="Times New Roman"/>
              </a:rPr>
              <a:t>Lofton also had more 70+ stolen base seasons than all-time great Eddie Collins. </a:t>
            </a:r>
            <a:endParaRPr b="0" i="0" sz="1400" u="none" cap="none" strike="noStrike">
              <a:solidFill>
                <a:schemeClr val="dk1"/>
              </a:solidFill>
              <a:latin typeface="Times New Roman"/>
              <a:ea typeface="Times New Roman"/>
              <a:cs typeface="Times New Roman"/>
              <a:sym typeface="Times New Roman"/>
            </a:endParaRPr>
          </a:p>
        </p:txBody>
      </p:sp>
      <p:sp>
        <p:nvSpPr>
          <p:cNvPr id="292" name="Google Shape;292;p23"/>
          <p:cNvSpPr/>
          <p:nvPr/>
        </p:nvSpPr>
        <p:spPr>
          <a:xfrm>
            <a:off x="7164850" y="663805"/>
            <a:ext cx="1781030" cy="12905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4"/>
          <p:cNvSpPr txBox="1"/>
          <p:nvPr>
            <p:ph type="title"/>
          </p:nvPr>
        </p:nvSpPr>
        <p:spPr>
          <a:xfrm>
            <a:off x="523312" y="628273"/>
            <a:ext cx="7688700" cy="4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000"/>
              <a:buFont typeface="Calibri"/>
              <a:buNone/>
            </a:pPr>
            <a:r>
              <a:rPr b="1" lang="en" sz="2500"/>
              <a:t> </a:t>
            </a:r>
            <a:r>
              <a:rPr b="1" lang="en" sz="2500">
                <a:latin typeface="Times New Roman"/>
                <a:ea typeface="Times New Roman"/>
                <a:cs typeface="Times New Roman"/>
                <a:sym typeface="Times New Roman"/>
              </a:rPr>
              <a:t>Stolen Base Summary </a:t>
            </a:r>
            <a:endParaRPr b="1" sz="2500">
              <a:latin typeface="Times New Roman"/>
              <a:ea typeface="Times New Roman"/>
              <a:cs typeface="Times New Roman"/>
              <a:sym typeface="Times New Roman"/>
            </a:endParaRPr>
          </a:p>
        </p:txBody>
      </p:sp>
      <p:sp>
        <p:nvSpPr>
          <p:cNvPr id="298" name="Google Shape;298;p24"/>
          <p:cNvSpPr txBox="1"/>
          <p:nvPr>
            <p:ph idx="1" type="body"/>
          </p:nvPr>
        </p:nvSpPr>
        <p:spPr>
          <a:xfrm>
            <a:off x="324975" y="1661160"/>
            <a:ext cx="8343900" cy="219456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lnSpc>
                <a:spcPct val="100000"/>
              </a:lnSpc>
              <a:spcBef>
                <a:spcPts val="0"/>
              </a:spcBef>
              <a:spcAft>
                <a:spcPts val="0"/>
              </a:spcAft>
              <a:buClr>
                <a:schemeClr val="dk1"/>
              </a:buClr>
              <a:buSzPct val="125217"/>
              <a:buNone/>
            </a:pPr>
            <a:r>
              <a:t/>
            </a:r>
            <a:endParaRPr sz="2300">
              <a:highlight>
                <a:schemeClr val="lt1"/>
              </a:highlight>
              <a:latin typeface="Times New Roman"/>
              <a:ea typeface="Times New Roman"/>
              <a:cs typeface="Times New Roman"/>
              <a:sym typeface="Times New Roman"/>
            </a:endParaRPr>
          </a:p>
          <a:p>
            <a:pPr indent="-285812" lvl="0" marL="438150" rtl="0" algn="l">
              <a:lnSpc>
                <a:spcPct val="120000"/>
              </a:lnSpc>
              <a:spcBef>
                <a:spcPts val="0"/>
              </a:spcBef>
              <a:spcAft>
                <a:spcPts val="0"/>
              </a:spcAft>
              <a:buClr>
                <a:srgbClr val="FFFFFF"/>
              </a:buClr>
              <a:buSzPct val="100000"/>
              <a:buChar char="●"/>
            </a:pPr>
            <a:r>
              <a:rPr lang="en" sz="2300">
                <a:latin typeface="Times New Roman"/>
                <a:ea typeface="Times New Roman"/>
                <a:cs typeface="Times New Roman"/>
                <a:sym typeface="Times New Roman"/>
              </a:rPr>
              <a:t>Kenny </a:t>
            </a:r>
            <a:r>
              <a:rPr lang="en" sz="2600">
                <a:latin typeface="Times New Roman"/>
                <a:ea typeface="Times New Roman"/>
                <a:cs typeface="Times New Roman"/>
                <a:sym typeface="Times New Roman"/>
              </a:rPr>
              <a:t>Lofton is </a:t>
            </a:r>
            <a:r>
              <a:rPr b="1" lang="en" sz="2600">
                <a:latin typeface="Times New Roman"/>
                <a:ea typeface="Times New Roman"/>
                <a:cs typeface="Times New Roman"/>
                <a:sym typeface="Times New Roman"/>
              </a:rPr>
              <a:t>15th</a:t>
            </a:r>
            <a:r>
              <a:rPr lang="en" sz="2600">
                <a:latin typeface="Times New Roman"/>
                <a:ea typeface="Times New Roman"/>
                <a:cs typeface="Times New Roman"/>
                <a:sym typeface="Times New Roman"/>
              </a:rPr>
              <a:t> </a:t>
            </a:r>
            <a:r>
              <a:rPr b="1" lang="en" sz="2600">
                <a:latin typeface="Times New Roman"/>
                <a:ea typeface="Times New Roman"/>
                <a:cs typeface="Times New Roman"/>
                <a:sym typeface="Times New Roman"/>
              </a:rPr>
              <a:t>all time</a:t>
            </a:r>
            <a:r>
              <a:rPr lang="en" sz="2600">
                <a:latin typeface="Times New Roman"/>
                <a:ea typeface="Times New Roman"/>
                <a:cs typeface="Times New Roman"/>
                <a:sym typeface="Times New Roman"/>
              </a:rPr>
              <a:t> for stolen bases and is 4th </a:t>
            </a:r>
            <a:r>
              <a:rPr b="1" lang="en" sz="2600">
                <a:latin typeface="Times New Roman"/>
                <a:ea typeface="Times New Roman"/>
                <a:cs typeface="Times New Roman"/>
                <a:sym typeface="Times New Roman"/>
              </a:rPr>
              <a:t>all-time</a:t>
            </a:r>
            <a:r>
              <a:rPr lang="en" sz="2600">
                <a:latin typeface="Times New Roman"/>
                <a:ea typeface="Times New Roman"/>
                <a:cs typeface="Times New Roman"/>
                <a:sym typeface="Times New Roman"/>
              </a:rPr>
              <a:t> for stolen bases among centerfielders.</a:t>
            </a:r>
            <a:endParaRPr sz="2600">
              <a:latin typeface="Times New Roman"/>
              <a:ea typeface="Times New Roman"/>
              <a:cs typeface="Times New Roman"/>
              <a:sym typeface="Times New Roman"/>
            </a:endParaRPr>
          </a:p>
          <a:p>
            <a:pPr indent="-285750" lvl="0" marL="438150" rtl="0" algn="l">
              <a:lnSpc>
                <a:spcPct val="120000"/>
              </a:lnSpc>
              <a:spcBef>
                <a:spcPts val="1200"/>
              </a:spcBef>
              <a:spcAft>
                <a:spcPts val="0"/>
              </a:spcAft>
              <a:buClr>
                <a:srgbClr val="FFFFFF"/>
              </a:buClr>
              <a:buSzPct val="100000"/>
              <a:buChar char="●"/>
            </a:pPr>
            <a:r>
              <a:rPr lang="en" sz="2600">
                <a:latin typeface="Times New Roman"/>
                <a:ea typeface="Times New Roman"/>
                <a:cs typeface="Times New Roman"/>
                <a:sym typeface="Times New Roman"/>
              </a:rPr>
              <a:t>There are only </a:t>
            </a:r>
            <a:r>
              <a:rPr b="1" lang="en" sz="2600">
                <a:latin typeface="Times New Roman"/>
                <a:ea typeface="Times New Roman"/>
                <a:cs typeface="Times New Roman"/>
                <a:sym typeface="Times New Roman"/>
              </a:rPr>
              <a:t>9 HOF players (all positions)</a:t>
            </a:r>
            <a:r>
              <a:rPr lang="en" sz="2600">
                <a:latin typeface="Times New Roman"/>
                <a:ea typeface="Times New Roman"/>
                <a:cs typeface="Times New Roman"/>
                <a:sym typeface="Times New Roman"/>
              </a:rPr>
              <a:t> with more stolen bases than Kenny Lofton.</a:t>
            </a:r>
            <a:endParaRPr sz="2600">
              <a:latin typeface="Times New Roman"/>
              <a:ea typeface="Times New Roman"/>
              <a:cs typeface="Times New Roman"/>
              <a:sym typeface="Times New Roman"/>
            </a:endParaRPr>
          </a:p>
          <a:p>
            <a:pPr indent="-285750" lvl="0" marL="438150" rtl="0" algn="l">
              <a:lnSpc>
                <a:spcPct val="120000"/>
              </a:lnSpc>
              <a:spcBef>
                <a:spcPts val="1200"/>
              </a:spcBef>
              <a:spcAft>
                <a:spcPts val="0"/>
              </a:spcAft>
              <a:buClr>
                <a:srgbClr val="FFFFFF"/>
              </a:buClr>
              <a:buSzPct val="100000"/>
              <a:buChar char="●"/>
            </a:pPr>
            <a:r>
              <a:rPr lang="en" sz="2600">
                <a:latin typeface="Times New Roman"/>
                <a:ea typeface="Times New Roman"/>
                <a:cs typeface="Times New Roman"/>
                <a:sym typeface="Times New Roman"/>
              </a:rPr>
              <a:t>There are only </a:t>
            </a:r>
            <a:r>
              <a:rPr b="1" lang="en" sz="2600">
                <a:latin typeface="Times New Roman"/>
                <a:ea typeface="Times New Roman"/>
                <a:cs typeface="Times New Roman"/>
                <a:sym typeface="Times New Roman"/>
              </a:rPr>
              <a:t>3 HOF centerfielders</a:t>
            </a:r>
            <a:r>
              <a:rPr lang="en" sz="2600">
                <a:latin typeface="Times New Roman"/>
                <a:ea typeface="Times New Roman"/>
                <a:cs typeface="Times New Roman"/>
                <a:sym typeface="Times New Roman"/>
              </a:rPr>
              <a:t> with more stolen bases than Kenny Lofton.</a:t>
            </a:r>
            <a:endParaRPr sz="2600">
              <a:latin typeface="Times New Roman"/>
              <a:ea typeface="Times New Roman"/>
              <a:cs typeface="Times New Roman"/>
              <a:sym typeface="Times New Roman"/>
            </a:endParaRPr>
          </a:p>
          <a:p>
            <a:pPr indent="-285750" lvl="0" marL="438150" rtl="0" algn="l">
              <a:lnSpc>
                <a:spcPct val="120000"/>
              </a:lnSpc>
              <a:spcBef>
                <a:spcPts val="1200"/>
              </a:spcBef>
              <a:spcAft>
                <a:spcPts val="0"/>
              </a:spcAft>
              <a:buClr>
                <a:srgbClr val="FFFFFF"/>
              </a:buClr>
              <a:buSzPct val="100000"/>
              <a:buChar char="●"/>
            </a:pPr>
            <a:r>
              <a:rPr lang="en" sz="2600">
                <a:latin typeface="Times New Roman"/>
                <a:ea typeface="Times New Roman"/>
                <a:cs typeface="Times New Roman"/>
                <a:sym typeface="Times New Roman"/>
              </a:rPr>
              <a:t>Kenny Lofton has the</a:t>
            </a:r>
            <a:r>
              <a:rPr b="1" lang="en" sz="2600">
                <a:latin typeface="Times New Roman"/>
                <a:ea typeface="Times New Roman"/>
                <a:cs typeface="Times New Roman"/>
                <a:sym typeface="Times New Roman"/>
              </a:rPr>
              <a:t> highest stolen base total</a:t>
            </a:r>
            <a:r>
              <a:rPr lang="en" sz="2600">
                <a:latin typeface="Times New Roman"/>
                <a:ea typeface="Times New Roman"/>
                <a:cs typeface="Times New Roman"/>
                <a:sym typeface="Times New Roman"/>
              </a:rPr>
              <a:t> when compared to his </a:t>
            </a:r>
            <a:r>
              <a:rPr b="1" lang="en" sz="2600">
                <a:latin typeface="Times New Roman"/>
                <a:ea typeface="Times New Roman"/>
                <a:cs typeface="Times New Roman"/>
                <a:sym typeface="Times New Roman"/>
              </a:rPr>
              <a:t>centerfielder peers.</a:t>
            </a:r>
            <a:endParaRPr b="1" sz="2600">
              <a:latin typeface="Times New Roman"/>
              <a:ea typeface="Times New Roman"/>
              <a:cs typeface="Times New Roman"/>
              <a:sym typeface="Times New Roman"/>
            </a:endParaRPr>
          </a:p>
          <a:p>
            <a:pPr indent="-171450" lvl="0" marL="742950" rtl="0" algn="l">
              <a:lnSpc>
                <a:spcPct val="90000"/>
              </a:lnSpc>
              <a:spcBef>
                <a:spcPts val="1200"/>
              </a:spcBef>
              <a:spcAft>
                <a:spcPts val="0"/>
              </a:spcAft>
              <a:buClr>
                <a:schemeClr val="dk1"/>
              </a:buClr>
              <a:buSzPct val="180000"/>
              <a:buNone/>
            </a:pPr>
            <a:r>
              <a:t/>
            </a:r>
            <a:endParaRPr sz="1600">
              <a:latin typeface="Times New Roman"/>
              <a:ea typeface="Times New Roman"/>
              <a:cs typeface="Times New Roman"/>
              <a:sym typeface="Times New Roman"/>
            </a:endParaRPr>
          </a:p>
          <a:p>
            <a:pPr indent="0" lvl="0" marL="0" rtl="0" algn="l">
              <a:lnSpc>
                <a:spcPct val="90000"/>
              </a:lnSpc>
              <a:spcBef>
                <a:spcPts val="0"/>
              </a:spcBef>
              <a:spcAft>
                <a:spcPts val="0"/>
              </a:spcAft>
              <a:buClr>
                <a:schemeClr val="dk1"/>
              </a:buClr>
              <a:buSzPct val="261818"/>
              <a:buNone/>
            </a:pPr>
            <a:r>
              <a:t/>
            </a:r>
            <a:endParaRPr sz="1100">
              <a:latin typeface="Times New Roman"/>
              <a:ea typeface="Times New Roman"/>
              <a:cs typeface="Times New Roman"/>
              <a:sym typeface="Times New Roman"/>
            </a:endParaRPr>
          </a:p>
        </p:txBody>
      </p:sp>
      <p:sp>
        <p:nvSpPr>
          <p:cNvPr id="299" name="Google Shape;299;p24"/>
          <p:cNvSpPr txBox="1"/>
          <p:nvPr>
            <p:ph idx="12" type="sldNum"/>
          </p:nvPr>
        </p:nvSpPr>
        <p:spPr>
          <a:xfrm>
            <a:off x="5195852" y="4736975"/>
            <a:ext cx="38043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
        <p:nvSpPr>
          <p:cNvPr id="300" name="Google Shape;300;p24"/>
          <p:cNvSpPr/>
          <p:nvPr/>
        </p:nvSpPr>
        <p:spPr>
          <a:xfrm>
            <a:off x="523312" y="1463040"/>
            <a:ext cx="8097375" cy="2590800"/>
          </a:xfrm>
          <a:prstGeom prst="rect">
            <a:avLst/>
          </a:pr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he Top 25 Base-Stealing Seasons in the Last 25 Years - T19. Kenny Lofton,  Cleveland Indians (1996)" id="301" name="Google Shape;301;p24"/>
          <p:cNvPicPr preferRelativeResize="0"/>
          <p:nvPr/>
        </p:nvPicPr>
        <p:blipFill rotWithShape="1">
          <a:blip r:embed="rId3">
            <a:alphaModFix/>
          </a:blip>
          <a:srcRect b="0" l="0" r="0" t="0"/>
          <a:stretch/>
        </p:blipFill>
        <p:spPr>
          <a:xfrm>
            <a:off x="6743802" y="146539"/>
            <a:ext cx="1876885" cy="117305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9"/>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dk1"/>
              </a:buClr>
              <a:buSzPts val="4200"/>
              <a:buFont typeface="Times New Roman"/>
              <a:buNone/>
            </a:pPr>
            <a:r>
              <a:rPr b="1" lang="en" sz="2500">
                <a:latin typeface="Times New Roman"/>
                <a:ea typeface="Times New Roman"/>
                <a:cs typeface="Times New Roman"/>
                <a:sym typeface="Times New Roman"/>
              </a:rPr>
              <a:t>Conclusion-Offensive Stats</a:t>
            </a:r>
            <a:endParaRPr b="1" sz="2500">
              <a:latin typeface="Times New Roman"/>
              <a:ea typeface="Times New Roman"/>
              <a:cs typeface="Times New Roman"/>
              <a:sym typeface="Times New Roman"/>
            </a:endParaRPr>
          </a:p>
        </p:txBody>
      </p:sp>
      <p:sp>
        <p:nvSpPr>
          <p:cNvPr id="307" name="Google Shape;307;p29"/>
          <p:cNvSpPr txBox="1"/>
          <p:nvPr>
            <p:ph idx="1" type="subTitle"/>
          </p:nvPr>
        </p:nvSpPr>
        <p:spPr>
          <a:xfrm>
            <a:off x="337325" y="2845201"/>
            <a:ext cx="4045200" cy="13455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00000"/>
              </a:lnSpc>
              <a:spcBef>
                <a:spcPts val="0"/>
              </a:spcBef>
              <a:spcAft>
                <a:spcPts val="0"/>
              </a:spcAft>
              <a:buSzPct val="133545"/>
              <a:buNone/>
            </a:pPr>
            <a:r>
              <a:rPr lang="en" sz="1700">
                <a:solidFill>
                  <a:schemeClr val="dk1"/>
                </a:solidFill>
                <a:latin typeface="Times New Roman"/>
                <a:ea typeface="Times New Roman"/>
                <a:cs typeface="Times New Roman"/>
                <a:sym typeface="Times New Roman"/>
              </a:rPr>
              <a:t>Kenny Lofton’s offensive stats are very impressive. His consistent production as a top-of-the-lineup hitter and baserunner made him an extremely valuable asset to the teams on which he played.</a:t>
            </a:r>
            <a:endParaRPr>
              <a:solidFill>
                <a:schemeClr val="dk1"/>
              </a:solidFill>
            </a:endParaRPr>
          </a:p>
        </p:txBody>
      </p:sp>
      <p:sp>
        <p:nvSpPr>
          <p:cNvPr id="308" name="Google Shape;308;p2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Calibri"/>
              <a:buNone/>
            </a:pPr>
            <a:fld id="{00000000-1234-1234-1234-123412341234}" type="slidenum">
              <a:rPr lang="en">
                <a:solidFill>
                  <a:schemeClr val="dk1"/>
                </a:solidFill>
              </a:rPr>
              <a:t>‹#›</a:t>
            </a:fld>
            <a:endParaRPr>
              <a:solidFill>
                <a:schemeClr val="dk1"/>
              </a:solidFill>
            </a:endParaRPr>
          </a:p>
        </p:txBody>
      </p:sp>
      <p:sp>
        <p:nvSpPr>
          <p:cNvPr id="309" name="Google Shape;309;p29"/>
          <p:cNvSpPr txBox="1"/>
          <p:nvPr/>
        </p:nvSpPr>
        <p:spPr>
          <a:xfrm>
            <a:off x="4382525" y="476634"/>
            <a:ext cx="4584600" cy="31700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700"/>
              <a:buFont typeface="Times New Roman"/>
              <a:buNone/>
            </a:pPr>
            <a:r>
              <a:t/>
            </a:r>
            <a:endParaRPr b="0" i="0" sz="1700" u="none" cap="none" strike="noStrike">
              <a:solidFill>
                <a:schemeClr val="dk1"/>
              </a:solidFill>
              <a:latin typeface="Times New Roman"/>
              <a:ea typeface="Times New Roman"/>
              <a:cs typeface="Times New Roman"/>
              <a:sym typeface="Times New Roman"/>
            </a:endParaRPr>
          </a:p>
          <a:p>
            <a:pPr indent="-285750" lvl="0" marL="406400" marR="0" rtl="0" algn="l">
              <a:lnSpc>
                <a:spcPct val="100000"/>
              </a:lnSpc>
              <a:spcBef>
                <a:spcPts val="0"/>
              </a:spcBef>
              <a:spcAft>
                <a:spcPts val="0"/>
              </a:spcAft>
              <a:buClr>
                <a:schemeClr val="dk1"/>
              </a:buClr>
              <a:buSzPts val="1700"/>
              <a:buFont typeface="Arial"/>
              <a:buChar char="•"/>
            </a:pPr>
            <a:r>
              <a:rPr b="0" i="0" lang="en" sz="1600" u="none" cap="none" strike="noStrike">
                <a:solidFill>
                  <a:schemeClr val="dk1"/>
                </a:solidFill>
                <a:latin typeface="Times New Roman"/>
                <a:ea typeface="Times New Roman"/>
                <a:cs typeface="Times New Roman"/>
                <a:sym typeface="Times New Roman"/>
              </a:rPr>
              <a:t>Kenny Lofton was an exceptional baserunner and stealer. He ranks </a:t>
            </a:r>
            <a:r>
              <a:rPr b="1" i="0" lang="en" sz="1600" u="none" cap="none" strike="noStrike">
                <a:solidFill>
                  <a:schemeClr val="dk1"/>
                </a:solidFill>
                <a:latin typeface="Times New Roman"/>
                <a:ea typeface="Times New Roman"/>
                <a:cs typeface="Times New Roman"/>
                <a:sym typeface="Times New Roman"/>
              </a:rPr>
              <a:t>15th all-time</a:t>
            </a:r>
            <a:r>
              <a:rPr b="0" i="0" lang="en" sz="1600" u="none" cap="none" strike="noStrike">
                <a:solidFill>
                  <a:schemeClr val="dk1"/>
                </a:solidFill>
                <a:latin typeface="Times New Roman"/>
                <a:ea typeface="Times New Roman"/>
                <a:cs typeface="Times New Roman"/>
                <a:sym typeface="Times New Roman"/>
              </a:rPr>
              <a:t> in stolen bases. </a:t>
            </a:r>
            <a:endParaRPr b="0" i="0" sz="1600" u="none" cap="none" strike="noStrike">
              <a:solidFill>
                <a:schemeClr val="dk1"/>
              </a:solidFill>
              <a:latin typeface="Times New Roman"/>
              <a:ea typeface="Times New Roman"/>
              <a:cs typeface="Times New Roman"/>
              <a:sym typeface="Times New Roman"/>
            </a:endParaRPr>
          </a:p>
          <a:p>
            <a:pPr indent="-285750" lvl="0" marL="406400" marR="0" rtl="0" algn="l">
              <a:lnSpc>
                <a:spcPct val="100000"/>
              </a:lnSpc>
              <a:spcBef>
                <a:spcPts val="0"/>
              </a:spcBef>
              <a:spcAft>
                <a:spcPts val="0"/>
              </a:spcAft>
              <a:buClr>
                <a:schemeClr val="dk1"/>
              </a:buClr>
              <a:buSzPts val="1700"/>
              <a:buFont typeface="Arial"/>
              <a:buChar char="•"/>
            </a:pPr>
            <a:r>
              <a:rPr b="0" i="0" lang="en" sz="1600" u="none" cap="none" strike="noStrike">
                <a:solidFill>
                  <a:schemeClr val="dk1"/>
                </a:solidFill>
                <a:latin typeface="Times New Roman"/>
                <a:ea typeface="Times New Roman"/>
                <a:cs typeface="Times New Roman"/>
                <a:sym typeface="Times New Roman"/>
              </a:rPr>
              <a:t>Lofton surpasses </a:t>
            </a:r>
            <a:r>
              <a:rPr b="1" i="0" lang="en" sz="1600" u="none" cap="none" strike="noStrike">
                <a:solidFill>
                  <a:schemeClr val="dk1"/>
                </a:solidFill>
                <a:latin typeface="Times New Roman"/>
                <a:ea typeface="Times New Roman"/>
                <a:cs typeface="Times New Roman"/>
                <a:sym typeface="Times New Roman"/>
              </a:rPr>
              <a:t>every</a:t>
            </a:r>
            <a:r>
              <a:rPr b="0" i="0" lang="en" sz="1600" u="none" cap="none" strike="noStrike">
                <a:solidFill>
                  <a:schemeClr val="dk1"/>
                </a:solidFill>
                <a:latin typeface="Times New Roman"/>
                <a:ea typeface="Times New Roman"/>
                <a:cs typeface="Times New Roman"/>
                <a:sym typeface="Times New Roman"/>
              </a:rPr>
              <a:t> player in his peer group by a minimum of 64 stolen bases. </a:t>
            </a:r>
            <a:endParaRPr b="0" i="0" sz="1600" u="none" cap="none" strike="noStrike">
              <a:solidFill>
                <a:schemeClr val="dk1"/>
              </a:solidFill>
              <a:latin typeface="Times New Roman"/>
              <a:ea typeface="Times New Roman"/>
              <a:cs typeface="Times New Roman"/>
              <a:sym typeface="Times New Roman"/>
            </a:endParaRPr>
          </a:p>
          <a:p>
            <a:pPr indent="-285750" lvl="0" marL="406400" marR="0" rtl="0" algn="l">
              <a:lnSpc>
                <a:spcPct val="100000"/>
              </a:lnSpc>
              <a:spcBef>
                <a:spcPts val="0"/>
              </a:spcBef>
              <a:spcAft>
                <a:spcPts val="0"/>
              </a:spcAft>
              <a:buClr>
                <a:schemeClr val="dk1"/>
              </a:buClr>
              <a:buSzPts val="1700"/>
              <a:buFont typeface="Arial"/>
              <a:buChar char="•"/>
            </a:pPr>
            <a:r>
              <a:rPr b="0" i="0" lang="en" sz="1600" u="none" cap="none" strike="noStrike">
                <a:solidFill>
                  <a:schemeClr val="dk1"/>
                </a:solidFill>
                <a:latin typeface="Times New Roman"/>
                <a:ea typeface="Times New Roman"/>
                <a:cs typeface="Times New Roman"/>
                <a:sym typeface="Times New Roman"/>
              </a:rPr>
              <a:t>Lofton has the </a:t>
            </a:r>
            <a:r>
              <a:rPr b="1" i="0" lang="en" sz="1600" u="none" cap="none" strike="noStrike">
                <a:solidFill>
                  <a:schemeClr val="dk1"/>
                </a:solidFill>
                <a:latin typeface="Times New Roman"/>
                <a:ea typeface="Times New Roman"/>
                <a:cs typeface="Times New Roman"/>
                <a:sym typeface="Times New Roman"/>
              </a:rPr>
              <a:t>highest stolen base success rate</a:t>
            </a:r>
            <a:r>
              <a:rPr b="0" i="0" lang="en" sz="1600" u="none" cap="none" strike="noStrike">
                <a:solidFill>
                  <a:schemeClr val="dk1"/>
                </a:solidFill>
                <a:latin typeface="Times New Roman"/>
                <a:ea typeface="Times New Roman"/>
                <a:cs typeface="Times New Roman"/>
                <a:sym typeface="Times New Roman"/>
              </a:rPr>
              <a:t> when compared to the peer group, and the </a:t>
            </a:r>
            <a:r>
              <a:rPr b="1" i="0" lang="en" sz="1600" u="none" cap="none" strike="noStrike">
                <a:solidFill>
                  <a:schemeClr val="dk1"/>
                </a:solidFill>
                <a:latin typeface="Times New Roman"/>
                <a:ea typeface="Times New Roman"/>
                <a:cs typeface="Times New Roman"/>
                <a:sym typeface="Times New Roman"/>
              </a:rPr>
              <a:t>second-highest</a:t>
            </a:r>
            <a:r>
              <a:rPr b="0" i="0" lang="en" sz="1600" u="none" cap="none" strike="noStrike">
                <a:solidFill>
                  <a:schemeClr val="dk1"/>
                </a:solidFill>
                <a:latin typeface="Times New Roman"/>
                <a:ea typeface="Times New Roman"/>
                <a:cs typeface="Times New Roman"/>
                <a:sym typeface="Times New Roman"/>
              </a:rPr>
              <a:t> stolen base success rate when compared to the eight HOF centerfielders.</a:t>
            </a:r>
            <a:endParaRPr b="0" i="0" sz="1400" u="none" cap="none" strike="noStrike">
              <a:solidFill>
                <a:srgbClr val="000000"/>
              </a:solidFill>
              <a:latin typeface="Arial"/>
              <a:ea typeface="Arial"/>
              <a:cs typeface="Arial"/>
              <a:sym typeface="Arial"/>
            </a:endParaRPr>
          </a:p>
          <a:p>
            <a:pPr indent="0" lvl="0" marL="120650" marR="0" rtl="0" algn="l">
              <a:lnSpc>
                <a:spcPct val="100000"/>
              </a:lnSpc>
              <a:spcBef>
                <a:spcPts val="0"/>
              </a:spcBef>
              <a:spcAft>
                <a:spcPts val="0"/>
              </a:spcAft>
              <a:buNone/>
            </a:pPr>
            <a:r>
              <a:t/>
            </a:r>
            <a:endParaRPr b="1" i="0" sz="160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chemeClr val="dk1"/>
              </a:buClr>
              <a:buSzPts val="1700"/>
              <a:buFont typeface="Calibri"/>
              <a:buNone/>
            </a:pPr>
            <a:r>
              <a:t/>
            </a:r>
            <a:endParaRPr b="1" i="0" sz="1700" u="none" cap="none" strike="noStrike">
              <a:solidFill>
                <a:schemeClr val="dk1"/>
              </a:solidFill>
              <a:latin typeface="Times New Roman"/>
              <a:ea typeface="Times New Roman"/>
              <a:cs typeface="Times New Roman"/>
              <a:sym typeface="Times New Roman"/>
            </a:endParaRPr>
          </a:p>
        </p:txBody>
      </p:sp>
      <p:pic>
        <p:nvPicPr>
          <p:cNvPr descr="Kenny Lofton - Wikipedia" id="310" name="Google Shape;310;p29"/>
          <p:cNvPicPr preferRelativeResize="0"/>
          <p:nvPr/>
        </p:nvPicPr>
        <p:blipFill rotWithShape="1">
          <a:blip r:embed="rId3">
            <a:alphaModFix/>
          </a:blip>
          <a:srcRect b="0" l="0" r="0" t="0"/>
          <a:stretch/>
        </p:blipFill>
        <p:spPr>
          <a:xfrm>
            <a:off x="1078230" y="615790"/>
            <a:ext cx="2002739" cy="160219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0"/>
          <p:cNvSpPr txBox="1"/>
          <p:nvPr>
            <p:ph type="title"/>
          </p:nvPr>
        </p:nvSpPr>
        <p:spPr>
          <a:xfrm>
            <a:off x="671250" y="2141250"/>
            <a:ext cx="7852200" cy="861000"/>
          </a:xfrm>
          <a:prstGeom prst="rect">
            <a:avLst/>
          </a:prstGeom>
          <a:noFill/>
          <a:ln>
            <a:noFill/>
          </a:ln>
          <a:effectLst>
            <a:outerShdw blurRad="71438" rotWithShape="0" algn="bl" dir="3360000" dist="209550">
              <a:srgbClr val="000000">
                <a:alpha val="49411"/>
              </a:srgbClr>
            </a:outerShdw>
          </a:effectLst>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SzPts val="3600"/>
              <a:buFont typeface="Times New Roman"/>
              <a:buNone/>
            </a:pPr>
            <a:r>
              <a:rPr b="1" lang="en" sz="4900">
                <a:latin typeface="Times New Roman"/>
                <a:ea typeface="Times New Roman"/>
                <a:cs typeface="Times New Roman"/>
                <a:sym typeface="Times New Roman"/>
              </a:rPr>
              <a:t>Defense</a:t>
            </a:r>
            <a:endParaRPr b="1" sz="4900">
              <a:latin typeface="Times New Roman"/>
              <a:ea typeface="Times New Roman"/>
              <a:cs typeface="Times New Roman"/>
              <a:sym typeface="Times New Roman"/>
            </a:endParaRPr>
          </a:p>
        </p:txBody>
      </p:sp>
      <p:sp>
        <p:nvSpPr>
          <p:cNvPr id="316" name="Google Shape;316;p3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888888"/>
              </a:buClr>
              <a:buSzPts val="900"/>
              <a:buFont typeface="Calibri"/>
              <a:buNone/>
            </a:pPr>
            <a:fld id="{00000000-1234-1234-1234-123412341234}" type="slidenum">
              <a:rPr lang="en"/>
              <a:t>‹#›</a:t>
            </a:fld>
            <a:endParaRPr/>
          </a:p>
        </p:txBody>
      </p:sp>
      <p:pic>
        <p:nvPicPr>
          <p:cNvPr id="317" name="Google Shape;317;p30"/>
          <p:cNvPicPr preferRelativeResize="0"/>
          <p:nvPr/>
        </p:nvPicPr>
        <p:blipFill rotWithShape="1">
          <a:blip r:embed="rId3">
            <a:alphaModFix/>
          </a:blip>
          <a:srcRect b="0" l="0" r="0" t="0"/>
          <a:stretch/>
        </p:blipFill>
        <p:spPr>
          <a:xfrm>
            <a:off x="5985253" y="1653525"/>
            <a:ext cx="2149025" cy="1988825"/>
          </a:xfrm>
          <a:prstGeom prst="rect">
            <a:avLst/>
          </a:prstGeom>
          <a:noFill/>
          <a:ln>
            <a:noFill/>
          </a:ln>
          <a:effectLst>
            <a:outerShdw blurRad="71438" rotWithShape="0" algn="bl" dir="3360000" dist="209550">
              <a:srgbClr val="000000">
                <a:alpha val="49411"/>
              </a:srgbClr>
            </a:outerShdw>
          </a:effectLst>
        </p:spPr>
      </p:pic>
      <p:pic>
        <p:nvPicPr>
          <p:cNvPr id="318" name="Google Shape;318;p30"/>
          <p:cNvPicPr preferRelativeResize="0"/>
          <p:nvPr/>
        </p:nvPicPr>
        <p:blipFill rotWithShape="1">
          <a:blip r:embed="rId4">
            <a:alphaModFix/>
          </a:blip>
          <a:srcRect b="0" l="0" r="0" t="0"/>
          <a:stretch/>
        </p:blipFill>
        <p:spPr>
          <a:xfrm>
            <a:off x="1364900" y="1653525"/>
            <a:ext cx="1875606" cy="1836449"/>
          </a:xfrm>
          <a:prstGeom prst="rect">
            <a:avLst/>
          </a:prstGeom>
          <a:noFill/>
          <a:ln>
            <a:noFill/>
          </a:ln>
          <a:effectLst>
            <a:outerShdw blurRad="71438" rotWithShape="0" algn="bl" dir="3360000" dist="209550">
              <a:srgbClr val="000000">
                <a:alpha val="49411"/>
              </a:srgbClr>
            </a:outerShdw>
          </a:effectLst>
        </p:spPr>
      </p:pic>
      <p:sp>
        <p:nvSpPr>
          <p:cNvPr id="319" name="Google Shape;319;p30"/>
          <p:cNvSpPr txBox="1"/>
          <p:nvPr/>
        </p:nvSpPr>
        <p:spPr>
          <a:xfrm>
            <a:off x="605950" y="396575"/>
            <a:ext cx="5797800" cy="61552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800"/>
              <a:buFont typeface="Average"/>
              <a:buNone/>
            </a:pPr>
            <a:r>
              <a:rPr b="0" i="0" lang="en" sz="2800" u="none" cap="none" strike="noStrike">
                <a:solidFill>
                  <a:schemeClr val="dk1"/>
                </a:solidFill>
                <a:latin typeface="Average"/>
                <a:ea typeface="Average"/>
                <a:cs typeface="Average"/>
                <a:sym typeface="Average"/>
              </a:rPr>
              <a:t>Part 3</a:t>
            </a:r>
            <a:endParaRPr b="0" i="0" sz="2800" u="none" cap="none" strike="noStrike">
              <a:solidFill>
                <a:schemeClr val="dk1"/>
              </a:solidFill>
              <a:latin typeface="Average"/>
              <a:ea typeface="Average"/>
              <a:cs typeface="Average"/>
              <a:sym typeface="Averag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4"/>
          <p:cNvSpPr txBox="1"/>
          <p:nvPr>
            <p:ph idx="1" type="body"/>
          </p:nvPr>
        </p:nvSpPr>
        <p:spPr>
          <a:xfrm>
            <a:off x="1499592" y="142932"/>
            <a:ext cx="6144815" cy="591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800"/>
              <a:buNone/>
            </a:pPr>
            <a:r>
              <a:rPr b="1" lang="en" sz="2600">
                <a:latin typeface="Times New Roman"/>
                <a:ea typeface="Times New Roman"/>
                <a:cs typeface="Times New Roman"/>
                <a:sym typeface="Times New Roman"/>
              </a:rPr>
              <a:t>dWAR-Kenny Lofton vs. HOF Group</a:t>
            </a:r>
            <a:endParaRPr b="1" sz="2600">
              <a:latin typeface="Times New Roman"/>
              <a:ea typeface="Times New Roman"/>
              <a:cs typeface="Times New Roman"/>
              <a:sym typeface="Times New Roman"/>
            </a:endParaRPr>
          </a:p>
          <a:p>
            <a:pPr indent="0" lvl="0" marL="0" rtl="0" algn="l">
              <a:lnSpc>
                <a:spcPct val="90000"/>
              </a:lnSpc>
              <a:spcBef>
                <a:spcPts val="0"/>
              </a:spcBef>
              <a:spcAft>
                <a:spcPts val="1200"/>
              </a:spcAft>
              <a:buClr>
                <a:schemeClr val="dk1"/>
              </a:buClr>
              <a:buSzPts val="1800"/>
              <a:buNone/>
            </a:pPr>
            <a:r>
              <a:t/>
            </a:r>
            <a:endParaRPr>
              <a:latin typeface="Times New Roman"/>
              <a:ea typeface="Times New Roman"/>
              <a:cs typeface="Times New Roman"/>
              <a:sym typeface="Times New Roman"/>
            </a:endParaRPr>
          </a:p>
        </p:txBody>
      </p:sp>
      <p:sp>
        <p:nvSpPr>
          <p:cNvPr id="325" name="Google Shape;325;p3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
        <p:nvSpPr>
          <p:cNvPr id="326" name="Google Shape;326;p34"/>
          <p:cNvSpPr txBox="1"/>
          <p:nvPr/>
        </p:nvSpPr>
        <p:spPr>
          <a:xfrm>
            <a:off x="2145910" y="3947318"/>
            <a:ext cx="6856200" cy="923299"/>
          </a:xfrm>
          <a:prstGeom prst="rect">
            <a:avLst/>
          </a:prstGeom>
          <a:noFill/>
          <a:ln>
            <a:noFill/>
          </a:ln>
        </p:spPr>
        <p:txBody>
          <a:bodyPr anchorCtr="0" anchor="t" bIns="91425" lIns="91425" spcFirstLastPara="1" rIns="91425" wrap="square" tIns="91425">
            <a:spAutoFit/>
          </a:bodyPr>
          <a:lstStyle/>
          <a:p>
            <a:pPr indent="0" lvl="0" marL="127000" marR="0" rtl="0" algn="l">
              <a:lnSpc>
                <a:spcPct val="100000"/>
              </a:lnSpc>
              <a:spcBef>
                <a:spcPts val="0"/>
              </a:spcBef>
              <a:spcAft>
                <a:spcPts val="0"/>
              </a:spcAft>
              <a:buClr>
                <a:srgbClr val="000000"/>
              </a:buClr>
              <a:buSzPts val="1600"/>
              <a:buFont typeface="Arial"/>
              <a:buNone/>
            </a:pPr>
            <a:r>
              <a:rPr b="0" i="0" lang="en" sz="1600" u="none" cap="none" strike="noStrike">
                <a:solidFill>
                  <a:schemeClr val="dk1"/>
                </a:solidFill>
                <a:latin typeface="Times New Roman"/>
                <a:ea typeface="Times New Roman"/>
                <a:cs typeface="Times New Roman"/>
                <a:sym typeface="Times New Roman"/>
              </a:rPr>
              <a:t>Kenny Lofton’s dWAR </a:t>
            </a:r>
            <a:r>
              <a:rPr b="1" i="0" lang="en" sz="1600" u="none" cap="none" strike="noStrike">
                <a:solidFill>
                  <a:schemeClr val="dk1"/>
                </a:solidFill>
                <a:latin typeface="Times New Roman"/>
                <a:ea typeface="Times New Roman"/>
                <a:cs typeface="Times New Roman"/>
                <a:sym typeface="Times New Roman"/>
              </a:rPr>
              <a:t>is remarkably higher then any of the eight HOF Group centerfielders</a:t>
            </a:r>
            <a:r>
              <a:rPr b="0" i="0" lang="en" sz="1600" u="none" cap="none" strike="noStrike">
                <a:solidFill>
                  <a:schemeClr val="dk1"/>
                </a:solidFill>
                <a:latin typeface="Times New Roman"/>
                <a:ea typeface="Times New Roman"/>
                <a:cs typeface="Times New Roman"/>
                <a:sym typeface="Times New Roman"/>
              </a:rPr>
              <a:t>. The dWAR of 15.5 is a strong indicator of his HOF worthiness.</a:t>
            </a:r>
            <a:endParaRPr b="0" i="0" sz="1600" u="none" cap="none" strike="noStrike">
              <a:solidFill>
                <a:schemeClr val="dk1"/>
              </a:solidFill>
              <a:latin typeface="Times New Roman"/>
              <a:ea typeface="Times New Roman"/>
              <a:cs typeface="Times New Roman"/>
              <a:sym typeface="Times New Roman"/>
            </a:endParaRPr>
          </a:p>
        </p:txBody>
      </p:sp>
      <p:pic>
        <p:nvPicPr>
          <p:cNvPr id="327" name="Google Shape;327;p34"/>
          <p:cNvPicPr preferRelativeResize="0"/>
          <p:nvPr/>
        </p:nvPicPr>
        <p:blipFill rotWithShape="1">
          <a:blip r:embed="rId3">
            <a:alphaModFix/>
          </a:blip>
          <a:srcRect b="0" l="0" r="0" t="0"/>
          <a:stretch/>
        </p:blipFill>
        <p:spPr>
          <a:xfrm>
            <a:off x="71438" y="734532"/>
            <a:ext cx="3719749" cy="2833557"/>
          </a:xfrm>
          <a:prstGeom prst="rect">
            <a:avLst/>
          </a:prstGeom>
          <a:noFill/>
          <a:ln>
            <a:noFill/>
          </a:ln>
        </p:spPr>
      </p:pic>
      <p:sp>
        <p:nvSpPr>
          <p:cNvPr id="328" name="Google Shape;328;p34"/>
          <p:cNvSpPr/>
          <p:nvPr/>
        </p:nvSpPr>
        <p:spPr>
          <a:xfrm>
            <a:off x="141890" y="1065998"/>
            <a:ext cx="3626069" cy="260134"/>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29" name="Google Shape;329;p34"/>
          <p:cNvPicPr preferRelativeResize="0"/>
          <p:nvPr/>
        </p:nvPicPr>
        <p:blipFill rotWithShape="1">
          <a:blip r:embed="rId4">
            <a:alphaModFix/>
          </a:blip>
          <a:srcRect b="0" l="0" r="0" t="0"/>
          <a:stretch/>
        </p:blipFill>
        <p:spPr>
          <a:xfrm>
            <a:off x="3860083" y="734532"/>
            <a:ext cx="5142027" cy="29383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5"/>
          <p:cNvSpPr txBox="1"/>
          <p:nvPr>
            <p:ph type="title"/>
          </p:nvPr>
        </p:nvSpPr>
        <p:spPr>
          <a:xfrm>
            <a:off x="2197100" y="139075"/>
            <a:ext cx="4749800" cy="513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990"/>
              <a:buFont typeface="Times New Roman"/>
              <a:buNone/>
            </a:pPr>
            <a:r>
              <a:rPr b="1" lang="en" sz="2100">
                <a:latin typeface="Times New Roman"/>
                <a:ea typeface="Times New Roman"/>
                <a:cs typeface="Times New Roman"/>
                <a:sym typeface="Times New Roman"/>
              </a:rPr>
              <a:t>dWAR-Kenny Lofton vs. Peer Group</a:t>
            </a:r>
            <a:endParaRPr b="1" sz="2100">
              <a:latin typeface="Times New Roman"/>
              <a:ea typeface="Times New Roman"/>
              <a:cs typeface="Times New Roman"/>
              <a:sym typeface="Times New Roman"/>
            </a:endParaRPr>
          </a:p>
        </p:txBody>
      </p:sp>
      <p:sp>
        <p:nvSpPr>
          <p:cNvPr id="335" name="Google Shape;335;p3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
        <p:nvSpPr>
          <p:cNvPr id="336" name="Google Shape;336;p35"/>
          <p:cNvSpPr txBox="1"/>
          <p:nvPr/>
        </p:nvSpPr>
        <p:spPr>
          <a:xfrm>
            <a:off x="2200928" y="4065866"/>
            <a:ext cx="6391800" cy="923299"/>
          </a:xfrm>
          <a:prstGeom prst="rect">
            <a:avLst/>
          </a:prstGeom>
          <a:noFill/>
          <a:ln>
            <a:noFill/>
          </a:ln>
        </p:spPr>
        <p:txBody>
          <a:bodyPr anchorCtr="0" anchor="t" bIns="91425" lIns="91425" spcFirstLastPara="1" rIns="91425" wrap="square" tIns="91425">
            <a:spAutoFit/>
          </a:bodyPr>
          <a:lstStyle/>
          <a:p>
            <a:pPr indent="0" lvl="0" marL="127000" marR="0" rtl="0" algn="l">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Times New Roman"/>
                <a:ea typeface="Times New Roman"/>
                <a:cs typeface="Times New Roman"/>
                <a:sym typeface="Times New Roman"/>
              </a:rPr>
              <a:t>Only two players in the peer group, Andruw Jones and Devon White, have dWARs greater than that of Kenny Lofton. </a:t>
            </a:r>
            <a:r>
              <a:rPr b="0" i="0" lang="en" sz="1600" u="none" cap="none" strike="noStrike">
                <a:solidFill>
                  <a:schemeClr val="dk1"/>
                </a:solidFill>
                <a:latin typeface="Times New Roman"/>
                <a:ea typeface="Times New Roman"/>
                <a:cs typeface="Times New Roman"/>
                <a:sym typeface="Times New Roman"/>
              </a:rPr>
              <a:t>Once again, Lofton’s dWAR highlights his HOF worthiness. </a:t>
            </a:r>
            <a:endParaRPr b="0" i="0" sz="1600" u="none" cap="none" strike="noStrike">
              <a:solidFill>
                <a:schemeClr val="dk1"/>
              </a:solidFill>
              <a:latin typeface="Times New Roman"/>
              <a:ea typeface="Times New Roman"/>
              <a:cs typeface="Times New Roman"/>
              <a:sym typeface="Times New Roman"/>
            </a:endParaRPr>
          </a:p>
        </p:txBody>
      </p:sp>
      <p:pic>
        <p:nvPicPr>
          <p:cNvPr id="337" name="Google Shape;337;p35"/>
          <p:cNvPicPr preferRelativeResize="0"/>
          <p:nvPr/>
        </p:nvPicPr>
        <p:blipFill rotWithShape="1">
          <a:blip r:embed="rId3">
            <a:alphaModFix/>
          </a:blip>
          <a:srcRect b="0" l="0" r="0" t="0"/>
          <a:stretch/>
        </p:blipFill>
        <p:spPr>
          <a:xfrm>
            <a:off x="3344694" y="692762"/>
            <a:ext cx="5675586" cy="3243192"/>
          </a:xfrm>
          <a:prstGeom prst="rect">
            <a:avLst/>
          </a:prstGeom>
          <a:noFill/>
          <a:ln>
            <a:noFill/>
          </a:ln>
        </p:spPr>
      </p:pic>
      <p:pic>
        <p:nvPicPr>
          <p:cNvPr id="338" name="Google Shape;338;p35"/>
          <p:cNvPicPr preferRelativeResize="0"/>
          <p:nvPr/>
        </p:nvPicPr>
        <p:blipFill rotWithShape="1">
          <a:blip r:embed="rId4">
            <a:alphaModFix/>
          </a:blip>
          <a:srcRect b="0" l="0" r="0" t="0"/>
          <a:stretch/>
        </p:blipFill>
        <p:spPr>
          <a:xfrm>
            <a:off x="157062" y="645347"/>
            <a:ext cx="3187632" cy="3420519"/>
          </a:xfrm>
          <a:prstGeom prst="rect">
            <a:avLst/>
          </a:prstGeom>
          <a:noFill/>
          <a:ln>
            <a:noFill/>
          </a:ln>
        </p:spPr>
      </p:pic>
      <p:sp>
        <p:nvSpPr>
          <p:cNvPr id="339" name="Google Shape;339;p35"/>
          <p:cNvSpPr/>
          <p:nvPr/>
        </p:nvSpPr>
        <p:spPr>
          <a:xfrm>
            <a:off x="220716" y="1403131"/>
            <a:ext cx="3092446" cy="228600"/>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0"/>
          <p:cNvSpPr txBox="1"/>
          <p:nvPr>
            <p:ph type="title"/>
          </p:nvPr>
        </p:nvSpPr>
        <p:spPr>
          <a:xfrm>
            <a:off x="0" y="68891"/>
            <a:ext cx="9159700" cy="5745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90000"/>
              </a:lnSpc>
              <a:spcBef>
                <a:spcPts val="0"/>
              </a:spcBef>
              <a:spcAft>
                <a:spcPts val="0"/>
              </a:spcAft>
              <a:buClr>
                <a:schemeClr val="dk1"/>
              </a:buClr>
              <a:buSzPct val="101010"/>
              <a:buFont typeface="Times New Roman"/>
              <a:buNone/>
            </a:pPr>
            <a:r>
              <a:rPr b="1" lang="en">
                <a:latin typeface="Times New Roman"/>
                <a:ea typeface="Times New Roman"/>
                <a:cs typeface="Times New Roman"/>
                <a:sym typeface="Times New Roman"/>
              </a:rPr>
              <a:t>Total Zone: Kenny Lofton vs. HOF Group</a:t>
            </a:r>
            <a:endParaRPr b="1">
              <a:latin typeface="Times New Roman"/>
              <a:ea typeface="Times New Roman"/>
              <a:cs typeface="Times New Roman"/>
              <a:sym typeface="Times New Roman"/>
            </a:endParaRPr>
          </a:p>
        </p:txBody>
      </p:sp>
      <p:sp>
        <p:nvSpPr>
          <p:cNvPr id="345" name="Google Shape;345;p4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
        <p:nvSpPr>
          <p:cNvPr id="346" name="Google Shape;346;p40"/>
          <p:cNvSpPr txBox="1"/>
          <p:nvPr/>
        </p:nvSpPr>
        <p:spPr>
          <a:xfrm>
            <a:off x="5266300" y="1322625"/>
            <a:ext cx="3893400"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Nunito"/>
              <a:ea typeface="Nunito"/>
              <a:cs typeface="Nunito"/>
              <a:sym typeface="Nunito"/>
            </a:endParaRPr>
          </a:p>
        </p:txBody>
      </p:sp>
      <p:sp>
        <p:nvSpPr>
          <p:cNvPr id="347" name="Google Shape;347;p40"/>
          <p:cNvSpPr txBox="1"/>
          <p:nvPr/>
        </p:nvSpPr>
        <p:spPr>
          <a:xfrm>
            <a:off x="4123336" y="3757679"/>
            <a:ext cx="38934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Times New Roman"/>
                <a:ea typeface="Times New Roman"/>
                <a:cs typeface="Times New Roman"/>
                <a:sym typeface="Times New Roman"/>
              </a:rPr>
              <a:t>Kenny Lofton has a career TZ of 115 which is </a:t>
            </a:r>
            <a:r>
              <a:rPr b="1" i="0" lang="en" sz="1800" u="none" cap="none" strike="noStrike">
                <a:solidFill>
                  <a:schemeClr val="dk1"/>
                </a:solidFill>
                <a:latin typeface="Times New Roman"/>
                <a:ea typeface="Times New Roman"/>
                <a:cs typeface="Times New Roman"/>
                <a:sym typeface="Times New Roman"/>
              </a:rPr>
              <a:t>higher than any of the eight HOFers.</a:t>
            </a:r>
            <a:endParaRPr b="1" i="0" sz="1800" u="none" cap="none" strike="noStrike">
              <a:solidFill>
                <a:schemeClr val="dk1"/>
              </a:solidFill>
              <a:latin typeface="Calibri"/>
              <a:ea typeface="Calibri"/>
              <a:cs typeface="Calibri"/>
              <a:sym typeface="Calibri"/>
            </a:endParaRPr>
          </a:p>
        </p:txBody>
      </p:sp>
      <p:pic>
        <p:nvPicPr>
          <p:cNvPr id="348" name="Google Shape;348;p40"/>
          <p:cNvPicPr preferRelativeResize="0"/>
          <p:nvPr/>
        </p:nvPicPr>
        <p:blipFill rotWithShape="1">
          <a:blip r:embed="rId3">
            <a:alphaModFix/>
          </a:blip>
          <a:srcRect b="0" l="0" r="3670" t="0"/>
          <a:stretch/>
        </p:blipFill>
        <p:spPr>
          <a:xfrm>
            <a:off x="84242" y="766259"/>
            <a:ext cx="3767959" cy="2834445"/>
          </a:xfrm>
          <a:prstGeom prst="rect">
            <a:avLst/>
          </a:prstGeom>
          <a:noFill/>
          <a:ln>
            <a:noFill/>
          </a:ln>
        </p:spPr>
      </p:pic>
      <p:sp>
        <p:nvSpPr>
          <p:cNvPr id="349" name="Google Shape;349;p40"/>
          <p:cNvSpPr/>
          <p:nvPr/>
        </p:nvSpPr>
        <p:spPr>
          <a:xfrm>
            <a:off x="133467" y="1101909"/>
            <a:ext cx="3673906" cy="252248"/>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50" name="Google Shape;350;p40"/>
          <p:cNvPicPr preferRelativeResize="0"/>
          <p:nvPr/>
        </p:nvPicPr>
        <p:blipFill rotWithShape="1">
          <a:blip r:embed="rId4">
            <a:alphaModFix/>
          </a:blip>
          <a:srcRect b="0" l="0" r="0" t="0"/>
          <a:stretch/>
        </p:blipFill>
        <p:spPr>
          <a:xfrm>
            <a:off x="3901426" y="792241"/>
            <a:ext cx="4960278" cy="283444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1"/>
          <p:cNvSpPr txBox="1"/>
          <p:nvPr>
            <p:ph type="title"/>
          </p:nvPr>
        </p:nvSpPr>
        <p:spPr>
          <a:xfrm>
            <a:off x="727650" y="212080"/>
            <a:ext cx="7688700" cy="48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Clr>
                <a:schemeClr val="dk1"/>
              </a:buClr>
              <a:buSzPct val="101010"/>
              <a:buFont typeface="Times New Roman"/>
              <a:buNone/>
            </a:pPr>
            <a:r>
              <a:rPr b="1" lang="en">
                <a:latin typeface="Times New Roman"/>
                <a:ea typeface="Times New Roman"/>
                <a:cs typeface="Times New Roman"/>
                <a:sym typeface="Times New Roman"/>
              </a:rPr>
              <a:t>Total Zone: Kenny Lofton vs. Peer Group</a:t>
            </a:r>
            <a:endParaRPr b="1">
              <a:latin typeface="Times New Roman"/>
              <a:ea typeface="Times New Roman"/>
              <a:cs typeface="Times New Roman"/>
              <a:sym typeface="Times New Roman"/>
            </a:endParaRPr>
          </a:p>
        </p:txBody>
      </p:sp>
      <p:sp>
        <p:nvSpPr>
          <p:cNvPr id="356" name="Google Shape;356;p41"/>
          <p:cNvSpPr txBox="1"/>
          <p:nvPr>
            <p:ph idx="1" type="body"/>
          </p:nvPr>
        </p:nvSpPr>
        <p:spPr>
          <a:xfrm>
            <a:off x="150" y="564300"/>
            <a:ext cx="9144000" cy="45792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rPr b="1" lang="en" sz="1100">
                <a:latin typeface="Arial"/>
                <a:ea typeface="Arial"/>
                <a:cs typeface="Arial"/>
                <a:sym typeface="Arial"/>
              </a:rPr>
              <a:t>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rPr b="1" lang="en" sz="4176">
                <a:latin typeface="Arial"/>
                <a:ea typeface="Arial"/>
                <a:cs typeface="Arial"/>
                <a:sym typeface="Arial"/>
              </a:rPr>
              <a:t>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rPr b="1" lang="en" sz="4176">
                <a:latin typeface="Arial"/>
                <a:ea typeface="Arial"/>
                <a:cs typeface="Arial"/>
                <a:sym typeface="Arial"/>
              </a:rPr>
              <a:t>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rPr b="1" lang="en" sz="4176">
                <a:latin typeface="Arial"/>
                <a:ea typeface="Arial"/>
                <a:cs typeface="Arial"/>
                <a:sym typeface="Arial"/>
              </a:rPr>
              <a:t>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ct val="172412"/>
              <a:buNone/>
            </a:pPr>
            <a:r>
              <a:t/>
            </a:r>
            <a:endParaRPr b="1" sz="4176">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sz="1100">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rPr b="1" lang="en" sz="1100">
                <a:latin typeface="Arial"/>
                <a:ea typeface="Arial"/>
                <a:cs typeface="Arial"/>
                <a:sym typeface="Arial"/>
              </a:rPr>
              <a:t>     </a:t>
            </a:r>
            <a:endParaRPr/>
          </a:p>
        </p:txBody>
      </p:sp>
      <p:sp>
        <p:nvSpPr>
          <p:cNvPr id="357" name="Google Shape;357;p41"/>
          <p:cNvSpPr txBox="1"/>
          <p:nvPr>
            <p:ph idx="12" type="sldNum"/>
          </p:nvPr>
        </p:nvSpPr>
        <p:spPr>
          <a:xfrm>
            <a:off x="5003124" y="4749900"/>
            <a:ext cx="39969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
        <p:nvSpPr>
          <p:cNvPr id="358" name="Google Shape;358;p41"/>
          <p:cNvSpPr txBox="1"/>
          <p:nvPr/>
        </p:nvSpPr>
        <p:spPr>
          <a:xfrm>
            <a:off x="3388644" y="4058647"/>
            <a:ext cx="5611380" cy="821733"/>
          </a:xfrm>
          <a:prstGeom prst="rect">
            <a:avLst/>
          </a:prstGeom>
          <a:noFill/>
          <a:ln>
            <a:noFill/>
          </a:ln>
        </p:spPr>
        <p:txBody>
          <a:bodyPr anchorCtr="0" anchor="t" bIns="91425" lIns="91425" spcFirstLastPara="1" rIns="91425" wrap="square" tIns="91425">
            <a:spAutoFit/>
          </a:bodyPr>
          <a:lstStyle/>
          <a:p>
            <a:pPr indent="0" lvl="0" marL="11430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Times New Roman"/>
                <a:ea typeface="Times New Roman"/>
                <a:cs typeface="Times New Roman"/>
                <a:sym typeface="Times New Roman"/>
              </a:rPr>
              <a:t>In Kenny Lofton’s Peer Group, </a:t>
            </a:r>
            <a:r>
              <a:rPr b="1" i="0" lang="en" sz="1800" u="none" cap="none" strike="noStrike">
                <a:solidFill>
                  <a:schemeClr val="dk1"/>
                </a:solidFill>
                <a:latin typeface="Times New Roman"/>
                <a:ea typeface="Times New Roman"/>
                <a:cs typeface="Times New Roman"/>
                <a:sym typeface="Times New Roman"/>
              </a:rPr>
              <a:t>only Andruw Jones and Devon White exceed his TZ rating</a:t>
            </a:r>
            <a:r>
              <a:rPr b="0" i="0" lang="en" sz="1800" u="none" cap="none" strike="noStrike">
                <a:solidFill>
                  <a:schemeClr val="dk1"/>
                </a:solidFill>
                <a:latin typeface="Times New Roman"/>
                <a:ea typeface="Times New Roman"/>
                <a:cs typeface="Times New Roman"/>
                <a:sym typeface="Times New Roman"/>
              </a:rPr>
              <a:t>. </a:t>
            </a:r>
            <a:endParaRPr b="0" i="0" sz="1800" u="none" cap="none" strike="noStrike">
              <a:solidFill>
                <a:schemeClr val="dk1"/>
              </a:solidFill>
              <a:latin typeface="Calibri"/>
              <a:ea typeface="Calibri"/>
              <a:cs typeface="Calibri"/>
              <a:sym typeface="Calibri"/>
            </a:endParaRPr>
          </a:p>
        </p:txBody>
      </p:sp>
      <p:pic>
        <p:nvPicPr>
          <p:cNvPr id="359" name="Google Shape;359;p41"/>
          <p:cNvPicPr preferRelativeResize="0"/>
          <p:nvPr/>
        </p:nvPicPr>
        <p:blipFill rotWithShape="1">
          <a:blip r:embed="rId3">
            <a:alphaModFix/>
          </a:blip>
          <a:srcRect b="0" l="0" r="0" t="0"/>
          <a:stretch/>
        </p:blipFill>
        <p:spPr>
          <a:xfrm>
            <a:off x="3462244" y="996226"/>
            <a:ext cx="5282679" cy="3018673"/>
          </a:xfrm>
          <a:prstGeom prst="rect">
            <a:avLst/>
          </a:prstGeom>
          <a:noFill/>
          <a:ln>
            <a:noFill/>
          </a:ln>
        </p:spPr>
      </p:pic>
      <p:pic>
        <p:nvPicPr>
          <p:cNvPr id="360" name="Google Shape;360;p41"/>
          <p:cNvPicPr preferRelativeResize="0"/>
          <p:nvPr/>
        </p:nvPicPr>
        <p:blipFill rotWithShape="1">
          <a:blip r:embed="rId4">
            <a:alphaModFix/>
          </a:blip>
          <a:srcRect b="0" l="0" r="0" t="0"/>
          <a:stretch/>
        </p:blipFill>
        <p:spPr>
          <a:xfrm>
            <a:off x="73750" y="741735"/>
            <a:ext cx="3314894" cy="3557078"/>
          </a:xfrm>
          <a:prstGeom prst="rect">
            <a:avLst/>
          </a:prstGeom>
          <a:noFill/>
          <a:ln>
            <a:noFill/>
          </a:ln>
        </p:spPr>
      </p:pic>
      <p:sp>
        <p:nvSpPr>
          <p:cNvPr id="361" name="Google Shape;361;p41"/>
          <p:cNvSpPr/>
          <p:nvPr/>
        </p:nvSpPr>
        <p:spPr>
          <a:xfrm>
            <a:off x="134007" y="1529259"/>
            <a:ext cx="3241480" cy="244362"/>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5"/>
          <p:cNvSpPr txBox="1"/>
          <p:nvPr>
            <p:ph type="title"/>
          </p:nvPr>
        </p:nvSpPr>
        <p:spPr>
          <a:xfrm>
            <a:off x="1242840" y="190500"/>
            <a:ext cx="7030500" cy="393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Clr>
                <a:schemeClr val="dk1"/>
              </a:buClr>
              <a:buSzPct val="101010"/>
              <a:buFont typeface="Times New Roman"/>
              <a:buNone/>
            </a:pPr>
            <a:r>
              <a:rPr b="1" lang="en">
                <a:latin typeface="Times New Roman"/>
                <a:ea typeface="Times New Roman"/>
                <a:cs typeface="Times New Roman"/>
                <a:sym typeface="Times New Roman"/>
              </a:rPr>
              <a:t>      Conclusions: Defensive Stats</a:t>
            </a:r>
            <a:r>
              <a:rPr b="1" lang="en"/>
              <a:t> </a:t>
            </a:r>
            <a:endParaRPr b="1"/>
          </a:p>
        </p:txBody>
      </p:sp>
      <p:sp>
        <p:nvSpPr>
          <p:cNvPr id="367" name="Google Shape;367;p45"/>
          <p:cNvSpPr txBox="1"/>
          <p:nvPr>
            <p:ph idx="1" type="body"/>
          </p:nvPr>
        </p:nvSpPr>
        <p:spPr>
          <a:xfrm>
            <a:off x="105050" y="733144"/>
            <a:ext cx="8887200" cy="48717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688"/>
              <a:buNone/>
            </a:pPr>
            <a:r>
              <a:t/>
            </a:r>
            <a:endParaRPr sz="1400">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688"/>
              <a:buNone/>
            </a:pPr>
            <a:r>
              <a:rPr lang="en" sz="1400">
                <a:latin typeface="Times New Roman"/>
                <a:ea typeface="Times New Roman"/>
                <a:cs typeface="Times New Roman"/>
                <a:sym typeface="Times New Roman"/>
              </a:rPr>
              <a:t>In the prior analysis it has been shown that Lofton is an exceptional fielding center fielder worthy of being included in the HOF. The following is a summary of that analysis.</a:t>
            </a:r>
            <a:endParaRPr/>
          </a:p>
          <a:p>
            <a:pPr indent="0" lvl="0" marL="0" rtl="0" algn="l">
              <a:lnSpc>
                <a:spcPct val="95000"/>
              </a:lnSpc>
              <a:spcBef>
                <a:spcPts val="0"/>
              </a:spcBef>
              <a:spcAft>
                <a:spcPts val="0"/>
              </a:spcAft>
              <a:buClr>
                <a:schemeClr val="dk1"/>
              </a:buClr>
              <a:buSzPts val="688"/>
              <a:buNone/>
            </a:pPr>
            <a:r>
              <a:t/>
            </a:r>
            <a:endParaRPr/>
          </a:p>
          <a:p>
            <a:pPr indent="0" lvl="0" marL="0" rtl="0" algn="l">
              <a:lnSpc>
                <a:spcPct val="95000"/>
              </a:lnSpc>
              <a:spcBef>
                <a:spcPts val="0"/>
              </a:spcBef>
              <a:spcAft>
                <a:spcPts val="0"/>
              </a:spcAft>
              <a:buClr>
                <a:schemeClr val="dk1"/>
              </a:buClr>
              <a:buSzPts val="688"/>
              <a:buNone/>
            </a:pPr>
            <a:r>
              <a:t/>
            </a:r>
            <a:endParaRPr sz="1400">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688"/>
              <a:buNone/>
            </a:pPr>
            <a:r>
              <a:t/>
            </a:r>
            <a:endParaRPr/>
          </a:p>
          <a:p>
            <a:pPr indent="0" lvl="0" marL="0" rtl="0" algn="l">
              <a:lnSpc>
                <a:spcPct val="95000"/>
              </a:lnSpc>
              <a:spcBef>
                <a:spcPts val="0"/>
              </a:spcBef>
              <a:spcAft>
                <a:spcPts val="0"/>
              </a:spcAft>
              <a:buClr>
                <a:schemeClr val="dk1"/>
              </a:buClr>
              <a:buSzPts val="688"/>
              <a:buNone/>
            </a:pPr>
            <a:r>
              <a:rPr lang="en" sz="1400">
                <a:latin typeface="Times New Roman"/>
                <a:ea typeface="Times New Roman"/>
                <a:cs typeface="Times New Roman"/>
                <a:sym typeface="Times New Roman"/>
              </a:rPr>
              <a:t> </a:t>
            </a:r>
            <a:endParaRPr/>
          </a:p>
          <a:p>
            <a:pPr indent="0" lvl="0" marL="0" rtl="0" algn="l">
              <a:lnSpc>
                <a:spcPct val="95000"/>
              </a:lnSpc>
              <a:spcBef>
                <a:spcPts val="0"/>
              </a:spcBef>
              <a:spcAft>
                <a:spcPts val="0"/>
              </a:spcAft>
              <a:buClr>
                <a:schemeClr val="dk1"/>
              </a:buClr>
              <a:buSzPts val="688"/>
              <a:buNone/>
            </a:pPr>
            <a:r>
              <a:rPr b="1" lang="en" sz="1400">
                <a:latin typeface="Times New Roman"/>
                <a:ea typeface="Times New Roman"/>
                <a:cs typeface="Times New Roman"/>
                <a:sym typeface="Times New Roman"/>
              </a:rPr>
              <a:t>dWar</a:t>
            </a:r>
            <a:r>
              <a:rPr lang="en" sz="1400">
                <a:latin typeface="Times New Roman"/>
                <a:ea typeface="Times New Roman"/>
                <a:cs typeface="Times New Roman"/>
                <a:sym typeface="Times New Roman"/>
              </a:rPr>
              <a:t> - When Kenny Lofton’s dWAR is compared with the HOF Group, his dWAR is remarkably higher then any HOF players in this list. </a:t>
            </a:r>
            <a:endParaRPr sz="1400">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688"/>
              <a:buNone/>
            </a:pPr>
            <a:r>
              <a:t/>
            </a:r>
            <a:endParaRPr/>
          </a:p>
          <a:p>
            <a:pPr indent="0" lvl="0" marL="0" rtl="0" algn="l">
              <a:lnSpc>
                <a:spcPct val="95000"/>
              </a:lnSpc>
              <a:spcBef>
                <a:spcPts val="0"/>
              </a:spcBef>
              <a:spcAft>
                <a:spcPts val="0"/>
              </a:spcAft>
              <a:buClr>
                <a:schemeClr val="dk1"/>
              </a:buClr>
              <a:buSzPts val="688"/>
              <a:buNone/>
            </a:pPr>
            <a:r>
              <a:t/>
            </a:r>
            <a:endParaRPr b="1" sz="1400">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688"/>
              <a:buNone/>
            </a:pPr>
            <a:r>
              <a:rPr b="1" lang="en" sz="1400">
                <a:latin typeface="Times New Roman"/>
                <a:ea typeface="Times New Roman"/>
                <a:cs typeface="Times New Roman"/>
                <a:sym typeface="Times New Roman"/>
              </a:rPr>
              <a:t>Total Zone (TZ) - </a:t>
            </a:r>
            <a:r>
              <a:rPr lang="en" sz="1400">
                <a:latin typeface="Times New Roman"/>
                <a:ea typeface="Times New Roman"/>
                <a:cs typeface="Times New Roman"/>
                <a:sym typeface="Times New Roman"/>
              </a:rPr>
              <a:t>Kenny Lofton has a career TZ of 115 which is higher than any player in the HOF Group.  When compared to his peers, only two of the 11 exceed Lofton’s TZ.</a:t>
            </a:r>
            <a:endParaRPr sz="1400">
              <a:latin typeface="Times New Roman"/>
              <a:ea typeface="Times New Roman"/>
              <a:cs typeface="Times New Roman"/>
              <a:sym typeface="Times New Roman"/>
            </a:endParaRPr>
          </a:p>
          <a:p>
            <a:pPr indent="0" lvl="0" marL="0" rtl="0" algn="l">
              <a:lnSpc>
                <a:spcPct val="95000"/>
              </a:lnSpc>
              <a:spcBef>
                <a:spcPts val="1200"/>
              </a:spcBef>
              <a:spcAft>
                <a:spcPts val="1200"/>
              </a:spcAft>
              <a:buClr>
                <a:schemeClr val="dk1"/>
              </a:buClr>
              <a:buSzPts val="688"/>
              <a:buNone/>
            </a:pPr>
            <a:r>
              <a:t/>
            </a:r>
            <a:endParaRPr sz="712"/>
          </a:p>
        </p:txBody>
      </p:sp>
      <p:sp>
        <p:nvSpPr>
          <p:cNvPr id="368" name="Google Shape;368;p4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4"/>
          <p:cNvSpPr txBox="1"/>
          <p:nvPr/>
        </p:nvSpPr>
        <p:spPr>
          <a:xfrm>
            <a:off x="0" y="216931"/>
            <a:ext cx="91440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500"/>
              <a:buFont typeface="Times New Roman"/>
              <a:buNone/>
            </a:pPr>
            <a:r>
              <a:rPr b="1" i="0" lang="en" sz="2500" u="none" cap="none" strike="noStrike">
                <a:solidFill>
                  <a:schemeClr val="dk1"/>
                </a:solidFill>
                <a:latin typeface="Times New Roman"/>
                <a:ea typeface="Times New Roman"/>
                <a:cs typeface="Times New Roman"/>
                <a:sym typeface="Times New Roman"/>
              </a:rPr>
              <a:t>  Significant MLB Accomplishments</a:t>
            </a:r>
            <a:endParaRPr b="1" i="0" sz="2500" u="none" cap="none" strike="noStrike">
              <a:solidFill>
                <a:schemeClr val="dk1"/>
              </a:solidFill>
              <a:latin typeface="Times New Roman"/>
              <a:ea typeface="Times New Roman"/>
              <a:cs typeface="Times New Roman"/>
              <a:sym typeface="Times New Roman"/>
            </a:endParaRPr>
          </a:p>
        </p:txBody>
      </p:sp>
      <p:sp>
        <p:nvSpPr>
          <p:cNvPr id="106" name="Google Shape;106;p4"/>
          <p:cNvSpPr txBox="1"/>
          <p:nvPr/>
        </p:nvSpPr>
        <p:spPr>
          <a:xfrm>
            <a:off x="1219200" y="780182"/>
            <a:ext cx="7665720" cy="3754844"/>
          </a:xfrm>
          <a:prstGeom prst="rect">
            <a:avLst/>
          </a:prstGeom>
          <a:noFill/>
          <a:ln>
            <a:noFill/>
          </a:ln>
        </p:spPr>
        <p:txBody>
          <a:bodyPr anchorCtr="0" anchor="t" bIns="91425" lIns="91425" spcFirstLastPara="1" rIns="91425" wrap="square" tIns="91425">
            <a:spAutoFit/>
          </a:bodyPr>
          <a:lstStyle/>
          <a:p>
            <a:pPr indent="-285750" lvl="0" marL="400050" marR="0" rtl="0" algn="l">
              <a:lnSpc>
                <a:spcPct val="200000"/>
              </a:lnSpc>
              <a:spcBef>
                <a:spcPts val="0"/>
              </a:spcBef>
              <a:spcAft>
                <a:spcPts val="0"/>
              </a:spcAft>
              <a:buClr>
                <a:schemeClr val="dk1"/>
              </a:buClr>
              <a:buSzPts val="1800"/>
              <a:buFont typeface="Arial"/>
              <a:buChar char="•"/>
            </a:pPr>
            <a:r>
              <a:rPr b="0" i="0" lang="en" sz="1800" u="none" cap="none" strike="noStrike">
                <a:solidFill>
                  <a:schemeClr val="dk1"/>
                </a:solidFill>
                <a:latin typeface="Times New Roman"/>
                <a:ea typeface="Times New Roman"/>
                <a:cs typeface="Times New Roman"/>
                <a:sym typeface="Times New Roman"/>
              </a:rPr>
              <a:t>Six-time All-Star </a:t>
            </a:r>
            <a:endParaRPr b="0" i="0" sz="1800" u="none" cap="none" strike="noStrike">
              <a:solidFill>
                <a:schemeClr val="dk1"/>
              </a:solidFill>
              <a:latin typeface="Times New Roman"/>
              <a:ea typeface="Times New Roman"/>
              <a:cs typeface="Times New Roman"/>
              <a:sym typeface="Times New Roman"/>
            </a:endParaRPr>
          </a:p>
          <a:p>
            <a:pPr indent="-285750" lvl="0" marL="400050" marR="0" rtl="0" algn="l">
              <a:lnSpc>
                <a:spcPct val="200000"/>
              </a:lnSpc>
              <a:spcBef>
                <a:spcPts val="0"/>
              </a:spcBef>
              <a:spcAft>
                <a:spcPts val="0"/>
              </a:spcAft>
              <a:buClr>
                <a:schemeClr val="dk1"/>
              </a:buClr>
              <a:buSzPts val="1800"/>
              <a:buFont typeface="Arial"/>
              <a:buChar char="•"/>
            </a:pPr>
            <a:r>
              <a:rPr b="0" i="0" lang="en" sz="1800" u="none" cap="none" strike="noStrike">
                <a:solidFill>
                  <a:schemeClr val="dk1"/>
                </a:solidFill>
                <a:latin typeface="Times New Roman"/>
                <a:ea typeface="Times New Roman"/>
                <a:cs typeface="Times New Roman"/>
                <a:sym typeface="Times New Roman"/>
              </a:rPr>
              <a:t>2 World Series Appearances (1995 and 2002)</a:t>
            </a:r>
            <a:endParaRPr b="0" i="0" sz="1800" u="none" cap="none" strike="noStrike">
              <a:solidFill>
                <a:schemeClr val="dk1"/>
              </a:solidFill>
              <a:latin typeface="Times New Roman"/>
              <a:ea typeface="Times New Roman"/>
              <a:cs typeface="Times New Roman"/>
              <a:sym typeface="Times New Roman"/>
            </a:endParaRPr>
          </a:p>
          <a:p>
            <a:pPr indent="-285750" lvl="0" marL="400050" marR="0" rtl="0" algn="l">
              <a:lnSpc>
                <a:spcPct val="200000"/>
              </a:lnSpc>
              <a:spcBef>
                <a:spcPts val="0"/>
              </a:spcBef>
              <a:spcAft>
                <a:spcPts val="0"/>
              </a:spcAft>
              <a:buClr>
                <a:schemeClr val="dk1"/>
              </a:buClr>
              <a:buSzPts val="1800"/>
              <a:buFont typeface="Arial"/>
              <a:buChar char="•"/>
            </a:pPr>
            <a:r>
              <a:rPr b="0" i="0" lang="en" sz="1800" u="none" cap="none" strike="noStrike">
                <a:solidFill>
                  <a:schemeClr val="dk1"/>
                </a:solidFill>
                <a:latin typeface="Times New Roman"/>
                <a:ea typeface="Times New Roman"/>
                <a:cs typeface="Times New Roman"/>
                <a:sym typeface="Times New Roman"/>
              </a:rPr>
              <a:t>Four-time Gold Glove Award Winner</a:t>
            </a:r>
            <a:endParaRPr b="0" i="0" sz="1800" u="none" cap="none" strike="noStrike">
              <a:solidFill>
                <a:schemeClr val="dk1"/>
              </a:solidFill>
              <a:latin typeface="Times New Roman"/>
              <a:ea typeface="Times New Roman"/>
              <a:cs typeface="Times New Roman"/>
              <a:sym typeface="Times New Roman"/>
            </a:endParaRPr>
          </a:p>
          <a:p>
            <a:pPr indent="-285750" lvl="0" marL="400050" marR="0" rtl="0" algn="l">
              <a:lnSpc>
                <a:spcPct val="200000"/>
              </a:lnSpc>
              <a:spcBef>
                <a:spcPts val="0"/>
              </a:spcBef>
              <a:spcAft>
                <a:spcPts val="0"/>
              </a:spcAft>
              <a:buClr>
                <a:schemeClr val="dk1"/>
              </a:buClr>
              <a:buSzPts val="1800"/>
              <a:buFont typeface="Arial"/>
              <a:buChar char="•"/>
            </a:pPr>
            <a:r>
              <a:rPr b="0" i="0" lang="en" sz="1800" u="none" cap="none" strike="noStrike">
                <a:solidFill>
                  <a:schemeClr val="dk1"/>
                </a:solidFill>
                <a:latin typeface="Times New Roman"/>
                <a:ea typeface="Times New Roman"/>
                <a:cs typeface="Times New Roman"/>
                <a:sym typeface="Times New Roman"/>
              </a:rPr>
              <a:t>622 Stolen Bases, 15</a:t>
            </a:r>
            <a:r>
              <a:rPr b="0" baseline="30000" i="0" lang="en" sz="1800" u="none" cap="none" strike="noStrike">
                <a:solidFill>
                  <a:schemeClr val="dk1"/>
                </a:solidFill>
                <a:latin typeface="Times New Roman"/>
                <a:ea typeface="Times New Roman"/>
                <a:cs typeface="Times New Roman"/>
                <a:sym typeface="Times New Roman"/>
              </a:rPr>
              <a:t>th</a:t>
            </a:r>
            <a:r>
              <a:rPr b="0" i="0" lang="en" sz="1800" u="none" cap="none" strike="noStrike">
                <a:solidFill>
                  <a:schemeClr val="dk1"/>
                </a:solidFill>
                <a:latin typeface="Times New Roman"/>
                <a:ea typeface="Times New Roman"/>
                <a:cs typeface="Times New Roman"/>
                <a:sym typeface="Times New Roman"/>
              </a:rPr>
              <a:t> in MLB History</a:t>
            </a:r>
            <a:endParaRPr b="0" i="0" sz="1800" u="none" cap="none" strike="noStrike">
              <a:solidFill>
                <a:schemeClr val="dk1"/>
              </a:solidFill>
              <a:latin typeface="Times New Roman"/>
              <a:ea typeface="Times New Roman"/>
              <a:cs typeface="Times New Roman"/>
              <a:sym typeface="Times New Roman"/>
            </a:endParaRPr>
          </a:p>
          <a:p>
            <a:pPr indent="-285750" lvl="0" marL="400050" marR="0" rtl="0" algn="l">
              <a:lnSpc>
                <a:spcPct val="200000"/>
              </a:lnSpc>
              <a:spcBef>
                <a:spcPts val="0"/>
              </a:spcBef>
              <a:spcAft>
                <a:spcPts val="0"/>
              </a:spcAft>
              <a:buClr>
                <a:schemeClr val="dk1"/>
              </a:buClr>
              <a:buSzPts val="1800"/>
              <a:buFont typeface="Arial"/>
              <a:buChar char="•"/>
            </a:pPr>
            <a:r>
              <a:rPr b="0" i="0" lang="en" sz="1800" u="none" cap="none" strike="noStrike">
                <a:solidFill>
                  <a:schemeClr val="dk1"/>
                </a:solidFill>
                <a:latin typeface="Times New Roman"/>
                <a:ea typeface="Times New Roman"/>
                <a:cs typeface="Times New Roman"/>
                <a:sym typeface="Times New Roman"/>
              </a:rPr>
              <a:t>Record for most stolen bases in postseason</a:t>
            </a:r>
            <a:endParaRPr b="0" i="0" sz="1800" u="none" cap="none" strike="noStrike">
              <a:solidFill>
                <a:schemeClr val="dk1"/>
              </a:solidFill>
              <a:latin typeface="Times New Roman"/>
              <a:ea typeface="Times New Roman"/>
              <a:cs typeface="Times New Roman"/>
              <a:sym typeface="Times New Roman"/>
            </a:endParaRPr>
          </a:p>
          <a:p>
            <a:pPr indent="-285750" lvl="0" marL="400050" marR="0" rtl="0" algn="l">
              <a:lnSpc>
                <a:spcPct val="200000"/>
              </a:lnSpc>
              <a:spcBef>
                <a:spcPts val="0"/>
              </a:spcBef>
              <a:spcAft>
                <a:spcPts val="0"/>
              </a:spcAft>
              <a:buClr>
                <a:schemeClr val="dk1"/>
              </a:buClr>
              <a:buSzPts val="1800"/>
              <a:buFont typeface="Arial"/>
              <a:buChar char="•"/>
            </a:pPr>
            <a:r>
              <a:rPr b="0" i="0" lang="en" sz="1800" u="none" cap="none" strike="noStrike">
                <a:solidFill>
                  <a:schemeClr val="dk1"/>
                </a:solidFill>
                <a:latin typeface="Times New Roman"/>
                <a:ea typeface="Times New Roman"/>
                <a:cs typeface="Times New Roman"/>
                <a:sym typeface="Times New Roman"/>
              </a:rPr>
              <a:t>Member of the Cleveland Indians/Guardians Hall of Fame</a:t>
            </a:r>
            <a:endParaRPr b="0" i="0" sz="1600" u="none" cap="none" strike="noStrike">
              <a:solidFill>
                <a:schemeClr val="dk1"/>
              </a:solidFill>
              <a:latin typeface="Josefin Sans"/>
              <a:ea typeface="Josefin Sans"/>
              <a:cs typeface="Josefin Sans"/>
              <a:sym typeface="Josefin Sans"/>
            </a:endParaRPr>
          </a:p>
          <a:p>
            <a:pPr indent="-184150" lvl="0" marL="7429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Josefin Sans"/>
              <a:ea typeface="Josefin Sans"/>
              <a:cs typeface="Josefin Sans"/>
              <a:sym typeface="Josefin Sans"/>
            </a:endParaRPr>
          </a:p>
        </p:txBody>
      </p:sp>
      <p:sp>
        <p:nvSpPr>
          <p:cNvPr id="107" name="Google Shape;107;p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6"/>
          <p:cNvSpPr txBox="1"/>
          <p:nvPr>
            <p:ph type="title"/>
          </p:nvPr>
        </p:nvSpPr>
        <p:spPr>
          <a:xfrm>
            <a:off x="66949" y="0"/>
            <a:ext cx="8520600" cy="651641"/>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90000"/>
              </a:lnSpc>
              <a:spcBef>
                <a:spcPts val="0"/>
              </a:spcBef>
              <a:spcAft>
                <a:spcPts val="0"/>
              </a:spcAft>
              <a:buClr>
                <a:schemeClr val="dk1"/>
              </a:buClr>
              <a:buSzPct val="101010"/>
              <a:buFont typeface="Times New Roman"/>
              <a:buNone/>
            </a:pPr>
            <a:r>
              <a:rPr b="1" lang="en">
                <a:latin typeface="Times New Roman"/>
                <a:ea typeface="Times New Roman"/>
                <a:cs typeface="Times New Roman"/>
                <a:sym typeface="Times New Roman"/>
              </a:rPr>
              <a:t>Conclusions</a:t>
            </a:r>
            <a:endParaRPr b="1">
              <a:latin typeface="Times New Roman"/>
              <a:ea typeface="Times New Roman"/>
              <a:cs typeface="Times New Roman"/>
              <a:sym typeface="Times New Roman"/>
            </a:endParaRPr>
          </a:p>
          <a:p>
            <a:pPr indent="0" lvl="0" marL="0" rtl="0" algn="l">
              <a:lnSpc>
                <a:spcPct val="90000"/>
              </a:lnSpc>
              <a:spcBef>
                <a:spcPts val="0"/>
              </a:spcBef>
              <a:spcAft>
                <a:spcPts val="0"/>
              </a:spcAft>
              <a:buClr>
                <a:schemeClr val="dk1"/>
              </a:buClr>
              <a:buSzPct val="101010"/>
              <a:buFont typeface="Times New Roman"/>
              <a:buNone/>
            </a:pPr>
            <a:r>
              <a:rPr b="1" lang="en">
                <a:latin typeface="Times New Roman"/>
                <a:ea typeface="Times New Roman"/>
                <a:cs typeface="Times New Roman"/>
                <a:sym typeface="Times New Roman"/>
              </a:rPr>
              <a:t> </a:t>
            </a:r>
            <a:endParaRPr b="1">
              <a:latin typeface="Times New Roman"/>
              <a:ea typeface="Times New Roman"/>
              <a:cs typeface="Times New Roman"/>
              <a:sym typeface="Times New Roman"/>
            </a:endParaRPr>
          </a:p>
        </p:txBody>
      </p:sp>
      <p:sp>
        <p:nvSpPr>
          <p:cNvPr id="374" name="Google Shape;374;p46"/>
          <p:cNvSpPr txBox="1"/>
          <p:nvPr>
            <p:ph idx="1" type="body"/>
          </p:nvPr>
        </p:nvSpPr>
        <p:spPr>
          <a:xfrm>
            <a:off x="415025" y="950614"/>
            <a:ext cx="8313950" cy="4574946"/>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200"/>
              </a:spcBef>
              <a:spcAft>
                <a:spcPts val="0"/>
              </a:spcAft>
              <a:buClr>
                <a:schemeClr val="dk1"/>
              </a:buClr>
              <a:buSzPts val="1800"/>
              <a:buNone/>
            </a:pPr>
            <a:r>
              <a:rPr b="1" lang="en" sz="1600">
                <a:solidFill>
                  <a:schemeClr val="dk1"/>
                </a:solidFill>
                <a:latin typeface="Times New Roman"/>
                <a:ea typeface="Times New Roman"/>
                <a:cs typeface="Times New Roman"/>
                <a:sym typeface="Times New Roman"/>
              </a:rPr>
              <a:t>Kenny Lofton’s legacy is one of excellence, speed, and the ability to field his position. </a:t>
            </a:r>
            <a:r>
              <a:rPr lang="en" sz="1600">
                <a:solidFill>
                  <a:schemeClr val="dk1"/>
                </a:solidFill>
                <a:latin typeface="Times New Roman"/>
                <a:ea typeface="Times New Roman"/>
                <a:cs typeface="Times New Roman"/>
                <a:sym typeface="Times New Roman"/>
              </a:rPr>
              <a:t>To summarize:</a:t>
            </a:r>
            <a:endParaRPr/>
          </a:p>
          <a:p>
            <a:pPr indent="0" lvl="0" marL="0" rtl="0" algn="l">
              <a:lnSpc>
                <a:spcPct val="90000"/>
              </a:lnSpc>
              <a:spcBef>
                <a:spcPts val="1200"/>
              </a:spcBef>
              <a:spcAft>
                <a:spcPts val="0"/>
              </a:spcAft>
              <a:buClr>
                <a:schemeClr val="dk1"/>
              </a:buClr>
              <a:buSzPts val="1800"/>
              <a:buNone/>
            </a:pPr>
            <a:r>
              <a:t/>
            </a:r>
            <a:endParaRPr sz="160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Clr>
                <a:schemeClr val="dk1"/>
              </a:buClr>
              <a:buSzPts val="1800"/>
              <a:buNone/>
            </a:pPr>
            <a:r>
              <a:t/>
            </a:r>
            <a:endParaRPr sz="160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Clr>
                <a:schemeClr val="dk1"/>
              </a:buClr>
              <a:buSzPts val="1800"/>
              <a:buNone/>
            </a:pPr>
            <a:r>
              <a:t/>
            </a:r>
            <a:endParaRPr sz="160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Clr>
                <a:schemeClr val="dk1"/>
              </a:buClr>
              <a:buSzPts val="1800"/>
              <a:buNone/>
            </a:pPr>
            <a:r>
              <a:t/>
            </a:r>
            <a:endParaRPr sz="160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Clr>
                <a:schemeClr val="dk1"/>
              </a:buClr>
              <a:buSzPts val="1800"/>
              <a:buNone/>
            </a:pPr>
            <a:r>
              <a:t/>
            </a:r>
            <a:endParaRPr sz="160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Clr>
                <a:schemeClr val="dk1"/>
              </a:buClr>
              <a:buSzPts val="1800"/>
              <a:buNone/>
            </a:pPr>
            <a:r>
              <a:t/>
            </a:r>
            <a:endParaRPr sz="160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Clr>
                <a:schemeClr val="dk1"/>
              </a:buClr>
              <a:buSzPts val="1800"/>
              <a:buNone/>
            </a:pPr>
            <a:r>
              <a:t/>
            </a:r>
            <a:endParaRPr sz="1600">
              <a:solidFill>
                <a:schemeClr val="dk1"/>
              </a:solidFill>
              <a:latin typeface="Times New Roman"/>
              <a:ea typeface="Times New Roman"/>
              <a:cs typeface="Times New Roman"/>
              <a:sym typeface="Times New Roman"/>
            </a:endParaRPr>
          </a:p>
          <a:p>
            <a:pPr indent="0" lvl="0" marL="0" rtl="0" algn="l">
              <a:lnSpc>
                <a:spcPct val="90000"/>
              </a:lnSpc>
              <a:spcBef>
                <a:spcPts val="1200"/>
              </a:spcBef>
              <a:spcAft>
                <a:spcPts val="0"/>
              </a:spcAft>
              <a:buClr>
                <a:schemeClr val="dk1"/>
              </a:buClr>
              <a:buSzPts val="1800"/>
              <a:buNone/>
            </a:pPr>
            <a:r>
              <a:t/>
            </a:r>
            <a:endParaRPr sz="1600">
              <a:solidFill>
                <a:schemeClr val="dk1"/>
              </a:solidFill>
              <a:latin typeface="Times New Roman"/>
              <a:ea typeface="Times New Roman"/>
              <a:cs typeface="Times New Roman"/>
              <a:sym typeface="Times New Roman"/>
            </a:endParaRPr>
          </a:p>
          <a:p>
            <a:pPr indent="0" lvl="0" marL="0" rtl="0" algn="l">
              <a:lnSpc>
                <a:spcPct val="90000"/>
              </a:lnSpc>
              <a:spcBef>
                <a:spcPts val="0"/>
              </a:spcBef>
              <a:spcAft>
                <a:spcPts val="0"/>
              </a:spcAft>
              <a:buClr>
                <a:schemeClr val="dk1"/>
              </a:buClr>
              <a:buSzPts val="1200"/>
              <a:buNone/>
            </a:pPr>
            <a:r>
              <a:rPr b="1" lang="en" sz="1600">
                <a:solidFill>
                  <a:schemeClr val="dk1"/>
                </a:solidFill>
                <a:latin typeface="Times New Roman"/>
                <a:ea typeface="Times New Roman"/>
                <a:cs typeface="Times New Roman"/>
                <a:sym typeface="Times New Roman"/>
              </a:rPr>
              <a:t>In conclusion, Kenny Lofton deserves to be in the Baseball Hall of Fame given his overall ability as a hitter, base stealer, and elite centerfielder.</a:t>
            </a:r>
            <a:endParaRPr b="1" sz="1600">
              <a:solidFill>
                <a:schemeClr val="dk1"/>
              </a:solidFill>
              <a:latin typeface="Times New Roman"/>
              <a:ea typeface="Times New Roman"/>
              <a:cs typeface="Times New Roman"/>
              <a:sym typeface="Times New Roman"/>
            </a:endParaRPr>
          </a:p>
        </p:txBody>
      </p:sp>
      <p:sp>
        <p:nvSpPr>
          <p:cNvPr id="375" name="Google Shape;375;p4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888888"/>
              </a:buClr>
              <a:buSzPts val="900"/>
              <a:buFont typeface="Calibri"/>
              <a:buNone/>
            </a:pPr>
            <a:fld id="{00000000-1234-1234-1234-123412341234}" type="slidenum">
              <a:rPr lang="en"/>
              <a:t>‹#›</a:t>
            </a:fld>
            <a:endParaRPr/>
          </a:p>
        </p:txBody>
      </p:sp>
      <p:pic>
        <p:nvPicPr>
          <p:cNvPr id="376" name="Google Shape;376;p46"/>
          <p:cNvPicPr preferRelativeResize="0"/>
          <p:nvPr/>
        </p:nvPicPr>
        <p:blipFill rotWithShape="1">
          <a:blip r:embed="rId3">
            <a:alphaModFix/>
          </a:blip>
          <a:srcRect b="0" l="0" r="0" t="0"/>
          <a:stretch/>
        </p:blipFill>
        <p:spPr>
          <a:xfrm>
            <a:off x="5826098" y="1709534"/>
            <a:ext cx="2837499" cy="2436685"/>
          </a:xfrm>
          <a:prstGeom prst="rect">
            <a:avLst/>
          </a:prstGeom>
          <a:noFill/>
          <a:ln cap="flat" cmpd="sng" w="28575">
            <a:solidFill>
              <a:schemeClr val="dk1"/>
            </a:solidFill>
            <a:prstDash val="solid"/>
            <a:round/>
            <a:headEnd len="sm" w="sm" type="none"/>
            <a:tailEnd len="sm" w="sm" type="none"/>
          </a:ln>
        </p:spPr>
      </p:pic>
      <p:sp>
        <p:nvSpPr>
          <p:cNvPr id="377" name="Google Shape;377;p46"/>
          <p:cNvSpPr txBox="1"/>
          <p:nvPr/>
        </p:nvSpPr>
        <p:spPr>
          <a:xfrm>
            <a:off x="247380" y="1589049"/>
            <a:ext cx="5513340" cy="2893059"/>
          </a:xfrm>
          <a:prstGeom prst="rect">
            <a:avLst/>
          </a:prstGeom>
          <a:noFill/>
          <a:ln>
            <a:noFill/>
          </a:ln>
        </p:spPr>
        <p:txBody>
          <a:bodyPr anchorCtr="0" anchor="t" bIns="45700" lIns="91425" spcFirstLastPara="1" rIns="91425" wrap="square" tIns="45700">
            <a:spAutoFit/>
          </a:bodyPr>
          <a:lstStyle/>
          <a:p>
            <a:pPr indent="0" lvl="0" marL="15240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chemeClr val="dk1"/>
              </a:buClr>
              <a:buSzPts val="1200"/>
              <a:buFont typeface="Times New Roman"/>
              <a:buChar char="●"/>
            </a:pPr>
            <a:r>
              <a:rPr b="0" i="0" lang="en" sz="1400" u="none" cap="none" strike="noStrike">
                <a:solidFill>
                  <a:schemeClr val="dk1"/>
                </a:solidFill>
                <a:latin typeface="Times New Roman"/>
                <a:ea typeface="Times New Roman"/>
                <a:cs typeface="Times New Roman"/>
                <a:sym typeface="Times New Roman"/>
              </a:rPr>
              <a:t>Lofton </a:t>
            </a:r>
            <a:r>
              <a:rPr b="1" i="0" lang="en" sz="1400" u="none" cap="none" strike="noStrike">
                <a:solidFill>
                  <a:schemeClr val="dk1"/>
                </a:solidFill>
                <a:latin typeface="Times New Roman"/>
                <a:ea typeface="Times New Roman"/>
                <a:cs typeface="Times New Roman"/>
                <a:sym typeface="Times New Roman"/>
              </a:rPr>
              <a:t>surpassed 22 HOF centerfielders in stolen bases by a minimum of 186 stolen bases</a:t>
            </a:r>
            <a:r>
              <a:rPr b="0" i="0" lang="en" sz="1400" u="none" cap="none" strike="noStrike">
                <a:solidFill>
                  <a:schemeClr val="dk1"/>
                </a:solidFill>
                <a:latin typeface="Times New Roman"/>
                <a:ea typeface="Times New Roman"/>
                <a:cs typeface="Times New Roman"/>
                <a:sym typeface="Times New Roman"/>
              </a:rPr>
              <a:t>. His ability to get on base and steal bases made him a superb leadoff hitter, rivaling any players in the HOF.</a:t>
            </a:r>
            <a:endParaRPr b="0" i="0" sz="14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chemeClr val="dk1"/>
              </a:buClr>
              <a:buSzPts val="1200"/>
              <a:buFont typeface="Times New Roman"/>
              <a:buChar char="●"/>
            </a:pPr>
            <a:r>
              <a:rPr b="0" i="0" lang="en" sz="1400" u="none" cap="none" strike="noStrike">
                <a:solidFill>
                  <a:schemeClr val="dk1"/>
                </a:solidFill>
                <a:latin typeface="Times New Roman"/>
                <a:ea typeface="Times New Roman"/>
                <a:cs typeface="Times New Roman"/>
                <a:sym typeface="Times New Roman"/>
              </a:rPr>
              <a:t>Lofton’s </a:t>
            </a:r>
            <a:r>
              <a:rPr b="1" i="0" lang="en" sz="1400" u="none" cap="none" strike="noStrike">
                <a:solidFill>
                  <a:schemeClr val="dk1"/>
                </a:solidFill>
                <a:latin typeface="Times New Roman"/>
                <a:ea typeface="Times New Roman"/>
                <a:cs typeface="Times New Roman"/>
                <a:sym typeface="Times New Roman"/>
              </a:rPr>
              <a:t>Total Zone (TZ) score surpasses any in the HOF Group</a:t>
            </a:r>
            <a:r>
              <a:rPr b="0" i="0" lang="en" sz="1400" u="none" cap="none" strike="noStrike">
                <a:solidFill>
                  <a:schemeClr val="dk1"/>
                </a:solidFill>
                <a:latin typeface="Times New Roman"/>
                <a:ea typeface="Times New Roman"/>
                <a:cs typeface="Times New Roman"/>
                <a:sym typeface="Times New Roman"/>
              </a:rPr>
              <a:t>. </a:t>
            </a:r>
            <a:endParaRPr b="0" i="0" sz="1400" u="none" cap="none" strike="noStrike">
              <a:solidFill>
                <a:schemeClr val="dk1"/>
              </a:solidFill>
              <a:latin typeface="Times New Roman"/>
              <a:ea typeface="Times New Roman"/>
              <a:cs typeface="Times New Roman"/>
              <a:sym typeface="Times New Roman"/>
            </a:endParaRPr>
          </a:p>
          <a:p>
            <a:pPr indent="0" lvl="0" marL="15240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chemeClr val="dk1"/>
              </a:buClr>
              <a:buSzPts val="1200"/>
              <a:buFont typeface="Times New Roman"/>
              <a:buChar char="●"/>
            </a:pPr>
            <a:r>
              <a:rPr b="0" i="0" lang="en" sz="1400" u="none" cap="none" strike="noStrike">
                <a:solidFill>
                  <a:schemeClr val="dk1"/>
                </a:solidFill>
                <a:latin typeface="Times New Roman"/>
                <a:ea typeface="Times New Roman"/>
                <a:cs typeface="Times New Roman"/>
                <a:sym typeface="Times New Roman"/>
              </a:rPr>
              <a:t>Lofton has the </a:t>
            </a:r>
            <a:r>
              <a:rPr b="1" i="0" lang="en" sz="1400" u="none" cap="none" strike="noStrike">
                <a:solidFill>
                  <a:schemeClr val="dk1"/>
                </a:solidFill>
                <a:latin typeface="Times New Roman"/>
                <a:ea typeface="Times New Roman"/>
                <a:cs typeface="Times New Roman"/>
                <a:sym typeface="Times New Roman"/>
              </a:rPr>
              <a:t>highest WAR in his peer group with a 68.4</a:t>
            </a:r>
            <a:r>
              <a:rPr b="0" i="0" lang="en" sz="1400" u="none" cap="none" strike="noStrike">
                <a:solidFill>
                  <a:schemeClr val="dk1"/>
                </a:solidFill>
                <a:latin typeface="Times New Roman"/>
                <a:ea typeface="Times New Roman"/>
                <a:cs typeface="Times New Roman"/>
                <a:sym typeface="Times New Roman"/>
              </a:rPr>
              <a:t>, showing his status as a great, well-rounded player.</a:t>
            </a:r>
            <a:endParaRPr/>
          </a:p>
          <a:p>
            <a:pPr indent="0" lvl="0" marL="15240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chemeClr val="dk1"/>
              </a:buClr>
              <a:buSzPts val="1200"/>
              <a:buFont typeface="Times New Roman"/>
              <a:buChar char="●"/>
            </a:pPr>
            <a:r>
              <a:rPr b="0" i="0" lang="en" sz="1400" u="none" cap="none" strike="noStrike">
                <a:solidFill>
                  <a:schemeClr val="dk1"/>
                </a:solidFill>
                <a:latin typeface="Times New Roman"/>
                <a:ea typeface="Times New Roman"/>
                <a:cs typeface="Times New Roman"/>
                <a:sym typeface="Times New Roman"/>
              </a:rPr>
              <a:t>Lofton has a </a:t>
            </a:r>
            <a:r>
              <a:rPr b="1" i="0" lang="en" sz="1400" u="none" cap="none" strike="noStrike">
                <a:solidFill>
                  <a:schemeClr val="dk1"/>
                </a:solidFill>
                <a:latin typeface="Times New Roman"/>
                <a:ea typeface="Times New Roman"/>
                <a:cs typeface="Times New Roman"/>
                <a:sym typeface="Times New Roman"/>
              </a:rPr>
              <a:t>JAWS score which is very comparable to HOF centerfielders</a:t>
            </a:r>
            <a:r>
              <a:rPr b="0" i="0" lang="en" sz="1400" u="none" cap="none" strike="noStrike">
                <a:solidFill>
                  <a:schemeClr val="dk1"/>
                </a:solidFill>
                <a:latin typeface="Times New Roman"/>
                <a:ea typeface="Times New Roman"/>
                <a:cs typeface="Times New Roman"/>
                <a:sym typeface="Times New Roman"/>
              </a:rPr>
              <a:t>.</a:t>
            </a:r>
            <a:endParaRPr b="1" i="0" sz="1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8"/>
          <p:cNvSpPr txBox="1"/>
          <p:nvPr>
            <p:ph type="title"/>
          </p:nvPr>
        </p:nvSpPr>
        <p:spPr>
          <a:xfrm>
            <a:off x="0" y="392802"/>
            <a:ext cx="9144000" cy="6162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90000"/>
              </a:lnSpc>
              <a:spcBef>
                <a:spcPts val="0"/>
              </a:spcBef>
              <a:spcAft>
                <a:spcPts val="0"/>
              </a:spcAft>
              <a:buClr>
                <a:schemeClr val="dk1"/>
              </a:buClr>
              <a:buSzPct val="101010"/>
              <a:buFont typeface="Times New Roman"/>
              <a:buNone/>
            </a:pPr>
            <a:r>
              <a:rPr b="1" lang="en">
                <a:latin typeface="Times New Roman"/>
                <a:ea typeface="Times New Roman"/>
                <a:cs typeface="Times New Roman"/>
                <a:sym typeface="Times New Roman"/>
              </a:rPr>
              <a:t>Acknowledgement of Advisers and Mentors</a:t>
            </a:r>
            <a:br>
              <a:rPr b="1" lang="en">
                <a:latin typeface="Times New Roman"/>
                <a:ea typeface="Times New Roman"/>
                <a:cs typeface="Times New Roman"/>
                <a:sym typeface="Times New Roman"/>
              </a:rPr>
            </a:br>
            <a:endParaRPr b="1">
              <a:latin typeface="Times New Roman"/>
              <a:ea typeface="Times New Roman"/>
              <a:cs typeface="Times New Roman"/>
              <a:sym typeface="Times New Roman"/>
            </a:endParaRPr>
          </a:p>
        </p:txBody>
      </p:sp>
      <p:sp>
        <p:nvSpPr>
          <p:cNvPr id="383" name="Google Shape;383;p48"/>
          <p:cNvSpPr txBox="1"/>
          <p:nvPr>
            <p:ph idx="12" type="sldNum"/>
          </p:nvPr>
        </p:nvSpPr>
        <p:spPr>
          <a:xfrm>
            <a:off x="8490250" y="4444524"/>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
        <p:nvSpPr>
          <p:cNvPr id="384" name="Google Shape;384;p48"/>
          <p:cNvSpPr txBox="1"/>
          <p:nvPr/>
        </p:nvSpPr>
        <p:spPr>
          <a:xfrm>
            <a:off x="197070" y="1306397"/>
            <a:ext cx="4289676" cy="1569630"/>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800"/>
              <a:buFont typeface="Arial"/>
              <a:buNone/>
            </a:pPr>
            <a:r>
              <a:rPr b="1" i="0" lang="en" sz="1800" u="sng" cap="none" strike="noStrike">
                <a:solidFill>
                  <a:schemeClr val="dk1"/>
                </a:solidFill>
                <a:latin typeface="Times New Roman"/>
                <a:ea typeface="Times New Roman"/>
                <a:cs typeface="Times New Roman"/>
                <a:sym typeface="Times New Roman"/>
              </a:rPr>
              <a:t>Nogales High School</a:t>
            </a:r>
            <a:endParaRPr b="1" i="0" sz="1800" u="sng" cap="none" strike="noStrike">
              <a:solidFill>
                <a:schemeClr val="dk1"/>
              </a:solidFill>
              <a:latin typeface="Times New Roman"/>
              <a:ea typeface="Times New Roman"/>
              <a:cs typeface="Times New Roman"/>
              <a:sym typeface="Times New Roman"/>
            </a:endParaRPr>
          </a:p>
          <a:p>
            <a:pPr indent="-317500" lvl="0" marL="457200" marR="0" rtl="0" algn="l">
              <a:lnSpc>
                <a:spcPct val="100000"/>
              </a:lnSpc>
              <a:spcBef>
                <a:spcPts val="0"/>
              </a:spcBef>
              <a:spcAft>
                <a:spcPts val="0"/>
              </a:spcAft>
              <a:buClr>
                <a:srgbClr val="FFFFFF"/>
              </a:buClr>
              <a:buSzPts val="1400"/>
              <a:buFont typeface="Times New Roman"/>
              <a:buChar char="●"/>
            </a:pPr>
            <a:r>
              <a:rPr b="1" i="0" lang="en" sz="1800" u="none" cap="none" strike="noStrike">
                <a:solidFill>
                  <a:schemeClr val="dk1"/>
                </a:solidFill>
                <a:latin typeface="Times New Roman"/>
                <a:ea typeface="Times New Roman"/>
                <a:cs typeface="Times New Roman"/>
                <a:sym typeface="Times New Roman"/>
              </a:rPr>
              <a:t>Angel Canto</a:t>
            </a:r>
            <a:r>
              <a:rPr b="0" i="0" lang="en" sz="1800" u="none" cap="none" strike="noStrike">
                <a:solidFill>
                  <a:schemeClr val="dk1"/>
                </a:solidFill>
                <a:latin typeface="Times New Roman"/>
                <a:ea typeface="Times New Roman"/>
                <a:cs typeface="Times New Roman"/>
                <a:sym typeface="Times New Roman"/>
              </a:rPr>
              <a:t>, Superintendent</a:t>
            </a:r>
            <a:endParaRPr b="0" i="0" sz="1800" u="none" cap="none" strike="noStrike">
              <a:solidFill>
                <a:schemeClr val="dk1"/>
              </a:solidFill>
              <a:latin typeface="Times New Roman"/>
              <a:ea typeface="Times New Roman"/>
              <a:cs typeface="Times New Roman"/>
              <a:sym typeface="Times New Roman"/>
            </a:endParaRPr>
          </a:p>
          <a:p>
            <a:pPr indent="-317500" lvl="0" marL="457200" marR="0" rtl="0" algn="l">
              <a:lnSpc>
                <a:spcPct val="100000"/>
              </a:lnSpc>
              <a:spcBef>
                <a:spcPts val="0"/>
              </a:spcBef>
              <a:spcAft>
                <a:spcPts val="0"/>
              </a:spcAft>
              <a:buClr>
                <a:srgbClr val="FFFFFF"/>
              </a:buClr>
              <a:buSzPts val="1400"/>
              <a:buFont typeface="Times New Roman"/>
              <a:buChar char="●"/>
            </a:pPr>
            <a:r>
              <a:rPr b="1" i="0" lang="en" sz="1800" u="none" cap="none" strike="noStrike">
                <a:solidFill>
                  <a:schemeClr val="dk1"/>
                </a:solidFill>
                <a:latin typeface="Times New Roman"/>
                <a:ea typeface="Times New Roman"/>
                <a:cs typeface="Times New Roman"/>
                <a:sym typeface="Times New Roman"/>
              </a:rPr>
              <a:t>Tim Colgate</a:t>
            </a:r>
            <a:r>
              <a:rPr b="0" i="0" lang="en" sz="1800" u="none" cap="none" strike="noStrike">
                <a:solidFill>
                  <a:schemeClr val="dk1"/>
                </a:solidFill>
                <a:latin typeface="Times New Roman"/>
                <a:ea typeface="Times New Roman"/>
                <a:cs typeface="Times New Roman"/>
                <a:sym typeface="Times New Roman"/>
              </a:rPr>
              <a:t>, Principal</a:t>
            </a:r>
            <a:endParaRPr b="0" i="0" sz="1800" u="none" cap="none" strike="noStrike">
              <a:solidFill>
                <a:schemeClr val="dk1"/>
              </a:solidFill>
              <a:latin typeface="Times New Roman"/>
              <a:ea typeface="Times New Roman"/>
              <a:cs typeface="Times New Roman"/>
              <a:sym typeface="Times New Roman"/>
            </a:endParaRPr>
          </a:p>
          <a:p>
            <a:pPr indent="-317500" lvl="0" marL="457200" marR="0" rtl="0" algn="l">
              <a:lnSpc>
                <a:spcPct val="100000"/>
              </a:lnSpc>
              <a:spcBef>
                <a:spcPts val="0"/>
              </a:spcBef>
              <a:spcAft>
                <a:spcPts val="0"/>
              </a:spcAft>
              <a:buClr>
                <a:srgbClr val="FFFFFF"/>
              </a:buClr>
              <a:buSzPts val="1400"/>
              <a:buFont typeface="Times New Roman"/>
              <a:buChar char="●"/>
            </a:pPr>
            <a:r>
              <a:rPr b="1" i="0" lang="en" sz="1800" u="none" cap="none" strike="noStrike">
                <a:solidFill>
                  <a:schemeClr val="dk1"/>
                </a:solidFill>
                <a:latin typeface="Times New Roman"/>
                <a:ea typeface="Times New Roman"/>
                <a:cs typeface="Times New Roman"/>
                <a:sym typeface="Times New Roman"/>
              </a:rPr>
              <a:t>Ravi Dutt Chauniyal</a:t>
            </a:r>
            <a:r>
              <a:rPr b="0" i="0" lang="en" sz="1800" u="none" cap="none" strike="noStrike">
                <a:solidFill>
                  <a:schemeClr val="dk1"/>
                </a:solidFill>
                <a:latin typeface="Times New Roman"/>
                <a:ea typeface="Times New Roman"/>
                <a:cs typeface="Times New Roman"/>
                <a:sym typeface="Times New Roman"/>
              </a:rPr>
              <a:t>, SACP Advisor</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Nunito"/>
              <a:ea typeface="Nunito"/>
              <a:cs typeface="Nunito"/>
              <a:sym typeface="Nunito"/>
            </a:endParaRPr>
          </a:p>
        </p:txBody>
      </p:sp>
      <p:sp>
        <p:nvSpPr>
          <p:cNvPr id="385" name="Google Shape;385;p48"/>
          <p:cNvSpPr txBox="1"/>
          <p:nvPr/>
        </p:nvSpPr>
        <p:spPr>
          <a:xfrm>
            <a:off x="197070" y="2459323"/>
            <a:ext cx="4091152" cy="1015632"/>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800"/>
              <a:buFont typeface="Arial"/>
              <a:buNone/>
            </a:pPr>
            <a:r>
              <a:rPr b="1" i="0" lang="en" sz="1800" u="sng" cap="none" strike="noStrike">
                <a:solidFill>
                  <a:schemeClr val="dk1"/>
                </a:solidFill>
                <a:latin typeface="Times New Roman"/>
                <a:ea typeface="Times New Roman"/>
                <a:cs typeface="Times New Roman"/>
                <a:sym typeface="Times New Roman"/>
              </a:rPr>
              <a:t>Santa Cruz County</a:t>
            </a:r>
            <a:endParaRPr b="1" i="0" sz="1800" u="sng" cap="none" strike="noStrike">
              <a:solidFill>
                <a:schemeClr val="dk1"/>
              </a:solidFill>
              <a:latin typeface="Times New Roman"/>
              <a:ea typeface="Times New Roman"/>
              <a:cs typeface="Times New Roman"/>
              <a:sym typeface="Times New Roman"/>
            </a:endParaRPr>
          </a:p>
          <a:p>
            <a:pPr indent="-317500" lvl="0" marL="457200" marR="0" rtl="0" algn="l">
              <a:lnSpc>
                <a:spcPct val="100000"/>
              </a:lnSpc>
              <a:spcBef>
                <a:spcPts val="0"/>
              </a:spcBef>
              <a:spcAft>
                <a:spcPts val="0"/>
              </a:spcAft>
              <a:buClr>
                <a:srgbClr val="FFFFFF"/>
              </a:buClr>
              <a:buSzPts val="1400"/>
              <a:buFont typeface="Times New Roman"/>
              <a:buChar char="●"/>
            </a:pPr>
            <a:r>
              <a:rPr b="1" i="0" lang="en" sz="1800" u="none" cap="none" strike="noStrike">
                <a:solidFill>
                  <a:schemeClr val="dk1"/>
                </a:solidFill>
                <a:latin typeface="Times New Roman"/>
                <a:ea typeface="Times New Roman"/>
                <a:cs typeface="Times New Roman"/>
                <a:sym typeface="Times New Roman"/>
              </a:rPr>
              <a:t>Christopher Young</a:t>
            </a:r>
            <a:r>
              <a:rPr b="0" i="0" lang="en" sz="1800" u="none" cap="none" strike="noStrike">
                <a:solidFill>
                  <a:schemeClr val="dk1"/>
                </a:solidFill>
                <a:latin typeface="Times New Roman"/>
                <a:ea typeface="Times New Roman"/>
                <a:cs typeface="Times New Roman"/>
                <a:sym typeface="Times New Roman"/>
              </a:rPr>
              <a:t>, Chief Deputy</a:t>
            </a:r>
            <a:endParaRPr b="0" i="0" sz="1800" u="none" cap="none" strike="noStrike">
              <a:solidFill>
                <a:schemeClr val="dk1"/>
              </a:solidFill>
              <a:latin typeface="Times New Roman"/>
              <a:ea typeface="Times New Roman"/>
              <a:cs typeface="Times New Roman"/>
              <a:sym typeface="Times New Roman"/>
            </a:endParaRPr>
          </a:p>
          <a:p>
            <a:pPr indent="-317500" lvl="0" marL="457200" marR="0" rtl="0" algn="l">
              <a:lnSpc>
                <a:spcPct val="100000"/>
              </a:lnSpc>
              <a:spcBef>
                <a:spcPts val="0"/>
              </a:spcBef>
              <a:spcAft>
                <a:spcPts val="0"/>
              </a:spcAft>
              <a:buClr>
                <a:srgbClr val="FFFFFF"/>
              </a:buClr>
              <a:buSzPts val="1400"/>
              <a:buFont typeface="Times New Roman"/>
              <a:buChar char="●"/>
            </a:pPr>
            <a:r>
              <a:rPr b="1" i="0" lang="en" sz="1800" u="none" cap="none" strike="noStrike">
                <a:solidFill>
                  <a:schemeClr val="dk1"/>
                </a:solidFill>
                <a:latin typeface="Times New Roman"/>
                <a:ea typeface="Times New Roman"/>
                <a:cs typeface="Times New Roman"/>
                <a:sym typeface="Times New Roman"/>
              </a:rPr>
              <a:t>Rachel Sedgwick</a:t>
            </a:r>
            <a:endParaRPr b="1" i="0" sz="1800" u="none" cap="none" strike="noStrike">
              <a:solidFill>
                <a:schemeClr val="dk1"/>
              </a:solidFill>
              <a:latin typeface="Times New Roman"/>
              <a:ea typeface="Times New Roman"/>
              <a:cs typeface="Times New Roman"/>
              <a:sym typeface="Times New Roman"/>
            </a:endParaRPr>
          </a:p>
        </p:txBody>
      </p:sp>
      <p:sp>
        <p:nvSpPr>
          <p:cNvPr id="386" name="Google Shape;386;p48"/>
          <p:cNvSpPr txBox="1"/>
          <p:nvPr/>
        </p:nvSpPr>
        <p:spPr>
          <a:xfrm>
            <a:off x="197070" y="3395663"/>
            <a:ext cx="4289676" cy="1569630"/>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800"/>
              <a:buFont typeface="Arial"/>
              <a:buNone/>
            </a:pPr>
            <a:r>
              <a:rPr b="1" i="0" lang="en" sz="1800" u="sng" cap="none" strike="noStrike">
                <a:solidFill>
                  <a:schemeClr val="dk1"/>
                </a:solidFill>
                <a:latin typeface="Times New Roman"/>
                <a:ea typeface="Times New Roman"/>
                <a:cs typeface="Times New Roman"/>
                <a:sym typeface="Times New Roman"/>
              </a:rPr>
              <a:t>The Sports Analytics Club Program</a:t>
            </a:r>
            <a:endParaRPr b="1" i="0" sz="1800" u="sng" cap="none" strike="noStrike">
              <a:solidFill>
                <a:schemeClr val="dk1"/>
              </a:solidFill>
              <a:latin typeface="Times New Roman"/>
              <a:ea typeface="Times New Roman"/>
              <a:cs typeface="Times New Roman"/>
              <a:sym typeface="Times New Roman"/>
            </a:endParaRPr>
          </a:p>
          <a:p>
            <a:pPr indent="-317500" lvl="0" marL="457200" marR="0" rtl="0" algn="l">
              <a:lnSpc>
                <a:spcPct val="100000"/>
              </a:lnSpc>
              <a:spcBef>
                <a:spcPts val="0"/>
              </a:spcBef>
              <a:spcAft>
                <a:spcPts val="0"/>
              </a:spcAft>
              <a:buClr>
                <a:srgbClr val="FFFFFF"/>
              </a:buClr>
              <a:buSzPts val="1400"/>
              <a:buFont typeface="Times New Roman"/>
              <a:buChar char="●"/>
            </a:pPr>
            <a:r>
              <a:rPr b="1" i="0" lang="en" sz="1800" u="none" cap="none" strike="noStrike">
                <a:solidFill>
                  <a:schemeClr val="dk1"/>
                </a:solidFill>
                <a:latin typeface="Times New Roman"/>
                <a:ea typeface="Times New Roman"/>
                <a:cs typeface="Times New Roman"/>
                <a:sym typeface="Times New Roman"/>
              </a:rPr>
              <a:t>Robert L. Clayton</a:t>
            </a:r>
            <a:r>
              <a:rPr b="0" i="0" lang="en" sz="1800" u="none" cap="none" strike="noStrike">
                <a:solidFill>
                  <a:schemeClr val="dk1"/>
                </a:solidFill>
                <a:latin typeface="Times New Roman"/>
                <a:ea typeface="Times New Roman"/>
                <a:cs typeface="Times New Roman"/>
                <a:sym typeface="Times New Roman"/>
              </a:rPr>
              <a:t>, CEO and Co-Founder</a:t>
            </a:r>
            <a:endParaRPr b="0" i="0" sz="1800" u="none" cap="none" strike="noStrike">
              <a:solidFill>
                <a:schemeClr val="dk1"/>
              </a:solidFill>
              <a:latin typeface="Times New Roman"/>
              <a:ea typeface="Times New Roman"/>
              <a:cs typeface="Times New Roman"/>
              <a:sym typeface="Times New Roman"/>
            </a:endParaRPr>
          </a:p>
          <a:p>
            <a:pPr indent="-317500" lvl="0" marL="457200" marR="0" rtl="0" algn="l">
              <a:lnSpc>
                <a:spcPct val="100000"/>
              </a:lnSpc>
              <a:spcBef>
                <a:spcPts val="0"/>
              </a:spcBef>
              <a:spcAft>
                <a:spcPts val="0"/>
              </a:spcAft>
              <a:buClr>
                <a:srgbClr val="FFFFFF"/>
              </a:buClr>
              <a:buSzPts val="1400"/>
              <a:buFont typeface="Times New Roman"/>
              <a:buChar char="●"/>
            </a:pPr>
            <a:r>
              <a:rPr b="1" i="0" lang="en" sz="1800" u="none" cap="none" strike="noStrike">
                <a:solidFill>
                  <a:schemeClr val="dk1"/>
                </a:solidFill>
                <a:latin typeface="Times New Roman"/>
                <a:ea typeface="Times New Roman"/>
                <a:cs typeface="Times New Roman"/>
                <a:sym typeface="Times New Roman"/>
              </a:rPr>
              <a:t>Christien Oliver</a:t>
            </a:r>
            <a:r>
              <a:rPr b="0" i="0" lang="en" sz="1800" u="none" cap="none" strike="noStrike">
                <a:solidFill>
                  <a:schemeClr val="dk1"/>
                </a:solidFill>
                <a:latin typeface="Times New Roman"/>
                <a:ea typeface="Times New Roman"/>
                <a:cs typeface="Times New Roman"/>
                <a:sym typeface="Times New Roman"/>
              </a:rPr>
              <a:t>, National Program Manager</a:t>
            </a:r>
            <a:endParaRPr b="0" i="0" sz="1800" u="none" cap="none" strike="noStrike">
              <a:solidFill>
                <a:schemeClr val="dk1"/>
              </a:solidFill>
              <a:latin typeface="Times New Roman"/>
              <a:ea typeface="Times New Roman"/>
              <a:cs typeface="Times New Roman"/>
              <a:sym typeface="Times New Roman"/>
            </a:endParaRPr>
          </a:p>
        </p:txBody>
      </p:sp>
      <p:sp>
        <p:nvSpPr>
          <p:cNvPr id="387" name="Google Shape;387;p48"/>
          <p:cNvSpPr txBox="1"/>
          <p:nvPr/>
        </p:nvSpPr>
        <p:spPr>
          <a:xfrm>
            <a:off x="4350324" y="1277365"/>
            <a:ext cx="4688625" cy="1846629"/>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800"/>
              <a:buFont typeface="Arial"/>
              <a:buNone/>
            </a:pPr>
            <a:r>
              <a:rPr b="1" i="0" lang="en" sz="1800" u="sng" cap="none" strike="noStrike">
                <a:solidFill>
                  <a:schemeClr val="dk1"/>
                </a:solidFill>
                <a:latin typeface="Times New Roman"/>
                <a:ea typeface="Times New Roman"/>
                <a:cs typeface="Times New Roman"/>
                <a:sym typeface="Times New Roman"/>
              </a:rPr>
              <a:t>University Advisors</a:t>
            </a:r>
            <a:endParaRPr b="1" i="0" sz="1800" u="sng" cap="none" strike="noStrike">
              <a:solidFill>
                <a:schemeClr val="dk1"/>
              </a:solidFill>
              <a:latin typeface="Times New Roman"/>
              <a:ea typeface="Times New Roman"/>
              <a:cs typeface="Times New Roman"/>
              <a:sym typeface="Times New Roman"/>
            </a:endParaRPr>
          </a:p>
          <a:p>
            <a:pPr indent="-317500" lvl="0" marL="457200" marR="0" rtl="0" algn="l">
              <a:lnSpc>
                <a:spcPct val="100000"/>
              </a:lnSpc>
              <a:spcBef>
                <a:spcPts val="0"/>
              </a:spcBef>
              <a:spcAft>
                <a:spcPts val="0"/>
              </a:spcAft>
              <a:buClr>
                <a:srgbClr val="FFFFFF"/>
              </a:buClr>
              <a:buSzPts val="1400"/>
              <a:buFont typeface="Nunito"/>
              <a:buChar char="●"/>
            </a:pPr>
            <a:r>
              <a:rPr b="1" i="0" lang="en" sz="1800" u="none" cap="none" strike="noStrike">
                <a:solidFill>
                  <a:schemeClr val="dk1"/>
                </a:solidFill>
                <a:latin typeface="Times New Roman"/>
                <a:ea typeface="Times New Roman"/>
                <a:cs typeface="Times New Roman"/>
                <a:sym typeface="Times New Roman"/>
              </a:rPr>
              <a:t>Dr. Anton Dahbura</a:t>
            </a:r>
            <a:r>
              <a:rPr b="0" i="0" lang="en" sz="1800" u="none" cap="none" strike="noStrike">
                <a:solidFill>
                  <a:schemeClr val="dk1"/>
                </a:solidFill>
                <a:latin typeface="Times New Roman"/>
                <a:ea typeface="Times New Roman"/>
                <a:cs typeface="Times New Roman"/>
                <a:sym typeface="Times New Roman"/>
              </a:rPr>
              <a:t>, Professor and Researcher, Johns Hopkins University Computer Science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FFFFFF"/>
              </a:buClr>
              <a:buSzPts val="1400"/>
              <a:buFont typeface="Nunito"/>
              <a:buChar char="●"/>
            </a:pPr>
            <a:r>
              <a:rPr b="1" i="0" lang="en" sz="1800" u="none" cap="none" strike="noStrike">
                <a:solidFill>
                  <a:schemeClr val="dk1"/>
                </a:solidFill>
                <a:latin typeface="Times New Roman"/>
                <a:ea typeface="Times New Roman"/>
                <a:cs typeface="Times New Roman"/>
                <a:sym typeface="Times New Roman"/>
              </a:rPr>
              <a:t>Dr. John Burbridge</a:t>
            </a:r>
            <a:r>
              <a:rPr b="0" i="0" lang="en" sz="1800" u="none" cap="none" strike="noStrike">
                <a:solidFill>
                  <a:schemeClr val="dk1"/>
                </a:solidFill>
                <a:latin typeface="Times New Roman"/>
                <a:ea typeface="Times New Roman"/>
                <a:cs typeface="Times New Roman"/>
                <a:sym typeface="Times New Roman"/>
              </a:rPr>
              <a:t>, Elon University</a:t>
            </a:r>
            <a:endParaRPr b="0" i="0" sz="1800" u="none" cap="none" strike="noStrike">
              <a:solidFill>
                <a:schemeClr val="dk1"/>
              </a:solidFill>
              <a:latin typeface="Times New Roman"/>
              <a:ea typeface="Times New Roman"/>
              <a:cs typeface="Times New Roman"/>
              <a:sym typeface="Times New Roman"/>
            </a:endParaRPr>
          </a:p>
          <a:p>
            <a:pPr indent="-317500" lvl="0" marL="457200" marR="0" rtl="0" algn="l">
              <a:lnSpc>
                <a:spcPct val="100000"/>
              </a:lnSpc>
              <a:spcBef>
                <a:spcPts val="0"/>
              </a:spcBef>
              <a:spcAft>
                <a:spcPts val="0"/>
              </a:spcAft>
              <a:buClr>
                <a:srgbClr val="FFFFFF"/>
              </a:buClr>
              <a:buSzPts val="1400"/>
              <a:buFont typeface="Nunito"/>
              <a:buChar char="●"/>
            </a:pPr>
            <a:r>
              <a:rPr b="1" i="0" lang="en" sz="1800" u="none" cap="none" strike="noStrike">
                <a:solidFill>
                  <a:schemeClr val="dk1"/>
                </a:solidFill>
                <a:latin typeface="Times New Roman"/>
                <a:ea typeface="Times New Roman"/>
                <a:cs typeface="Times New Roman"/>
                <a:sym typeface="Times New Roman"/>
              </a:rPr>
              <a:t>Tad Berkery</a:t>
            </a:r>
            <a:r>
              <a:rPr b="0" i="0" lang="en" sz="1800" u="none" cap="none" strike="noStrike">
                <a:solidFill>
                  <a:schemeClr val="dk1"/>
                </a:solidFill>
                <a:latin typeface="Times New Roman"/>
                <a:ea typeface="Times New Roman"/>
                <a:cs typeface="Times New Roman"/>
                <a:sym typeface="Times New Roman"/>
              </a:rPr>
              <a:t>, Johns Hopkins University </a:t>
            </a:r>
            <a:endParaRPr b="0" i="0" sz="1800" u="none" cap="none" strike="noStrike">
              <a:solidFill>
                <a:schemeClr val="dk1"/>
              </a:solidFill>
              <a:latin typeface="Times New Roman"/>
              <a:ea typeface="Times New Roman"/>
              <a:cs typeface="Times New Roman"/>
              <a:sym typeface="Times New Roman"/>
            </a:endParaRPr>
          </a:p>
        </p:txBody>
      </p:sp>
      <p:sp>
        <p:nvSpPr>
          <p:cNvPr id="388" name="Google Shape;388;p48"/>
          <p:cNvSpPr txBox="1"/>
          <p:nvPr/>
        </p:nvSpPr>
        <p:spPr>
          <a:xfrm>
            <a:off x="4350324" y="3053851"/>
            <a:ext cx="4004100" cy="1292631"/>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800"/>
              <a:buFont typeface="Arial"/>
              <a:buNone/>
            </a:pPr>
            <a:r>
              <a:rPr b="1" i="0" lang="en" sz="1800" u="sng" cap="none" strike="noStrike">
                <a:solidFill>
                  <a:schemeClr val="dk1"/>
                </a:solidFill>
                <a:latin typeface="Times New Roman"/>
                <a:ea typeface="Times New Roman"/>
                <a:cs typeface="Times New Roman"/>
                <a:sym typeface="Times New Roman"/>
              </a:rPr>
              <a:t>Sports Analytics Advisor</a:t>
            </a:r>
            <a:endParaRPr b="1" i="0" sz="1800" u="sng" cap="none" strike="noStrike">
              <a:solidFill>
                <a:schemeClr val="dk1"/>
              </a:solidFill>
              <a:latin typeface="Times New Roman"/>
              <a:ea typeface="Times New Roman"/>
              <a:cs typeface="Times New Roman"/>
              <a:sym typeface="Times New Roman"/>
            </a:endParaRPr>
          </a:p>
          <a:p>
            <a:pPr indent="-317500" lvl="0" marL="457200" marR="0" rtl="0" algn="l">
              <a:lnSpc>
                <a:spcPct val="100000"/>
              </a:lnSpc>
              <a:spcBef>
                <a:spcPts val="0"/>
              </a:spcBef>
              <a:spcAft>
                <a:spcPts val="0"/>
              </a:spcAft>
              <a:buClr>
                <a:srgbClr val="FFFFFF"/>
              </a:buClr>
              <a:buSzPts val="1400"/>
              <a:buFont typeface="Nunito"/>
              <a:buChar char="●"/>
            </a:pPr>
            <a:r>
              <a:rPr b="1" i="0" lang="en" sz="1800" u="none" cap="none" strike="noStrike">
                <a:solidFill>
                  <a:schemeClr val="dk1"/>
                </a:solidFill>
                <a:latin typeface="Times New Roman"/>
                <a:ea typeface="Times New Roman"/>
                <a:cs typeface="Times New Roman"/>
                <a:sym typeface="Times New Roman"/>
              </a:rPr>
              <a:t>Cody Callahan</a:t>
            </a:r>
            <a:r>
              <a:rPr b="0" i="0" lang="en" sz="1800" u="none" cap="none" strike="noStrike">
                <a:solidFill>
                  <a:schemeClr val="dk1"/>
                </a:solidFill>
                <a:latin typeface="Times New Roman"/>
                <a:ea typeface="Times New Roman"/>
                <a:cs typeface="Times New Roman"/>
                <a:sym typeface="Times New Roman"/>
              </a:rPr>
              <a:t>, Baseball Analytics, Arizona Diamondbacks</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9"/>
          <p:cNvSpPr txBox="1"/>
          <p:nvPr>
            <p:ph type="title"/>
          </p:nvPr>
        </p:nvSpPr>
        <p:spPr>
          <a:xfrm>
            <a:off x="15766" y="392016"/>
            <a:ext cx="9128233" cy="9621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990"/>
              <a:buFont typeface="Times New Roman"/>
              <a:buNone/>
            </a:pPr>
            <a:r>
              <a:rPr b="1" lang="en" sz="2420">
                <a:latin typeface="Times New Roman"/>
                <a:ea typeface="Times New Roman"/>
                <a:cs typeface="Times New Roman"/>
                <a:sym typeface="Times New Roman"/>
              </a:rPr>
              <a:t>References: Background Information &amp; Additional Insights</a:t>
            </a:r>
            <a:endParaRPr b="1" sz="2420">
              <a:latin typeface="Times New Roman"/>
              <a:ea typeface="Times New Roman"/>
              <a:cs typeface="Times New Roman"/>
              <a:sym typeface="Times New Roman"/>
            </a:endParaRPr>
          </a:p>
        </p:txBody>
      </p:sp>
      <p:sp>
        <p:nvSpPr>
          <p:cNvPr id="394" name="Google Shape;394;p4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Times New Roman"/>
              <a:buNone/>
            </a:pPr>
            <a:fld id="{00000000-1234-1234-1234-123412341234}" type="slidenum">
              <a:rPr lang="en">
                <a:solidFill>
                  <a:schemeClr val="dk1"/>
                </a:solidFill>
                <a:latin typeface="Times New Roman"/>
                <a:ea typeface="Times New Roman"/>
                <a:cs typeface="Times New Roman"/>
                <a:sym typeface="Times New Roman"/>
              </a:rPr>
              <a:t>‹#›</a:t>
            </a:fld>
            <a:endParaRPr>
              <a:solidFill>
                <a:schemeClr val="dk1"/>
              </a:solidFill>
              <a:latin typeface="Times New Roman"/>
              <a:ea typeface="Times New Roman"/>
              <a:cs typeface="Times New Roman"/>
              <a:sym typeface="Times New Roman"/>
            </a:endParaRPr>
          </a:p>
        </p:txBody>
      </p:sp>
      <p:sp>
        <p:nvSpPr>
          <p:cNvPr id="395" name="Google Shape;395;p49"/>
          <p:cNvSpPr txBox="1"/>
          <p:nvPr/>
        </p:nvSpPr>
        <p:spPr>
          <a:xfrm>
            <a:off x="244000" y="833331"/>
            <a:ext cx="8520600" cy="3948743"/>
          </a:xfrm>
          <a:prstGeom prst="rect">
            <a:avLst/>
          </a:prstGeom>
          <a:noFill/>
          <a:ln>
            <a:noFill/>
          </a:ln>
        </p:spPr>
        <p:txBody>
          <a:bodyPr anchorCtr="0" anchor="t" bIns="91425" lIns="91425" spcFirstLastPara="1" rIns="91425" wrap="square" tIns="91425">
            <a:spAutoFit/>
          </a:bodyPr>
          <a:lstStyle/>
          <a:p>
            <a:pPr indent="-304800" lvl="0" marL="457200" marR="0" rtl="0" algn="l">
              <a:lnSpc>
                <a:spcPct val="115000"/>
              </a:lnSpc>
              <a:spcBef>
                <a:spcPts val="1200"/>
              </a:spcBef>
              <a:spcAft>
                <a:spcPts val="0"/>
              </a:spcAft>
              <a:buClr>
                <a:srgbClr val="FFFFFF"/>
              </a:buClr>
              <a:buSzPts val="1200"/>
              <a:buFont typeface="Lato"/>
              <a:buChar char="●"/>
            </a:pPr>
            <a:r>
              <a:rPr b="1" i="0" lang="en" sz="1200" u="none" cap="none" strike="noStrike">
                <a:solidFill>
                  <a:schemeClr val="dk1"/>
                </a:solidFill>
                <a:latin typeface="Times New Roman"/>
                <a:ea typeface="Times New Roman"/>
                <a:cs typeface="Times New Roman"/>
                <a:sym typeface="Times New Roman"/>
              </a:rPr>
              <a:t>Baseball Almanac</a:t>
            </a:r>
            <a:r>
              <a:rPr b="0" i="0" lang="en" sz="1200" u="none" cap="none" strike="noStrike">
                <a:solidFill>
                  <a:schemeClr val="dk1"/>
                </a:solidFill>
                <a:latin typeface="Times New Roman"/>
                <a:ea typeface="Times New Roman"/>
                <a:cs typeface="Times New Roman"/>
                <a:sym typeface="Times New Roman"/>
              </a:rPr>
              <a:t>, I. (n.d.). </a:t>
            </a:r>
            <a:r>
              <a:rPr b="0" i="1" lang="en" sz="1200" u="none" cap="none" strike="noStrike">
                <a:solidFill>
                  <a:schemeClr val="dk1"/>
                </a:solidFill>
                <a:latin typeface="Times New Roman"/>
                <a:ea typeface="Times New Roman"/>
                <a:cs typeface="Times New Roman"/>
                <a:sym typeface="Times New Roman"/>
              </a:rPr>
              <a:t>Stats for hall of fame center fielders</a:t>
            </a:r>
            <a:r>
              <a:rPr b="0" i="0" lang="en" sz="1200" u="none" cap="none" strike="noStrike">
                <a:solidFill>
                  <a:schemeClr val="dk1"/>
                </a:solidFill>
                <a:latin typeface="Times New Roman"/>
                <a:ea typeface="Times New Roman"/>
                <a:cs typeface="Times New Roman"/>
                <a:sym typeface="Times New Roman"/>
              </a:rPr>
              <a:t>. Baseball Almanac. Retrieved November 8, 2022, from https://www.baseball-almanac.com/hof/hofstce.shtml. 					</a:t>
            </a:r>
            <a:endParaRPr b="1" i="0" sz="1200" u="none" cap="none" strike="noStrike">
              <a:solidFill>
                <a:schemeClr val="dk1"/>
              </a:solidFill>
              <a:latin typeface="Times New Roman"/>
              <a:ea typeface="Times New Roman"/>
              <a:cs typeface="Times New Roman"/>
              <a:sym typeface="Times New Roman"/>
            </a:endParaRPr>
          </a:p>
          <a:p>
            <a:pPr indent="-304800" lvl="0" marL="457200" marR="0" rtl="0" algn="l">
              <a:lnSpc>
                <a:spcPct val="115000"/>
              </a:lnSpc>
              <a:spcBef>
                <a:spcPts val="0"/>
              </a:spcBef>
              <a:spcAft>
                <a:spcPts val="0"/>
              </a:spcAft>
              <a:buClr>
                <a:srgbClr val="FFFFFF"/>
              </a:buClr>
              <a:buSzPts val="1200"/>
              <a:buFont typeface="Lato"/>
              <a:buChar char="●"/>
            </a:pPr>
            <a:r>
              <a:rPr b="1" i="0" lang="en" sz="1200" u="none" cap="none" strike="noStrike">
                <a:solidFill>
                  <a:schemeClr val="dk1"/>
                </a:solidFill>
                <a:latin typeface="Times New Roman"/>
                <a:ea typeface="Times New Roman"/>
                <a:cs typeface="Times New Roman"/>
                <a:sym typeface="Times New Roman"/>
              </a:rPr>
              <a:t>Baseball Prospectus</a:t>
            </a:r>
            <a:r>
              <a:rPr b="0" i="0" lang="en" sz="1200" u="none" cap="none" strike="noStrike">
                <a:solidFill>
                  <a:schemeClr val="dk1"/>
                </a:solidFill>
                <a:latin typeface="Times New Roman"/>
                <a:ea typeface="Times New Roman"/>
                <a:cs typeface="Times New Roman"/>
                <a:sym typeface="Times New Roman"/>
              </a:rPr>
              <a:t>, </a:t>
            </a:r>
            <a:r>
              <a:rPr b="0" i="1" lang="en" sz="1200" u="none" cap="none" strike="noStrike">
                <a:solidFill>
                  <a:schemeClr val="dk1"/>
                </a:solidFill>
                <a:latin typeface="Times New Roman"/>
                <a:ea typeface="Times New Roman"/>
                <a:cs typeface="Times New Roman"/>
                <a:sym typeface="Times New Roman"/>
              </a:rPr>
              <a:t>Insightful Analysis</a:t>
            </a:r>
            <a:r>
              <a:rPr b="0" i="0" lang="en" sz="1200" u="none" cap="none" strike="noStrike">
                <a:solidFill>
                  <a:schemeClr val="dk1"/>
                </a:solidFill>
                <a:latin typeface="Times New Roman"/>
                <a:ea typeface="Times New Roman"/>
                <a:cs typeface="Times New Roman"/>
                <a:sym typeface="Times New Roman"/>
              </a:rPr>
              <a:t>. Baseball Prospectus. Retrieved November 8, 2022, from https://www.baseballprospectus.com/.</a:t>
            </a:r>
            <a:endParaRPr b="1" i="0" sz="1200" u="none" cap="none" strike="noStrike">
              <a:solidFill>
                <a:schemeClr val="dk1"/>
              </a:solidFill>
              <a:latin typeface="Times New Roman"/>
              <a:ea typeface="Times New Roman"/>
              <a:cs typeface="Times New Roman"/>
              <a:sym typeface="Times New Roman"/>
            </a:endParaRPr>
          </a:p>
          <a:p>
            <a:pPr indent="-304800" lvl="0" marL="457200" marR="0" rtl="0" algn="l">
              <a:lnSpc>
                <a:spcPct val="115000"/>
              </a:lnSpc>
              <a:spcBef>
                <a:spcPts val="0"/>
              </a:spcBef>
              <a:spcAft>
                <a:spcPts val="0"/>
              </a:spcAft>
              <a:buClr>
                <a:srgbClr val="FFFFFF"/>
              </a:buClr>
              <a:buSzPts val="1200"/>
              <a:buFont typeface="Lato"/>
              <a:buChar char="●"/>
            </a:pPr>
            <a:r>
              <a:rPr b="1" i="0" lang="en" sz="1200" u="none" cap="none" strike="noStrike">
                <a:solidFill>
                  <a:schemeClr val="dk1"/>
                </a:solidFill>
                <a:latin typeface="Times New Roman"/>
                <a:ea typeface="Times New Roman"/>
                <a:cs typeface="Times New Roman"/>
                <a:sym typeface="Times New Roman"/>
              </a:rPr>
              <a:t>Baseball Reference</a:t>
            </a:r>
            <a:r>
              <a:rPr b="0" i="1" lang="en" sz="1200" u="none" cap="none" strike="noStrike">
                <a:solidFill>
                  <a:schemeClr val="dk1"/>
                </a:solidFill>
                <a:latin typeface="Times New Roman"/>
                <a:ea typeface="Times New Roman"/>
                <a:cs typeface="Times New Roman"/>
                <a:sym typeface="Times New Roman"/>
              </a:rPr>
              <a:t>, Active leaders &amp; records for stolen bases</a:t>
            </a:r>
            <a:r>
              <a:rPr b="0" i="0" lang="en" sz="1200" u="none" cap="none" strike="noStrike">
                <a:solidFill>
                  <a:schemeClr val="dk1"/>
                </a:solidFill>
                <a:latin typeface="Times New Roman"/>
                <a:ea typeface="Times New Roman"/>
                <a:cs typeface="Times New Roman"/>
                <a:sym typeface="Times New Roman"/>
              </a:rPr>
              <a:t>. Baseball. (n.d.). Retrieved November 8, 2022, from https://www.baseball-reference.com/leaders/SB_active.shtml. </a:t>
            </a:r>
            <a:endParaRPr b="0" i="0" sz="1200" u="none" cap="none" strike="noStrike">
              <a:solidFill>
                <a:schemeClr val="dk1"/>
              </a:solidFill>
              <a:latin typeface="Times New Roman"/>
              <a:ea typeface="Times New Roman"/>
              <a:cs typeface="Times New Roman"/>
              <a:sym typeface="Times New Roman"/>
            </a:endParaRPr>
          </a:p>
          <a:p>
            <a:pPr indent="-304800" lvl="0" marL="457200" marR="0" rtl="0" algn="l">
              <a:lnSpc>
                <a:spcPct val="115000"/>
              </a:lnSpc>
              <a:spcBef>
                <a:spcPts val="0"/>
              </a:spcBef>
              <a:spcAft>
                <a:spcPts val="0"/>
              </a:spcAft>
              <a:buClr>
                <a:srgbClr val="FFFFFF"/>
              </a:buClr>
              <a:buSzPts val="1200"/>
              <a:buFont typeface="Lato"/>
              <a:buChar char="●"/>
            </a:pPr>
            <a:r>
              <a:rPr b="1" i="0" lang="en" sz="1200" u="none" cap="none" strike="noStrike">
                <a:solidFill>
                  <a:schemeClr val="dk1"/>
                </a:solidFill>
                <a:latin typeface="Times New Roman"/>
                <a:ea typeface="Times New Roman"/>
                <a:cs typeface="Times New Roman"/>
                <a:sym typeface="Times New Roman"/>
              </a:rPr>
              <a:t>Baseball Reference</a:t>
            </a:r>
            <a:r>
              <a:rPr b="0" i="1" lang="en" sz="1200" u="none" cap="none" strike="noStrike">
                <a:solidFill>
                  <a:schemeClr val="dk1"/>
                </a:solidFill>
                <a:latin typeface="Times New Roman"/>
                <a:ea typeface="Times New Roman"/>
                <a:cs typeface="Times New Roman"/>
                <a:sym typeface="Times New Roman"/>
              </a:rPr>
              <a:t>, Career Leaders &amp; Records for Stolen Bases</a:t>
            </a:r>
            <a:r>
              <a:rPr b="0" i="0" lang="en" sz="1200" u="none" cap="none" strike="noStrike">
                <a:solidFill>
                  <a:schemeClr val="dk1"/>
                </a:solidFill>
                <a:latin typeface="Times New Roman"/>
                <a:ea typeface="Times New Roman"/>
                <a:cs typeface="Times New Roman"/>
                <a:sym typeface="Times New Roman"/>
              </a:rPr>
              <a:t>. Baseball. (n.d.). Retrieved November 8, 2022, from https://www.baseball-reference.com/leaders/SB_career.shtml.</a:t>
            </a:r>
            <a:endParaRPr b="0" i="0" sz="14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FFFFFF"/>
              </a:buClr>
              <a:buSzPts val="1200"/>
              <a:buFont typeface="Lato"/>
              <a:buChar char="●"/>
            </a:pPr>
            <a:r>
              <a:rPr b="1" i="0" lang="en" sz="1200" u="none" cap="none" strike="noStrike">
                <a:solidFill>
                  <a:schemeClr val="dk1"/>
                </a:solidFill>
                <a:latin typeface="Times New Roman"/>
                <a:ea typeface="Times New Roman"/>
                <a:cs typeface="Times New Roman"/>
                <a:sym typeface="Times New Roman"/>
              </a:rPr>
              <a:t>Baseball Reference</a:t>
            </a:r>
            <a:r>
              <a:rPr b="0" i="0" lang="en" sz="1200" u="none" cap="none" strike="noStrike">
                <a:solidFill>
                  <a:schemeClr val="dk1"/>
                </a:solidFill>
                <a:latin typeface="Times New Roman"/>
                <a:ea typeface="Times New Roman"/>
                <a:cs typeface="Times New Roman"/>
                <a:sym typeface="Times New Roman"/>
              </a:rPr>
              <a:t>, </a:t>
            </a:r>
            <a:r>
              <a:rPr b="0" i="1" lang="en" sz="1200" u="none" cap="none" strike="noStrike">
                <a:solidFill>
                  <a:schemeClr val="dk1"/>
                </a:solidFill>
                <a:latin typeface="Times New Roman"/>
                <a:ea typeface="Times New Roman"/>
                <a:cs typeface="Times New Roman"/>
                <a:sym typeface="Times New Roman"/>
              </a:rPr>
              <a:t>JAWS</a:t>
            </a:r>
            <a:r>
              <a:rPr b="0" i="0" lang="en" sz="1200" u="none" cap="none" strike="noStrike">
                <a:solidFill>
                  <a:schemeClr val="dk1"/>
                </a:solidFill>
                <a:latin typeface="Times New Roman"/>
                <a:ea typeface="Times New Roman"/>
                <a:cs typeface="Times New Roman"/>
                <a:sym typeface="Times New Roman"/>
              </a:rPr>
              <a:t>. Baseball. (n.d.). Retrieved November 8, 2022, from https://www.baseball-reference.com/about/jaws.shtml.</a:t>
            </a:r>
            <a:endParaRPr b="0" i="0" sz="14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FFFFFF"/>
              </a:buClr>
              <a:buSzPts val="1200"/>
              <a:buFont typeface="Lato"/>
              <a:buChar char="●"/>
            </a:pPr>
            <a:r>
              <a:rPr b="1" i="0" lang="en" sz="1200" u="none" cap="none" strike="noStrike">
                <a:solidFill>
                  <a:schemeClr val="dk1"/>
                </a:solidFill>
                <a:latin typeface="Times New Roman"/>
                <a:ea typeface="Times New Roman"/>
                <a:cs typeface="Times New Roman"/>
                <a:sym typeface="Times New Roman"/>
              </a:rPr>
              <a:t>Baseball Reference</a:t>
            </a:r>
            <a:r>
              <a:rPr b="0" i="0" lang="en" sz="1200" u="none" cap="none" strike="noStrike">
                <a:solidFill>
                  <a:schemeClr val="dk1"/>
                </a:solidFill>
                <a:latin typeface="Times New Roman"/>
                <a:ea typeface="Times New Roman"/>
                <a:cs typeface="Times New Roman"/>
                <a:sym typeface="Times New Roman"/>
              </a:rPr>
              <a:t>, </a:t>
            </a:r>
            <a:r>
              <a:rPr b="0" i="1" lang="en" sz="1200" u="none" cap="none" strike="noStrike">
                <a:solidFill>
                  <a:schemeClr val="dk1"/>
                </a:solidFill>
                <a:latin typeface="Times New Roman"/>
                <a:ea typeface="Times New Roman"/>
                <a:cs typeface="Times New Roman"/>
                <a:sym typeface="Times New Roman"/>
              </a:rPr>
              <a:t>JAWS for Centerfielders</a:t>
            </a:r>
            <a:r>
              <a:rPr b="0" i="0" lang="en" sz="1200" u="none" cap="none" strike="noStrike">
                <a:solidFill>
                  <a:schemeClr val="dk1"/>
                </a:solidFill>
                <a:latin typeface="Times New Roman"/>
                <a:ea typeface="Times New Roman"/>
                <a:cs typeface="Times New Roman"/>
                <a:sym typeface="Times New Roman"/>
              </a:rPr>
              <a:t>. Baseball. (n.d.). Retrieved November 8, 2022, from </a:t>
            </a:r>
            <a:r>
              <a:rPr b="1" i="0" lang="en" sz="1200" u="none" cap="none" strike="noStrike">
                <a:solidFill>
                  <a:schemeClr val="dk1"/>
                </a:solidFill>
                <a:latin typeface="Times New Roman"/>
                <a:ea typeface="Times New Roman"/>
                <a:cs typeface="Times New Roman"/>
                <a:sym typeface="Times New Roman"/>
              </a:rPr>
              <a:t>Major League Baseball</a:t>
            </a:r>
            <a:r>
              <a:rPr b="0" i="0" lang="en" sz="1200" u="none" cap="none" strike="noStrike">
                <a:solidFill>
                  <a:schemeClr val="dk1"/>
                </a:solidFill>
                <a:latin typeface="Times New Roman"/>
                <a:ea typeface="Times New Roman"/>
                <a:cs typeface="Times New Roman"/>
                <a:sym typeface="Times New Roman"/>
              </a:rPr>
              <a:t>, </a:t>
            </a:r>
            <a:r>
              <a:rPr b="0" i="1" lang="en" sz="1200" u="none" cap="none" strike="noStrike">
                <a:solidFill>
                  <a:schemeClr val="dk1"/>
                </a:solidFill>
                <a:latin typeface="Times New Roman"/>
                <a:ea typeface="Times New Roman"/>
                <a:cs typeface="Times New Roman"/>
                <a:sym typeface="Times New Roman"/>
              </a:rPr>
              <a:t>Kenny </a:t>
            </a:r>
            <a:r>
              <a:rPr b="0" i="0" lang="en" sz="1200" u="none" cap="none" strike="noStrike">
                <a:solidFill>
                  <a:schemeClr val="dk1"/>
                </a:solidFill>
                <a:latin typeface="Times New Roman"/>
                <a:ea typeface="Times New Roman"/>
                <a:cs typeface="Times New Roman"/>
                <a:sym typeface="Times New Roman"/>
              </a:rPr>
              <a:t>https://www.baseball-reference.com/leaders/jaws_CF.shtml</a:t>
            </a:r>
            <a:endParaRPr b="1" i="0" sz="1200" u="none" cap="none" strike="noStrike">
              <a:solidFill>
                <a:schemeClr val="dk1"/>
              </a:solidFill>
              <a:latin typeface="Times New Roman"/>
              <a:ea typeface="Times New Roman"/>
              <a:cs typeface="Times New Roman"/>
              <a:sym typeface="Times New Roman"/>
            </a:endParaRPr>
          </a:p>
          <a:p>
            <a:pPr indent="-304800" lvl="0" marL="457200" marR="0" rtl="0" algn="l">
              <a:lnSpc>
                <a:spcPct val="115000"/>
              </a:lnSpc>
              <a:spcBef>
                <a:spcPts val="0"/>
              </a:spcBef>
              <a:spcAft>
                <a:spcPts val="0"/>
              </a:spcAft>
              <a:buClr>
                <a:srgbClr val="FFFFFF"/>
              </a:buClr>
              <a:buSzPts val="1200"/>
              <a:buFont typeface="Lato"/>
              <a:buChar char="●"/>
            </a:pPr>
            <a:r>
              <a:rPr b="0" i="1" lang="en" sz="1200" u="none" cap="none" strike="noStrike">
                <a:solidFill>
                  <a:schemeClr val="dk1"/>
                </a:solidFill>
                <a:latin typeface="Times New Roman"/>
                <a:ea typeface="Times New Roman"/>
                <a:cs typeface="Times New Roman"/>
                <a:sym typeface="Times New Roman"/>
              </a:rPr>
              <a:t>Lofton stats, Fantasy &amp; News</a:t>
            </a:r>
            <a:r>
              <a:rPr b="0" i="0" lang="en" sz="1200" u="none" cap="none" strike="noStrike">
                <a:solidFill>
                  <a:schemeClr val="dk1"/>
                </a:solidFill>
                <a:latin typeface="Times New Roman"/>
                <a:ea typeface="Times New Roman"/>
                <a:cs typeface="Times New Roman"/>
                <a:sym typeface="Times New Roman"/>
              </a:rPr>
              <a:t>. MLB.com. (n.d.). Retrieved November 8, 2022, from https://www.mlb.com/player/kenny-lofton-117863 </a:t>
            </a:r>
            <a:endParaRPr b="0" i="0" sz="1200" u="none" cap="none" strike="noStrike">
              <a:solidFill>
                <a:schemeClr val="dk1"/>
              </a:solidFill>
              <a:latin typeface="Times New Roman"/>
              <a:ea typeface="Times New Roman"/>
              <a:cs typeface="Times New Roman"/>
              <a:sym typeface="Times New Roman"/>
            </a:endParaRPr>
          </a:p>
          <a:p>
            <a:pPr indent="-304800" lvl="0" marL="457200" marR="0" rtl="0" algn="l">
              <a:lnSpc>
                <a:spcPct val="115000"/>
              </a:lnSpc>
              <a:spcBef>
                <a:spcPts val="0"/>
              </a:spcBef>
              <a:spcAft>
                <a:spcPts val="0"/>
              </a:spcAft>
              <a:buClr>
                <a:srgbClr val="FFFFFF"/>
              </a:buClr>
              <a:buSzPts val="1200"/>
              <a:buFont typeface="Lato"/>
              <a:buChar char="●"/>
            </a:pPr>
            <a:r>
              <a:rPr b="1" i="0" lang="en" sz="1200" u="none" cap="none" strike="noStrike">
                <a:solidFill>
                  <a:schemeClr val="dk1"/>
                </a:solidFill>
                <a:latin typeface="Times New Roman"/>
                <a:ea typeface="Times New Roman"/>
                <a:cs typeface="Times New Roman"/>
                <a:sym typeface="Times New Roman"/>
              </a:rPr>
              <a:t>Fansided, </a:t>
            </a:r>
            <a:r>
              <a:rPr b="0" i="0" lang="en" sz="1200" u="none" cap="none" strike="noStrike">
                <a:solidFill>
                  <a:schemeClr val="dk1"/>
                </a:solidFill>
                <a:latin typeface="Times New Roman"/>
                <a:ea typeface="Times New Roman"/>
                <a:cs typeface="Times New Roman"/>
                <a:sym typeface="Times New Roman"/>
              </a:rPr>
              <a:t> Examining the Hall of Fame case for Cleveland legend Kenny lofton (n.d) Retrieved January 16, 2023, from https://calltothepen.com/2022/02/13/examining-hall-of-fame-case-cleveland-indians-kenny-lofton/#:~:text=In%20his%2017%2Dyear%20career,four%2Dtime%20Gold%20Glove%20winner</a:t>
            </a:r>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
          <p:cNvSpPr txBox="1"/>
          <p:nvPr/>
        </p:nvSpPr>
        <p:spPr>
          <a:xfrm>
            <a:off x="3166499" y="30992"/>
            <a:ext cx="2548601"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500"/>
              <a:buFont typeface="Times New Roman"/>
              <a:buNone/>
            </a:pPr>
            <a:r>
              <a:rPr b="1" i="0" lang="en" sz="2500" u="none" cap="none" strike="noStrike">
                <a:solidFill>
                  <a:schemeClr val="dk1"/>
                </a:solidFill>
                <a:latin typeface="Times New Roman"/>
                <a:ea typeface="Times New Roman"/>
                <a:cs typeface="Times New Roman"/>
                <a:sym typeface="Times New Roman"/>
              </a:rPr>
              <a:t>Introduction</a:t>
            </a:r>
            <a:endParaRPr b="1" i="0" sz="2500" u="none" cap="none" strike="noStrike">
              <a:solidFill>
                <a:schemeClr val="dk1"/>
              </a:solidFill>
              <a:latin typeface="Times New Roman"/>
              <a:ea typeface="Times New Roman"/>
              <a:cs typeface="Times New Roman"/>
              <a:sym typeface="Times New Roman"/>
            </a:endParaRPr>
          </a:p>
        </p:txBody>
      </p:sp>
      <p:sp>
        <p:nvSpPr>
          <p:cNvPr id="113" name="Google Shape;113;p2"/>
          <p:cNvSpPr txBox="1"/>
          <p:nvPr>
            <p:ph idx="1" type="body"/>
          </p:nvPr>
        </p:nvSpPr>
        <p:spPr>
          <a:xfrm>
            <a:off x="338275" y="600392"/>
            <a:ext cx="8426325" cy="3228975"/>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Clr>
                <a:schemeClr val="dk1"/>
              </a:buClr>
              <a:buSzPts val="1700"/>
              <a:buFont typeface="Times New Roman"/>
              <a:buChar char="●"/>
            </a:pPr>
            <a:r>
              <a:rPr lang="en" sz="1700">
                <a:latin typeface="Times New Roman"/>
                <a:ea typeface="Times New Roman"/>
                <a:cs typeface="Times New Roman"/>
                <a:sym typeface="Times New Roman"/>
              </a:rPr>
              <a:t>We, the </a:t>
            </a:r>
            <a:r>
              <a:rPr b="1" lang="en" sz="1700">
                <a:latin typeface="Times New Roman"/>
                <a:ea typeface="Times New Roman"/>
                <a:cs typeface="Times New Roman"/>
                <a:sym typeface="Times New Roman"/>
              </a:rPr>
              <a:t>Nogales High School Sports Analytics Club</a:t>
            </a:r>
            <a:r>
              <a:rPr lang="en" sz="1700">
                <a:latin typeface="Times New Roman"/>
                <a:ea typeface="Times New Roman"/>
                <a:cs typeface="Times New Roman"/>
                <a:sym typeface="Times New Roman"/>
              </a:rPr>
              <a:t>, have produced this presentation to support the induction of Kenny Lofton into the National Baseball Hall of Fame (HOF) in Cooperstown, New York.</a:t>
            </a:r>
            <a:endParaRPr/>
          </a:p>
          <a:p>
            <a:pPr indent="0" lvl="0" marL="120650" rtl="0" algn="l">
              <a:lnSpc>
                <a:spcPct val="100000"/>
              </a:lnSpc>
              <a:spcBef>
                <a:spcPts val="0"/>
              </a:spcBef>
              <a:spcAft>
                <a:spcPts val="0"/>
              </a:spcAft>
              <a:buClr>
                <a:schemeClr val="dk1"/>
              </a:buClr>
              <a:buSzPts val="1700"/>
              <a:buNone/>
            </a:pPr>
            <a:r>
              <a:t/>
            </a:r>
            <a:endParaRPr sz="1700">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lang="en" sz="1700">
                <a:latin typeface="Times New Roman"/>
                <a:ea typeface="Times New Roman"/>
                <a:cs typeface="Times New Roman"/>
                <a:sym typeface="Times New Roman"/>
              </a:rPr>
              <a:t>In making this case, we compare Lofton’s performance in a variety of measures to </a:t>
            </a:r>
            <a:r>
              <a:rPr b="1" lang="en" sz="1700">
                <a:latin typeface="Times New Roman"/>
                <a:ea typeface="Times New Roman"/>
                <a:cs typeface="Times New Roman"/>
                <a:sym typeface="Times New Roman"/>
              </a:rPr>
              <a:t>three key groups</a:t>
            </a:r>
            <a:r>
              <a:rPr lang="en" sz="1700">
                <a:latin typeface="Times New Roman"/>
                <a:ea typeface="Times New Roman"/>
                <a:cs typeface="Times New Roman"/>
                <a:sym typeface="Times New Roman"/>
              </a:rPr>
              <a:t>:</a:t>
            </a:r>
            <a:endParaRPr/>
          </a:p>
          <a:p>
            <a:pPr indent="-342900" lvl="1" marL="914400" rtl="0" algn="l">
              <a:lnSpc>
                <a:spcPct val="100000"/>
              </a:lnSpc>
              <a:spcBef>
                <a:spcPts val="0"/>
              </a:spcBef>
              <a:spcAft>
                <a:spcPts val="0"/>
              </a:spcAft>
              <a:buClr>
                <a:schemeClr val="dk1"/>
              </a:buClr>
              <a:buSzPts val="1800"/>
              <a:buFont typeface="Times New Roman"/>
              <a:buChar char="●"/>
            </a:pPr>
            <a:r>
              <a:rPr lang="en" sz="1700">
                <a:latin typeface="Times New Roman"/>
                <a:ea typeface="Times New Roman"/>
                <a:cs typeface="Times New Roman"/>
                <a:sym typeface="Times New Roman"/>
              </a:rPr>
              <a:t>(1) </a:t>
            </a:r>
            <a:r>
              <a:rPr b="1" lang="en" sz="1700">
                <a:highlight>
                  <a:srgbClr val="FFFF00"/>
                </a:highlight>
                <a:latin typeface="Times New Roman"/>
                <a:ea typeface="Times New Roman"/>
                <a:cs typeface="Times New Roman"/>
                <a:sym typeface="Times New Roman"/>
              </a:rPr>
              <a:t>HOF Group</a:t>
            </a:r>
            <a:r>
              <a:rPr b="1" lang="en" sz="1700">
                <a:latin typeface="Times New Roman"/>
                <a:ea typeface="Times New Roman"/>
                <a:cs typeface="Times New Roman"/>
                <a:sym typeface="Times New Roman"/>
              </a:rPr>
              <a:t>: </a:t>
            </a:r>
            <a:r>
              <a:rPr lang="en" sz="1700">
                <a:latin typeface="Times New Roman"/>
                <a:ea typeface="Times New Roman"/>
                <a:cs typeface="Times New Roman"/>
                <a:sym typeface="Times New Roman"/>
              </a:rPr>
              <a:t>center fielders in the HOF</a:t>
            </a:r>
            <a:endParaRPr/>
          </a:p>
          <a:p>
            <a:pPr indent="-342900" lvl="1" marL="914400" rtl="0" algn="l">
              <a:lnSpc>
                <a:spcPct val="100000"/>
              </a:lnSpc>
              <a:spcBef>
                <a:spcPts val="0"/>
              </a:spcBef>
              <a:spcAft>
                <a:spcPts val="0"/>
              </a:spcAft>
              <a:buClr>
                <a:schemeClr val="dk1"/>
              </a:buClr>
              <a:buSzPts val="1800"/>
              <a:buFont typeface="Times New Roman"/>
              <a:buChar char="●"/>
            </a:pPr>
            <a:r>
              <a:rPr lang="en" sz="1700">
                <a:latin typeface="Times New Roman"/>
                <a:ea typeface="Times New Roman"/>
                <a:cs typeface="Times New Roman"/>
                <a:sym typeface="Times New Roman"/>
              </a:rPr>
              <a:t>(2) </a:t>
            </a:r>
            <a:r>
              <a:rPr b="1" lang="en" sz="1700">
                <a:highlight>
                  <a:srgbClr val="FFFF00"/>
                </a:highlight>
                <a:latin typeface="Times New Roman"/>
                <a:ea typeface="Times New Roman"/>
                <a:cs typeface="Times New Roman"/>
                <a:sym typeface="Times New Roman"/>
              </a:rPr>
              <a:t>Peer Group</a:t>
            </a:r>
            <a:r>
              <a:rPr b="1" lang="en" sz="1700">
                <a:latin typeface="Times New Roman"/>
                <a:ea typeface="Times New Roman"/>
                <a:cs typeface="Times New Roman"/>
                <a:sym typeface="Times New Roman"/>
              </a:rPr>
              <a:t>: </a:t>
            </a:r>
            <a:r>
              <a:rPr lang="en" sz="1700">
                <a:latin typeface="Times New Roman"/>
                <a:ea typeface="Times New Roman"/>
                <a:cs typeface="Times New Roman"/>
                <a:sym typeface="Times New Roman"/>
              </a:rPr>
              <a:t>players who were contemporaries of Lofton but not in the HOF</a:t>
            </a:r>
            <a:endParaRPr/>
          </a:p>
          <a:p>
            <a:pPr indent="-342900" lvl="1" marL="914400" rtl="0" algn="l">
              <a:lnSpc>
                <a:spcPct val="100000"/>
              </a:lnSpc>
              <a:spcBef>
                <a:spcPts val="0"/>
              </a:spcBef>
              <a:spcAft>
                <a:spcPts val="0"/>
              </a:spcAft>
              <a:buClr>
                <a:schemeClr val="dk1"/>
              </a:buClr>
              <a:buSzPts val="1800"/>
              <a:buFont typeface="Times New Roman"/>
              <a:buChar char="●"/>
            </a:pPr>
            <a:r>
              <a:rPr lang="en" sz="1700">
                <a:latin typeface="Times New Roman"/>
                <a:ea typeface="Times New Roman"/>
                <a:cs typeface="Times New Roman"/>
                <a:sym typeface="Times New Roman"/>
              </a:rPr>
              <a:t>(3) </a:t>
            </a:r>
            <a:r>
              <a:rPr b="1" lang="en" sz="1700">
                <a:highlight>
                  <a:srgbClr val="FFFF00"/>
                </a:highlight>
                <a:latin typeface="Times New Roman"/>
                <a:ea typeface="Times New Roman"/>
                <a:cs typeface="Times New Roman"/>
                <a:sym typeface="Times New Roman"/>
              </a:rPr>
              <a:t>Base Stealers</a:t>
            </a:r>
            <a:r>
              <a:rPr b="1" lang="en" sz="1700">
                <a:latin typeface="Times New Roman"/>
                <a:ea typeface="Times New Roman"/>
                <a:cs typeface="Times New Roman"/>
                <a:sym typeface="Times New Roman"/>
              </a:rPr>
              <a:t>: </a:t>
            </a:r>
            <a:r>
              <a:rPr lang="en" sz="1700">
                <a:latin typeface="Times New Roman"/>
                <a:ea typeface="Times New Roman"/>
                <a:cs typeface="Times New Roman"/>
                <a:sym typeface="Times New Roman"/>
              </a:rPr>
              <a:t>a group of leading base stealers.</a:t>
            </a:r>
            <a:endParaRPr/>
          </a:p>
        </p:txBody>
      </p:sp>
      <p:sp>
        <p:nvSpPr>
          <p:cNvPr id="114" name="Google Shape;114;p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chemeClr val="dk1"/>
              </a:buClr>
              <a:buSzPts val="900"/>
              <a:buFont typeface="Calibri"/>
              <a:buNone/>
            </a:pPr>
            <a:fld id="{00000000-1234-1234-1234-123412341234}" type="slidenum">
              <a:rPr lang="en">
                <a:solidFill>
                  <a:schemeClr val="dk1"/>
                </a:solidFill>
              </a:rPr>
              <a:t>‹#›</a:t>
            </a:fld>
            <a:endParaRPr>
              <a:solidFill>
                <a:schemeClr val="dk1"/>
              </a:solidFill>
            </a:endParaRPr>
          </a:p>
        </p:txBody>
      </p:sp>
      <p:sp>
        <p:nvSpPr>
          <p:cNvPr id="115" name="Google Shape;115;p2"/>
          <p:cNvSpPr txBox="1"/>
          <p:nvPr/>
        </p:nvSpPr>
        <p:spPr>
          <a:xfrm>
            <a:off x="338275" y="3937102"/>
            <a:ext cx="8467450" cy="923330"/>
          </a:xfrm>
          <a:prstGeom prst="rect">
            <a:avLst/>
          </a:prstGeom>
          <a:noFill/>
          <a:ln cap="flat" cmpd="sng" w="317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Times New Roman"/>
                <a:ea typeface="Times New Roman"/>
                <a:cs typeface="Times New Roman"/>
                <a:sym typeface="Times New Roman"/>
              </a:rPr>
              <a:t>The goal of this presentation is to demonstrate that Kenny Lofton deserves to be in the National Baseball Hall of Fame given his overall ability as a hitter, base stealer, and elite centerfielder.</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5"/>
          <p:cNvSpPr txBox="1"/>
          <p:nvPr>
            <p:ph idx="1" type="body"/>
          </p:nvPr>
        </p:nvSpPr>
        <p:spPr>
          <a:xfrm>
            <a:off x="2439799" y="786331"/>
            <a:ext cx="3277830" cy="2404341"/>
          </a:xfrm>
          <a:prstGeom prst="rect">
            <a:avLst/>
          </a:prstGeom>
          <a:noFill/>
          <a:ln>
            <a:noFill/>
          </a:ln>
        </p:spPr>
        <p:txBody>
          <a:bodyPr anchorCtr="0" anchor="t" bIns="91425" lIns="91425" spcFirstLastPara="1" rIns="91425" wrap="square" tIns="91425">
            <a:noAutofit/>
          </a:bodyPr>
          <a:lstStyle/>
          <a:p>
            <a:pPr indent="0" lvl="0" marL="120333" rtl="0" algn="l">
              <a:lnSpc>
                <a:spcPct val="100000"/>
              </a:lnSpc>
              <a:spcBef>
                <a:spcPts val="0"/>
              </a:spcBef>
              <a:spcAft>
                <a:spcPts val="0"/>
              </a:spcAft>
              <a:buClr>
                <a:srgbClr val="FFFFFF"/>
              </a:buClr>
              <a:buSzPts val="1705"/>
              <a:buNone/>
            </a:pPr>
            <a:r>
              <a:rPr lang="en" sz="1704" u="sng">
                <a:latin typeface="Times New Roman"/>
                <a:ea typeface="Times New Roman"/>
                <a:cs typeface="Times New Roman"/>
                <a:sym typeface="Times New Roman"/>
              </a:rPr>
              <a:t>Defensive Stats </a:t>
            </a:r>
            <a:endParaRPr/>
          </a:p>
          <a:p>
            <a:pPr indent="-342900" lvl="0" marL="463233" rtl="0" algn="l">
              <a:lnSpc>
                <a:spcPct val="100000"/>
              </a:lnSpc>
              <a:spcBef>
                <a:spcPts val="0"/>
              </a:spcBef>
              <a:spcAft>
                <a:spcPts val="0"/>
              </a:spcAft>
              <a:buClr>
                <a:schemeClr val="dk1"/>
              </a:buClr>
              <a:buSzPts val="1705"/>
              <a:buAutoNum type="arabicPeriod"/>
            </a:pPr>
            <a:r>
              <a:rPr lang="en" sz="1600">
                <a:latin typeface="Times New Roman"/>
                <a:ea typeface="Times New Roman"/>
                <a:cs typeface="Times New Roman"/>
                <a:sym typeface="Times New Roman"/>
              </a:rPr>
              <a:t>Defensive Wins Above Replacement (dWAR) </a:t>
            </a:r>
            <a:r>
              <a:rPr b="1" lang="en" sz="1600">
                <a:solidFill>
                  <a:srgbClr val="FF0000"/>
                </a:solidFill>
                <a:latin typeface="Times New Roman"/>
                <a:ea typeface="Times New Roman"/>
                <a:cs typeface="Times New Roman"/>
                <a:sym typeface="Times New Roman"/>
              </a:rPr>
              <a:t>15.5</a:t>
            </a:r>
            <a:endParaRPr/>
          </a:p>
          <a:p>
            <a:pPr indent="-234632" lvl="0" marL="463233" rtl="0" algn="l">
              <a:lnSpc>
                <a:spcPct val="100000"/>
              </a:lnSpc>
              <a:spcBef>
                <a:spcPts val="0"/>
              </a:spcBef>
              <a:spcAft>
                <a:spcPts val="0"/>
              </a:spcAft>
              <a:buClr>
                <a:schemeClr val="dk1"/>
              </a:buClr>
              <a:buSzPts val="1705"/>
              <a:buNone/>
            </a:pPr>
            <a:r>
              <a:t/>
            </a:r>
            <a:endParaRPr b="1" sz="1600">
              <a:solidFill>
                <a:srgbClr val="FF0000"/>
              </a:solidFill>
              <a:latin typeface="Times New Roman"/>
              <a:ea typeface="Times New Roman"/>
              <a:cs typeface="Times New Roman"/>
              <a:sym typeface="Times New Roman"/>
            </a:endParaRPr>
          </a:p>
          <a:p>
            <a:pPr indent="0" lvl="0" marL="120333" rtl="0" algn="l">
              <a:lnSpc>
                <a:spcPct val="100000"/>
              </a:lnSpc>
              <a:spcBef>
                <a:spcPts val="0"/>
              </a:spcBef>
              <a:spcAft>
                <a:spcPts val="0"/>
              </a:spcAft>
              <a:buClr>
                <a:schemeClr val="dk1"/>
              </a:buClr>
              <a:buSzPts val="1705"/>
              <a:buNone/>
            </a:pPr>
            <a:r>
              <a:t/>
            </a:r>
            <a:endParaRPr/>
          </a:p>
          <a:p>
            <a:pPr indent="0" lvl="0" marL="120333" rtl="0" algn="l">
              <a:lnSpc>
                <a:spcPct val="95000"/>
              </a:lnSpc>
              <a:spcBef>
                <a:spcPts val="0"/>
              </a:spcBef>
              <a:spcAft>
                <a:spcPts val="0"/>
              </a:spcAft>
              <a:buClr>
                <a:schemeClr val="dk1"/>
              </a:buClr>
              <a:buSzPts val="1705"/>
              <a:buNone/>
            </a:pPr>
            <a:r>
              <a:rPr lang="en" sz="1600">
                <a:latin typeface="Times New Roman"/>
                <a:ea typeface="Times New Roman"/>
                <a:cs typeface="Times New Roman"/>
                <a:sym typeface="Times New Roman"/>
              </a:rPr>
              <a:t>2. Total Zone/Total Zone with         Location Data (TZ/TZL)  </a:t>
            </a:r>
            <a:r>
              <a:rPr b="1" lang="en" sz="1600">
                <a:solidFill>
                  <a:srgbClr val="FF0000"/>
                </a:solidFill>
                <a:latin typeface="Times New Roman"/>
                <a:ea typeface="Times New Roman"/>
                <a:cs typeface="Times New Roman"/>
                <a:sym typeface="Times New Roman"/>
              </a:rPr>
              <a:t>115</a:t>
            </a:r>
            <a:endParaRPr/>
          </a:p>
          <a:p>
            <a:pPr indent="0" lvl="0" marL="120333" rtl="0" algn="l">
              <a:lnSpc>
                <a:spcPct val="95000"/>
              </a:lnSpc>
              <a:spcBef>
                <a:spcPts val="0"/>
              </a:spcBef>
              <a:spcAft>
                <a:spcPts val="0"/>
              </a:spcAft>
              <a:buClr>
                <a:schemeClr val="dk1"/>
              </a:buClr>
              <a:buSzPts val="1705"/>
              <a:buNone/>
            </a:pPr>
            <a:r>
              <a:t/>
            </a:r>
            <a:endParaRPr sz="1600">
              <a:latin typeface="Times New Roman"/>
              <a:ea typeface="Times New Roman"/>
              <a:cs typeface="Times New Roman"/>
              <a:sym typeface="Times New Roman"/>
            </a:endParaRPr>
          </a:p>
          <a:p>
            <a:pPr indent="0" lvl="0" marL="120333" rtl="0" algn="l">
              <a:lnSpc>
                <a:spcPct val="95000"/>
              </a:lnSpc>
              <a:spcBef>
                <a:spcPts val="0"/>
              </a:spcBef>
              <a:spcAft>
                <a:spcPts val="0"/>
              </a:spcAft>
              <a:buClr>
                <a:schemeClr val="dk1"/>
              </a:buClr>
              <a:buSzPts val="1705"/>
              <a:buNone/>
            </a:pPr>
            <a:r>
              <a:t/>
            </a:r>
            <a:endParaRPr/>
          </a:p>
          <a:p>
            <a:pPr indent="0" lvl="0" marL="0" rtl="0" algn="l">
              <a:lnSpc>
                <a:spcPct val="95000"/>
              </a:lnSpc>
              <a:spcBef>
                <a:spcPts val="0"/>
              </a:spcBef>
              <a:spcAft>
                <a:spcPts val="0"/>
              </a:spcAft>
              <a:buSzPts val="1800"/>
              <a:buNone/>
            </a:pPr>
            <a:r>
              <a:t/>
            </a:r>
            <a:endParaRPr b="1" sz="1600">
              <a:solidFill>
                <a:srgbClr val="FF0000"/>
              </a:solidFill>
              <a:latin typeface="Times New Roman"/>
              <a:ea typeface="Times New Roman"/>
              <a:cs typeface="Times New Roman"/>
              <a:sym typeface="Times New Roman"/>
            </a:endParaRPr>
          </a:p>
          <a:p>
            <a:pPr indent="0" lvl="0" marL="0" rtl="0" algn="ctr">
              <a:lnSpc>
                <a:spcPct val="95000"/>
              </a:lnSpc>
              <a:spcBef>
                <a:spcPts val="0"/>
              </a:spcBef>
              <a:spcAft>
                <a:spcPts val="0"/>
              </a:spcAft>
              <a:buClr>
                <a:schemeClr val="dk1"/>
              </a:buClr>
              <a:buSzPts val="935"/>
              <a:buFont typeface="Arial"/>
              <a:buNone/>
            </a:pPr>
            <a:r>
              <a:t/>
            </a:r>
            <a:endParaRPr sz="1600"/>
          </a:p>
          <a:p>
            <a:pPr indent="0" lvl="0" marL="457200" rtl="0" algn="l">
              <a:lnSpc>
                <a:spcPct val="95000"/>
              </a:lnSpc>
              <a:spcBef>
                <a:spcPts val="0"/>
              </a:spcBef>
              <a:spcAft>
                <a:spcPts val="1200"/>
              </a:spcAft>
              <a:buClr>
                <a:schemeClr val="dk1"/>
              </a:buClr>
              <a:buSzPts val="1800"/>
              <a:buNone/>
            </a:pPr>
            <a:r>
              <a:t/>
            </a:r>
            <a:endParaRPr sz="1305"/>
          </a:p>
        </p:txBody>
      </p:sp>
      <p:sp>
        <p:nvSpPr>
          <p:cNvPr id="121" name="Google Shape;121;p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
        <p:nvSpPr>
          <p:cNvPr id="122" name="Google Shape;122;p5"/>
          <p:cNvSpPr txBox="1"/>
          <p:nvPr/>
        </p:nvSpPr>
        <p:spPr>
          <a:xfrm>
            <a:off x="219187" y="786331"/>
            <a:ext cx="2324700" cy="1573157"/>
          </a:xfrm>
          <a:prstGeom prst="rect">
            <a:avLst/>
          </a:prstGeom>
          <a:noFill/>
          <a:ln>
            <a:noFill/>
          </a:ln>
        </p:spPr>
        <p:txBody>
          <a:bodyPr anchorCtr="0" anchor="t" bIns="91425" lIns="91425" spcFirstLastPara="1" rIns="91425" wrap="square" tIns="91425">
            <a:spAutoFit/>
          </a:bodyPr>
          <a:lstStyle/>
          <a:p>
            <a:pPr indent="0" lvl="0" marL="120333" marR="0" rtl="0" algn="l">
              <a:lnSpc>
                <a:spcPct val="95000"/>
              </a:lnSpc>
              <a:spcBef>
                <a:spcPts val="0"/>
              </a:spcBef>
              <a:spcAft>
                <a:spcPts val="0"/>
              </a:spcAft>
              <a:buClr>
                <a:srgbClr val="000000"/>
              </a:buClr>
              <a:buSzPts val="1704"/>
              <a:buFont typeface="Arial"/>
              <a:buNone/>
            </a:pPr>
            <a:r>
              <a:rPr b="0" i="0" lang="en" sz="1704" u="sng" cap="none" strike="noStrike">
                <a:solidFill>
                  <a:schemeClr val="dk1"/>
                </a:solidFill>
                <a:latin typeface="Times New Roman"/>
                <a:ea typeface="Times New Roman"/>
                <a:cs typeface="Times New Roman"/>
                <a:sym typeface="Times New Roman"/>
              </a:rPr>
              <a:t>Offensive Stats</a:t>
            </a:r>
            <a:endParaRPr/>
          </a:p>
          <a:p>
            <a:pPr indent="0" lvl="0" marL="120333" marR="0" rtl="0" algn="l">
              <a:lnSpc>
                <a:spcPct val="9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42900" lvl="0" marL="463233" marR="0" rtl="0" algn="l">
              <a:lnSpc>
                <a:spcPct val="100000"/>
              </a:lnSpc>
              <a:spcBef>
                <a:spcPts val="0"/>
              </a:spcBef>
              <a:spcAft>
                <a:spcPts val="0"/>
              </a:spcAft>
              <a:buClr>
                <a:schemeClr val="dk1"/>
              </a:buClr>
              <a:buSzPts val="1705"/>
              <a:buFont typeface="Calibri"/>
              <a:buAutoNum type="arabicPeriod"/>
            </a:pPr>
            <a:r>
              <a:rPr b="0" i="0" lang="en" sz="1600" u="none" cap="none" strike="noStrike">
                <a:solidFill>
                  <a:schemeClr val="dk1"/>
                </a:solidFill>
                <a:latin typeface="Times New Roman"/>
                <a:ea typeface="Times New Roman"/>
                <a:cs typeface="Times New Roman"/>
                <a:sym typeface="Times New Roman"/>
              </a:rPr>
              <a:t>Stolen Bases  </a:t>
            </a:r>
            <a:r>
              <a:rPr b="1" i="0" lang="en" sz="1600" u="none" cap="none" strike="noStrike">
                <a:solidFill>
                  <a:srgbClr val="FF0000"/>
                </a:solidFill>
                <a:latin typeface="Times New Roman"/>
                <a:ea typeface="Times New Roman"/>
                <a:cs typeface="Times New Roman"/>
                <a:sym typeface="Times New Roman"/>
              </a:rPr>
              <a:t>622</a:t>
            </a:r>
            <a:endParaRPr b="0" i="0" sz="1400" u="none" cap="none" strike="noStrike">
              <a:solidFill>
                <a:srgbClr val="000000"/>
              </a:solidFill>
              <a:latin typeface="Arial"/>
              <a:ea typeface="Arial"/>
              <a:cs typeface="Arial"/>
              <a:sym typeface="Arial"/>
            </a:endParaRPr>
          </a:p>
          <a:p>
            <a:pPr indent="0" lvl="1" marL="457200" marR="0" rtl="0" algn="l">
              <a:lnSpc>
                <a:spcPct val="95000"/>
              </a:lnSpc>
              <a:spcBef>
                <a:spcPts val="0"/>
              </a:spcBef>
              <a:spcAft>
                <a:spcPts val="0"/>
              </a:spcAft>
              <a:buClr>
                <a:srgbClr val="000000"/>
              </a:buClr>
              <a:buSzPts val="1600"/>
              <a:buFont typeface="Arial"/>
              <a:buNone/>
            </a:pPr>
            <a:r>
              <a:t/>
            </a:r>
            <a:endParaRPr b="0" i="0" sz="1600" u="none" cap="none" strike="noStrike">
              <a:solidFill>
                <a:schemeClr val="dk1"/>
              </a:solidFill>
              <a:latin typeface="Times New Roman"/>
              <a:ea typeface="Times New Roman"/>
              <a:cs typeface="Times New Roman"/>
              <a:sym typeface="Times New Roman"/>
            </a:endParaRPr>
          </a:p>
          <a:p>
            <a:pPr indent="0" lvl="1" marL="457200" marR="0" rtl="0" algn="l">
              <a:lnSpc>
                <a:spcPct val="95000"/>
              </a:lnSpc>
              <a:spcBef>
                <a:spcPts val="0"/>
              </a:spcBef>
              <a:spcAft>
                <a:spcPts val="0"/>
              </a:spcAft>
              <a:buClr>
                <a:srgbClr val="000000"/>
              </a:buClr>
              <a:buSzPts val="1704"/>
              <a:buFont typeface="Arial"/>
              <a:buNone/>
            </a:pPr>
            <a:r>
              <a:t/>
            </a:r>
            <a:endParaRPr b="0" i="0" sz="1704" u="none" cap="none" strike="noStrike">
              <a:solidFill>
                <a:schemeClr val="dk1"/>
              </a:solidFill>
              <a:latin typeface="Times New Roman"/>
              <a:ea typeface="Times New Roman"/>
              <a:cs typeface="Times New Roman"/>
              <a:sym typeface="Times New Roman"/>
            </a:endParaRPr>
          </a:p>
          <a:p>
            <a:pPr indent="0" lvl="0" marL="457200" marR="0" rtl="0" algn="l">
              <a:lnSpc>
                <a:spcPct val="95000"/>
              </a:lnSpc>
              <a:spcBef>
                <a:spcPts val="0"/>
              </a:spcBef>
              <a:spcAft>
                <a:spcPts val="0"/>
              </a:spcAft>
              <a:buClr>
                <a:schemeClr val="dk1"/>
              </a:buClr>
              <a:buSzPts val="1405"/>
              <a:buFont typeface="Calibri"/>
              <a:buNone/>
            </a:pPr>
            <a:r>
              <a:t/>
            </a:r>
            <a:endParaRPr b="0" i="0" sz="1405" u="none" cap="none" strike="noStrike">
              <a:solidFill>
                <a:schemeClr val="dk1"/>
              </a:solidFill>
              <a:latin typeface="Times New Roman"/>
              <a:ea typeface="Times New Roman"/>
              <a:cs typeface="Times New Roman"/>
              <a:sym typeface="Times New Roman"/>
            </a:endParaRPr>
          </a:p>
        </p:txBody>
      </p:sp>
      <p:sp>
        <p:nvSpPr>
          <p:cNvPr id="123" name="Google Shape;123;p5"/>
          <p:cNvSpPr txBox="1"/>
          <p:nvPr/>
        </p:nvSpPr>
        <p:spPr>
          <a:xfrm>
            <a:off x="5981050" y="1597875"/>
            <a:ext cx="2856900"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Nunito"/>
              <a:ea typeface="Nunito"/>
              <a:cs typeface="Nunito"/>
              <a:sym typeface="Nunito"/>
            </a:endParaRPr>
          </a:p>
        </p:txBody>
      </p:sp>
      <p:pic>
        <p:nvPicPr>
          <p:cNvPr id="124" name="Google Shape;124;p5"/>
          <p:cNvPicPr preferRelativeResize="0"/>
          <p:nvPr/>
        </p:nvPicPr>
        <p:blipFill rotWithShape="1">
          <a:blip r:embed="rId3">
            <a:alphaModFix/>
          </a:blip>
          <a:srcRect b="0" l="0" r="0" t="0"/>
          <a:stretch/>
        </p:blipFill>
        <p:spPr>
          <a:xfrm>
            <a:off x="373473" y="3102344"/>
            <a:ext cx="2066325" cy="1374099"/>
          </a:xfrm>
          <a:prstGeom prst="rect">
            <a:avLst/>
          </a:prstGeom>
          <a:noFill/>
          <a:ln cap="flat" cmpd="sng" w="28575">
            <a:solidFill>
              <a:schemeClr val="dk1"/>
            </a:solidFill>
            <a:prstDash val="solid"/>
            <a:round/>
            <a:headEnd len="sm" w="sm" type="none"/>
            <a:tailEnd len="sm" w="sm" type="none"/>
          </a:ln>
        </p:spPr>
      </p:pic>
      <p:pic>
        <p:nvPicPr>
          <p:cNvPr id="125" name="Google Shape;125;p5"/>
          <p:cNvPicPr preferRelativeResize="0"/>
          <p:nvPr/>
        </p:nvPicPr>
        <p:blipFill rotWithShape="1">
          <a:blip r:embed="rId4">
            <a:alphaModFix/>
          </a:blip>
          <a:srcRect b="0" l="0" r="0" t="0"/>
          <a:stretch/>
        </p:blipFill>
        <p:spPr>
          <a:xfrm>
            <a:off x="3211154" y="3385923"/>
            <a:ext cx="2148301" cy="1285637"/>
          </a:xfrm>
          <a:prstGeom prst="rect">
            <a:avLst/>
          </a:prstGeom>
          <a:noFill/>
          <a:ln cap="flat" cmpd="sng" w="28575">
            <a:solidFill>
              <a:schemeClr val="dk1"/>
            </a:solidFill>
            <a:prstDash val="solid"/>
            <a:round/>
            <a:headEnd len="sm" w="sm" type="none"/>
            <a:tailEnd len="sm" w="sm" type="none"/>
          </a:ln>
        </p:spPr>
      </p:pic>
      <p:sp>
        <p:nvSpPr>
          <p:cNvPr id="126" name="Google Shape;126;p5"/>
          <p:cNvSpPr txBox="1"/>
          <p:nvPr/>
        </p:nvSpPr>
        <p:spPr>
          <a:xfrm>
            <a:off x="5611721" y="786331"/>
            <a:ext cx="3284550" cy="2185183"/>
          </a:xfrm>
          <a:prstGeom prst="rect">
            <a:avLst/>
          </a:prstGeom>
          <a:noFill/>
          <a:ln>
            <a:noFill/>
          </a:ln>
        </p:spPr>
        <p:txBody>
          <a:bodyPr anchorCtr="0" anchor="t" bIns="91425" lIns="91425" spcFirstLastPara="1" rIns="91425" wrap="square" tIns="91425">
            <a:spAutoFit/>
          </a:bodyPr>
          <a:lstStyle/>
          <a:p>
            <a:pPr indent="0" lvl="0" marL="120650" marR="0" rtl="0" algn="l">
              <a:lnSpc>
                <a:spcPct val="100000"/>
              </a:lnSpc>
              <a:spcBef>
                <a:spcPts val="0"/>
              </a:spcBef>
              <a:spcAft>
                <a:spcPts val="0"/>
              </a:spcAft>
              <a:buClr>
                <a:srgbClr val="000000"/>
              </a:buClr>
              <a:buSzPts val="1700"/>
              <a:buFont typeface="Arial"/>
              <a:buNone/>
            </a:pPr>
            <a:r>
              <a:rPr b="0" i="0" lang="en" sz="1700" u="sng" cap="none" strike="noStrike">
                <a:solidFill>
                  <a:schemeClr val="dk1"/>
                </a:solidFill>
                <a:latin typeface="Times New Roman"/>
                <a:ea typeface="Times New Roman"/>
                <a:cs typeface="Times New Roman"/>
                <a:sym typeface="Times New Roman"/>
              </a:rPr>
              <a:t>Overall Performance Stats </a:t>
            </a:r>
            <a:endParaRPr b="0" i="0" sz="1400" u="none" cap="none" strike="noStrike">
              <a:solidFill>
                <a:srgbClr val="000000"/>
              </a:solidFill>
              <a:latin typeface="Arial"/>
              <a:ea typeface="Arial"/>
              <a:cs typeface="Arial"/>
              <a:sym typeface="Arial"/>
            </a:endParaRPr>
          </a:p>
          <a:p>
            <a:pPr indent="-342900" lvl="0" marL="463550" marR="0" rtl="0" algn="l">
              <a:lnSpc>
                <a:spcPct val="100000"/>
              </a:lnSpc>
              <a:spcBef>
                <a:spcPts val="0"/>
              </a:spcBef>
              <a:spcAft>
                <a:spcPts val="0"/>
              </a:spcAft>
              <a:buClr>
                <a:schemeClr val="dk1"/>
              </a:buClr>
              <a:buSzPts val="1700"/>
              <a:buFont typeface="Times New Roman"/>
              <a:buAutoNum type="arabicPeriod"/>
            </a:pPr>
            <a:r>
              <a:rPr b="0" i="0" lang="en" sz="1600" u="none" cap="none" strike="noStrike">
                <a:solidFill>
                  <a:schemeClr val="dk1"/>
                </a:solidFill>
                <a:latin typeface="Times New Roman"/>
                <a:ea typeface="Times New Roman"/>
                <a:cs typeface="Times New Roman"/>
                <a:sym typeface="Times New Roman"/>
              </a:rPr>
              <a:t>Wins Above Replacement (WAR)  </a:t>
            </a:r>
            <a:r>
              <a:rPr b="1" i="0" lang="en" sz="1600" u="none" cap="none" strike="noStrike">
                <a:solidFill>
                  <a:srgbClr val="FF0000"/>
                </a:solidFill>
                <a:latin typeface="Times New Roman"/>
                <a:ea typeface="Times New Roman"/>
                <a:cs typeface="Times New Roman"/>
                <a:sym typeface="Times New Roman"/>
              </a:rPr>
              <a:t>68.4</a:t>
            </a:r>
            <a:endParaRPr b="0" i="0" sz="1400" u="none" cap="none" strike="noStrike">
              <a:solidFill>
                <a:srgbClr val="000000"/>
              </a:solidFill>
              <a:latin typeface="Arial"/>
              <a:ea typeface="Arial"/>
              <a:cs typeface="Arial"/>
              <a:sym typeface="Arial"/>
            </a:endParaRPr>
          </a:p>
          <a:p>
            <a:pPr indent="-342900" lvl="0" marL="463550" marR="0" rtl="0" algn="l">
              <a:lnSpc>
                <a:spcPct val="100000"/>
              </a:lnSpc>
              <a:spcBef>
                <a:spcPts val="0"/>
              </a:spcBef>
              <a:spcAft>
                <a:spcPts val="0"/>
              </a:spcAft>
              <a:buClr>
                <a:schemeClr val="dk1"/>
              </a:buClr>
              <a:buSzPts val="1700"/>
              <a:buFont typeface="Times New Roman"/>
              <a:buAutoNum type="arabicPeriod"/>
            </a:pPr>
            <a:r>
              <a:rPr b="0" i="0" lang="en" sz="1600" u="none" cap="none" strike="noStrike">
                <a:solidFill>
                  <a:schemeClr val="dk1"/>
                </a:solidFill>
                <a:latin typeface="Times New Roman"/>
                <a:ea typeface="Times New Roman"/>
                <a:cs typeface="Times New Roman"/>
                <a:sym typeface="Times New Roman"/>
              </a:rPr>
              <a:t>Jaffe Wins Above Replacement Score (JAWS)  </a:t>
            </a:r>
            <a:r>
              <a:rPr b="1" i="0" lang="en" sz="1600" u="none" cap="none" strike="noStrike">
                <a:solidFill>
                  <a:srgbClr val="FF0000"/>
                </a:solidFill>
                <a:latin typeface="Times New Roman"/>
                <a:ea typeface="Times New Roman"/>
                <a:cs typeface="Times New Roman"/>
                <a:sym typeface="Times New Roman"/>
              </a:rPr>
              <a:t>55.9</a:t>
            </a:r>
            <a:endParaRPr b="0" i="0" sz="1400" u="none" cap="none" strike="noStrike">
              <a:solidFill>
                <a:srgbClr val="000000"/>
              </a:solidFill>
              <a:latin typeface="Arial"/>
              <a:ea typeface="Arial"/>
              <a:cs typeface="Arial"/>
              <a:sym typeface="Arial"/>
            </a:endParaRPr>
          </a:p>
          <a:p>
            <a:pPr indent="-342900" lvl="0" marL="463550" marR="0" rtl="0" algn="l">
              <a:lnSpc>
                <a:spcPct val="100000"/>
              </a:lnSpc>
              <a:spcBef>
                <a:spcPts val="0"/>
              </a:spcBef>
              <a:spcAft>
                <a:spcPts val="0"/>
              </a:spcAft>
              <a:buClr>
                <a:schemeClr val="dk1"/>
              </a:buClr>
              <a:buSzPts val="1700"/>
              <a:buFont typeface="Times New Roman"/>
              <a:buAutoNum type="arabicPeriod"/>
            </a:pPr>
            <a:r>
              <a:rPr b="0" i="0" lang="en" sz="1600" u="none" cap="none" strike="noStrike">
                <a:solidFill>
                  <a:schemeClr val="dk1"/>
                </a:solidFill>
                <a:latin typeface="Times New Roman"/>
                <a:ea typeface="Times New Roman"/>
                <a:cs typeface="Times New Roman"/>
                <a:sym typeface="Times New Roman"/>
              </a:rPr>
              <a:t>Peak Wins Above Replacement(Peak WAR)  </a:t>
            </a:r>
            <a:r>
              <a:rPr b="1" i="0" lang="en" sz="1600" u="none" cap="none" strike="noStrike">
                <a:solidFill>
                  <a:srgbClr val="FF0000"/>
                </a:solidFill>
                <a:latin typeface="Times New Roman"/>
                <a:ea typeface="Times New Roman"/>
                <a:cs typeface="Times New Roman"/>
                <a:sym typeface="Times New Roman"/>
              </a:rPr>
              <a:t>43.5</a:t>
            </a:r>
            <a:endParaRPr b="1" i="0" sz="1600" u="none" cap="none" strike="noStrike">
              <a:solidFill>
                <a:srgbClr val="FF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chemeClr val="dk1"/>
              </a:buClr>
              <a:buSzPts val="1700"/>
              <a:buFont typeface="Calibri"/>
              <a:buNone/>
            </a:pPr>
            <a:r>
              <a:t/>
            </a:r>
            <a:endParaRPr b="0" i="0" sz="1700" u="none" cap="none" strike="noStrike">
              <a:solidFill>
                <a:schemeClr val="dk1"/>
              </a:solidFill>
              <a:latin typeface="Times New Roman"/>
              <a:ea typeface="Times New Roman"/>
              <a:cs typeface="Times New Roman"/>
              <a:sym typeface="Times New Roman"/>
            </a:endParaRPr>
          </a:p>
        </p:txBody>
      </p:sp>
      <p:pic>
        <p:nvPicPr>
          <p:cNvPr id="127" name="Google Shape;127;p5"/>
          <p:cNvPicPr preferRelativeResize="0"/>
          <p:nvPr/>
        </p:nvPicPr>
        <p:blipFill rotWithShape="1">
          <a:blip r:embed="rId5">
            <a:alphaModFix/>
          </a:blip>
          <a:srcRect b="0" l="0" r="0" t="0"/>
          <a:stretch/>
        </p:blipFill>
        <p:spPr>
          <a:xfrm>
            <a:off x="6041950" y="3072943"/>
            <a:ext cx="2148301" cy="1432902"/>
          </a:xfrm>
          <a:prstGeom prst="rect">
            <a:avLst/>
          </a:prstGeom>
          <a:noFill/>
          <a:ln cap="flat" cmpd="sng" w="28575">
            <a:solidFill>
              <a:schemeClr val="dk1"/>
            </a:solidFill>
            <a:prstDash val="solid"/>
            <a:round/>
            <a:headEnd len="sm" w="sm" type="none"/>
            <a:tailEnd len="sm" w="sm" type="none"/>
          </a:ln>
        </p:spPr>
      </p:pic>
      <p:sp>
        <p:nvSpPr>
          <p:cNvPr id="128" name="Google Shape;128;p5"/>
          <p:cNvSpPr txBox="1"/>
          <p:nvPr/>
        </p:nvSpPr>
        <p:spPr>
          <a:xfrm>
            <a:off x="677235" y="216931"/>
            <a:ext cx="721614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500"/>
              <a:buFont typeface="Times New Roman"/>
              <a:buNone/>
            </a:pPr>
            <a:r>
              <a:rPr b="1" i="0" lang="en" sz="2500" u="none" cap="none" strike="noStrike">
                <a:solidFill>
                  <a:schemeClr val="dk1"/>
                </a:solidFill>
                <a:latin typeface="Times New Roman"/>
                <a:ea typeface="Times New Roman"/>
                <a:cs typeface="Times New Roman"/>
                <a:sym typeface="Times New Roman"/>
              </a:rPr>
              <a:t>Statistics Considered</a:t>
            </a:r>
            <a:endParaRPr b="1" i="0" sz="25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7"/>
          <p:cNvSpPr txBox="1"/>
          <p:nvPr>
            <p:ph type="title"/>
          </p:nvPr>
        </p:nvSpPr>
        <p:spPr>
          <a:xfrm>
            <a:off x="454925" y="185200"/>
            <a:ext cx="8520600" cy="6441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dk1"/>
              </a:buClr>
              <a:buSzPts val="3000"/>
              <a:buFont typeface="Times New Roman"/>
              <a:buNone/>
            </a:pPr>
            <a:r>
              <a:rPr b="1" lang="en" sz="2500">
                <a:latin typeface="Times New Roman"/>
                <a:ea typeface="Times New Roman"/>
                <a:cs typeface="Times New Roman"/>
                <a:sym typeface="Times New Roman"/>
              </a:rPr>
              <a:t>HOF Group</a:t>
            </a:r>
            <a:endParaRPr b="1" sz="2500">
              <a:latin typeface="Times New Roman"/>
              <a:ea typeface="Times New Roman"/>
              <a:cs typeface="Times New Roman"/>
              <a:sym typeface="Times New Roman"/>
            </a:endParaRPr>
          </a:p>
        </p:txBody>
      </p:sp>
      <p:sp>
        <p:nvSpPr>
          <p:cNvPr id="134" name="Google Shape;134;p7"/>
          <p:cNvSpPr txBox="1"/>
          <p:nvPr>
            <p:ph idx="1" type="body"/>
          </p:nvPr>
        </p:nvSpPr>
        <p:spPr>
          <a:xfrm>
            <a:off x="347775" y="1304825"/>
            <a:ext cx="7688700" cy="2261100"/>
          </a:xfrm>
          <a:prstGeom prst="rect">
            <a:avLst/>
          </a:prstGeom>
          <a:noFill/>
          <a:ln>
            <a:noFill/>
          </a:ln>
        </p:spPr>
        <p:txBody>
          <a:bodyPr anchorCtr="0" anchor="t" bIns="91425" lIns="91425" spcFirstLastPara="1" rIns="91425" wrap="square" tIns="91425">
            <a:noAutofit/>
          </a:bodyPr>
          <a:lstStyle/>
          <a:p>
            <a:pPr indent="-342900" lvl="0" marL="457835" rtl="0" algn="l">
              <a:lnSpc>
                <a:spcPct val="95000"/>
              </a:lnSpc>
              <a:spcBef>
                <a:spcPts val="0"/>
              </a:spcBef>
              <a:spcAft>
                <a:spcPts val="0"/>
              </a:spcAft>
              <a:buClr>
                <a:schemeClr val="dk1"/>
              </a:buClr>
              <a:buSzPts val="1790"/>
              <a:buFont typeface="Calibri"/>
              <a:buAutoNum type="arabicPeriod"/>
            </a:pPr>
            <a:r>
              <a:rPr lang="en" sz="1790">
                <a:latin typeface="Times New Roman"/>
                <a:ea typeface="Times New Roman"/>
                <a:cs typeface="Times New Roman"/>
                <a:sym typeface="Times New Roman"/>
              </a:rPr>
              <a:t>Ken Griffey Jr.</a:t>
            </a:r>
            <a:endParaRPr sz="1790">
              <a:latin typeface="Times New Roman"/>
              <a:ea typeface="Times New Roman"/>
              <a:cs typeface="Times New Roman"/>
              <a:sym typeface="Times New Roman"/>
            </a:endParaRPr>
          </a:p>
          <a:p>
            <a:pPr indent="-342900" lvl="0" marL="457835" rtl="0" algn="l">
              <a:lnSpc>
                <a:spcPct val="95000"/>
              </a:lnSpc>
              <a:spcBef>
                <a:spcPts val="0"/>
              </a:spcBef>
              <a:spcAft>
                <a:spcPts val="0"/>
              </a:spcAft>
              <a:buClr>
                <a:schemeClr val="dk1"/>
              </a:buClr>
              <a:buSzPts val="1790"/>
              <a:buFont typeface="Calibri"/>
              <a:buAutoNum type="arabicPeriod"/>
            </a:pPr>
            <a:r>
              <a:rPr lang="en" sz="1790">
                <a:latin typeface="Times New Roman"/>
                <a:ea typeface="Times New Roman"/>
                <a:cs typeface="Times New Roman"/>
                <a:sym typeface="Times New Roman"/>
              </a:rPr>
              <a:t>Kirby Puckett</a:t>
            </a:r>
            <a:endParaRPr sz="1790">
              <a:latin typeface="Times New Roman"/>
              <a:ea typeface="Times New Roman"/>
              <a:cs typeface="Times New Roman"/>
              <a:sym typeface="Times New Roman"/>
            </a:endParaRPr>
          </a:p>
          <a:p>
            <a:pPr indent="-342900" lvl="0" marL="457835" rtl="0" algn="l">
              <a:lnSpc>
                <a:spcPct val="95000"/>
              </a:lnSpc>
              <a:spcBef>
                <a:spcPts val="0"/>
              </a:spcBef>
              <a:spcAft>
                <a:spcPts val="0"/>
              </a:spcAft>
              <a:buClr>
                <a:schemeClr val="dk1"/>
              </a:buClr>
              <a:buSzPts val="1790"/>
              <a:buFont typeface="Calibri"/>
              <a:buAutoNum type="arabicPeriod"/>
            </a:pPr>
            <a:r>
              <a:rPr lang="en" sz="1790">
                <a:latin typeface="Times New Roman"/>
                <a:ea typeface="Times New Roman"/>
                <a:cs typeface="Times New Roman"/>
                <a:sym typeface="Times New Roman"/>
              </a:rPr>
              <a:t>Andre Dawson</a:t>
            </a:r>
            <a:endParaRPr sz="1790">
              <a:latin typeface="Times New Roman"/>
              <a:ea typeface="Times New Roman"/>
              <a:cs typeface="Times New Roman"/>
              <a:sym typeface="Times New Roman"/>
            </a:endParaRPr>
          </a:p>
          <a:p>
            <a:pPr indent="-342900" lvl="0" marL="457835" rtl="0" algn="l">
              <a:lnSpc>
                <a:spcPct val="95000"/>
              </a:lnSpc>
              <a:spcBef>
                <a:spcPts val="0"/>
              </a:spcBef>
              <a:spcAft>
                <a:spcPts val="0"/>
              </a:spcAft>
              <a:buClr>
                <a:schemeClr val="dk1"/>
              </a:buClr>
              <a:buSzPts val="1790"/>
              <a:buFont typeface="Calibri"/>
              <a:buAutoNum type="arabicPeriod"/>
            </a:pPr>
            <a:r>
              <a:rPr lang="en" sz="1790">
                <a:latin typeface="Times New Roman"/>
                <a:ea typeface="Times New Roman"/>
                <a:cs typeface="Times New Roman"/>
                <a:sym typeface="Times New Roman"/>
              </a:rPr>
              <a:t>Duke Snider</a:t>
            </a:r>
            <a:endParaRPr sz="1790">
              <a:latin typeface="Times New Roman"/>
              <a:ea typeface="Times New Roman"/>
              <a:cs typeface="Times New Roman"/>
              <a:sym typeface="Times New Roman"/>
            </a:endParaRPr>
          </a:p>
          <a:p>
            <a:pPr indent="-342900" lvl="0" marL="457835" rtl="0" algn="l">
              <a:lnSpc>
                <a:spcPct val="95000"/>
              </a:lnSpc>
              <a:spcBef>
                <a:spcPts val="0"/>
              </a:spcBef>
              <a:spcAft>
                <a:spcPts val="0"/>
              </a:spcAft>
              <a:buClr>
                <a:schemeClr val="dk1"/>
              </a:buClr>
              <a:buSzPts val="1790"/>
              <a:buFont typeface="Calibri"/>
              <a:buAutoNum type="arabicPeriod"/>
            </a:pPr>
            <a:r>
              <a:rPr lang="en" sz="1790">
                <a:latin typeface="Times New Roman"/>
                <a:ea typeface="Times New Roman"/>
                <a:cs typeface="Times New Roman"/>
                <a:sym typeface="Times New Roman"/>
              </a:rPr>
              <a:t>Richie Ashburn</a:t>
            </a:r>
            <a:endParaRPr sz="1790">
              <a:latin typeface="Times New Roman"/>
              <a:ea typeface="Times New Roman"/>
              <a:cs typeface="Times New Roman"/>
              <a:sym typeface="Times New Roman"/>
            </a:endParaRPr>
          </a:p>
          <a:p>
            <a:pPr indent="-342900" lvl="0" marL="457835" rtl="0" algn="l">
              <a:lnSpc>
                <a:spcPct val="95000"/>
              </a:lnSpc>
              <a:spcBef>
                <a:spcPts val="0"/>
              </a:spcBef>
              <a:spcAft>
                <a:spcPts val="0"/>
              </a:spcAft>
              <a:buClr>
                <a:schemeClr val="dk1"/>
              </a:buClr>
              <a:buSzPts val="1790"/>
              <a:buFont typeface="Calibri"/>
              <a:buAutoNum type="arabicPeriod"/>
            </a:pPr>
            <a:r>
              <a:rPr lang="en" sz="1790">
                <a:latin typeface="Times New Roman"/>
                <a:ea typeface="Times New Roman"/>
                <a:cs typeface="Times New Roman"/>
                <a:sym typeface="Times New Roman"/>
              </a:rPr>
              <a:t>Larry Doby</a:t>
            </a:r>
            <a:endParaRPr sz="1790">
              <a:latin typeface="Times New Roman"/>
              <a:ea typeface="Times New Roman"/>
              <a:cs typeface="Times New Roman"/>
              <a:sym typeface="Times New Roman"/>
            </a:endParaRPr>
          </a:p>
          <a:p>
            <a:pPr indent="-342900" lvl="0" marL="457835" rtl="0" algn="l">
              <a:lnSpc>
                <a:spcPct val="95000"/>
              </a:lnSpc>
              <a:spcBef>
                <a:spcPts val="0"/>
              </a:spcBef>
              <a:spcAft>
                <a:spcPts val="0"/>
              </a:spcAft>
              <a:buClr>
                <a:schemeClr val="dk1"/>
              </a:buClr>
              <a:buSzPts val="1790"/>
              <a:buFont typeface="Calibri"/>
              <a:buAutoNum type="arabicPeriod"/>
            </a:pPr>
            <a:r>
              <a:rPr lang="en" sz="1790">
                <a:latin typeface="Times New Roman"/>
                <a:ea typeface="Times New Roman"/>
                <a:cs typeface="Times New Roman"/>
                <a:sym typeface="Times New Roman"/>
              </a:rPr>
              <a:t>Mickey Mantle</a:t>
            </a:r>
            <a:endParaRPr sz="1790">
              <a:latin typeface="Times New Roman"/>
              <a:ea typeface="Times New Roman"/>
              <a:cs typeface="Times New Roman"/>
              <a:sym typeface="Times New Roman"/>
            </a:endParaRPr>
          </a:p>
          <a:p>
            <a:pPr indent="-342900" lvl="0" marL="457835" rtl="0" algn="l">
              <a:lnSpc>
                <a:spcPct val="95000"/>
              </a:lnSpc>
              <a:spcBef>
                <a:spcPts val="0"/>
              </a:spcBef>
              <a:spcAft>
                <a:spcPts val="0"/>
              </a:spcAft>
              <a:buClr>
                <a:schemeClr val="dk1"/>
              </a:buClr>
              <a:buSzPts val="1790"/>
              <a:buFont typeface="Calibri"/>
              <a:buAutoNum type="arabicPeriod"/>
            </a:pPr>
            <a:r>
              <a:rPr lang="en" sz="1790">
                <a:latin typeface="Times New Roman"/>
                <a:ea typeface="Times New Roman"/>
                <a:cs typeface="Times New Roman"/>
                <a:sym typeface="Times New Roman"/>
              </a:rPr>
              <a:t>Joe DiMaggio</a:t>
            </a:r>
            <a:endParaRPr sz="1790">
              <a:latin typeface="Times New Roman"/>
              <a:ea typeface="Times New Roman"/>
              <a:cs typeface="Times New Roman"/>
              <a:sym typeface="Times New Roman"/>
            </a:endParaRPr>
          </a:p>
        </p:txBody>
      </p:sp>
      <p:sp>
        <p:nvSpPr>
          <p:cNvPr id="135" name="Google Shape;135;p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pic>
        <p:nvPicPr>
          <p:cNvPr id="136" name="Google Shape;136;p7"/>
          <p:cNvPicPr preferRelativeResize="0"/>
          <p:nvPr/>
        </p:nvPicPr>
        <p:blipFill rotWithShape="1">
          <a:blip r:embed="rId3">
            <a:alphaModFix/>
          </a:blip>
          <a:srcRect b="0" l="0" r="0" t="0"/>
          <a:stretch/>
        </p:blipFill>
        <p:spPr>
          <a:xfrm>
            <a:off x="6293150" y="882276"/>
            <a:ext cx="2249826" cy="2868325"/>
          </a:xfrm>
          <a:prstGeom prst="rect">
            <a:avLst/>
          </a:prstGeom>
          <a:noFill/>
          <a:ln cap="flat" cmpd="sng" w="28575">
            <a:solidFill>
              <a:schemeClr val="dk1"/>
            </a:solidFill>
            <a:prstDash val="solid"/>
            <a:round/>
            <a:headEnd len="sm" w="sm" type="none"/>
            <a:tailEnd len="sm" w="sm" type="none"/>
          </a:ln>
        </p:spPr>
      </p:pic>
      <p:pic>
        <p:nvPicPr>
          <p:cNvPr id="137" name="Google Shape;137;p7"/>
          <p:cNvPicPr preferRelativeResize="0"/>
          <p:nvPr/>
        </p:nvPicPr>
        <p:blipFill rotWithShape="1">
          <a:blip r:embed="rId4">
            <a:alphaModFix/>
          </a:blip>
          <a:srcRect b="0" l="8400" r="10197" t="0"/>
          <a:stretch/>
        </p:blipFill>
        <p:spPr>
          <a:xfrm>
            <a:off x="3248800" y="2621075"/>
            <a:ext cx="2932875" cy="1801726"/>
          </a:xfrm>
          <a:prstGeom prst="rect">
            <a:avLst/>
          </a:prstGeom>
          <a:noFill/>
          <a:ln cap="flat" cmpd="sng" w="28575">
            <a:solidFill>
              <a:schemeClr val="dk1"/>
            </a:solidFill>
            <a:prstDash val="solid"/>
            <a:round/>
            <a:headEnd len="sm" w="sm" type="none"/>
            <a:tailEnd len="sm" w="sm" type="none"/>
          </a:ln>
        </p:spPr>
      </p:pic>
      <p:pic>
        <p:nvPicPr>
          <p:cNvPr id="138" name="Google Shape;138;p7"/>
          <p:cNvPicPr preferRelativeResize="0"/>
          <p:nvPr/>
        </p:nvPicPr>
        <p:blipFill rotWithShape="1">
          <a:blip r:embed="rId5">
            <a:alphaModFix/>
          </a:blip>
          <a:srcRect b="0" l="0" r="0" t="0"/>
          <a:stretch/>
        </p:blipFill>
        <p:spPr>
          <a:xfrm>
            <a:off x="3093720" y="829299"/>
            <a:ext cx="3087954" cy="169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8"/>
          <p:cNvSpPr txBox="1"/>
          <p:nvPr>
            <p:ph idx="1" type="body"/>
          </p:nvPr>
        </p:nvSpPr>
        <p:spPr>
          <a:xfrm>
            <a:off x="311700" y="918250"/>
            <a:ext cx="8275500" cy="3609600"/>
          </a:xfrm>
          <a:prstGeom prst="rect">
            <a:avLst/>
          </a:prstGeom>
          <a:noFill/>
          <a:ln>
            <a:noFill/>
          </a:ln>
        </p:spPr>
        <p:txBody>
          <a:bodyPr anchorCtr="0" anchor="t" bIns="91425" lIns="91425" spcFirstLastPara="1" rIns="91425" wrap="square" tIns="91425">
            <a:noAutofit/>
          </a:bodyPr>
          <a:lstStyle/>
          <a:p>
            <a:pPr indent="-346075" lvl="0" marL="457200" rtl="0" algn="l">
              <a:lnSpc>
                <a:spcPct val="90000"/>
              </a:lnSpc>
              <a:spcBef>
                <a:spcPts val="0"/>
              </a:spcBef>
              <a:spcAft>
                <a:spcPts val="0"/>
              </a:spcAft>
              <a:buClr>
                <a:schemeClr val="dk1"/>
              </a:buClr>
              <a:buSzPts val="1850"/>
              <a:buFont typeface="Calibri"/>
              <a:buAutoNum type="arabicPeriod"/>
            </a:pPr>
            <a:r>
              <a:rPr lang="en" sz="1600">
                <a:latin typeface="Times New Roman"/>
                <a:ea typeface="Times New Roman"/>
                <a:cs typeface="Times New Roman"/>
                <a:sym typeface="Times New Roman"/>
              </a:rPr>
              <a:t>Andruw Jones</a:t>
            </a:r>
            <a:endParaRPr sz="1600">
              <a:latin typeface="Times New Roman"/>
              <a:ea typeface="Times New Roman"/>
              <a:cs typeface="Times New Roman"/>
              <a:sym typeface="Times New Roman"/>
            </a:endParaRPr>
          </a:p>
          <a:p>
            <a:pPr indent="-346075" lvl="0" marL="457200" rtl="0" algn="l">
              <a:lnSpc>
                <a:spcPct val="90000"/>
              </a:lnSpc>
              <a:spcBef>
                <a:spcPts val="0"/>
              </a:spcBef>
              <a:spcAft>
                <a:spcPts val="0"/>
              </a:spcAft>
              <a:buClr>
                <a:schemeClr val="dk1"/>
              </a:buClr>
              <a:buSzPts val="1850"/>
              <a:buFont typeface="Calibri"/>
              <a:buAutoNum type="arabicPeriod"/>
            </a:pPr>
            <a:r>
              <a:rPr lang="en" sz="1600">
                <a:latin typeface="Times New Roman"/>
                <a:ea typeface="Times New Roman"/>
                <a:cs typeface="Times New Roman"/>
                <a:sym typeface="Times New Roman"/>
              </a:rPr>
              <a:t>Jim Edmonds</a:t>
            </a:r>
            <a:endParaRPr sz="1600">
              <a:latin typeface="Times New Roman"/>
              <a:ea typeface="Times New Roman"/>
              <a:cs typeface="Times New Roman"/>
              <a:sym typeface="Times New Roman"/>
            </a:endParaRPr>
          </a:p>
          <a:p>
            <a:pPr indent="-346075" lvl="0" marL="457200" rtl="0" algn="l">
              <a:lnSpc>
                <a:spcPct val="90000"/>
              </a:lnSpc>
              <a:spcBef>
                <a:spcPts val="0"/>
              </a:spcBef>
              <a:spcAft>
                <a:spcPts val="0"/>
              </a:spcAft>
              <a:buClr>
                <a:schemeClr val="dk1"/>
              </a:buClr>
              <a:buSzPts val="1850"/>
              <a:buFont typeface="Calibri"/>
              <a:buAutoNum type="arabicPeriod"/>
            </a:pPr>
            <a:r>
              <a:rPr lang="en" sz="1600">
                <a:latin typeface="Times New Roman"/>
                <a:ea typeface="Times New Roman"/>
                <a:cs typeface="Times New Roman"/>
                <a:sym typeface="Times New Roman"/>
              </a:rPr>
              <a:t>Andy Van Slyke</a:t>
            </a:r>
            <a:endParaRPr sz="1600">
              <a:latin typeface="Times New Roman"/>
              <a:ea typeface="Times New Roman"/>
              <a:cs typeface="Times New Roman"/>
              <a:sym typeface="Times New Roman"/>
            </a:endParaRPr>
          </a:p>
          <a:p>
            <a:pPr indent="-346075" lvl="0" marL="457200" rtl="0" algn="l">
              <a:lnSpc>
                <a:spcPct val="90000"/>
              </a:lnSpc>
              <a:spcBef>
                <a:spcPts val="0"/>
              </a:spcBef>
              <a:spcAft>
                <a:spcPts val="0"/>
              </a:spcAft>
              <a:buClr>
                <a:schemeClr val="dk1"/>
              </a:buClr>
              <a:buSzPts val="1850"/>
              <a:buFont typeface="Calibri"/>
              <a:buAutoNum type="arabicPeriod"/>
            </a:pPr>
            <a:r>
              <a:rPr lang="en" sz="1600">
                <a:latin typeface="Times New Roman"/>
                <a:ea typeface="Times New Roman"/>
                <a:cs typeface="Times New Roman"/>
                <a:sym typeface="Times New Roman"/>
              </a:rPr>
              <a:t>Torii Hunter</a:t>
            </a:r>
            <a:endParaRPr sz="1600">
              <a:latin typeface="Times New Roman"/>
              <a:ea typeface="Times New Roman"/>
              <a:cs typeface="Times New Roman"/>
              <a:sym typeface="Times New Roman"/>
            </a:endParaRPr>
          </a:p>
          <a:p>
            <a:pPr indent="-346075" lvl="0" marL="457200" rtl="0" algn="l">
              <a:lnSpc>
                <a:spcPct val="90000"/>
              </a:lnSpc>
              <a:spcBef>
                <a:spcPts val="0"/>
              </a:spcBef>
              <a:spcAft>
                <a:spcPts val="0"/>
              </a:spcAft>
              <a:buClr>
                <a:schemeClr val="dk1"/>
              </a:buClr>
              <a:buSzPts val="1850"/>
              <a:buFont typeface="Calibri"/>
              <a:buAutoNum type="arabicPeriod"/>
            </a:pPr>
            <a:r>
              <a:rPr lang="en" sz="1600">
                <a:latin typeface="Times New Roman"/>
                <a:ea typeface="Times New Roman"/>
                <a:cs typeface="Times New Roman"/>
                <a:sym typeface="Times New Roman"/>
              </a:rPr>
              <a:t>Bernie Williams</a:t>
            </a:r>
            <a:endParaRPr sz="1600">
              <a:latin typeface="Times New Roman"/>
              <a:ea typeface="Times New Roman"/>
              <a:cs typeface="Times New Roman"/>
              <a:sym typeface="Times New Roman"/>
            </a:endParaRPr>
          </a:p>
          <a:p>
            <a:pPr indent="-346075" lvl="0" marL="457200" rtl="0" algn="l">
              <a:lnSpc>
                <a:spcPct val="90000"/>
              </a:lnSpc>
              <a:spcBef>
                <a:spcPts val="0"/>
              </a:spcBef>
              <a:spcAft>
                <a:spcPts val="0"/>
              </a:spcAft>
              <a:buClr>
                <a:schemeClr val="dk1"/>
              </a:buClr>
              <a:buSzPts val="1850"/>
              <a:buFont typeface="Calibri"/>
              <a:buAutoNum type="arabicPeriod"/>
            </a:pPr>
            <a:r>
              <a:rPr lang="en" sz="1600">
                <a:latin typeface="Times New Roman"/>
                <a:ea typeface="Times New Roman"/>
                <a:cs typeface="Times New Roman"/>
                <a:sym typeface="Times New Roman"/>
              </a:rPr>
              <a:t>Ray Lankford</a:t>
            </a:r>
            <a:endParaRPr sz="1600">
              <a:latin typeface="Times New Roman"/>
              <a:ea typeface="Times New Roman"/>
              <a:cs typeface="Times New Roman"/>
              <a:sym typeface="Times New Roman"/>
            </a:endParaRPr>
          </a:p>
          <a:p>
            <a:pPr indent="-346075" lvl="0" marL="457200" rtl="0" algn="l">
              <a:lnSpc>
                <a:spcPct val="90000"/>
              </a:lnSpc>
              <a:spcBef>
                <a:spcPts val="0"/>
              </a:spcBef>
              <a:spcAft>
                <a:spcPts val="0"/>
              </a:spcAft>
              <a:buClr>
                <a:schemeClr val="dk1"/>
              </a:buClr>
              <a:buSzPts val="1850"/>
              <a:buFont typeface="Calibri"/>
              <a:buAutoNum type="arabicPeriod"/>
            </a:pPr>
            <a:r>
              <a:rPr lang="en" sz="1600">
                <a:latin typeface="Times New Roman"/>
                <a:ea typeface="Times New Roman"/>
                <a:cs typeface="Times New Roman"/>
                <a:sym typeface="Times New Roman"/>
              </a:rPr>
              <a:t>Brett Butler</a:t>
            </a:r>
            <a:endParaRPr sz="1600">
              <a:latin typeface="Times New Roman"/>
              <a:ea typeface="Times New Roman"/>
              <a:cs typeface="Times New Roman"/>
              <a:sym typeface="Times New Roman"/>
            </a:endParaRPr>
          </a:p>
          <a:p>
            <a:pPr indent="-346075" lvl="0" marL="457200" rtl="0" algn="l">
              <a:lnSpc>
                <a:spcPct val="90000"/>
              </a:lnSpc>
              <a:spcBef>
                <a:spcPts val="0"/>
              </a:spcBef>
              <a:spcAft>
                <a:spcPts val="0"/>
              </a:spcAft>
              <a:buClr>
                <a:schemeClr val="dk1"/>
              </a:buClr>
              <a:buSzPts val="1850"/>
              <a:buFont typeface="Calibri"/>
              <a:buAutoNum type="arabicPeriod"/>
            </a:pPr>
            <a:r>
              <a:rPr lang="en" sz="1600">
                <a:latin typeface="Times New Roman"/>
                <a:ea typeface="Times New Roman"/>
                <a:cs typeface="Times New Roman"/>
                <a:sym typeface="Times New Roman"/>
              </a:rPr>
              <a:t>Johnny Damon</a:t>
            </a:r>
            <a:endParaRPr sz="1600">
              <a:latin typeface="Times New Roman"/>
              <a:ea typeface="Times New Roman"/>
              <a:cs typeface="Times New Roman"/>
              <a:sym typeface="Times New Roman"/>
            </a:endParaRPr>
          </a:p>
          <a:p>
            <a:pPr indent="0" lvl="0" marL="111125" rtl="0" algn="l">
              <a:lnSpc>
                <a:spcPct val="90000"/>
              </a:lnSpc>
              <a:spcBef>
                <a:spcPts val="0"/>
              </a:spcBef>
              <a:spcAft>
                <a:spcPts val="0"/>
              </a:spcAft>
              <a:buClr>
                <a:schemeClr val="dk1"/>
              </a:buClr>
              <a:buSzPts val="1850"/>
              <a:buNone/>
            </a:pPr>
            <a:r>
              <a:rPr lang="en" sz="1600">
                <a:latin typeface="Times New Roman"/>
                <a:ea typeface="Times New Roman"/>
                <a:cs typeface="Times New Roman"/>
                <a:sym typeface="Times New Roman"/>
              </a:rPr>
              <a:t>9.    Steve Finley</a:t>
            </a:r>
            <a:endParaRPr sz="1600">
              <a:latin typeface="Times New Roman"/>
              <a:ea typeface="Times New Roman"/>
              <a:cs typeface="Times New Roman"/>
              <a:sym typeface="Times New Roman"/>
            </a:endParaRPr>
          </a:p>
          <a:p>
            <a:pPr indent="0" lvl="0" marL="111125" rtl="0" algn="l">
              <a:lnSpc>
                <a:spcPct val="90000"/>
              </a:lnSpc>
              <a:spcBef>
                <a:spcPts val="0"/>
              </a:spcBef>
              <a:spcAft>
                <a:spcPts val="0"/>
              </a:spcAft>
              <a:buClr>
                <a:schemeClr val="dk1"/>
              </a:buClr>
              <a:buSzPts val="1850"/>
              <a:buNone/>
            </a:pPr>
            <a:r>
              <a:rPr lang="en" sz="1600">
                <a:latin typeface="Times New Roman"/>
                <a:ea typeface="Times New Roman"/>
                <a:cs typeface="Times New Roman"/>
                <a:sym typeface="Times New Roman"/>
              </a:rPr>
              <a:t>10.  Devon White</a:t>
            </a:r>
            <a:endParaRPr sz="1600">
              <a:latin typeface="Times New Roman"/>
              <a:ea typeface="Times New Roman"/>
              <a:cs typeface="Times New Roman"/>
              <a:sym typeface="Times New Roman"/>
            </a:endParaRPr>
          </a:p>
          <a:p>
            <a:pPr indent="0" lvl="0" marL="111125" rtl="0" algn="l">
              <a:lnSpc>
                <a:spcPct val="90000"/>
              </a:lnSpc>
              <a:spcBef>
                <a:spcPts val="0"/>
              </a:spcBef>
              <a:spcAft>
                <a:spcPts val="0"/>
              </a:spcAft>
              <a:buClr>
                <a:schemeClr val="dk1"/>
              </a:buClr>
              <a:buSzPts val="1850"/>
              <a:buNone/>
            </a:pPr>
            <a:r>
              <a:rPr lang="en" sz="1600">
                <a:latin typeface="Times New Roman"/>
                <a:ea typeface="Times New Roman"/>
                <a:cs typeface="Times New Roman"/>
                <a:sym typeface="Times New Roman"/>
              </a:rPr>
              <a:t>11.  Lenny Dykstra</a:t>
            </a:r>
            <a:endParaRPr sz="1600">
              <a:latin typeface="Times New Roman"/>
              <a:ea typeface="Times New Roman"/>
              <a:cs typeface="Times New Roman"/>
              <a:sym typeface="Times New Roman"/>
            </a:endParaRPr>
          </a:p>
          <a:p>
            <a:pPr indent="0" lvl="0" marL="457200" rtl="0" algn="l">
              <a:lnSpc>
                <a:spcPct val="90000"/>
              </a:lnSpc>
              <a:spcBef>
                <a:spcPts val="0"/>
              </a:spcBef>
              <a:spcAft>
                <a:spcPts val="0"/>
              </a:spcAft>
              <a:buClr>
                <a:schemeClr val="dk1"/>
              </a:buClr>
              <a:buSzPts val="1800"/>
              <a:buNone/>
            </a:pPr>
            <a:r>
              <a:t/>
            </a:r>
            <a:endParaRPr sz="1700">
              <a:latin typeface="Times New Roman"/>
              <a:ea typeface="Times New Roman"/>
              <a:cs typeface="Times New Roman"/>
              <a:sym typeface="Times New Roman"/>
            </a:endParaRPr>
          </a:p>
          <a:p>
            <a:pPr indent="0" lvl="0" marL="457200" rtl="0" algn="l">
              <a:lnSpc>
                <a:spcPct val="105000"/>
              </a:lnSpc>
              <a:spcBef>
                <a:spcPts val="0"/>
              </a:spcBef>
              <a:spcAft>
                <a:spcPts val="1200"/>
              </a:spcAft>
              <a:buClr>
                <a:schemeClr val="dk1"/>
              </a:buClr>
              <a:buSzPts val="1800"/>
              <a:buNone/>
            </a:pPr>
            <a:r>
              <a:t/>
            </a:r>
            <a:endParaRPr sz="1850">
              <a:latin typeface="Times New Roman"/>
              <a:ea typeface="Times New Roman"/>
              <a:cs typeface="Times New Roman"/>
              <a:sym typeface="Times New Roman"/>
            </a:endParaRPr>
          </a:p>
        </p:txBody>
      </p:sp>
      <p:sp>
        <p:nvSpPr>
          <p:cNvPr id="144" name="Google Shape;144;p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Average"/>
              <a:buNone/>
            </a:pPr>
            <a:fld id="{00000000-1234-1234-1234-123412341234}" type="slidenum">
              <a:rPr lang="en">
                <a:solidFill>
                  <a:schemeClr val="dk1"/>
                </a:solidFill>
                <a:latin typeface="Average"/>
                <a:ea typeface="Average"/>
                <a:cs typeface="Average"/>
                <a:sym typeface="Average"/>
              </a:rPr>
              <a:t>‹#›</a:t>
            </a:fld>
            <a:endParaRPr>
              <a:solidFill>
                <a:schemeClr val="dk1"/>
              </a:solidFill>
              <a:latin typeface="Average"/>
              <a:ea typeface="Average"/>
              <a:cs typeface="Average"/>
              <a:sym typeface="Average"/>
            </a:endParaRPr>
          </a:p>
        </p:txBody>
      </p:sp>
      <p:sp>
        <p:nvSpPr>
          <p:cNvPr id="145" name="Google Shape;145;p8"/>
          <p:cNvSpPr txBox="1"/>
          <p:nvPr/>
        </p:nvSpPr>
        <p:spPr>
          <a:xfrm>
            <a:off x="454925" y="185200"/>
            <a:ext cx="8520600" cy="644100"/>
          </a:xfrm>
          <a:prstGeom prst="rect">
            <a:avLst/>
          </a:prstGeom>
          <a:noFill/>
          <a:ln>
            <a:noFill/>
          </a:ln>
        </p:spPr>
        <p:txBody>
          <a:bodyPr anchorCtr="0" anchor="t" bIns="91425" lIns="91425" spcFirstLastPara="1" rIns="91425" wrap="square" tIns="91425">
            <a:normAutofit/>
          </a:bodyPr>
          <a:lstStyle/>
          <a:p>
            <a:pPr indent="0" lvl="0" marL="0" marR="0" rtl="0" algn="l">
              <a:lnSpc>
                <a:spcPct val="90000"/>
              </a:lnSpc>
              <a:spcBef>
                <a:spcPts val="0"/>
              </a:spcBef>
              <a:spcAft>
                <a:spcPts val="0"/>
              </a:spcAft>
              <a:buClr>
                <a:schemeClr val="dk1"/>
              </a:buClr>
              <a:buSzPts val="3000"/>
              <a:buFont typeface="Times New Roman"/>
              <a:buNone/>
            </a:pPr>
            <a:r>
              <a:rPr b="1" i="0" lang="en" sz="2500" u="none" cap="none" strike="noStrike">
                <a:solidFill>
                  <a:schemeClr val="dk1"/>
                </a:solidFill>
                <a:latin typeface="Times New Roman"/>
                <a:ea typeface="Times New Roman"/>
                <a:cs typeface="Times New Roman"/>
                <a:sym typeface="Times New Roman"/>
              </a:rPr>
              <a:t>Peer Group</a:t>
            </a:r>
            <a:endParaRPr b="0" i="0" sz="1400" u="none" cap="none" strike="noStrike">
              <a:solidFill>
                <a:srgbClr val="000000"/>
              </a:solidFill>
              <a:latin typeface="Arial"/>
              <a:ea typeface="Arial"/>
              <a:cs typeface="Arial"/>
              <a:sym typeface="Arial"/>
            </a:endParaRPr>
          </a:p>
        </p:txBody>
      </p:sp>
      <p:pic>
        <p:nvPicPr>
          <p:cNvPr descr="Who is Devon White and how did he help the Marlins win the World Series? -  Fish Stripes" id="146" name="Google Shape;146;p8"/>
          <p:cNvPicPr preferRelativeResize="0"/>
          <p:nvPr/>
        </p:nvPicPr>
        <p:blipFill rotWithShape="1">
          <a:blip r:embed="rId3">
            <a:alphaModFix/>
          </a:blip>
          <a:srcRect b="0" l="0" r="0" t="0"/>
          <a:stretch/>
        </p:blipFill>
        <p:spPr>
          <a:xfrm>
            <a:off x="6620398" y="282867"/>
            <a:ext cx="2057400" cy="1371600"/>
          </a:xfrm>
          <a:prstGeom prst="rect">
            <a:avLst/>
          </a:prstGeom>
          <a:noFill/>
          <a:ln>
            <a:noFill/>
          </a:ln>
        </p:spPr>
      </p:pic>
      <p:pic>
        <p:nvPicPr>
          <p:cNvPr descr="Greatest Dodgers of all-time: Brett Butler - True Blue LA" id="147" name="Google Shape;147;p8"/>
          <p:cNvPicPr preferRelativeResize="0"/>
          <p:nvPr/>
        </p:nvPicPr>
        <p:blipFill rotWithShape="1">
          <a:blip r:embed="rId4">
            <a:alphaModFix/>
          </a:blip>
          <a:srcRect b="0" l="0" r="0" t="0"/>
          <a:stretch/>
        </p:blipFill>
        <p:spPr>
          <a:xfrm>
            <a:off x="3040666" y="1975182"/>
            <a:ext cx="2198077" cy="2198077"/>
          </a:xfrm>
          <a:prstGeom prst="rect">
            <a:avLst/>
          </a:prstGeom>
          <a:noFill/>
          <a:ln>
            <a:noFill/>
          </a:ln>
        </p:spPr>
      </p:pic>
      <p:pic>
        <p:nvPicPr>
          <p:cNvPr descr="Reminiscing with the 'Toy Cannon,' Jimmy Wynn | by Cary Osborne | Dodger  Insider" id="148" name="Google Shape;148;p8"/>
          <p:cNvPicPr preferRelativeResize="0"/>
          <p:nvPr/>
        </p:nvPicPr>
        <p:blipFill rotWithShape="1">
          <a:blip r:embed="rId5">
            <a:alphaModFix/>
          </a:blip>
          <a:srcRect b="0" l="0" r="0" t="0"/>
          <a:stretch/>
        </p:blipFill>
        <p:spPr>
          <a:xfrm>
            <a:off x="5238743" y="3224937"/>
            <a:ext cx="1576387" cy="1255429"/>
          </a:xfrm>
          <a:prstGeom prst="rect">
            <a:avLst/>
          </a:prstGeom>
          <a:noFill/>
          <a:ln>
            <a:noFill/>
          </a:ln>
        </p:spPr>
      </p:pic>
      <p:pic>
        <p:nvPicPr>
          <p:cNvPr descr="Johnny Damon on Instagram: “Caption Contest👇🏽 most liked comment wins!  #tbt #mlb #baseball #redsox”" id="149" name="Google Shape;149;p8"/>
          <p:cNvPicPr preferRelativeResize="0"/>
          <p:nvPr/>
        </p:nvPicPr>
        <p:blipFill rotWithShape="1">
          <a:blip r:embed="rId6">
            <a:alphaModFix/>
          </a:blip>
          <a:srcRect b="0" l="0" r="0" t="0"/>
          <a:stretch/>
        </p:blipFill>
        <p:spPr>
          <a:xfrm>
            <a:off x="4942216" y="701815"/>
            <a:ext cx="1794712" cy="1411651"/>
          </a:xfrm>
          <a:prstGeom prst="rect">
            <a:avLst/>
          </a:prstGeom>
          <a:noFill/>
          <a:ln>
            <a:noFill/>
          </a:ln>
        </p:spPr>
      </p:pic>
      <p:pic>
        <p:nvPicPr>
          <p:cNvPr descr="Bernie Williams to sign minor league deal with Yankees, then retire – The  Denver Post" id="150" name="Google Shape;150;p8"/>
          <p:cNvPicPr preferRelativeResize="0"/>
          <p:nvPr/>
        </p:nvPicPr>
        <p:blipFill rotWithShape="1">
          <a:blip r:embed="rId7">
            <a:alphaModFix/>
          </a:blip>
          <a:srcRect b="0" l="0" r="0" t="0"/>
          <a:stretch/>
        </p:blipFill>
        <p:spPr>
          <a:xfrm>
            <a:off x="3143682" y="795410"/>
            <a:ext cx="1798534" cy="1179772"/>
          </a:xfrm>
          <a:prstGeom prst="rect">
            <a:avLst/>
          </a:prstGeom>
          <a:noFill/>
          <a:ln>
            <a:noFill/>
          </a:ln>
        </p:spPr>
      </p:pic>
      <p:pic>
        <p:nvPicPr>
          <p:cNvPr descr="All-Time Twins Tournament, Harmon Killebrew Round, Day 1: Torii Hunter has  an identity crisis - Twinkie Town" id="151" name="Google Shape;151;p8"/>
          <p:cNvPicPr preferRelativeResize="0"/>
          <p:nvPr/>
        </p:nvPicPr>
        <p:blipFill rotWithShape="1">
          <a:blip r:embed="rId8">
            <a:alphaModFix/>
          </a:blip>
          <a:srcRect b="0" l="0" r="0" t="0"/>
          <a:stretch/>
        </p:blipFill>
        <p:spPr>
          <a:xfrm>
            <a:off x="6214316" y="1619431"/>
            <a:ext cx="2143125" cy="2143125"/>
          </a:xfrm>
          <a:prstGeom prst="rect">
            <a:avLst/>
          </a:prstGeom>
          <a:noFill/>
          <a:ln>
            <a:noFill/>
          </a:ln>
        </p:spPr>
      </p:pic>
      <p:pic>
        <p:nvPicPr>
          <p:cNvPr descr="Friday Rant: ANDRUW JONES IS A FREAKING HALL-OF-FAMER! - SportsTalkATL.com" id="152" name="Google Shape;152;p8"/>
          <p:cNvPicPr preferRelativeResize="0"/>
          <p:nvPr/>
        </p:nvPicPr>
        <p:blipFill rotWithShape="1">
          <a:blip r:embed="rId9">
            <a:alphaModFix/>
          </a:blip>
          <a:srcRect b="0" l="0" r="0" t="0"/>
          <a:stretch/>
        </p:blipFill>
        <p:spPr>
          <a:xfrm>
            <a:off x="5090598" y="2077225"/>
            <a:ext cx="1744510" cy="11582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990"/>
              <a:buFont typeface="Times New Roman"/>
              <a:buNone/>
            </a:pPr>
            <a:r>
              <a:rPr b="1" lang="en" sz="2500">
                <a:latin typeface="Times New Roman"/>
                <a:ea typeface="Times New Roman"/>
                <a:cs typeface="Times New Roman"/>
                <a:sym typeface="Times New Roman"/>
              </a:rPr>
              <a:t>Historic Base Stealers</a:t>
            </a:r>
            <a:endParaRPr b="1" sz="2500">
              <a:latin typeface="Times New Roman"/>
              <a:ea typeface="Times New Roman"/>
              <a:cs typeface="Times New Roman"/>
              <a:sym typeface="Times New Roman"/>
            </a:endParaRPr>
          </a:p>
        </p:txBody>
      </p:sp>
      <p:sp>
        <p:nvSpPr>
          <p:cNvPr id="158" name="Google Shape;158;p9"/>
          <p:cNvSpPr txBox="1"/>
          <p:nvPr>
            <p:ph idx="1" type="body"/>
          </p:nvPr>
        </p:nvSpPr>
        <p:spPr>
          <a:xfrm>
            <a:off x="315490" y="1177012"/>
            <a:ext cx="8520600" cy="3416400"/>
          </a:xfrm>
          <a:prstGeom prst="rect">
            <a:avLst/>
          </a:prstGeom>
          <a:noFill/>
          <a:ln>
            <a:noFill/>
          </a:ln>
        </p:spPr>
        <p:txBody>
          <a:bodyPr anchorCtr="0" anchor="t" bIns="91425" lIns="91425" spcFirstLastPara="1" rIns="91425" wrap="square" tIns="91425">
            <a:normAutofit/>
          </a:bodyPr>
          <a:lstStyle/>
          <a:p>
            <a:pPr indent="-342900" lvl="0" marL="463550" rtl="0" algn="l">
              <a:lnSpc>
                <a:spcPct val="100000"/>
              </a:lnSpc>
              <a:spcBef>
                <a:spcPts val="0"/>
              </a:spcBef>
              <a:spcAft>
                <a:spcPts val="0"/>
              </a:spcAft>
              <a:buClr>
                <a:schemeClr val="dk1"/>
              </a:buClr>
              <a:buSzPts val="1700"/>
              <a:buFont typeface="Calibri"/>
              <a:buAutoNum type="arabicPeriod"/>
            </a:pPr>
            <a:r>
              <a:rPr lang="en" sz="1700">
                <a:latin typeface="Times New Roman"/>
                <a:ea typeface="Times New Roman"/>
                <a:cs typeface="Times New Roman"/>
                <a:sym typeface="Times New Roman"/>
              </a:rPr>
              <a:t>Ty Cobb (HOF)</a:t>
            </a:r>
            <a:endParaRPr sz="1700">
              <a:latin typeface="Times New Roman"/>
              <a:ea typeface="Times New Roman"/>
              <a:cs typeface="Times New Roman"/>
              <a:sym typeface="Times New Roman"/>
            </a:endParaRPr>
          </a:p>
          <a:p>
            <a:pPr indent="-342900" lvl="0" marL="463550" rtl="0" algn="l">
              <a:lnSpc>
                <a:spcPct val="100000"/>
              </a:lnSpc>
              <a:spcBef>
                <a:spcPts val="0"/>
              </a:spcBef>
              <a:spcAft>
                <a:spcPts val="0"/>
              </a:spcAft>
              <a:buClr>
                <a:schemeClr val="dk1"/>
              </a:buClr>
              <a:buSzPts val="1700"/>
              <a:buFont typeface="Calibri"/>
              <a:buAutoNum type="arabicPeriod"/>
            </a:pPr>
            <a:r>
              <a:rPr lang="en" sz="1700">
                <a:latin typeface="Times New Roman"/>
                <a:ea typeface="Times New Roman"/>
                <a:cs typeface="Times New Roman"/>
                <a:sym typeface="Times New Roman"/>
              </a:rPr>
              <a:t>Lou Brock(HOF)</a:t>
            </a:r>
            <a:endParaRPr sz="1700">
              <a:latin typeface="Times New Roman"/>
              <a:ea typeface="Times New Roman"/>
              <a:cs typeface="Times New Roman"/>
              <a:sym typeface="Times New Roman"/>
            </a:endParaRPr>
          </a:p>
          <a:p>
            <a:pPr indent="-342900" lvl="0" marL="463550" rtl="0" algn="l">
              <a:lnSpc>
                <a:spcPct val="100000"/>
              </a:lnSpc>
              <a:spcBef>
                <a:spcPts val="0"/>
              </a:spcBef>
              <a:spcAft>
                <a:spcPts val="0"/>
              </a:spcAft>
              <a:buClr>
                <a:schemeClr val="dk1"/>
              </a:buClr>
              <a:buSzPts val="1700"/>
              <a:buFont typeface="Calibri"/>
              <a:buAutoNum type="arabicPeriod"/>
            </a:pPr>
            <a:r>
              <a:rPr lang="en" sz="1700">
                <a:latin typeface="Times New Roman"/>
                <a:ea typeface="Times New Roman"/>
                <a:cs typeface="Times New Roman"/>
                <a:sym typeface="Times New Roman"/>
              </a:rPr>
              <a:t>Tim Raines (HOF)</a:t>
            </a:r>
            <a:endParaRPr sz="1700">
              <a:latin typeface="Times New Roman"/>
              <a:ea typeface="Times New Roman"/>
              <a:cs typeface="Times New Roman"/>
              <a:sym typeface="Times New Roman"/>
            </a:endParaRPr>
          </a:p>
          <a:p>
            <a:pPr indent="-342900" lvl="0" marL="463550" rtl="0" algn="l">
              <a:lnSpc>
                <a:spcPct val="100000"/>
              </a:lnSpc>
              <a:spcBef>
                <a:spcPts val="0"/>
              </a:spcBef>
              <a:spcAft>
                <a:spcPts val="0"/>
              </a:spcAft>
              <a:buClr>
                <a:schemeClr val="dk1"/>
              </a:buClr>
              <a:buSzPts val="1700"/>
              <a:buFont typeface="Calibri"/>
              <a:buAutoNum type="arabicPeriod"/>
            </a:pPr>
            <a:r>
              <a:rPr lang="en" sz="1700">
                <a:latin typeface="Times New Roman"/>
                <a:ea typeface="Times New Roman"/>
                <a:cs typeface="Times New Roman"/>
                <a:sym typeface="Times New Roman"/>
              </a:rPr>
              <a:t>Vince Coleman </a:t>
            </a:r>
            <a:endParaRPr sz="1700">
              <a:latin typeface="Times New Roman"/>
              <a:ea typeface="Times New Roman"/>
              <a:cs typeface="Times New Roman"/>
              <a:sym typeface="Times New Roman"/>
            </a:endParaRPr>
          </a:p>
          <a:p>
            <a:pPr indent="-342900" lvl="0" marL="463550" rtl="0" algn="l">
              <a:lnSpc>
                <a:spcPct val="100000"/>
              </a:lnSpc>
              <a:spcBef>
                <a:spcPts val="0"/>
              </a:spcBef>
              <a:spcAft>
                <a:spcPts val="0"/>
              </a:spcAft>
              <a:buClr>
                <a:schemeClr val="dk1"/>
              </a:buClr>
              <a:buSzPts val="1700"/>
              <a:buFont typeface="Calibri"/>
              <a:buAutoNum type="arabicPeriod"/>
            </a:pPr>
            <a:r>
              <a:rPr lang="en" sz="1700">
                <a:latin typeface="Times New Roman"/>
                <a:ea typeface="Times New Roman"/>
                <a:cs typeface="Times New Roman"/>
                <a:sym typeface="Times New Roman"/>
              </a:rPr>
              <a:t>Eddie Collins (HOF)</a:t>
            </a:r>
            <a:endParaRPr sz="1700">
              <a:latin typeface="Times New Roman"/>
              <a:ea typeface="Times New Roman"/>
              <a:cs typeface="Times New Roman"/>
              <a:sym typeface="Times New Roman"/>
            </a:endParaRPr>
          </a:p>
          <a:p>
            <a:pPr indent="-342900" lvl="0" marL="463550" rtl="0" algn="l">
              <a:lnSpc>
                <a:spcPct val="100000"/>
              </a:lnSpc>
              <a:spcBef>
                <a:spcPts val="0"/>
              </a:spcBef>
              <a:spcAft>
                <a:spcPts val="0"/>
              </a:spcAft>
              <a:buClr>
                <a:schemeClr val="dk1"/>
              </a:buClr>
              <a:buSzPts val="1700"/>
              <a:buFont typeface="Calibri"/>
              <a:buAutoNum type="arabicPeriod"/>
            </a:pPr>
            <a:r>
              <a:rPr lang="en" sz="1700">
                <a:latin typeface="Times New Roman"/>
                <a:ea typeface="Times New Roman"/>
                <a:cs typeface="Times New Roman"/>
                <a:sym typeface="Times New Roman"/>
              </a:rPr>
              <a:t>Max Carey (HOF)</a:t>
            </a:r>
            <a:endParaRPr sz="17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800"/>
              <a:buNone/>
            </a:pPr>
            <a:r>
              <a:t/>
            </a:r>
            <a:endParaRPr b="1" sz="17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800"/>
              <a:buNone/>
            </a:pPr>
            <a:r>
              <a:t/>
            </a:r>
            <a:endParaRPr b="1" sz="17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800"/>
              <a:buNone/>
            </a:pPr>
            <a:r>
              <a:rPr lang="en" sz="1700">
                <a:latin typeface="Times New Roman"/>
                <a:ea typeface="Times New Roman"/>
                <a:cs typeface="Times New Roman"/>
                <a:sym typeface="Times New Roman"/>
              </a:rPr>
              <a:t>These players have all have a minimum of 730 total stolen bases. They rank in the top ten in stolen bases lifetime.</a:t>
            </a:r>
            <a:endParaRPr sz="1700">
              <a:latin typeface="Times New Roman"/>
              <a:ea typeface="Times New Roman"/>
              <a:cs typeface="Times New Roman"/>
              <a:sym typeface="Times New Roman"/>
            </a:endParaRPr>
          </a:p>
          <a:p>
            <a:pPr indent="0" lvl="0" marL="457200" rtl="0" algn="l">
              <a:lnSpc>
                <a:spcPct val="90000"/>
              </a:lnSpc>
              <a:spcBef>
                <a:spcPts val="0"/>
              </a:spcBef>
              <a:spcAft>
                <a:spcPts val="1200"/>
              </a:spcAft>
              <a:buClr>
                <a:schemeClr val="dk1"/>
              </a:buClr>
              <a:buSzPts val="1800"/>
              <a:buNone/>
            </a:pPr>
            <a:r>
              <a:t/>
            </a:r>
            <a:endParaRPr/>
          </a:p>
        </p:txBody>
      </p:sp>
      <p:sp>
        <p:nvSpPr>
          <p:cNvPr id="159" name="Google Shape;159;p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chemeClr val="dk1"/>
              </a:buClr>
              <a:buSzPts val="900"/>
              <a:buFont typeface="Calibri"/>
              <a:buNone/>
            </a:pPr>
            <a:fld id="{00000000-1234-1234-1234-123412341234}" type="slidenum">
              <a:rPr lang="en">
                <a:solidFill>
                  <a:schemeClr val="dk1"/>
                </a:solidFill>
              </a:rPr>
              <a:t>‹#›</a:t>
            </a:fld>
            <a:endParaRPr>
              <a:solidFill>
                <a:schemeClr val="dk1"/>
              </a:solidFill>
            </a:endParaRPr>
          </a:p>
        </p:txBody>
      </p:sp>
      <p:pic>
        <p:nvPicPr>
          <p:cNvPr id="160" name="Google Shape;160;p9"/>
          <p:cNvPicPr preferRelativeResize="0"/>
          <p:nvPr/>
        </p:nvPicPr>
        <p:blipFill rotWithShape="1">
          <a:blip r:embed="rId3">
            <a:alphaModFix/>
          </a:blip>
          <a:srcRect b="0" l="0" r="0" t="0"/>
          <a:stretch/>
        </p:blipFill>
        <p:spPr>
          <a:xfrm>
            <a:off x="3490223" y="277175"/>
            <a:ext cx="1510900" cy="1510875"/>
          </a:xfrm>
          <a:prstGeom prst="rect">
            <a:avLst/>
          </a:prstGeom>
          <a:noFill/>
          <a:ln>
            <a:noFill/>
          </a:ln>
        </p:spPr>
      </p:pic>
      <p:pic>
        <p:nvPicPr>
          <p:cNvPr id="161" name="Google Shape;161;p9"/>
          <p:cNvPicPr preferRelativeResize="0"/>
          <p:nvPr/>
        </p:nvPicPr>
        <p:blipFill rotWithShape="1">
          <a:blip r:embed="rId4">
            <a:alphaModFix/>
          </a:blip>
          <a:srcRect b="0" l="0" r="0" t="0"/>
          <a:stretch/>
        </p:blipFill>
        <p:spPr>
          <a:xfrm>
            <a:off x="4572003" y="1170926"/>
            <a:ext cx="1173449" cy="1738952"/>
          </a:xfrm>
          <a:prstGeom prst="rect">
            <a:avLst/>
          </a:prstGeom>
          <a:noFill/>
          <a:ln>
            <a:noFill/>
          </a:ln>
        </p:spPr>
      </p:pic>
      <p:pic>
        <p:nvPicPr>
          <p:cNvPr id="162" name="Google Shape;162;p9"/>
          <p:cNvPicPr preferRelativeResize="0"/>
          <p:nvPr/>
        </p:nvPicPr>
        <p:blipFill rotWithShape="1">
          <a:blip r:embed="rId5">
            <a:alphaModFix/>
          </a:blip>
          <a:srcRect b="0" l="0" r="0" t="0"/>
          <a:stretch/>
        </p:blipFill>
        <p:spPr>
          <a:xfrm>
            <a:off x="5629273" y="123175"/>
            <a:ext cx="1317724" cy="1948524"/>
          </a:xfrm>
          <a:prstGeom prst="rect">
            <a:avLst/>
          </a:prstGeom>
          <a:noFill/>
          <a:ln>
            <a:noFill/>
          </a:ln>
        </p:spPr>
      </p:pic>
      <p:pic>
        <p:nvPicPr>
          <p:cNvPr id="163" name="Google Shape;163;p9"/>
          <p:cNvPicPr preferRelativeResize="0"/>
          <p:nvPr/>
        </p:nvPicPr>
        <p:blipFill rotWithShape="1">
          <a:blip r:embed="rId6">
            <a:alphaModFix/>
          </a:blip>
          <a:srcRect b="0" l="0" r="0" t="0"/>
          <a:stretch/>
        </p:blipFill>
        <p:spPr>
          <a:xfrm>
            <a:off x="6239550" y="1522984"/>
            <a:ext cx="1173450" cy="1527793"/>
          </a:xfrm>
          <a:prstGeom prst="rect">
            <a:avLst/>
          </a:prstGeom>
          <a:noFill/>
          <a:ln>
            <a:noFill/>
          </a:ln>
        </p:spPr>
      </p:pic>
      <p:pic>
        <p:nvPicPr>
          <p:cNvPr id="164" name="Google Shape;164;p9"/>
          <p:cNvPicPr preferRelativeResize="0"/>
          <p:nvPr/>
        </p:nvPicPr>
        <p:blipFill rotWithShape="1">
          <a:blip r:embed="rId7">
            <a:alphaModFix/>
          </a:blip>
          <a:srcRect b="0" l="0" r="0" t="0"/>
          <a:stretch/>
        </p:blipFill>
        <p:spPr>
          <a:xfrm>
            <a:off x="6742849" y="550088"/>
            <a:ext cx="1852700" cy="965050"/>
          </a:xfrm>
          <a:prstGeom prst="rect">
            <a:avLst/>
          </a:prstGeom>
          <a:noFill/>
          <a:ln>
            <a:noFill/>
          </a:ln>
        </p:spPr>
      </p:pic>
      <p:pic>
        <p:nvPicPr>
          <p:cNvPr id="165" name="Google Shape;165;p9"/>
          <p:cNvPicPr preferRelativeResize="0"/>
          <p:nvPr/>
        </p:nvPicPr>
        <p:blipFill rotWithShape="1">
          <a:blip r:embed="rId8">
            <a:alphaModFix/>
          </a:blip>
          <a:srcRect b="0" l="0" r="0" t="0"/>
          <a:stretch/>
        </p:blipFill>
        <p:spPr>
          <a:xfrm>
            <a:off x="3837963" y="1728775"/>
            <a:ext cx="790575" cy="1181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dk1"/>
              </a:buClr>
              <a:buSzPts val="3000"/>
              <a:buFont typeface="Times New Roman"/>
              <a:buNone/>
            </a:pPr>
            <a:r>
              <a:rPr lang="en" sz="2800">
                <a:latin typeface="Times New Roman"/>
                <a:ea typeface="Times New Roman"/>
                <a:cs typeface="Times New Roman"/>
                <a:sym typeface="Times New Roman"/>
              </a:rPr>
              <a:t>Part 1</a:t>
            </a:r>
            <a:endParaRPr sz="2800">
              <a:latin typeface="Times New Roman"/>
              <a:ea typeface="Times New Roman"/>
              <a:cs typeface="Times New Roman"/>
              <a:sym typeface="Times New Roman"/>
            </a:endParaRPr>
          </a:p>
        </p:txBody>
      </p:sp>
      <p:sp>
        <p:nvSpPr>
          <p:cNvPr id="171" name="Google Shape;171;p1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888888"/>
              </a:buClr>
              <a:buSzPts val="900"/>
              <a:buFont typeface="Times New Roman"/>
              <a:buNone/>
            </a:pPr>
            <a:fld id="{00000000-1234-1234-1234-123412341234}" type="slidenum">
              <a:rPr lang="en">
                <a:latin typeface="Times New Roman"/>
                <a:ea typeface="Times New Roman"/>
                <a:cs typeface="Times New Roman"/>
                <a:sym typeface="Times New Roman"/>
              </a:rPr>
              <a:t>‹#›</a:t>
            </a:fld>
            <a:endParaRPr>
              <a:latin typeface="Times New Roman"/>
              <a:ea typeface="Times New Roman"/>
              <a:cs typeface="Times New Roman"/>
              <a:sym typeface="Times New Roman"/>
            </a:endParaRPr>
          </a:p>
        </p:txBody>
      </p:sp>
      <p:sp>
        <p:nvSpPr>
          <p:cNvPr id="172" name="Google Shape;172;p10"/>
          <p:cNvSpPr txBox="1"/>
          <p:nvPr/>
        </p:nvSpPr>
        <p:spPr>
          <a:xfrm>
            <a:off x="2729775" y="1264725"/>
            <a:ext cx="36336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000"/>
              <a:buFont typeface="Times New Roman"/>
              <a:buNone/>
            </a:pPr>
            <a:r>
              <a:rPr b="1" i="0" lang="en" sz="3000" u="none" cap="none" strike="noStrike">
                <a:solidFill>
                  <a:schemeClr val="dk1"/>
                </a:solidFill>
                <a:latin typeface="Times New Roman"/>
                <a:ea typeface="Times New Roman"/>
                <a:cs typeface="Times New Roman"/>
                <a:sym typeface="Times New Roman"/>
              </a:rPr>
              <a:t>Overall Worthiness </a:t>
            </a:r>
            <a:endParaRPr b="1" i="0" sz="3000" u="none" cap="none" strike="noStrike">
              <a:solidFill>
                <a:schemeClr val="dk1"/>
              </a:solidFill>
              <a:latin typeface="Times New Roman"/>
              <a:ea typeface="Times New Roman"/>
              <a:cs typeface="Times New Roman"/>
              <a:sym typeface="Times New Roman"/>
            </a:endParaRPr>
          </a:p>
        </p:txBody>
      </p:sp>
      <p:pic>
        <p:nvPicPr>
          <p:cNvPr id="173" name="Google Shape;173;p10"/>
          <p:cNvPicPr preferRelativeResize="0"/>
          <p:nvPr/>
        </p:nvPicPr>
        <p:blipFill rotWithShape="1">
          <a:blip r:embed="rId3">
            <a:alphaModFix/>
          </a:blip>
          <a:srcRect b="0" l="0" r="0" t="0"/>
          <a:stretch/>
        </p:blipFill>
        <p:spPr>
          <a:xfrm>
            <a:off x="429950" y="1152475"/>
            <a:ext cx="1708150" cy="1648275"/>
          </a:xfrm>
          <a:prstGeom prst="rect">
            <a:avLst/>
          </a:prstGeom>
          <a:noFill/>
          <a:ln>
            <a:noFill/>
          </a:ln>
          <a:effectLst>
            <a:outerShdw blurRad="71438" rotWithShape="0" algn="bl" dir="3360000" dist="209550">
              <a:srgbClr val="000000">
                <a:alpha val="49411"/>
              </a:srgbClr>
            </a:outerShdw>
          </a:effectLst>
        </p:spPr>
      </p:pic>
      <p:pic>
        <p:nvPicPr>
          <p:cNvPr id="174" name="Google Shape;174;p10"/>
          <p:cNvPicPr preferRelativeResize="0"/>
          <p:nvPr/>
        </p:nvPicPr>
        <p:blipFill rotWithShape="1">
          <a:blip r:embed="rId4">
            <a:alphaModFix/>
          </a:blip>
          <a:srcRect b="0" l="0" r="0" t="0"/>
          <a:stretch/>
        </p:blipFill>
        <p:spPr>
          <a:xfrm>
            <a:off x="6839125" y="966550"/>
            <a:ext cx="1993174" cy="2068149"/>
          </a:xfrm>
          <a:prstGeom prst="rect">
            <a:avLst/>
          </a:prstGeom>
          <a:noFill/>
          <a:ln>
            <a:noFill/>
          </a:ln>
          <a:effectLst>
            <a:outerShdw blurRad="71438" rotWithShape="0" algn="bl" dir="3360000" dist="209550">
              <a:srgbClr val="000000">
                <a:alpha val="49411"/>
              </a:srgbClr>
            </a:outerShdw>
          </a:effectLst>
        </p:spPr>
      </p:pic>
      <p:pic>
        <p:nvPicPr>
          <p:cNvPr id="175" name="Google Shape;175;p10"/>
          <p:cNvPicPr preferRelativeResize="0"/>
          <p:nvPr/>
        </p:nvPicPr>
        <p:blipFill rotWithShape="1">
          <a:blip r:embed="rId5">
            <a:alphaModFix/>
          </a:blip>
          <a:srcRect b="0" l="0" r="0" t="0"/>
          <a:stretch/>
        </p:blipFill>
        <p:spPr>
          <a:xfrm>
            <a:off x="2068438" y="2435450"/>
            <a:ext cx="2149025" cy="1988825"/>
          </a:xfrm>
          <a:prstGeom prst="rect">
            <a:avLst/>
          </a:prstGeom>
          <a:noFill/>
          <a:ln>
            <a:noFill/>
          </a:ln>
          <a:effectLst>
            <a:outerShdw blurRad="71438" rotWithShape="0" algn="bl" dir="3360000" dist="209550">
              <a:srgbClr val="000000">
                <a:alpha val="49411"/>
              </a:srgbClr>
            </a:outerShdw>
          </a:effectLst>
        </p:spPr>
      </p:pic>
      <p:pic>
        <p:nvPicPr>
          <p:cNvPr id="176" name="Google Shape;176;p10"/>
          <p:cNvPicPr preferRelativeResize="0"/>
          <p:nvPr/>
        </p:nvPicPr>
        <p:blipFill rotWithShape="1">
          <a:blip r:embed="rId6">
            <a:alphaModFix/>
          </a:blip>
          <a:srcRect b="0" l="0" r="0" t="0"/>
          <a:stretch/>
        </p:blipFill>
        <p:spPr>
          <a:xfrm>
            <a:off x="4844219" y="2844699"/>
            <a:ext cx="2335200" cy="2068151"/>
          </a:xfrm>
          <a:prstGeom prst="rect">
            <a:avLst/>
          </a:prstGeom>
          <a:noFill/>
          <a:ln>
            <a:noFill/>
          </a:ln>
          <a:effectLst>
            <a:outerShdw blurRad="71438" rotWithShape="0" algn="bl" dir="3360000" dist="209550">
              <a:srgbClr val="000000">
                <a:alpha val="49411"/>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John</dc:creator>
</cp:coreProperties>
</file>