
<file path=[Content_Types].xml><?xml version="1.0" encoding="utf-8"?>
<Types xmlns="http://schemas.openxmlformats.org/package/2006/content-types">
  <Default Extension="jfif" ContentType="image/jpeg"/>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6" r:id="rId6"/>
    <p:sldId id="260" r:id="rId7"/>
    <p:sldId id="261" r:id="rId8"/>
    <p:sldId id="262" r:id="rId9"/>
    <p:sldId id="263" r:id="rId10"/>
    <p:sldId id="264" r:id="rId11"/>
    <p:sldId id="267" r:id="rId12"/>
    <p:sldId id="265"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3" d="100"/>
          <a:sy n="103" d="100"/>
        </p:scale>
        <p:origin x="138" y="3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4AFE8-007D-0658-6F1D-70154F7C5ED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000EB8-3F35-0995-56CE-CC68F45476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TextBox 6">
            <a:extLst>
              <a:ext uri="{FF2B5EF4-FFF2-40B4-BE49-F238E27FC236}">
                <a16:creationId xmlns:a16="http://schemas.microsoft.com/office/drawing/2014/main" id="{97284713-DAD9-9BCB-7209-08EEB5E400CE}"/>
              </a:ext>
            </a:extLst>
          </p:cNvPr>
          <p:cNvSpPr txBox="1"/>
          <p:nvPr userDrawn="1"/>
        </p:nvSpPr>
        <p:spPr>
          <a:xfrm>
            <a:off x="94886" y="6467708"/>
            <a:ext cx="721360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fld id="{3325D356-F2E4-400E-9A6A-15462EE95017}" type="slidenum">
              <a:rPr lang="en-US" sz="1200" b="0" baseline="0" smtClean="0">
                <a:solidFill>
                  <a:schemeClr val="tx1"/>
                </a:solidFill>
                <a:effectLst/>
                <a:latin typeface="+mn-lt"/>
              </a:rPr>
              <a:pPr marL="0" marR="0" lvl="0" indent="0" algn="l" defTabSz="457200" rtl="0" eaLnBrk="1" fontAlgn="auto" latinLnBrk="0" hangingPunct="1">
                <a:lnSpc>
                  <a:spcPct val="100000"/>
                </a:lnSpc>
                <a:spcBef>
                  <a:spcPts val="0"/>
                </a:spcBef>
                <a:spcAft>
                  <a:spcPts val="0"/>
                </a:spcAft>
                <a:buClrTx/>
                <a:buSzTx/>
                <a:buFontTx/>
                <a:buNone/>
                <a:tabLst/>
                <a:defRPr/>
              </a:pPr>
              <a:t>‹#›</a:t>
            </a:fld>
            <a:r>
              <a:rPr lang="en-US" sz="1200" b="0" baseline="0" dirty="0">
                <a:solidFill>
                  <a:schemeClr val="tx1"/>
                </a:solidFill>
                <a:effectLst/>
                <a:latin typeface="+mn-lt"/>
              </a:rPr>
              <a:t> | The Coming of the Farm System and the Manipulation of Player Control Rights</a:t>
            </a:r>
          </a:p>
        </p:txBody>
      </p:sp>
    </p:spTree>
    <p:extLst>
      <p:ext uri="{BB962C8B-B14F-4D97-AF65-F5344CB8AC3E}">
        <p14:creationId xmlns:p14="http://schemas.microsoft.com/office/powerpoint/2010/main" val="1539730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98EC4-21F9-891B-535F-51CAD343E9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47D67E-5903-E666-13B2-19D321D073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C4B32E-F670-BB72-FCAC-50B3A1477601}"/>
              </a:ext>
            </a:extLst>
          </p:cNvPr>
          <p:cNvSpPr>
            <a:spLocks noGrp="1"/>
          </p:cNvSpPr>
          <p:nvPr>
            <p:ph type="dt" sz="half" idx="10"/>
          </p:nvPr>
        </p:nvSpPr>
        <p:spPr/>
        <p:txBody>
          <a:bodyPr/>
          <a:lstStyle/>
          <a:p>
            <a:fld id="{E0D2FC15-323C-4796-B52A-1B4FBF6F8C67}" type="datetimeFigureOut">
              <a:rPr lang="en-US" smtClean="0"/>
              <a:t>7/2/2023</a:t>
            </a:fld>
            <a:endParaRPr lang="en-US" dirty="0"/>
          </a:p>
        </p:txBody>
      </p:sp>
      <p:sp>
        <p:nvSpPr>
          <p:cNvPr id="5" name="Footer Placeholder 4">
            <a:extLst>
              <a:ext uri="{FF2B5EF4-FFF2-40B4-BE49-F238E27FC236}">
                <a16:creationId xmlns:a16="http://schemas.microsoft.com/office/drawing/2014/main" id="{E5F8BC05-EDDF-8474-D8DD-2BCE5C8EAC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CFBF501-8146-69C8-102C-1F4899F36CEF}"/>
              </a:ext>
            </a:extLst>
          </p:cNvPr>
          <p:cNvSpPr>
            <a:spLocks noGrp="1"/>
          </p:cNvSpPr>
          <p:nvPr>
            <p:ph type="sldNum" sz="quarter" idx="12"/>
          </p:nvPr>
        </p:nvSpPr>
        <p:spPr/>
        <p:txBody>
          <a:bodyPr/>
          <a:lstStyle/>
          <a:p>
            <a:fld id="{1F202974-E20A-423B-84A6-A7DF4AB905F6}" type="slidenum">
              <a:rPr lang="en-US" smtClean="0"/>
              <a:t>‹#›</a:t>
            </a:fld>
            <a:endParaRPr lang="en-US" dirty="0"/>
          </a:p>
        </p:txBody>
      </p:sp>
    </p:spTree>
    <p:extLst>
      <p:ext uri="{BB962C8B-B14F-4D97-AF65-F5344CB8AC3E}">
        <p14:creationId xmlns:p14="http://schemas.microsoft.com/office/powerpoint/2010/main" val="132393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EB9D7A-6AAE-5FD3-D021-7F3C77397B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36E265-76BF-FFBA-3247-425A5D3C88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01EBCC-97C2-F4BE-DC40-8D4F483494D6}"/>
              </a:ext>
            </a:extLst>
          </p:cNvPr>
          <p:cNvSpPr>
            <a:spLocks noGrp="1"/>
          </p:cNvSpPr>
          <p:nvPr>
            <p:ph type="dt" sz="half" idx="10"/>
          </p:nvPr>
        </p:nvSpPr>
        <p:spPr/>
        <p:txBody>
          <a:bodyPr/>
          <a:lstStyle/>
          <a:p>
            <a:fld id="{E0D2FC15-323C-4796-B52A-1B4FBF6F8C67}" type="datetimeFigureOut">
              <a:rPr lang="en-US" smtClean="0"/>
              <a:t>7/2/2023</a:t>
            </a:fld>
            <a:endParaRPr lang="en-US" dirty="0"/>
          </a:p>
        </p:txBody>
      </p:sp>
      <p:sp>
        <p:nvSpPr>
          <p:cNvPr id="5" name="Footer Placeholder 4">
            <a:extLst>
              <a:ext uri="{FF2B5EF4-FFF2-40B4-BE49-F238E27FC236}">
                <a16:creationId xmlns:a16="http://schemas.microsoft.com/office/drawing/2014/main" id="{3CEAF672-A0B0-7734-BD6B-9125CA4CB35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8EFBF48-4B9F-4745-829E-F9579F35CD70}"/>
              </a:ext>
            </a:extLst>
          </p:cNvPr>
          <p:cNvSpPr>
            <a:spLocks noGrp="1"/>
          </p:cNvSpPr>
          <p:nvPr>
            <p:ph type="sldNum" sz="quarter" idx="12"/>
          </p:nvPr>
        </p:nvSpPr>
        <p:spPr/>
        <p:txBody>
          <a:bodyPr/>
          <a:lstStyle/>
          <a:p>
            <a:fld id="{1F202974-E20A-423B-84A6-A7DF4AB905F6}" type="slidenum">
              <a:rPr lang="en-US" smtClean="0"/>
              <a:t>‹#›</a:t>
            </a:fld>
            <a:endParaRPr lang="en-US" dirty="0"/>
          </a:p>
        </p:txBody>
      </p:sp>
    </p:spTree>
    <p:extLst>
      <p:ext uri="{BB962C8B-B14F-4D97-AF65-F5344CB8AC3E}">
        <p14:creationId xmlns:p14="http://schemas.microsoft.com/office/powerpoint/2010/main" val="668986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0C5EF-5035-88FA-8B47-35BB7BBF65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11BDDF-4120-CEB9-9A75-129A94726D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873B1-B7C6-CCA3-4AA6-43D7C3581571}"/>
              </a:ext>
            </a:extLst>
          </p:cNvPr>
          <p:cNvSpPr>
            <a:spLocks noGrp="1"/>
          </p:cNvSpPr>
          <p:nvPr>
            <p:ph type="dt" sz="half" idx="10"/>
          </p:nvPr>
        </p:nvSpPr>
        <p:spPr/>
        <p:txBody>
          <a:bodyPr/>
          <a:lstStyle/>
          <a:p>
            <a:fld id="{E0D2FC15-323C-4796-B52A-1B4FBF6F8C67}" type="datetimeFigureOut">
              <a:rPr lang="en-US" smtClean="0"/>
              <a:t>7/2/2023</a:t>
            </a:fld>
            <a:endParaRPr lang="en-US" dirty="0"/>
          </a:p>
        </p:txBody>
      </p:sp>
      <p:sp>
        <p:nvSpPr>
          <p:cNvPr id="5" name="Footer Placeholder 4">
            <a:extLst>
              <a:ext uri="{FF2B5EF4-FFF2-40B4-BE49-F238E27FC236}">
                <a16:creationId xmlns:a16="http://schemas.microsoft.com/office/drawing/2014/main" id="{157A1C87-0ECE-D4EA-AAE0-C50CFF21009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0DF997-038E-F6CF-8484-8F64524360F8}"/>
              </a:ext>
            </a:extLst>
          </p:cNvPr>
          <p:cNvSpPr>
            <a:spLocks noGrp="1"/>
          </p:cNvSpPr>
          <p:nvPr>
            <p:ph type="sldNum" sz="quarter" idx="12"/>
          </p:nvPr>
        </p:nvSpPr>
        <p:spPr/>
        <p:txBody>
          <a:bodyPr/>
          <a:lstStyle/>
          <a:p>
            <a:fld id="{1F202974-E20A-423B-84A6-A7DF4AB905F6}" type="slidenum">
              <a:rPr lang="en-US" smtClean="0"/>
              <a:t>‹#›</a:t>
            </a:fld>
            <a:endParaRPr lang="en-US" dirty="0"/>
          </a:p>
        </p:txBody>
      </p:sp>
    </p:spTree>
    <p:extLst>
      <p:ext uri="{BB962C8B-B14F-4D97-AF65-F5344CB8AC3E}">
        <p14:creationId xmlns:p14="http://schemas.microsoft.com/office/powerpoint/2010/main" val="616392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75127-A575-53EB-D03C-4FD59AABF9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38BEFF-02AD-C361-D618-D2399E8B00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45BDAB-03A8-227E-CB26-BF411A643C9B}"/>
              </a:ext>
            </a:extLst>
          </p:cNvPr>
          <p:cNvSpPr>
            <a:spLocks noGrp="1"/>
          </p:cNvSpPr>
          <p:nvPr>
            <p:ph type="dt" sz="half" idx="10"/>
          </p:nvPr>
        </p:nvSpPr>
        <p:spPr/>
        <p:txBody>
          <a:bodyPr/>
          <a:lstStyle/>
          <a:p>
            <a:fld id="{E0D2FC15-323C-4796-B52A-1B4FBF6F8C67}" type="datetimeFigureOut">
              <a:rPr lang="en-US" smtClean="0"/>
              <a:t>7/2/2023</a:t>
            </a:fld>
            <a:endParaRPr lang="en-US" dirty="0"/>
          </a:p>
        </p:txBody>
      </p:sp>
      <p:sp>
        <p:nvSpPr>
          <p:cNvPr id="5" name="Footer Placeholder 4">
            <a:extLst>
              <a:ext uri="{FF2B5EF4-FFF2-40B4-BE49-F238E27FC236}">
                <a16:creationId xmlns:a16="http://schemas.microsoft.com/office/drawing/2014/main" id="{5A3F9FC3-81EC-6A82-8650-FB4ECE655ED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8AF270-51B2-E94E-D28E-FB975395AAF4}"/>
              </a:ext>
            </a:extLst>
          </p:cNvPr>
          <p:cNvSpPr>
            <a:spLocks noGrp="1"/>
          </p:cNvSpPr>
          <p:nvPr>
            <p:ph type="sldNum" sz="quarter" idx="12"/>
          </p:nvPr>
        </p:nvSpPr>
        <p:spPr/>
        <p:txBody>
          <a:bodyPr/>
          <a:lstStyle/>
          <a:p>
            <a:fld id="{1F202974-E20A-423B-84A6-A7DF4AB905F6}" type="slidenum">
              <a:rPr lang="en-US" smtClean="0"/>
              <a:t>‹#›</a:t>
            </a:fld>
            <a:endParaRPr lang="en-US" dirty="0"/>
          </a:p>
        </p:txBody>
      </p:sp>
    </p:spTree>
    <p:extLst>
      <p:ext uri="{BB962C8B-B14F-4D97-AF65-F5344CB8AC3E}">
        <p14:creationId xmlns:p14="http://schemas.microsoft.com/office/powerpoint/2010/main" val="2617198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C68F8-29D9-BE61-160A-BBCCF84E39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351A20-0FA3-0951-0B17-84AD73F61A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3008B7-BE8A-9507-EFA7-DA5ACD2836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217769-E463-4E15-9166-5DB50F917ED9}"/>
              </a:ext>
            </a:extLst>
          </p:cNvPr>
          <p:cNvSpPr>
            <a:spLocks noGrp="1"/>
          </p:cNvSpPr>
          <p:nvPr>
            <p:ph type="dt" sz="half" idx="10"/>
          </p:nvPr>
        </p:nvSpPr>
        <p:spPr/>
        <p:txBody>
          <a:bodyPr/>
          <a:lstStyle/>
          <a:p>
            <a:fld id="{E0D2FC15-323C-4796-B52A-1B4FBF6F8C67}" type="datetimeFigureOut">
              <a:rPr lang="en-US" smtClean="0"/>
              <a:t>7/2/2023</a:t>
            </a:fld>
            <a:endParaRPr lang="en-US" dirty="0"/>
          </a:p>
        </p:txBody>
      </p:sp>
      <p:sp>
        <p:nvSpPr>
          <p:cNvPr id="6" name="Footer Placeholder 5">
            <a:extLst>
              <a:ext uri="{FF2B5EF4-FFF2-40B4-BE49-F238E27FC236}">
                <a16:creationId xmlns:a16="http://schemas.microsoft.com/office/drawing/2014/main" id="{F94B50DB-D6C8-9AF4-D74B-EAEF969037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F16146A-05F9-B23F-B456-4A7DC3A80105}"/>
              </a:ext>
            </a:extLst>
          </p:cNvPr>
          <p:cNvSpPr>
            <a:spLocks noGrp="1"/>
          </p:cNvSpPr>
          <p:nvPr>
            <p:ph type="sldNum" sz="quarter" idx="12"/>
          </p:nvPr>
        </p:nvSpPr>
        <p:spPr/>
        <p:txBody>
          <a:bodyPr/>
          <a:lstStyle/>
          <a:p>
            <a:fld id="{1F202974-E20A-423B-84A6-A7DF4AB905F6}" type="slidenum">
              <a:rPr lang="en-US" smtClean="0"/>
              <a:t>‹#›</a:t>
            </a:fld>
            <a:endParaRPr lang="en-US" dirty="0"/>
          </a:p>
        </p:txBody>
      </p:sp>
    </p:spTree>
    <p:extLst>
      <p:ext uri="{BB962C8B-B14F-4D97-AF65-F5344CB8AC3E}">
        <p14:creationId xmlns:p14="http://schemas.microsoft.com/office/powerpoint/2010/main" val="3732823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CEA78-4350-0A58-5005-DED71B7AC9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71AB45-FBFB-A778-8245-5B7ECDFD13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4B298F-2320-A546-2D52-211F9E5951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BAD16D-700B-7CB9-11AD-00E4E12E96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03684D-84DE-4B75-E407-700F4EB8D5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91E71A-EA36-347B-CF71-7F9FCF638B7F}"/>
              </a:ext>
            </a:extLst>
          </p:cNvPr>
          <p:cNvSpPr>
            <a:spLocks noGrp="1"/>
          </p:cNvSpPr>
          <p:nvPr>
            <p:ph type="dt" sz="half" idx="10"/>
          </p:nvPr>
        </p:nvSpPr>
        <p:spPr/>
        <p:txBody>
          <a:bodyPr/>
          <a:lstStyle/>
          <a:p>
            <a:fld id="{E0D2FC15-323C-4796-B52A-1B4FBF6F8C67}" type="datetimeFigureOut">
              <a:rPr lang="en-US" smtClean="0"/>
              <a:t>7/2/2023</a:t>
            </a:fld>
            <a:endParaRPr lang="en-US" dirty="0"/>
          </a:p>
        </p:txBody>
      </p:sp>
      <p:sp>
        <p:nvSpPr>
          <p:cNvPr id="8" name="Footer Placeholder 7">
            <a:extLst>
              <a:ext uri="{FF2B5EF4-FFF2-40B4-BE49-F238E27FC236}">
                <a16:creationId xmlns:a16="http://schemas.microsoft.com/office/drawing/2014/main" id="{DD2B0929-FAA0-C4BC-259D-6A522738A24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F2ED271-BF29-2261-6054-CC42BDF3C0F0}"/>
              </a:ext>
            </a:extLst>
          </p:cNvPr>
          <p:cNvSpPr>
            <a:spLocks noGrp="1"/>
          </p:cNvSpPr>
          <p:nvPr>
            <p:ph type="sldNum" sz="quarter" idx="12"/>
          </p:nvPr>
        </p:nvSpPr>
        <p:spPr/>
        <p:txBody>
          <a:bodyPr/>
          <a:lstStyle/>
          <a:p>
            <a:fld id="{1F202974-E20A-423B-84A6-A7DF4AB905F6}" type="slidenum">
              <a:rPr lang="en-US" smtClean="0"/>
              <a:t>‹#›</a:t>
            </a:fld>
            <a:endParaRPr lang="en-US" dirty="0"/>
          </a:p>
        </p:txBody>
      </p:sp>
    </p:spTree>
    <p:extLst>
      <p:ext uri="{BB962C8B-B14F-4D97-AF65-F5344CB8AC3E}">
        <p14:creationId xmlns:p14="http://schemas.microsoft.com/office/powerpoint/2010/main" val="17201048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6ECCD-80C9-A36C-959D-9448E629695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23C217-A17D-F018-33CA-1805EAC1342A}"/>
              </a:ext>
            </a:extLst>
          </p:cNvPr>
          <p:cNvSpPr>
            <a:spLocks noGrp="1"/>
          </p:cNvSpPr>
          <p:nvPr>
            <p:ph type="dt" sz="half" idx="10"/>
          </p:nvPr>
        </p:nvSpPr>
        <p:spPr/>
        <p:txBody>
          <a:bodyPr/>
          <a:lstStyle/>
          <a:p>
            <a:fld id="{E0D2FC15-323C-4796-B52A-1B4FBF6F8C67}" type="datetimeFigureOut">
              <a:rPr lang="en-US" smtClean="0"/>
              <a:t>7/2/2023</a:t>
            </a:fld>
            <a:endParaRPr lang="en-US" dirty="0"/>
          </a:p>
        </p:txBody>
      </p:sp>
      <p:sp>
        <p:nvSpPr>
          <p:cNvPr id="4" name="Footer Placeholder 3">
            <a:extLst>
              <a:ext uri="{FF2B5EF4-FFF2-40B4-BE49-F238E27FC236}">
                <a16:creationId xmlns:a16="http://schemas.microsoft.com/office/drawing/2014/main" id="{5E448317-9202-E991-51D5-7FEF94BA894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8F76253-7134-DB58-ACAD-2FA0C6CAF865}"/>
              </a:ext>
            </a:extLst>
          </p:cNvPr>
          <p:cNvSpPr>
            <a:spLocks noGrp="1"/>
          </p:cNvSpPr>
          <p:nvPr>
            <p:ph type="sldNum" sz="quarter" idx="12"/>
          </p:nvPr>
        </p:nvSpPr>
        <p:spPr/>
        <p:txBody>
          <a:bodyPr/>
          <a:lstStyle/>
          <a:p>
            <a:fld id="{1F202974-E20A-423B-84A6-A7DF4AB905F6}" type="slidenum">
              <a:rPr lang="en-US" smtClean="0"/>
              <a:t>‹#›</a:t>
            </a:fld>
            <a:endParaRPr lang="en-US" dirty="0"/>
          </a:p>
        </p:txBody>
      </p:sp>
    </p:spTree>
    <p:extLst>
      <p:ext uri="{BB962C8B-B14F-4D97-AF65-F5344CB8AC3E}">
        <p14:creationId xmlns:p14="http://schemas.microsoft.com/office/powerpoint/2010/main" val="676721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32D525-0F87-587D-98BE-DDA4785AE301}"/>
              </a:ext>
            </a:extLst>
          </p:cNvPr>
          <p:cNvSpPr>
            <a:spLocks noGrp="1"/>
          </p:cNvSpPr>
          <p:nvPr>
            <p:ph type="dt" sz="half" idx="10"/>
          </p:nvPr>
        </p:nvSpPr>
        <p:spPr/>
        <p:txBody>
          <a:bodyPr/>
          <a:lstStyle/>
          <a:p>
            <a:fld id="{E0D2FC15-323C-4796-B52A-1B4FBF6F8C67}" type="datetimeFigureOut">
              <a:rPr lang="en-US" smtClean="0"/>
              <a:t>7/2/2023</a:t>
            </a:fld>
            <a:endParaRPr lang="en-US" dirty="0"/>
          </a:p>
        </p:txBody>
      </p:sp>
      <p:sp>
        <p:nvSpPr>
          <p:cNvPr id="3" name="Footer Placeholder 2">
            <a:extLst>
              <a:ext uri="{FF2B5EF4-FFF2-40B4-BE49-F238E27FC236}">
                <a16:creationId xmlns:a16="http://schemas.microsoft.com/office/drawing/2014/main" id="{CF1E8470-E041-B0AA-28CF-DC4968B0552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8532F71-0416-5708-4663-692209415430}"/>
              </a:ext>
            </a:extLst>
          </p:cNvPr>
          <p:cNvSpPr>
            <a:spLocks noGrp="1"/>
          </p:cNvSpPr>
          <p:nvPr>
            <p:ph type="sldNum" sz="quarter" idx="12"/>
          </p:nvPr>
        </p:nvSpPr>
        <p:spPr/>
        <p:txBody>
          <a:bodyPr/>
          <a:lstStyle/>
          <a:p>
            <a:fld id="{1F202974-E20A-423B-84A6-A7DF4AB905F6}" type="slidenum">
              <a:rPr lang="en-US" smtClean="0"/>
              <a:t>‹#›</a:t>
            </a:fld>
            <a:endParaRPr lang="en-US" dirty="0"/>
          </a:p>
        </p:txBody>
      </p:sp>
    </p:spTree>
    <p:extLst>
      <p:ext uri="{BB962C8B-B14F-4D97-AF65-F5344CB8AC3E}">
        <p14:creationId xmlns:p14="http://schemas.microsoft.com/office/powerpoint/2010/main" val="29380041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FA161-EB29-AC79-117E-28BE7C7892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8FD3B2-6FE6-0142-D9CA-001CF1B71F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9500FF-BCB5-7429-0477-83A443B4B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E71F44-5948-05C1-E3CB-12E5AC101B36}"/>
              </a:ext>
            </a:extLst>
          </p:cNvPr>
          <p:cNvSpPr>
            <a:spLocks noGrp="1"/>
          </p:cNvSpPr>
          <p:nvPr>
            <p:ph type="dt" sz="half" idx="10"/>
          </p:nvPr>
        </p:nvSpPr>
        <p:spPr/>
        <p:txBody>
          <a:bodyPr/>
          <a:lstStyle/>
          <a:p>
            <a:fld id="{E0D2FC15-323C-4796-B52A-1B4FBF6F8C67}" type="datetimeFigureOut">
              <a:rPr lang="en-US" smtClean="0"/>
              <a:t>7/2/2023</a:t>
            </a:fld>
            <a:endParaRPr lang="en-US" dirty="0"/>
          </a:p>
        </p:txBody>
      </p:sp>
      <p:sp>
        <p:nvSpPr>
          <p:cNvPr id="6" name="Footer Placeholder 5">
            <a:extLst>
              <a:ext uri="{FF2B5EF4-FFF2-40B4-BE49-F238E27FC236}">
                <a16:creationId xmlns:a16="http://schemas.microsoft.com/office/drawing/2014/main" id="{736959A5-9A91-95C8-670F-0C8FC6B5A13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9DEB87-79E4-254C-2C54-89A7A08C4CDE}"/>
              </a:ext>
            </a:extLst>
          </p:cNvPr>
          <p:cNvSpPr>
            <a:spLocks noGrp="1"/>
          </p:cNvSpPr>
          <p:nvPr>
            <p:ph type="sldNum" sz="quarter" idx="12"/>
          </p:nvPr>
        </p:nvSpPr>
        <p:spPr/>
        <p:txBody>
          <a:bodyPr/>
          <a:lstStyle/>
          <a:p>
            <a:fld id="{1F202974-E20A-423B-84A6-A7DF4AB905F6}" type="slidenum">
              <a:rPr lang="en-US" smtClean="0"/>
              <a:t>‹#›</a:t>
            </a:fld>
            <a:endParaRPr lang="en-US" dirty="0"/>
          </a:p>
        </p:txBody>
      </p:sp>
    </p:spTree>
    <p:extLst>
      <p:ext uri="{BB962C8B-B14F-4D97-AF65-F5344CB8AC3E}">
        <p14:creationId xmlns:p14="http://schemas.microsoft.com/office/powerpoint/2010/main" val="97411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1ED1C-7CE5-E399-64AB-657C8776DE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FE5617-8C74-045A-D62C-465BC3DF3A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1692959-0BA1-C968-D393-A32251C5E2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E4591E-E1A6-231D-E645-C312813B5692}"/>
              </a:ext>
            </a:extLst>
          </p:cNvPr>
          <p:cNvSpPr>
            <a:spLocks noGrp="1"/>
          </p:cNvSpPr>
          <p:nvPr>
            <p:ph type="dt" sz="half" idx="10"/>
          </p:nvPr>
        </p:nvSpPr>
        <p:spPr/>
        <p:txBody>
          <a:bodyPr/>
          <a:lstStyle/>
          <a:p>
            <a:fld id="{E0D2FC15-323C-4796-B52A-1B4FBF6F8C67}" type="datetimeFigureOut">
              <a:rPr lang="en-US" smtClean="0"/>
              <a:t>7/2/2023</a:t>
            </a:fld>
            <a:endParaRPr lang="en-US" dirty="0"/>
          </a:p>
        </p:txBody>
      </p:sp>
      <p:sp>
        <p:nvSpPr>
          <p:cNvPr id="6" name="Footer Placeholder 5">
            <a:extLst>
              <a:ext uri="{FF2B5EF4-FFF2-40B4-BE49-F238E27FC236}">
                <a16:creationId xmlns:a16="http://schemas.microsoft.com/office/drawing/2014/main" id="{48B59B42-3F4C-3D00-7DC1-157CC31F7B0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E1CC2A0-4E84-69CF-A7EB-FB40EF156B84}"/>
              </a:ext>
            </a:extLst>
          </p:cNvPr>
          <p:cNvSpPr>
            <a:spLocks noGrp="1"/>
          </p:cNvSpPr>
          <p:nvPr>
            <p:ph type="sldNum" sz="quarter" idx="12"/>
          </p:nvPr>
        </p:nvSpPr>
        <p:spPr/>
        <p:txBody>
          <a:bodyPr/>
          <a:lstStyle/>
          <a:p>
            <a:fld id="{1F202974-E20A-423B-84A6-A7DF4AB905F6}" type="slidenum">
              <a:rPr lang="en-US" smtClean="0"/>
              <a:t>‹#›</a:t>
            </a:fld>
            <a:endParaRPr lang="en-US" dirty="0"/>
          </a:p>
        </p:txBody>
      </p:sp>
    </p:spTree>
    <p:extLst>
      <p:ext uri="{BB962C8B-B14F-4D97-AF65-F5344CB8AC3E}">
        <p14:creationId xmlns:p14="http://schemas.microsoft.com/office/powerpoint/2010/main" val="3040577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17974-19F8-2018-91D4-71D679FCFD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925FF0-B7CD-5BF2-4C93-E7AFD3B798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2AD34E-8E8C-3A1A-0081-159159ECE2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D2FC15-323C-4796-B52A-1B4FBF6F8C67}" type="datetimeFigureOut">
              <a:rPr lang="en-US" smtClean="0"/>
              <a:t>7/2/2023</a:t>
            </a:fld>
            <a:endParaRPr lang="en-US" dirty="0"/>
          </a:p>
        </p:txBody>
      </p:sp>
      <p:sp>
        <p:nvSpPr>
          <p:cNvPr id="5" name="Footer Placeholder 4">
            <a:extLst>
              <a:ext uri="{FF2B5EF4-FFF2-40B4-BE49-F238E27FC236}">
                <a16:creationId xmlns:a16="http://schemas.microsoft.com/office/drawing/2014/main" id="{5ED273E7-FE7A-58A3-5E64-45694FD7EA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064634-B91B-2068-B8A6-58B99B2AF3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02974-E20A-423B-84A6-A7DF4AB905F6}" type="slidenum">
              <a:rPr lang="en-US" smtClean="0"/>
              <a:t>‹#›</a:t>
            </a:fld>
            <a:endParaRPr lang="en-US" dirty="0"/>
          </a:p>
        </p:txBody>
      </p:sp>
    </p:spTree>
    <p:extLst>
      <p:ext uri="{BB962C8B-B14F-4D97-AF65-F5344CB8AC3E}">
        <p14:creationId xmlns:p14="http://schemas.microsoft.com/office/powerpoint/2010/main" val="21466720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fi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24EA477-441E-87DA-AB31-C68600CA2061}"/>
              </a:ext>
            </a:extLst>
          </p:cNvPr>
          <p:cNvSpPr txBox="1"/>
          <p:nvPr/>
        </p:nvSpPr>
        <p:spPr>
          <a:xfrm>
            <a:off x="7413" y="6500220"/>
            <a:ext cx="5261273" cy="369332"/>
          </a:xfrm>
          <a:prstGeom prst="rect">
            <a:avLst/>
          </a:prstGeom>
          <a:solidFill>
            <a:schemeClr val="bg1"/>
          </a:solidFill>
        </p:spPr>
        <p:txBody>
          <a:bodyPr wrap="square" rtlCol="0">
            <a:spAutoFit/>
          </a:bodyPr>
          <a:lstStyle/>
          <a:p>
            <a:endParaRPr lang="en-US" dirty="0"/>
          </a:p>
        </p:txBody>
      </p:sp>
      <p:sp>
        <p:nvSpPr>
          <p:cNvPr id="5" name="Rectangle 4">
            <a:extLst>
              <a:ext uri="{FF2B5EF4-FFF2-40B4-BE49-F238E27FC236}">
                <a16:creationId xmlns:a16="http://schemas.microsoft.com/office/drawing/2014/main" id="{69A3972C-1D68-A4B8-5480-1A5F2482D4C3}"/>
              </a:ext>
            </a:extLst>
          </p:cNvPr>
          <p:cNvSpPr/>
          <p:nvPr/>
        </p:nvSpPr>
        <p:spPr>
          <a:xfrm>
            <a:off x="0" y="691466"/>
            <a:ext cx="12192000" cy="5179125"/>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18292"/>
            <a:ext cx="12192000" cy="43481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ea typeface="MS UI Gothic" panose="020B0600070205080204" pitchFamily="34" charset="-128"/>
                <a:cs typeface="Calibri" panose="020F0502020204030204" pitchFamily="34" charset="0"/>
              </a:rPr>
              <a:t>The Coming of the Farm System and the Manipulation of Player Control Rights</a:t>
            </a:r>
            <a:br>
              <a:rPr lang="en-US" sz="4800" dirty="0">
                <a:solidFill>
                  <a:schemeClr val="bg1"/>
                </a:solidFill>
                <a:ea typeface="MS UI Gothic" panose="020B0600070205080204" pitchFamily="34" charset="-128"/>
              </a:rPr>
            </a:br>
            <a:endParaRPr lang="en-US" dirty="0">
              <a:solidFill>
                <a:schemeClr val="bg1"/>
              </a:solidFill>
            </a:endParaRPr>
          </a:p>
        </p:txBody>
      </p:sp>
      <p:sp>
        <p:nvSpPr>
          <p:cNvPr id="7" name="Rectangle 6">
            <a:extLst>
              <a:ext uri="{FF2B5EF4-FFF2-40B4-BE49-F238E27FC236}">
                <a16:creationId xmlns:a16="http://schemas.microsoft.com/office/drawing/2014/main" id="{33223E8F-1756-3C2D-7409-CB802A26315B}"/>
              </a:ext>
            </a:extLst>
          </p:cNvPr>
          <p:cNvSpPr/>
          <p:nvPr/>
        </p:nvSpPr>
        <p:spPr>
          <a:xfrm>
            <a:off x="-7412" y="6060724"/>
            <a:ext cx="12191999" cy="45719"/>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D37807BC-5523-874D-BED5-D49ADC6BD8C8}"/>
              </a:ext>
            </a:extLst>
          </p:cNvPr>
          <p:cNvSpPr/>
          <p:nvPr/>
        </p:nvSpPr>
        <p:spPr>
          <a:xfrm>
            <a:off x="-10320" y="6258875"/>
            <a:ext cx="12202319" cy="461665"/>
          </a:xfrm>
          <a:prstGeom prst="rect">
            <a:avLst/>
          </a:prstGeom>
        </p:spPr>
        <p:txBody>
          <a:bodyPr wrap="square">
            <a:spAutoFit/>
          </a:bodyPr>
          <a:lstStyle/>
          <a:p>
            <a:r>
              <a:rPr lang="en-US" sz="2400" dirty="0"/>
              <a:t> July 7, 2023                                                SABR Convention                                                Dan Levitt</a:t>
            </a:r>
            <a:endParaRPr lang="en-US" sz="2400" dirty="0">
              <a:solidFill>
                <a:schemeClr val="tx1">
                  <a:lumMod val="65000"/>
                  <a:lumOff val="35000"/>
                </a:schemeClr>
              </a:solidFill>
            </a:endParaRPr>
          </a:p>
        </p:txBody>
      </p:sp>
      <p:sp>
        <p:nvSpPr>
          <p:cNvPr id="11" name="Rectangle 10">
            <a:extLst>
              <a:ext uri="{FF2B5EF4-FFF2-40B4-BE49-F238E27FC236}">
                <a16:creationId xmlns:a16="http://schemas.microsoft.com/office/drawing/2014/main" id="{29DF8F1A-CD0E-F1CE-E056-37575B734FF8}"/>
              </a:ext>
            </a:extLst>
          </p:cNvPr>
          <p:cNvSpPr/>
          <p:nvPr/>
        </p:nvSpPr>
        <p:spPr>
          <a:xfrm>
            <a:off x="-10320" y="521303"/>
            <a:ext cx="12191999" cy="45719"/>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2165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972C-1D68-A4B8-5480-1A5F2482D4C3}"/>
              </a:ext>
            </a:extLst>
          </p:cNvPr>
          <p:cNvSpPr/>
          <p:nvPr/>
        </p:nvSpPr>
        <p:spPr>
          <a:xfrm>
            <a:off x="0" y="105403"/>
            <a:ext cx="12192000" cy="1365588"/>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140425"/>
            <a:ext cx="12192000" cy="1365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b="1" dirty="0">
                <a:solidFill>
                  <a:schemeClr val="bg1"/>
                </a:solidFill>
                <a:latin typeface="+mj-lt"/>
              </a:rPr>
              <a:t>Landis’s First Court Challenge as Commissioner Stemmed from Farm Decision</a:t>
            </a:r>
            <a:endParaRPr lang="en-US" b="1" dirty="0">
              <a:solidFill>
                <a:schemeClr val="bg1"/>
              </a:solidFill>
            </a:endParaRPr>
          </a:p>
        </p:txBody>
      </p:sp>
      <p:pic>
        <p:nvPicPr>
          <p:cNvPr id="7" name="Picture 6" descr="A group of men standing in a room&#10;&#10;Description automatically generated with medium confidence">
            <a:extLst>
              <a:ext uri="{FF2B5EF4-FFF2-40B4-BE49-F238E27FC236}">
                <a16:creationId xmlns:a16="http://schemas.microsoft.com/office/drawing/2014/main" id="{61CC6E5A-1B9A-24F5-A4BE-5C18FA8C4F7C}"/>
              </a:ext>
            </a:extLst>
          </p:cNvPr>
          <p:cNvPicPr>
            <a:picLocks noChangeAspect="1"/>
          </p:cNvPicPr>
          <p:nvPr/>
        </p:nvPicPr>
        <p:blipFill rotWithShape="1">
          <a:blip r:embed="rId2"/>
          <a:srcRect l="25958" t="19818" r="51643" b="21621"/>
          <a:stretch/>
        </p:blipFill>
        <p:spPr>
          <a:xfrm>
            <a:off x="9675904" y="1708623"/>
            <a:ext cx="2203624" cy="4660443"/>
          </a:xfrm>
          <a:prstGeom prst="rect">
            <a:avLst/>
          </a:prstGeom>
        </p:spPr>
      </p:pic>
      <p:sp>
        <p:nvSpPr>
          <p:cNvPr id="8" name="Rectangle 7">
            <a:extLst>
              <a:ext uri="{FF2B5EF4-FFF2-40B4-BE49-F238E27FC236}">
                <a16:creationId xmlns:a16="http://schemas.microsoft.com/office/drawing/2014/main" id="{E82B80EF-1EA9-E8D2-2734-57F8904222B5}"/>
              </a:ext>
            </a:extLst>
          </p:cNvPr>
          <p:cNvSpPr/>
          <p:nvPr/>
        </p:nvSpPr>
        <p:spPr>
          <a:xfrm>
            <a:off x="255400" y="1797758"/>
            <a:ext cx="9231516" cy="954107"/>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St. Louis Owner Phil Ball controlled Tulsa, Wichita Falls, and Milwaukee franchises</a:t>
            </a:r>
          </a:p>
        </p:txBody>
      </p:sp>
      <p:sp>
        <p:nvSpPr>
          <p:cNvPr id="9" name="Rectangle 8">
            <a:extLst>
              <a:ext uri="{FF2B5EF4-FFF2-40B4-BE49-F238E27FC236}">
                <a16:creationId xmlns:a16="http://schemas.microsoft.com/office/drawing/2014/main" id="{B0FB3C46-25AC-E6B5-4337-D54D80245FCB}"/>
              </a:ext>
            </a:extLst>
          </p:cNvPr>
          <p:cNvSpPr/>
          <p:nvPr/>
        </p:nvSpPr>
        <p:spPr>
          <a:xfrm>
            <a:off x="249177" y="2745123"/>
            <a:ext cx="8417035" cy="954107"/>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Browns surrendered their option to OF Fred Bennett in 1928 to Tulsa</a:t>
            </a:r>
          </a:p>
        </p:txBody>
      </p:sp>
      <p:sp>
        <p:nvSpPr>
          <p:cNvPr id="12" name="Rectangle 11">
            <a:extLst>
              <a:ext uri="{FF2B5EF4-FFF2-40B4-BE49-F238E27FC236}">
                <a16:creationId xmlns:a16="http://schemas.microsoft.com/office/drawing/2014/main" id="{8277EAE6-7A55-D5EA-B386-276BE23DC849}"/>
              </a:ext>
            </a:extLst>
          </p:cNvPr>
          <p:cNvSpPr/>
          <p:nvPr/>
        </p:nvSpPr>
        <p:spPr>
          <a:xfrm>
            <a:off x="255399" y="3764184"/>
            <a:ext cx="9231516" cy="954107"/>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Clear from actions of St. Louis and minor league teams that Bennett was covered up</a:t>
            </a:r>
          </a:p>
        </p:txBody>
      </p:sp>
      <p:sp>
        <p:nvSpPr>
          <p:cNvPr id="16" name="Rectangle 15">
            <a:extLst>
              <a:ext uri="{FF2B5EF4-FFF2-40B4-BE49-F238E27FC236}">
                <a16:creationId xmlns:a16="http://schemas.microsoft.com/office/drawing/2014/main" id="{2832E382-02CE-8A95-81AA-3F29B61C05A5}"/>
              </a:ext>
            </a:extLst>
          </p:cNvPr>
          <p:cNvSpPr/>
          <p:nvPr/>
        </p:nvSpPr>
        <p:spPr>
          <a:xfrm>
            <a:off x="258507" y="4693559"/>
            <a:ext cx="8404769" cy="523220"/>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Landis declared Bennett a free agent; Ball sued</a:t>
            </a:r>
          </a:p>
        </p:txBody>
      </p:sp>
      <p:sp>
        <p:nvSpPr>
          <p:cNvPr id="17" name="Rectangle 16">
            <a:extLst>
              <a:ext uri="{FF2B5EF4-FFF2-40B4-BE49-F238E27FC236}">
                <a16:creationId xmlns:a16="http://schemas.microsoft.com/office/drawing/2014/main" id="{0A0AB341-2A47-5E40-4F31-9F4BDE113B94}"/>
              </a:ext>
            </a:extLst>
          </p:cNvPr>
          <p:cNvSpPr/>
          <p:nvPr/>
        </p:nvSpPr>
        <p:spPr>
          <a:xfrm>
            <a:off x="258511" y="5264667"/>
            <a:ext cx="8404769" cy="523220"/>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Federal judge ruled for Landis</a:t>
            </a:r>
          </a:p>
        </p:txBody>
      </p:sp>
    </p:spTree>
    <p:extLst>
      <p:ext uri="{BB962C8B-B14F-4D97-AF65-F5344CB8AC3E}">
        <p14:creationId xmlns:p14="http://schemas.microsoft.com/office/powerpoint/2010/main" val="241568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972C-1D68-A4B8-5480-1A5F2482D4C3}"/>
              </a:ext>
            </a:extLst>
          </p:cNvPr>
          <p:cNvSpPr/>
          <p:nvPr/>
        </p:nvSpPr>
        <p:spPr>
          <a:xfrm>
            <a:off x="0" y="105403"/>
            <a:ext cx="12192000" cy="1365588"/>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242744"/>
            <a:ext cx="12192000" cy="1365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rPr>
              <a:t>Nevertheless Infractions remained Widespread</a:t>
            </a:r>
          </a:p>
        </p:txBody>
      </p:sp>
      <p:pic>
        <p:nvPicPr>
          <p:cNvPr id="4" name="Picture 3" descr="A group of men in suits&#10;&#10;Description automatically generated with low confidence">
            <a:extLst>
              <a:ext uri="{FF2B5EF4-FFF2-40B4-BE49-F238E27FC236}">
                <a16:creationId xmlns:a16="http://schemas.microsoft.com/office/drawing/2014/main" id="{F71F28B2-F317-94B5-C45C-E524F0CC6C22}"/>
              </a:ext>
            </a:extLst>
          </p:cNvPr>
          <p:cNvPicPr>
            <a:picLocks noChangeAspect="1"/>
          </p:cNvPicPr>
          <p:nvPr/>
        </p:nvPicPr>
        <p:blipFill rotWithShape="1">
          <a:blip r:embed="rId2"/>
          <a:srcRect l="2092" t="4782" r="3267" b="1703"/>
          <a:stretch/>
        </p:blipFill>
        <p:spPr>
          <a:xfrm>
            <a:off x="7112499" y="1675631"/>
            <a:ext cx="4883699" cy="3785091"/>
          </a:xfrm>
          <a:prstGeom prst="rect">
            <a:avLst/>
          </a:prstGeom>
        </p:spPr>
      </p:pic>
      <p:sp>
        <p:nvSpPr>
          <p:cNvPr id="7" name="Rectangle 6">
            <a:extLst>
              <a:ext uri="{FF2B5EF4-FFF2-40B4-BE49-F238E27FC236}">
                <a16:creationId xmlns:a16="http://schemas.microsoft.com/office/drawing/2014/main" id="{3073B26A-836E-66D1-6D7C-ABED69B4059C}"/>
              </a:ext>
            </a:extLst>
          </p:cNvPr>
          <p:cNvSpPr/>
          <p:nvPr/>
        </p:nvSpPr>
        <p:spPr>
          <a:xfrm>
            <a:off x="160345" y="1505071"/>
            <a:ext cx="6939718" cy="646331"/>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dirty="0">
                <a:solidFill>
                  <a:schemeClr val="accent1">
                    <a:lumMod val="50000"/>
                  </a:schemeClr>
                </a:solidFill>
                <a:ea typeface="Calibri" panose="020F0502020204030204" pitchFamily="34" charset="0"/>
                <a:cs typeface="Times New Roman" panose="02020603050405020304" pitchFamily="18" charset="0"/>
              </a:rPr>
              <a:t>Secret refunding of checks – Cleveland GM Billy Evans “maintains the absolute integrity” to transactions later exposed as fraudulent </a:t>
            </a:r>
          </a:p>
        </p:txBody>
      </p:sp>
      <p:sp>
        <p:nvSpPr>
          <p:cNvPr id="9" name="Rectangle 8">
            <a:extLst>
              <a:ext uri="{FF2B5EF4-FFF2-40B4-BE49-F238E27FC236}">
                <a16:creationId xmlns:a16="http://schemas.microsoft.com/office/drawing/2014/main" id="{15E8A3F4-BCAC-AB10-56E7-346AA33B01E0}"/>
              </a:ext>
            </a:extLst>
          </p:cNvPr>
          <p:cNvSpPr/>
          <p:nvPr/>
        </p:nvSpPr>
        <p:spPr>
          <a:xfrm>
            <a:off x="160344" y="2108657"/>
            <a:ext cx="6884889" cy="646331"/>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dirty="0">
                <a:solidFill>
                  <a:schemeClr val="accent1">
                    <a:lumMod val="50000"/>
                  </a:schemeClr>
                </a:solidFill>
                <a:ea typeface="Calibri" panose="020F0502020204030204" pitchFamily="34" charset="0"/>
                <a:cs typeface="Times New Roman" panose="02020603050405020304" pitchFamily="18" charset="0"/>
              </a:rPr>
              <a:t>Similar shenanigans between Washington and Baltimore and Birmingham</a:t>
            </a:r>
          </a:p>
        </p:txBody>
      </p:sp>
      <p:sp>
        <p:nvSpPr>
          <p:cNvPr id="10" name="Rectangle 9">
            <a:extLst>
              <a:ext uri="{FF2B5EF4-FFF2-40B4-BE49-F238E27FC236}">
                <a16:creationId xmlns:a16="http://schemas.microsoft.com/office/drawing/2014/main" id="{DDC83779-8489-16DB-CEC6-339852747C7D}"/>
              </a:ext>
            </a:extLst>
          </p:cNvPr>
          <p:cNvSpPr/>
          <p:nvPr/>
        </p:nvSpPr>
        <p:spPr>
          <a:xfrm>
            <a:off x="163452" y="2728270"/>
            <a:ext cx="6812114" cy="646331"/>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dirty="0">
                <a:solidFill>
                  <a:schemeClr val="accent1">
                    <a:lumMod val="50000"/>
                  </a:schemeClr>
                </a:solidFill>
                <a:ea typeface="Calibri" panose="020F0502020204030204" pitchFamily="34" charset="0"/>
                <a:cs typeface="Times New Roman" panose="02020603050405020304" pitchFamily="18" charset="0"/>
              </a:rPr>
              <a:t>Pittsburgh and Indianapolis also caught secretly refunding each others checks covering player transfers</a:t>
            </a:r>
          </a:p>
        </p:txBody>
      </p:sp>
      <p:sp>
        <p:nvSpPr>
          <p:cNvPr id="11" name="Rectangle 10">
            <a:extLst>
              <a:ext uri="{FF2B5EF4-FFF2-40B4-BE49-F238E27FC236}">
                <a16:creationId xmlns:a16="http://schemas.microsoft.com/office/drawing/2014/main" id="{2668C57A-2E53-2BE7-0452-E91E42BB3D7E}"/>
              </a:ext>
            </a:extLst>
          </p:cNvPr>
          <p:cNvSpPr/>
          <p:nvPr/>
        </p:nvSpPr>
        <p:spPr>
          <a:xfrm>
            <a:off x="169674" y="3346326"/>
            <a:ext cx="6805891" cy="646331"/>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dirty="0">
                <a:solidFill>
                  <a:schemeClr val="accent1">
                    <a:lumMod val="50000"/>
                  </a:schemeClr>
                </a:solidFill>
                <a:ea typeface="Calibri" panose="020F0502020204030204" pitchFamily="34" charset="0"/>
                <a:cs typeface="Times New Roman" panose="02020603050405020304" pitchFamily="18" charset="0"/>
              </a:rPr>
              <a:t>Philadelphia’s Connie Mack and Milwaukee owner trade personal checks to hide secret reimbursements</a:t>
            </a:r>
          </a:p>
        </p:txBody>
      </p:sp>
      <p:sp>
        <p:nvSpPr>
          <p:cNvPr id="12" name="Rectangle 11">
            <a:extLst>
              <a:ext uri="{FF2B5EF4-FFF2-40B4-BE49-F238E27FC236}">
                <a16:creationId xmlns:a16="http://schemas.microsoft.com/office/drawing/2014/main" id="{55A5C478-0A7E-60F5-F0B9-C3E1D7CB3C95}"/>
              </a:ext>
            </a:extLst>
          </p:cNvPr>
          <p:cNvSpPr/>
          <p:nvPr/>
        </p:nvSpPr>
        <p:spPr>
          <a:xfrm>
            <a:off x="180210" y="5207544"/>
            <a:ext cx="6789134" cy="646331"/>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dirty="0">
                <a:solidFill>
                  <a:schemeClr val="accent1">
                    <a:lumMod val="50000"/>
                  </a:schemeClr>
                </a:solidFill>
                <a:ea typeface="Calibri" panose="020F0502020204030204" pitchFamily="34" charset="0"/>
                <a:cs typeface="Times New Roman" panose="02020603050405020304" pitchFamily="18" charset="0"/>
              </a:rPr>
              <a:t>Cleveland GM Cy Slapnicka used Buffalo to cover up OF Mike McCormick – ostensible transfer payments secretly refunded</a:t>
            </a:r>
          </a:p>
        </p:txBody>
      </p:sp>
      <p:sp>
        <p:nvSpPr>
          <p:cNvPr id="13" name="Rectangle 12">
            <a:extLst>
              <a:ext uri="{FF2B5EF4-FFF2-40B4-BE49-F238E27FC236}">
                <a16:creationId xmlns:a16="http://schemas.microsoft.com/office/drawing/2014/main" id="{B01C0132-0347-6C8E-C688-D6339552784E}"/>
              </a:ext>
            </a:extLst>
          </p:cNvPr>
          <p:cNvSpPr/>
          <p:nvPr/>
        </p:nvSpPr>
        <p:spPr>
          <a:xfrm>
            <a:off x="179394" y="6149979"/>
            <a:ext cx="6805891" cy="369332"/>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dirty="0">
                <a:solidFill>
                  <a:schemeClr val="accent1">
                    <a:lumMod val="50000"/>
                  </a:schemeClr>
                </a:solidFill>
                <a:ea typeface="Calibri" panose="020F0502020204030204" pitchFamily="34" charset="0"/>
                <a:cs typeface="Times New Roman" panose="02020603050405020304" pitchFamily="18" charset="0"/>
              </a:rPr>
              <a:t>Slapnicka covered up Tommy Henrich with Milwaukee.</a:t>
            </a:r>
          </a:p>
        </p:txBody>
      </p:sp>
      <p:sp>
        <p:nvSpPr>
          <p:cNvPr id="14" name="Rectangle 13">
            <a:extLst>
              <a:ext uri="{FF2B5EF4-FFF2-40B4-BE49-F238E27FC236}">
                <a16:creationId xmlns:a16="http://schemas.microsoft.com/office/drawing/2014/main" id="{118CB344-2E59-AEA6-AA5D-B5B8323C37CC}"/>
              </a:ext>
            </a:extLst>
          </p:cNvPr>
          <p:cNvSpPr/>
          <p:nvPr/>
        </p:nvSpPr>
        <p:spPr>
          <a:xfrm>
            <a:off x="175892" y="5777410"/>
            <a:ext cx="6793452" cy="369332"/>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dirty="0">
                <a:solidFill>
                  <a:schemeClr val="accent1">
                    <a:lumMod val="50000"/>
                  </a:schemeClr>
                </a:solidFill>
                <a:ea typeface="Calibri" panose="020F0502020204030204" pitchFamily="34" charset="0"/>
                <a:cs typeface="Times New Roman" panose="02020603050405020304" pitchFamily="18" charset="0"/>
              </a:rPr>
              <a:t>Slapnicka surreptitiously landed Bob Feller</a:t>
            </a:r>
          </a:p>
        </p:txBody>
      </p:sp>
      <p:sp>
        <p:nvSpPr>
          <p:cNvPr id="15" name="Rectangle 14">
            <a:extLst>
              <a:ext uri="{FF2B5EF4-FFF2-40B4-BE49-F238E27FC236}">
                <a16:creationId xmlns:a16="http://schemas.microsoft.com/office/drawing/2014/main" id="{D80DF60A-C9D9-E2D0-4A30-9DC47385AFB0}"/>
              </a:ext>
            </a:extLst>
          </p:cNvPr>
          <p:cNvSpPr/>
          <p:nvPr/>
        </p:nvSpPr>
        <p:spPr>
          <a:xfrm>
            <a:off x="172780" y="3945153"/>
            <a:ext cx="6884890" cy="646331"/>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dirty="0">
                <a:solidFill>
                  <a:schemeClr val="accent1">
                    <a:lumMod val="50000"/>
                  </a:schemeClr>
                </a:solidFill>
                <a:ea typeface="Calibri" panose="020F0502020204030204" pitchFamily="34" charset="0"/>
                <a:cs typeface="Times New Roman" panose="02020603050405020304" pitchFamily="18" charset="0"/>
              </a:rPr>
              <a:t>Landis freed Gus Mancuso from Cardinals after fraudulent assignment when his two options expired</a:t>
            </a:r>
          </a:p>
        </p:txBody>
      </p:sp>
      <p:sp>
        <p:nvSpPr>
          <p:cNvPr id="16" name="Rectangle 15">
            <a:extLst>
              <a:ext uri="{FF2B5EF4-FFF2-40B4-BE49-F238E27FC236}">
                <a16:creationId xmlns:a16="http://schemas.microsoft.com/office/drawing/2014/main" id="{47CA1EFD-3EC2-3EBB-A91F-0115D3021F01}"/>
              </a:ext>
            </a:extLst>
          </p:cNvPr>
          <p:cNvSpPr/>
          <p:nvPr/>
        </p:nvSpPr>
        <p:spPr>
          <a:xfrm>
            <a:off x="169674" y="4562722"/>
            <a:ext cx="6875558" cy="646331"/>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dirty="0">
                <a:solidFill>
                  <a:schemeClr val="accent1">
                    <a:lumMod val="50000"/>
                  </a:schemeClr>
                </a:solidFill>
                <a:ea typeface="Calibri" panose="020F0502020204030204" pitchFamily="34" charset="0"/>
                <a:cs typeface="Times New Roman" panose="02020603050405020304" pitchFamily="18" charset="0"/>
              </a:rPr>
              <a:t>Cincinnati GM Larry MacPhail fined for using major league scouts to direct players to minor league teams</a:t>
            </a:r>
          </a:p>
        </p:txBody>
      </p:sp>
    </p:spTree>
    <p:extLst>
      <p:ext uri="{BB962C8B-B14F-4D97-AF65-F5344CB8AC3E}">
        <p14:creationId xmlns:p14="http://schemas.microsoft.com/office/powerpoint/2010/main" val="178451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972C-1D68-A4B8-5480-1A5F2482D4C3}"/>
              </a:ext>
            </a:extLst>
          </p:cNvPr>
          <p:cNvSpPr/>
          <p:nvPr/>
        </p:nvSpPr>
        <p:spPr>
          <a:xfrm>
            <a:off x="0" y="105403"/>
            <a:ext cx="12192000" cy="1365588"/>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140425"/>
            <a:ext cx="12192000" cy="1365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b="1" dirty="0">
                <a:solidFill>
                  <a:schemeClr val="bg1"/>
                </a:solidFill>
                <a:latin typeface="+mj-lt"/>
                <a:cs typeface="Times New Roman" panose="02020603050405020304" pitchFamily="18" charset="0"/>
              </a:rPr>
              <a:t>With All the Violations Landis Felt He Needed to Define Working Agreements (1935)</a:t>
            </a:r>
            <a:endParaRPr lang="en-US" b="1" dirty="0">
              <a:solidFill>
                <a:schemeClr val="bg1"/>
              </a:solidFill>
            </a:endParaRPr>
          </a:p>
        </p:txBody>
      </p:sp>
      <p:pic>
        <p:nvPicPr>
          <p:cNvPr id="2" name="Picture 1" descr="A newspaper with a person's face on it&#10;&#10;Description automatically generated with medium confidence">
            <a:extLst>
              <a:ext uri="{FF2B5EF4-FFF2-40B4-BE49-F238E27FC236}">
                <a16:creationId xmlns:a16="http://schemas.microsoft.com/office/drawing/2014/main" id="{BDDBF1E2-D158-90CA-6D48-B9995BCAE9D3}"/>
              </a:ext>
            </a:extLst>
          </p:cNvPr>
          <p:cNvPicPr>
            <a:picLocks noChangeAspect="1"/>
          </p:cNvPicPr>
          <p:nvPr/>
        </p:nvPicPr>
        <p:blipFill rotWithShape="1">
          <a:blip r:embed="rId2"/>
          <a:srcRect b="595"/>
          <a:stretch/>
        </p:blipFill>
        <p:spPr>
          <a:xfrm>
            <a:off x="9509647" y="1797078"/>
            <a:ext cx="2388637" cy="4691122"/>
          </a:xfrm>
          <a:prstGeom prst="rect">
            <a:avLst/>
          </a:prstGeom>
        </p:spPr>
      </p:pic>
      <p:sp>
        <p:nvSpPr>
          <p:cNvPr id="3" name="Rectangle 2">
            <a:extLst>
              <a:ext uri="{FF2B5EF4-FFF2-40B4-BE49-F238E27FC236}">
                <a16:creationId xmlns:a16="http://schemas.microsoft.com/office/drawing/2014/main" id="{480AB346-E8F4-F869-9BE2-CCB75E766225}"/>
              </a:ext>
            </a:extLst>
          </p:cNvPr>
          <p:cNvSpPr/>
          <p:nvPr/>
        </p:nvSpPr>
        <p:spPr>
          <a:xfrm>
            <a:off x="650768" y="1774265"/>
            <a:ext cx="8684821" cy="4524315"/>
          </a:xfrm>
          <a:prstGeom prst="rect">
            <a:avLst/>
          </a:prstGeom>
        </p:spPr>
        <p:txBody>
          <a:bodyPr wrap="square">
            <a:spAutoFit/>
          </a:bodyPr>
          <a:lstStyle/>
          <a:p>
            <a:pPr>
              <a:buClr>
                <a:schemeClr val="bg2">
                  <a:lumMod val="25000"/>
                </a:schemeClr>
              </a:buClr>
            </a:pPr>
            <a:r>
              <a:rPr lang="en-US" sz="3200" i="1" dirty="0">
                <a:solidFill>
                  <a:schemeClr val="accent1">
                    <a:lumMod val="50000"/>
                  </a:schemeClr>
                </a:solidFill>
              </a:rPr>
              <a:t>“A ‘Working Agreement’ is not an agreement covering reacquisition of a club’s own players or players it has transferred ‘outright.’ It is simply an agreement whereby a lower-classification club gives a higher club a right or option to purchase or select player contracts of the lower club (not players held … transferred or placed there by a higher club), in consideration of a payment of a certain sum.”	</a:t>
            </a:r>
            <a:endParaRPr lang="en-US" sz="3200" dirty="0">
              <a:solidFill>
                <a:schemeClr val="accent1">
                  <a:lumMod val="50000"/>
                </a:schemeClr>
              </a:solidFill>
            </a:endParaRPr>
          </a:p>
        </p:txBody>
      </p:sp>
    </p:spTree>
    <p:extLst>
      <p:ext uri="{BB962C8B-B14F-4D97-AF65-F5344CB8AC3E}">
        <p14:creationId xmlns:p14="http://schemas.microsoft.com/office/powerpoint/2010/main" val="1563457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972C-1D68-A4B8-5480-1A5F2482D4C3}"/>
              </a:ext>
            </a:extLst>
          </p:cNvPr>
          <p:cNvSpPr/>
          <p:nvPr/>
        </p:nvSpPr>
        <p:spPr>
          <a:xfrm>
            <a:off x="0" y="105403"/>
            <a:ext cx="12192000" cy="1365588"/>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251453"/>
            <a:ext cx="12192000" cy="1365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b="1" dirty="0">
                <a:solidFill>
                  <a:schemeClr val="bg1"/>
                </a:solidFill>
                <a:latin typeface="+mj-lt"/>
              </a:rPr>
              <a:t>Branch Rickey Wholesale Cheating Exposed</a:t>
            </a:r>
            <a:endParaRPr lang="en-US" b="1" dirty="0">
              <a:solidFill>
                <a:schemeClr val="bg1"/>
              </a:solidFill>
            </a:endParaRPr>
          </a:p>
        </p:txBody>
      </p:sp>
      <p:pic>
        <p:nvPicPr>
          <p:cNvPr id="17" name="Picture 16" descr="A picture containing text, book&#10;&#10;Description automatically generated">
            <a:extLst>
              <a:ext uri="{FF2B5EF4-FFF2-40B4-BE49-F238E27FC236}">
                <a16:creationId xmlns:a16="http://schemas.microsoft.com/office/drawing/2014/main" id="{B3A3078C-E012-119E-8E11-5DBAD7CDB03F}"/>
              </a:ext>
            </a:extLst>
          </p:cNvPr>
          <p:cNvPicPr>
            <a:picLocks noChangeAspect="1"/>
          </p:cNvPicPr>
          <p:nvPr/>
        </p:nvPicPr>
        <p:blipFill>
          <a:blip r:embed="rId2"/>
          <a:stretch>
            <a:fillRect/>
          </a:stretch>
        </p:blipFill>
        <p:spPr>
          <a:xfrm>
            <a:off x="6686551" y="1803339"/>
            <a:ext cx="5281686" cy="4743398"/>
          </a:xfrm>
          <a:prstGeom prst="rect">
            <a:avLst/>
          </a:prstGeom>
        </p:spPr>
      </p:pic>
      <p:sp>
        <p:nvSpPr>
          <p:cNvPr id="18" name="Rectangle 17">
            <a:extLst>
              <a:ext uri="{FF2B5EF4-FFF2-40B4-BE49-F238E27FC236}">
                <a16:creationId xmlns:a16="http://schemas.microsoft.com/office/drawing/2014/main" id="{FA6FE6DC-A524-C30F-19FC-6DE4522B6ABE}"/>
              </a:ext>
            </a:extLst>
          </p:cNvPr>
          <p:cNvSpPr/>
          <p:nvPr/>
        </p:nvSpPr>
        <p:spPr>
          <a:xfrm>
            <a:off x="363215" y="1671858"/>
            <a:ext cx="6507868" cy="1384995"/>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Rickey created a shadow farm system using his undocumented relationship with Class-A Cedar Rapids</a:t>
            </a:r>
          </a:p>
        </p:txBody>
      </p:sp>
      <p:sp>
        <p:nvSpPr>
          <p:cNvPr id="20" name="Rectangle 19">
            <a:extLst>
              <a:ext uri="{FF2B5EF4-FFF2-40B4-BE49-F238E27FC236}">
                <a16:creationId xmlns:a16="http://schemas.microsoft.com/office/drawing/2014/main" id="{DD17891F-C7F3-F38B-645A-FCF647A6C468}"/>
              </a:ext>
            </a:extLst>
          </p:cNvPr>
          <p:cNvSpPr/>
          <p:nvPr/>
        </p:nvSpPr>
        <p:spPr>
          <a:xfrm>
            <a:off x="363215" y="4052269"/>
            <a:ext cx="6387899" cy="954107"/>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March 1938 - Landis declared 74 players free agents, including Pete Reiser</a:t>
            </a:r>
          </a:p>
        </p:txBody>
      </p:sp>
      <p:sp>
        <p:nvSpPr>
          <p:cNvPr id="21" name="Rectangle 20">
            <a:extLst>
              <a:ext uri="{FF2B5EF4-FFF2-40B4-BE49-F238E27FC236}">
                <a16:creationId xmlns:a16="http://schemas.microsoft.com/office/drawing/2014/main" id="{31C23F73-53FD-2B0B-04C3-14DF75E28CBF}"/>
              </a:ext>
            </a:extLst>
          </p:cNvPr>
          <p:cNvSpPr/>
          <p:nvPr/>
        </p:nvSpPr>
        <p:spPr>
          <a:xfrm>
            <a:off x="363215" y="4977081"/>
            <a:ext cx="5732785" cy="1384995"/>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Landis hoped the release of players would suffice as a future deterrent without additional punitive actions</a:t>
            </a:r>
          </a:p>
        </p:txBody>
      </p:sp>
      <p:sp>
        <p:nvSpPr>
          <p:cNvPr id="23" name="TextBox 22">
            <a:extLst>
              <a:ext uri="{FF2B5EF4-FFF2-40B4-BE49-F238E27FC236}">
                <a16:creationId xmlns:a16="http://schemas.microsoft.com/office/drawing/2014/main" id="{A8970500-40CA-6158-0A25-69A59BD1A144}"/>
              </a:ext>
            </a:extLst>
          </p:cNvPr>
          <p:cNvSpPr txBox="1"/>
          <p:nvPr/>
        </p:nvSpPr>
        <p:spPr>
          <a:xfrm>
            <a:off x="365325" y="3058166"/>
            <a:ext cx="6387900" cy="954107"/>
          </a:xfrm>
          <a:prstGeom prst="rect">
            <a:avLst/>
          </a:prstGeom>
          <a:noFill/>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Surreptitiously controlled more than one team in various leagues</a:t>
            </a:r>
          </a:p>
        </p:txBody>
      </p:sp>
    </p:spTree>
    <p:extLst>
      <p:ext uri="{BB962C8B-B14F-4D97-AF65-F5344CB8AC3E}">
        <p14:creationId xmlns:p14="http://schemas.microsoft.com/office/powerpoint/2010/main" val="239456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972C-1D68-A4B8-5480-1A5F2482D4C3}"/>
              </a:ext>
            </a:extLst>
          </p:cNvPr>
          <p:cNvSpPr/>
          <p:nvPr/>
        </p:nvSpPr>
        <p:spPr>
          <a:xfrm>
            <a:off x="0" y="114112"/>
            <a:ext cx="12192000" cy="1365588"/>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149137"/>
            <a:ext cx="12192000" cy="1365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b="1" dirty="0">
                <a:solidFill>
                  <a:schemeClr val="bg1"/>
                </a:solidFill>
                <a:latin typeface="+mj-lt"/>
              </a:rPr>
              <a:t>Detroit GM Jack Zeller Masterminds Multiple Violations</a:t>
            </a:r>
            <a:endParaRPr lang="en-US" b="1" dirty="0">
              <a:solidFill>
                <a:schemeClr val="bg1"/>
              </a:solidFill>
            </a:endParaRPr>
          </a:p>
        </p:txBody>
      </p:sp>
      <p:pic>
        <p:nvPicPr>
          <p:cNvPr id="2" name="Picture 1" descr="A person sitting in a chair&#10;&#10;Description automatically generated with medium confidence">
            <a:extLst>
              <a:ext uri="{FF2B5EF4-FFF2-40B4-BE49-F238E27FC236}">
                <a16:creationId xmlns:a16="http://schemas.microsoft.com/office/drawing/2014/main" id="{D0279D4C-3B37-A630-AE20-D9BB8F353CE9}"/>
              </a:ext>
            </a:extLst>
          </p:cNvPr>
          <p:cNvPicPr>
            <a:picLocks noChangeAspect="1"/>
          </p:cNvPicPr>
          <p:nvPr/>
        </p:nvPicPr>
        <p:blipFill>
          <a:blip r:embed="rId2"/>
          <a:stretch>
            <a:fillRect/>
          </a:stretch>
        </p:blipFill>
        <p:spPr>
          <a:xfrm>
            <a:off x="8278338" y="1707867"/>
            <a:ext cx="3706971" cy="4867104"/>
          </a:xfrm>
          <a:prstGeom prst="rect">
            <a:avLst/>
          </a:prstGeom>
        </p:spPr>
      </p:pic>
      <p:sp>
        <p:nvSpPr>
          <p:cNvPr id="3" name="Rectangle 2">
            <a:extLst>
              <a:ext uri="{FF2B5EF4-FFF2-40B4-BE49-F238E27FC236}">
                <a16:creationId xmlns:a16="http://schemas.microsoft.com/office/drawing/2014/main" id="{E4DDD009-231C-7DA6-94A1-FD2BA15E6A0F}"/>
              </a:ext>
            </a:extLst>
          </p:cNvPr>
          <p:cNvSpPr/>
          <p:nvPr/>
        </p:nvSpPr>
        <p:spPr>
          <a:xfrm>
            <a:off x="255399" y="1542977"/>
            <a:ext cx="8399559" cy="830997"/>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400" dirty="0">
                <a:solidFill>
                  <a:schemeClr val="accent1">
                    <a:lumMod val="50000"/>
                  </a:schemeClr>
                </a:solidFill>
                <a:ea typeface="Calibri" panose="020F0502020204030204" pitchFamily="34" charset="0"/>
                <a:cs typeface="Times New Roman" panose="02020603050405020304" pitchFamily="18" charset="0"/>
              </a:rPr>
              <a:t>Controlled more than one team in multiple leagues through under-the-table financial arrangements</a:t>
            </a:r>
          </a:p>
        </p:txBody>
      </p:sp>
      <p:sp>
        <p:nvSpPr>
          <p:cNvPr id="4" name="Rectangle 3">
            <a:extLst>
              <a:ext uri="{FF2B5EF4-FFF2-40B4-BE49-F238E27FC236}">
                <a16:creationId xmlns:a16="http://schemas.microsoft.com/office/drawing/2014/main" id="{48BF60C4-D177-FE65-DB90-D7453B31C6EE}"/>
              </a:ext>
            </a:extLst>
          </p:cNvPr>
          <p:cNvSpPr/>
          <p:nvPr/>
        </p:nvSpPr>
        <p:spPr>
          <a:xfrm>
            <a:off x="246689" y="2414244"/>
            <a:ext cx="7868337" cy="830997"/>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400" dirty="0">
                <a:solidFill>
                  <a:schemeClr val="accent1">
                    <a:lumMod val="50000"/>
                  </a:schemeClr>
                </a:solidFill>
                <a:ea typeface="Calibri" panose="020F0502020204030204" pitchFamily="34" charset="0"/>
                <a:cs typeface="Times New Roman" panose="02020603050405020304" pitchFamily="18" charset="0"/>
              </a:rPr>
              <a:t>Pressured minor league teams to send him draft payments even after technically relinquishing rights</a:t>
            </a:r>
          </a:p>
        </p:txBody>
      </p:sp>
      <p:sp>
        <p:nvSpPr>
          <p:cNvPr id="7" name="Rectangle 6">
            <a:extLst>
              <a:ext uri="{FF2B5EF4-FFF2-40B4-BE49-F238E27FC236}">
                <a16:creationId xmlns:a16="http://schemas.microsoft.com/office/drawing/2014/main" id="{8C60B892-D57B-DDF4-9D08-4F29CAA41CF9}"/>
              </a:ext>
            </a:extLst>
          </p:cNvPr>
          <p:cNvSpPr/>
          <p:nvPr/>
        </p:nvSpPr>
        <p:spPr>
          <a:xfrm>
            <a:off x="255399" y="3215453"/>
            <a:ext cx="7876732" cy="830997"/>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400" dirty="0">
                <a:solidFill>
                  <a:schemeClr val="accent1">
                    <a:lumMod val="50000"/>
                  </a:schemeClr>
                </a:solidFill>
                <a:ea typeface="Calibri" panose="020F0502020204030204" pitchFamily="34" charset="0"/>
                <a:cs typeface="Times New Roman" panose="02020603050405020304" pitchFamily="18" charset="0"/>
              </a:rPr>
              <a:t>Acknowledged in writing Detroit would support Roswell with players</a:t>
            </a:r>
          </a:p>
        </p:txBody>
      </p:sp>
      <p:sp>
        <p:nvSpPr>
          <p:cNvPr id="9" name="Rectangle 8">
            <a:extLst>
              <a:ext uri="{FF2B5EF4-FFF2-40B4-BE49-F238E27FC236}">
                <a16:creationId xmlns:a16="http://schemas.microsoft.com/office/drawing/2014/main" id="{E87C108B-8AE5-32F7-11FB-0BBCDFAD7F6A}"/>
              </a:ext>
            </a:extLst>
          </p:cNvPr>
          <p:cNvSpPr/>
          <p:nvPr/>
        </p:nvSpPr>
        <p:spPr>
          <a:xfrm>
            <a:off x="258198" y="5343798"/>
            <a:ext cx="8196464" cy="830997"/>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400" dirty="0">
                <a:solidFill>
                  <a:schemeClr val="accent1">
                    <a:lumMod val="50000"/>
                  </a:schemeClr>
                </a:solidFill>
                <a:ea typeface="Calibri" panose="020F0502020204030204" pitchFamily="34" charset="0"/>
                <a:cs typeface="Times New Roman" panose="02020603050405020304" pitchFamily="18" charset="0"/>
              </a:rPr>
              <a:t>Arbitrarily canceled option agreements (and reimbursed payments) to move players from one reserve list to another</a:t>
            </a:r>
          </a:p>
        </p:txBody>
      </p:sp>
      <p:sp>
        <p:nvSpPr>
          <p:cNvPr id="10" name="Rectangle 9">
            <a:extLst>
              <a:ext uri="{FF2B5EF4-FFF2-40B4-BE49-F238E27FC236}">
                <a16:creationId xmlns:a16="http://schemas.microsoft.com/office/drawing/2014/main" id="{B0999F12-C19D-6DE5-31FB-2CA6695970E8}"/>
              </a:ext>
            </a:extLst>
          </p:cNvPr>
          <p:cNvSpPr/>
          <p:nvPr/>
        </p:nvSpPr>
        <p:spPr>
          <a:xfrm>
            <a:off x="1452971" y="4067949"/>
            <a:ext cx="5930539" cy="1323439"/>
          </a:xfrm>
          <a:prstGeom prst="rect">
            <a:avLst/>
          </a:prstGeom>
        </p:spPr>
        <p:txBody>
          <a:bodyPr wrap="square">
            <a:spAutoFit/>
          </a:bodyPr>
          <a:lstStyle/>
          <a:p>
            <a:pPr>
              <a:buClr>
                <a:schemeClr val="bg2">
                  <a:lumMod val="25000"/>
                </a:schemeClr>
              </a:buClr>
            </a:pPr>
            <a:r>
              <a:rPr lang="en-US" sz="2000" i="1" dirty="0">
                <a:solidFill>
                  <a:schemeClr val="accent1">
                    <a:lumMod val="50000"/>
                  </a:schemeClr>
                </a:solidFill>
                <a:ea typeface="Calibri" panose="020F0502020204030204" pitchFamily="34" charset="0"/>
                <a:cs typeface="Times New Roman" panose="02020603050405020304" pitchFamily="18" charset="0"/>
              </a:rPr>
              <a:t>“You will notice that no reference is made to our sending you a complete club, as that conflicts with some of the rules; however, be assured they will be there on or before April 15.”</a:t>
            </a:r>
          </a:p>
        </p:txBody>
      </p:sp>
    </p:spTree>
    <p:extLst>
      <p:ext uri="{BB962C8B-B14F-4D97-AF65-F5344CB8AC3E}">
        <p14:creationId xmlns:p14="http://schemas.microsoft.com/office/powerpoint/2010/main" val="2724598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972C-1D68-A4B8-5480-1A5F2482D4C3}"/>
              </a:ext>
            </a:extLst>
          </p:cNvPr>
          <p:cNvSpPr/>
          <p:nvPr/>
        </p:nvSpPr>
        <p:spPr>
          <a:xfrm>
            <a:off x="0" y="105403"/>
            <a:ext cx="12192000" cy="1365588"/>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260170"/>
            <a:ext cx="12192000" cy="1365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b="1" dirty="0">
                <a:solidFill>
                  <a:schemeClr val="bg1"/>
                </a:solidFill>
                <a:latin typeface="+mj-lt"/>
              </a:rPr>
              <a:t>Repercussions from Detroit Investigation Severe</a:t>
            </a:r>
            <a:endParaRPr lang="en-US" b="1" dirty="0">
              <a:solidFill>
                <a:schemeClr val="bg1"/>
              </a:solidFill>
            </a:endParaRPr>
          </a:p>
        </p:txBody>
      </p:sp>
      <p:pic>
        <p:nvPicPr>
          <p:cNvPr id="11" name="Picture 10" descr="A black and white photo of a document&#10;&#10;Description automatically generated with low confidence">
            <a:extLst>
              <a:ext uri="{FF2B5EF4-FFF2-40B4-BE49-F238E27FC236}">
                <a16:creationId xmlns:a16="http://schemas.microsoft.com/office/drawing/2014/main" id="{690E3EF0-07AB-FDDF-A0D8-45B71EF31CDC}"/>
              </a:ext>
            </a:extLst>
          </p:cNvPr>
          <p:cNvPicPr>
            <a:picLocks noChangeAspect="1"/>
          </p:cNvPicPr>
          <p:nvPr/>
        </p:nvPicPr>
        <p:blipFill>
          <a:blip r:embed="rId2"/>
          <a:stretch>
            <a:fillRect/>
          </a:stretch>
        </p:blipFill>
        <p:spPr>
          <a:xfrm>
            <a:off x="6865255" y="1631572"/>
            <a:ext cx="5326745" cy="4935562"/>
          </a:xfrm>
          <a:prstGeom prst="rect">
            <a:avLst/>
          </a:prstGeom>
        </p:spPr>
      </p:pic>
      <p:sp>
        <p:nvSpPr>
          <p:cNvPr id="12" name="Rectangle 11">
            <a:extLst>
              <a:ext uri="{FF2B5EF4-FFF2-40B4-BE49-F238E27FC236}">
                <a16:creationId xmlns:a16="http://schemas.microsoft.com/office/drawing/2014/main" id="{EC389BD9-58C9-2250-31FD-1C9CCDCBC6E6}"/>
              </a:ext>
            </a:extLst>
          </p:cNvPr>
          <p:cNvSpPr/>
          <p:nvPr/>
        </p:nvSpPr>
        <p:spPr>
          <a:xfrm>
            <a:off x="255399" y="1893190"/>
            <a:ext cx="6483675" cy="1384995"/>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January 1940:  91 players declared free agents – biggest two Roy Cullenbine and Benny McCoy</a:t>
            </a:r>
          </a:p>
        </p:txBody>
      </p:sp>
      <p:sp>
        <p:nvSpPr>
          <p:cNvPr id="13" name="Rectangle 12">
            <a:extLst>
              <a:ext uri="{FF2B5EF4-FFF2-40B4-BE49-F238E27FC236}">
                <a16:creationId xmlns:a16="http://schemas.microsoft.com/office/drawing/2014/main" id="{08FCEEFB-F702-C979-C03F-0B9EBCADA572}"/>
              </a:ext>
            </a:extLst>
          </p:cNvPr>
          <p:cNvSpPr/>
          <p:nvPr/>
        </p:nvSpPr>
        <p:spPr>
          <a:xfrm>
            <a:off x="266289" y="3316338"/>
            <a:ext cx="6586265" cy="954107"/>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14 players not made free agents received total of $47,500</a:t>
            </a:r>
          </a:p>
        </p:txBody>
      </p:sp>
      <p:sp>
        <p:nvSpPr>
          <p:cNvPr id="14" name="Rectangle 13">
            <a:extLst>
              <a:ext uri="{FF2B5EF4-FFF2-40B4-BE49-F238E27FC236}">
                <a16:creationId xmlns:a16="http://schemas.microsoft.com/office/drawing/2014/main" id="{E423EE6B-616C-AB2A-691C-D537706425C2}"/>
              </a:ext>
            </a:extLst>
          </p:cNvPr>
          <p:cNvSpPr/>
          <p:nvPr/>
        </p:nvSpPr>
        <p:spPr>
          <a:xfrm>
            <a:off x="256021" y="4337887"/>
            <a:ext cx="6586267" cy="954107"/>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White Sox and Browns fined for tampering with FA to be</a:t>
            </a:r>
          </a:p>
        </p:txBody>
      </p:sp>
    </p:spTree>
    <p:extLst>
      <p:ext uri="{BB962C8B-B14F-4D97-AF65-F5344CB8AC3E}">
        <p14:creationId xmlns:p14="http://schemas.microsoft.com/office/powerpoint/2010/main" val="22740914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972C-1D68-A4B8-5480-1A5F2482D4C3}"/>
              </a:ext>
            </a:extLst>
          </p:cNvPr>
          <p:cNvSpPr/>
          <p:nvPr/>
        </p:nvSpPr>
        <p:spPr>
          <a:xfrm>
            <a:off x="0" y="105403"/>
            <a:ext cx="12192000" cy="1365588"/>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114301"/>
            <a:ext cx="12192000" cy="1365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b="1" kern="1200" dirty="0">
                <a:solidFill>
                  <a:schemeClr val="bg1"/>
                </a:solidFill>
                <a:latin typeface="+mj-lt"/>
                <a:cs typeface="Times New Roman" panose="02020603050405020304" pitchFamily="18" charset="0"/>
              </a:rPr>
              <a:t>Landis Introduces Significant Penalties for Roster/Contract Violations</a:t>
            </a:r>
            <a:endParaRPr lang="en-US" b="1" dirty="0">
              <a:solidFill>
                <a:schemeClr val="bg1"/>
              </a:solidFill>
            </a:endParaRPr>
          </a:p>
        </p:txBody>
      </p:sp>
      <p:pic>
        <p:nvPicPr>
          <p:cNvPr id="2" name="Picture 1" descr="A picture containing text, book&#10;&#10;Description automatically generated">
            <a:extLst>
              <a:ext uri="{FF2B5EF4-FFF2-40B4-BE49-F238E27FC236}">
                <a16:creationId xmlns:a16="http://schemas.microsoft.com/office/drawing/2014/main" id="{F2D01275-D3FC-BFF1-BA83-2090A487FB48}"/>
              </a:ext>
            </a:extLst>
          </p:cNvPr>
          <p:cNvPicPr>
            <a:picLocks noChangeAspect="1"/>
          </p:cNvPicPr>
          <p:nvPr/>
        </p:nvPicPr>
        <p:blipFill>
          <a:blip r:embed="rId2"/>
          <a:stretch>
            <a:fillRect/>
          </a:stretch>
        </p:blipFill>
        <p:spPr>
          <a:xfrm>
            <a:off x="226423" y="1624158"/>
            <a:ext cx="4763588" cy="4824143"/>
          </a:xfrm>
          <a:prstGeom prst="rect">
            <a:avLst/>
          </a:prstGeom>
        </p:spPr>
      </p:pic>
      <p:sp>
        <p:nvSpPr>
          <p:cNvPr id="3" name="Rectangle 2">
            <a:extLst>
              <a:ext uri="{FF2B5EF4-FFF2-40B4-BE49-F238E27FC236}">
                <a16:creationId xmlns:a16="http://schemas.microsoft.com/office/drawing/2014/main" id="{CBD3FC76-A7FA-1905-B299-7470E9CFA39B}"/>
              </a:ext>
            </a:extLst>
          </p:cNvPr>
          <p:cNvSpPr/>
          <p:nvPr/>
        </p:nvSpPr>
        <p:spPr>
          <a:xfrm>
            <a:off x="5501449" y="1767425"/>
            <a:ext cx="6098361" cy="3170099"/>
          </a:xfrm>
          <a:prstGeom prst="rect">
            <a:avLst/>
          </a:prstGeom>
        </p:spPr>
        <p:txBody>
          <a:bodyPr wrap="square">
            <a:spAutoFit/>
          </a:bodyPr>
          <a:lstStyle/>
          <a:p>
            <a:pPr>
              <a:buClr>
                <a:schemeClr val="bg2">
                  <a:lumMod val="25000"/>
                </a:schemeClr>
              </a:buClr>
            </a:pPr>
            <a:r>
              <a:rPr lang="en-US" sz="2000" i="1" dirty="0">
                <a:solidFill>
                  <a:schemeClr val="accent1">
                    <a:lumMod val="50000"/>
                  </a:schemeClr>
                </a:solidFill>
              </a:rPr>
              <a:t>“Notice is hereby given all clubs, club officials and employees that the evils of common control of player dealings of two clubs in the same league, and perversion of working agreements for the wholesale covering up of players, must cease; and, that all club officials and employees found to be involved in any such misconduct after this date will be placed on the ineligible list, maximum fines will be imposed on each club concerned and all players mishandled therein will be declared free agents.”</a:t>
            </a:r>
            <a:endParaRPr lang="en-US" sz="2000" dirty="0">
              <a:solidFill>
                <a:schemeClr val="accent1">
                  <a:lumMod val="50000"/>
                </a:schemeClr>
              </a:solidFill>
            </a:endParaRPr>
          </a:p>
        </p:txBody>
      </p:sp>
    </p:spTree>
    <p:extLst>
      <p:ext uri="{BB962C8B-B14F-4D97-AF65-F5344CB8AC3E}">
        <p14:creationId xmlns:p14="http://schemas.microsoft.com/office/powerpoint/2010/main" val="2994670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D392-4725-9F48-60BC-A2DFA9FE4FB9}"/>
              </a:ext>
            </a:extLst>
          </p:cNvPr>
          <p:cNvSpPr>
            <a:spLocks noGrp="1"/>
          </p:cNvSpPr>
          <p:nvPr>
            <p:ph type="title"/>
          </p:nvPr>
        </p:nvSpPr>
        <p:spPr/>
        <p:txBody>
          <a:bodyPr/>
          <a:lstStyle/>
          <a:p>
            <a:pPr algn="ctr"/>
            <a:r>
              <a:rPr lang="en-US" b="1" dirty="0"/>
              <a:t>Thank You</a:t>
            </a:r>
          </a:p>
        </p:txBody>
      </p:sp>
      <p:pic>
        <p:nvPicPr>
          <p:cNvPr id="7" name="Content Placeholder 6" descr="A picture containing text, poster, human face, illustration&#10;&#10;Description automatically generated">
            <a:extLst>
              <a:ext uri="{FF2B5EF4-FFF2-40B4-BE49-F238E27FC236}">
                <a16:creationId xmlns:a16="http://schemas.microsoft.com/office/drawing/2014/main" id="{212FE895-AABA-3EC3-78D8-D68A4BD130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2806" y="1825625"/>
            <a:ext cx="2886387" cy="4351338"/>
          </a:xfrm>
        </p:spPr>
      </p:pic>
    </p:spTree>
    <p:extLst>
      <p:ext uri="{BB962C8B-B14F-4D97-AF65-F5344CB8AC3E}">
        <p14:creationId xmlns:p14="http://schemas.microsoft.com/office/powerpoint/2010/main" val="3971844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972C-1D68-A4B8-5480-1A5F2482D4C3}"/>
              </a:ext>
            </a:extLst>
          </p:cNvPr>
          <p:cNvSpPr/>
          <p:nvPr/>
        </p:nvSpPr>
        <p:spPr>
          <a:xfrm>
            <a:off x="0" y="105403"/>
            <a:ext cx="12192000" cy="1365588"/>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71952"/>
            <a:ext cx="12192000" cy="1365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ea typeface="Calibri" panose="020F0502020204030204" pitchFamily="34" charset="0"/>
                <a:cs typeface="Times New Roman" panose="02020603050405020304" pitchFamily="18" charset="0"/>
              </a:rPr>
              <a:t>Reserve Clause Required At Least Nominal </a:t>
            </a:r>
            <a:br>
              <a:rPr lang="en-US" b="1" dirty="0">
                <a:solidFill>
                  <a:schemeClr val="bg1"/>
                </a:solidFill>
                <a:effectLst/>
                <a:ea typeface="Calibri" panose="020F0502020204030204" pitchFamily="34" charset="0"/>
                <a:cs typeface="Times New Roman" panose="02020603050405020304" pitchFamily="18" charset="0"/>
              </a:rPr>
            </a:br>
            <a:r>
              <a:rPr lang="en-US" b="1" dirty="0">
                <a:solidFill>
                  <a:schemeClr val="bg1"/>
                </a:solidFill>
                <a:effectLst/>
                <a:ea typeface="Calibri" panose="020F0502020204030204" pitchFamily="34" charset="0"/>
                <a:cs typeface="Times New Roman" panose="02020603050405020304" pitchFamily="18" charset="0"/>
              </a:rPr>
              <a:t>Player Safeguards </a:t>
            </a:r>
            <a:endParaRPr lang="en-US" b="1" dirty="0">
              <a:solidFill>
                <a:schemeClr val="bg1"/>
              </a:solidFill>
            </a:endParaRPr>
          </a:p>
        </p:txBody>
      </p:sp>
      <p:pic>
        <p:nvPicPr>
          <p:cNvPr id="2" name="Picture 1" descr="Text, letter&#10;&#10;Description automatically generated">
            <a:extLst>
              <a:ext uri="{FF2B5EF4-FFF2-40B4-BE49-F238E27FC236}">
                <a16:creationId xmlns:a16="http://schemas.microsoft.com/office/drawing/2014/main" id="{871A14E4-839A-FE77-C0F0-5A1084E9E94F}"/>
              </a:ext>
            </a:extLst>
          </p:cNvPr>
          <p:cNvPicPr>
            <a:picLocks noChangeAspect="1"/>
          </p:cNvPicPr>
          <p:nvPr/>
        </p:nvPicPr>
        <p:blipFill rotWithShape="1">
          <a:blip r:embed="rId2"/>
          <a:srcRect l="2841" t="4182"/>
          <a:stretch/>
        </p:blipFill>
        <p:spPr>
          <a:xfrm>
            <a:off x="6762751" y="2045045"/>
            <a:ext cx="5116970" cy="3894351"/>
          </a:xfrm>
          <a:prstGeom prst="rect">
            <a:avLst/>
          </a:prstGeom>
        </p:spPr>
      </p:pic>
      <p:sp>
        <p:nvSpPr>
          <p:cNvPr id="3" name="Rectangle 2">
            <a:extLst>
              <a:ext uri="{FF2B5EF4-FFF2-40B4-BE49-F238E27FC236}">
                <a16:creationId xmlns:a16="http://schemas.microsoft.com/office/drawing/2014/main" id="{12FF33BE-0D8C-0B72-2039-D9E45378BA3D}"/>
              </a:ext>
            </a:extLst>
          </p:cNvPr>
          <p:cNvSpPr/>
          <p:nvPr/>
        </p:nvSpPr>
        <p:spPr>
          <a:xfrm>
            <a:off x="301607" y="2361872"/>
            <a:ext cx="6504152" cy="1077218"/>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3200" dirty="0">
                <a:solidFill>
                  <a:schemeClr val="accent1">
                    <a:lumMod val="50000"/>
                  </a:schemeClr>
                </a:solidFill>
                <a:effectLst/>
                <a:ea typeface="Calibri" panose="020F0502020204030204" pitchFamily="34" charset="0"/>
                <a:cs typeface="Times New Roman" panose="02020603050405020304" pitchFamily="18" charset="0"/>
              </a:rPr>
              <a:t>Major League – Minor League Draft </a:t>
            </a:r>
            <a:br>
              <a:rPr lang="en-US" sz="3200" dirty="0">
                <a:solidFill>
                  <a:schemeClr val="accent1">
                    <a:lumMod val="50000"/>
                  </a:schemeClr>
                </a:solidFill>
                <a:effectLst/>
                <a:ea typeface="Calibri" panose="020F0502020204030204" pitchFamily="34" charset="0"/>
                <a:cs typeface="Times New Roman" panose="02020603050405020304" pitchFamily="18" charset="0"/>
              </a:rPr>
            </a:br>
            <a:r>
              <a:rPr lang="en-US" sz="3200" dirty="0">
                <a:solidFill>
                  <a:schemeClr val="accent1">
                    <a:lumMod val="50000"/>
                  </a:schemeClr>
                </a:solidFill>
                <a:effectLst/>
                <a:ea typeface="Calibri" panose="020F0502020204030204" pitchFamily="34" charset="0"/>
                <a:cs typeface="Times New Roman" panose="02020603050405020304" pitchFamily="18" charset="0"/>
              </a:rPr>
              <a:t>(now Rule 5 draft)</a:t>
            </a:r>
            <a:endParaRPr lang="en-US" sz="3200" dirty="0">
              <a:solidFill>
                <a:schemeClr val="accent1">
                  <a:lumMod val="50000"/>
                </a:schemeClr>
              </a:solidFill>
            </a:endParaRPr>
          </a:p>
        </p:txBody>
      </p:sp>
      <p:sp>
        <p:nvSpPr>
          <p:cNvPr id="4" name="Rectangle 3">
            <a:extLst>
              <a:ext uri="{FF2B5EF4-FFF2-40B4-BE49-F238E27FC236}">
                <a16:creationId xmlns:a16="http://schemas.microsoft.com/office/drawing/2014/main" id="{E11CEADF-D4E6-F8B3-03DB-D6D0D109B564}"/>
              </a:ext>
            </a:extLst>
          </p:cNvPr>
          <p:cNvSpPr/>
          <p:nvPr/>
        </p:nvSpPr>
        <p:spPr>
          <a:xfrm>
            <a:off x="301607" y="3559175"/>
            <a:ext cx="6504152" cy="584775"/>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3200" dirty="0">
                <a:solidFill>
                  <a:schemeClr val="accent1">
                    <a:lumMod val="50000"/>
                  </a:schemeClr>
                </a:solidFill>
                <a:effectLst/>
                <a:ea typeface="Calibri" panose="020F0502020204030204" pitchFamily="34" charset="0"/>
                <a:cs typeface="Times New Roman" panose="02020603050405020304" pitchFamily="18" charset="0"/>
              </a:rPr>
              <a:t>Waiver rules</a:t>
            </a:r>
            <a:endParaRPr lang="en-US" sz="3200" dirty="0">
              <a:solidFill>
                <a:schemeClr val="accent1">
                  <a:lumMod val="50000"/>
                </a:schemeClr>
              </a:solidFill>
            </a:endParaRPr>
          </a:p>
        </p:txBody>
      </p:sp>
      <p:sp>
        <p:nvSpPr>
          <p:cNvPr id="8" name="Rectangle 7">
            <a:extLst>
              <a:ext uri="{FF2B5EF4-FFF2-40B4-BE49-F238E27FC236}">
                <a16:creationId xmlns:a16="http://schemas.microsoft.com/office/drawing/2014/main" id="{B78551CD-E8D9-BE31-10A3-DBB1BED6475C}"/>
              </a:ext>
            </a:extLst>
          </p:cNvPr>
          <p:cNvSpPr/>
          <p:nvPr/>
        </p:nvSpPr>
        <p:spPr>
          <a:xfrm>
            <a:off x="301599" y="4386930"/>
            <a:ext cx="6504152" cy="584775"/>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3200" dirty="0">
                <a:solidFill>
                  <a:schemeClr val="accent1">
                    <a:lumMod val="50000"/>
                  </a:schemeClr>
                </a:solidFill>
                <a:effectLst/>
                <a:ea typeface="Calibri" panose="020F0502020204030204" pitchFamily="34" charset="0"/>
                <a:cs typeface="Times New Roman" panose="02020603050405020304" pitchFamily="18" charset="0"/>
              </a:rPr>
              <a:t>Roster limits</a:t>
            </a:r>
            <a:endParaRPr lang="en-US" sz="3200" dirty="0">
              <a:solidFill>
                <a:schemeClr val="accent1">
                  <a:lumMod val="50000"/>
                </a:schemeClr>
              </a:solidFill>
            </a:endParaRPr>
          </a:p>
        </p:txBody>
      </p:sp>
      <p:sp>
        <p:nvSpPr>
          <p:cNvPr id="7" name="Rectangle 6">
            <a:extLst>
              <a:ext uri="{FF2B5EF4-FFF2-40B4-BE49-F238E27FC236}">
                <a16:creationId xmlns:a16="http://schemas.microsoft.com/office/drawing/2014/main" id="{5217267B-5B50-8A61-F787-F645D665BAF4}"/>
              </a:ext>
            </a:extLst>
          </p:cNvPr>
          <p:cNvSpPr/>
          <p:nvPr/>
        </p:nvSpPr>
        <p:spPr>
          <a:xfrm>
            <a:off x="305958" y="5192487"/>
            <a:ext cx="6504152" cy="584775"/>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3200" dirty="0">
                <a:solidFill>
                  <a:schemeClr val="accent1">
                    <a:lumMod val="50000"/>
                  </a:schemeClr>
                </a:solidFill>
                <a:cs typeface="Times New Roman" panose="02020603050405020304" pitchFamily="18" charset="0"/>
              </a:rPr>
              <a:t>Optional Assignments</a:t>
            </a:r>
            <a:endParaRPr lang="en-US" sz="3200" dirty="0">
              <a:solidFill>
                <a:schemeClr val="accent1">
                  <a:lumMod val="50000"/>
                </a:schemeClr>
              </a:solidFill>
            </a:endParaRPr>
          </a:p>
        </p:txBody>
      </p:sp>
    </p:spTree>
    <p:extLst>
      <p:ext uri="{BB962C8B-B14F-4D97-AF65-F5344CB8AC3E}">
        <p14:creationId xmlns:p14="http://schemas.microsoft.com/office/powerpoint/2010/main" val="3988169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972C-1D68-A4B8-5480-1A5F2482D4C3}"/>
              </a:ext>
            </a:extLst>
          </p:cNvPr>
          <p:cNvSpPr/>
          <p:nvPr/>
        </p:nvSpPr>
        <p:spPr>
          <a:xfrm>
            <a:off x="0" y="105403"/>
            <a:ext cx="12192000" cy="1365588"/>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266296"/>
            <a:ext cx="12192000" cy="1365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b="1" kern="1200" dirty="0">
                <a:solidFill>
                  <a:schemeClr val="bg1"/>
                </a:solidFill>
                <a:latin typeface="+mj-lt"/>
                <a:cs typeface="Times New Roman" panose="02020603050405020304" pitchFamily="18" charset="0"/>
              </a:rPr>
              <a:t>Issues First Popped Up in 1890</a:t>
            </a:r>
            <a:r>
              <a:rPr lang="en-US" sz="4400" b="1" dirty="0">
                <a:solidFill>
                  <a:schemeClr val="bg1"/>
                </a:solidFill>
                <a:latin typeface="+mj-lt"/>
                <a:cs typeface="Times New Roman" panose="02020603050405020304" pitchFamily="18" charset="0"/>
              </a:rPr>
              <a:t>s</a:t>
            </a:r>
            <a:endParaRPr lang="en-US" b="1" dirty="0">
              <a:solidFill>
                <a:schemeClr val="bg1"/>
              </a:solidFill>
            </a:endParaRPr>
          </a:p>
        </p:txBody>
      </p:sp>
      <p:pic>
        <p:nvPicPr>
          <p:cNvPr id="2" name="Picture 1">
            <a:extLst>
              <a:ext uri="{FF2B5EF4-FFF2-40B4-BE49-F238E27FC236}">
                <a16:creationId xmlns:a16="http://schemas.microsoft.com/office/drawing/2014/main" id="{3E5E86E7-12C0-A8DF-44E2-C625E741636D}"/>
              </a:ext>
            </a:extLst>
          </p:cNvPr>
          <p:cNvPicPr>
            <a:picLocks noChangeAspect="1"/>
          </p:cNvPicPr>
          <p:nvPr/>
        </p:nvPicPr>
        <p:blipFill>
          <a:blip r:embed="rId2"/>
          <a:stretch>
            <a:fillRect/>
          </a:stretch>
        </p:blipFill>
        <p:spPr>
          <a:xfrm>
            <a:off x="7477699" y="1962012"/>
            <a:ext cx="4372640" cy="4261858"/>
          </a:xfrm>
          <a:prstGeom prst="rect">
            <a:avLst/>
          </a:prstGeom>
        </p:spPr>
      </p:pic>
      <p:sp>
        <p:nvSpPr>
          <p:cNvPr id="4" name="Rectangle 3">
            <a:extLst>
              <a:ext uri="{FF2B5EF4-FFF2-40B4-BE49-F238E27FC236}">
                <a16:creationId xmlns:a16="http://schemas.microsoft.com/office/drawing/2014/main" id="{012F9EBD-465D-688E-8600-5BC1AA85F6C3}"/>
              </a:ext>
            </a:extLst>
          </p:cNvPr>
          <p:cNvSpPr/>
          <p:nvPr/>
        </p:nvSpPr>
        <p:spPr>
          <a:xfrm>
            <a:off x="341662" y="1911226"/>
            <a:ext cx="7018806" cy="584775"/>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3200" dirty="0">
                <a:solidFill>
                  <a:schemeClr val="accent1">
                    <a:lumMod val="50000"/>
                  </a:schemeClr>
                </a:solidFill>
                <a:ea typeface="Calibri" panose="020F0502020204030204" pitchFamily="34" charset="0"/>
                <a:cs typeface="Times New Roman" panose="02020603050405020304" pitchFamily="18" charset="0"/>
              </a:rPr>
              <a:t>John Brush -- master of manipulation</a:t>
            </a:r>
            <a:endParaRPr lang="en-US" sz="32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88E946B-28B4-E9E7-1A90-CBB81588E8CB}"/>
              </a:ext>
            </a:extLst>
          </p:cNvPr>
          <p:cNvSpPr/>
          <p:nvPr/>
        </p:nvSpPr>
        <p:spPr>
          <a:xfrm>
            <a:off x="332331" y="2768236"/>
            <a:ext cx="7240502" cy="1077218"/>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3200" dirty="0">
                <a:solidFill>
                  <a:schemeClr val="accent1">
                    <a:lumMod val="50000"/>
                  </a:schemeClr>
                </a:solidFill>
                <a:effectLst/>
                <a:ea typeface="Calibri" panose="020F0502020204030204" pitchFamily="34" charset="0"/>
                <a:cs typeface="Times New Roman" panose="02020603050405020304" pitchFamily="18" charset="0"/>
              </a:rPr>
              <a:t>Drafted 13 players over three years from WL clubs – sent many to Indianapolis</a:t>
            </a:r>
          </a:p>
        </p:txBody>
      </p:sp>
      <p:sp>
        <p:nvSpPr>
          <p:cNvPr id="8" name="Rectangle 7">
            <a:extLst>
              <a:ext uri="{FF2B5EF4-FFF2-40B4-BE49-F238E27FC236}">
                <a16:creationId xmlns:a16="http://schemas.microsoft.com/office/drawing/2014/main" id="{1BD61683-9FC7-2BBE-B1F8-4667BD650F27}"/>
              </a:ext>
            </a:extLst>
          </p:cNvPr>
          <p:cNvSpPr/>
          <p:nvPr/>
        </p:nvSpPr>
        <p:spPr>
          <a:xfrm>
            <a:off x="332332" y="4078661"/>
            <a:ext cx="7124645" cy="584775"/>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3200" dirty="0">
                <a:solidFill>
                  <a:schemeClr val="accent1">
                    <a:lumMod val="50000"/>
                  </a:schemeClr>
                </a:solidFill>
                <a:effectLst/>
                <a:ea typeface="Calibri" panose="020F0502020204030204" pitchFamily="34" charset="0"/>
                <a:cs typeface="Times New Roman" panose="02020603050405020304" pitchFamily="18" charset="0"/>
              </a:rPr>
              <a:t>Other teams talked about similar plans</a:t>
            </a:r>
          </a:p>
        </p:txBody>
      </p:sp>
      <p:sp>
        <p:nvSpPr>
          <p:cNvPr id="11" name="Rectangle 10">
            <a:extLst>
              <a:ext uri="{FF2B5EF4-FFF2-40B4-BE49-F238E27FC236}">
                <a16:creationId xmlns:a16="http://schemas.microsoft.com/office/drawing/2014/main" id="{4592A307-C611-9BE3-2D85-CEB8F7BA970D}"/>
              </a:ext>
            </a:extLst>
          </p:cNvPr>
          <p:cNvSpPr/>
          <p:nvPr/>
        </p:nvSpPr>
        <p:spPr>
          <a:xfrm>
            <a:off x="341661" y="4895988"/>
            <a:ext cx="7231172" cy="1077218"/>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3200" dirty="0">
                <a:solidFill>
                  <a:schemeClr val="accent1">
                    <a:lumMod val="50000"/>
                  </a:schemeClr>
                </a:solidFill>
                <a:ea typeface="Calibri" panose="020F0502020204030204" pitchFamily="34" charset="0"/>
                <a:cs typeface="Times New Roman" panose="02020603050405020304" pitchFamily="18" charset="0"/>
              </a:rPr>
              <a:t>First National Agreement in 1903 institutionalized safeguards (sort of)</a:t>
            </a:r>
          </a:p>
        </p:txBody>
      </p:sp>
      <p:sp>
        <p:nvSpPr>
          <p:cNvPr id="10" name="Speech Bubble: Oval 9">
            <a:extLst>
              <a:ext uri="{FF2B5EF4-FFF2-40B4-BE49-F238E27FC236}">
                <a16:creationId xmlns:a16="http://schemas.microsoft.com/office/drawing/2014/main" id="{D4136300-3B5C-F436-5775-7A7BC9416938}"/>
              </a:ext>
            </a:extLst>
          </p:cNvPr>
          <p:cNvSpPr/>
          <p:nvPr/>
        </p:nvSpPr>
        <p:spPr>
          <a:xfrm rot="595714">
            <a:off x="8577746" y="1795182"/>
            <a:ext cx="1180224" cy="648862"/>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i="1" dirty="0">
                <a:ln w="0"/>
                <a:solidFill>
                  <a:schemeClr val="tx1"/>
                </a:solidFill>
                <a:effectLst>
                  <a:outerShdw blurRad="38100" dist="25400" dir="5400000" algn="ctr" rotWithShape="0">
                    <a:srgbClr val="6E747A">
                      <a:alpha val="43000"/>
                    </a:srgbClr>
                  </a:outerShdw>
                </a:effectLst>
              </a:rPr>
              <a:t>“You fellas knuckle or I’ll ___”</a:t>
            </a:r>
            <a:endParaRPr lang="en-US" sz="1000" i="1" dirty="0">
              <a:solidFill>
                <a:schemeClr val="tx1"/>
              </a:solidFill>
            </a:endParaRPr>
          </a:p>
        </p:txBody>
      </p:sp>
      <p:sp>
        <p:nvSpPr>
          <p:cNvPr id="12" name="Speech Bubble: Oval 11">
            <a:extLst>
              <a:ext uri="{FF2B5EF4-FFF2-40B4-BE49-F238E27FC236}">
                <a16:creationId xmlns:a16="http://schemas.microsoft.com/office/drawing/2014/main" id="{24A2E1C9-0121-9A19-7105-82AD0CF07EF2}"/>
              </a:ext>
            </a:extLst>
          </p:cNvPr>
          <p:cNvSpPr/>
          <p:nvPr/>
        </p:nvSpPr>
        <p:spPr>
          <a:xfrm rot="308984">
            <a:off x="10428651" y="2105132"/>
            <a:ext cx="1441539" cy="728901"/>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i="1" dirty="0">
                <a:ln w="0"/>
                <a:solidFill>
                  <a:schemeClr val="tx1"/>
                </a:solidFill>
                <a:effectLst>
                  <a:outerShdw blurRad="38100" dist="25400" dir="5400000" algn="ctr" rotWithShape="0">
                    <a:srgbClr val="6E747A">
                      <a:alpha val="43000"/>
                    </a:srgbClr>
                  </a:outerShdw>
                </a:effectLst>
              </a:rPr>
              <a:t>“Not on your life, John T.; the public is with us”</a:t>
            </a:r>
            <a:endParaRPr lang="en-US" sz="1000" i="1" dirty="0">
              <a:solidFill>
                <a:schemeClr val="tx1"/>
              </a:solidFill>
            </a:endParaRPr>
          </a:p>
        </p:txBody>
      </p:sp>
    </p:spTree>
    <p:extLst>
      <p:ext uri="{BB962C8B-B14F-4D97-AF65-F5344CB8AC3E}">
        <p14:creationId xmlns:p14="http://schemas.microsoft.com/office/powerpoint/2010/main" val="186667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972C-1D68-A4B8-5480-1A5F2482D4C3}"/>
              </a:ext>
            </a:extLst>
          </p:cNvPr>
          <p:cNvSpPr/>
          <p:nvPr/>
        </p:nvSpPr>
        <p:spPr>
          <a:xfrm>
            <a:off x="0" y="105403"/>
            <a:ext cx="12192000" cy="1365588"/>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88811"/>
            <a:ext cx="12192000" cy="1365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kern="1200" dirty="0">
                <a:solidFill>
                  <a:schemeClr val="bg1"/>
                </a:solidFill>
                <a:latin typeface="+mj-lt"/>
                <a:cs typeface="Times New Roman" panose="02020603050405020304" pitchFamily="18" charset="0"/>
              </a:rPr>
              <a:t>Farm System Drastically Increased the Opportunities for </a:t>
            </a:r>
            <a:r>
              <a:rPr lang="en-US" b="1" dirty="0">
                <a:solidFill>
                  <a:schemeClr val="bg1"/>
                </a:solidFill>
                <a:latin typeface="+mj-lt"/>
                <a:cs typeface="Times New Roman" panose="02020603050405020304" pitchFamily="18" charset="0"/>
              </a:rPr>
              <a:t>Skullduggery</a:t>
            </a:r>
            <a:endParaRPr lang="en-US" b="1" dirty="0">
              <a:solidFill>
                <a:schemeClr val="bg1"/>
              </a:solidFill>
            </a:endParaRPr>
          </a:p>
        </p:txBody>
      </p:sp>
      <p:pic>
        <p:nvPicPr>
          <p:cNvPr id="9" name="Picture 8" descr="A person in a suit&#10;&#10;Description automatically generated with low confidence">
            <a:extLst>
              <a:ext uri="{FF2B5EF4-FFF2-40B4-BE49-F238E27FC236}">
                <a16:creationId xmlns:a16="http://schemas.microsoft.com/office/drawing/2014/main" id="{DBC510D9-BEC2-61E9-128F-457EA3DB5E86}"/>
              </a:ext>
            </a:extLst>
          </p:cNvPr>
          <p:cNvPicPr>
            <a:picLocks noChangeAspect="1"/>
          </p:cNvPicPr>
          <p:nvPr/>
        </p:nvPicPr>
        <p:blipFill rotWithShape="1">
          <a:blip r:embed="rId2"/>
          <a:srcRect l="2826" t="5522" r="5971" b="5522"/>
          <a:stretch/>
        </p:blipFill>
        <p:spPr>
          <a:xfrm>
            <a:off x="8242852" y="1725763"/>
            <a:ext cx="3646154" cy="4805805"/>
          </a:xfrm>
          <a:prstGeom prst="rect">
            <a:avLst/>
          </a:prstGeom>
        </p:spPr>
      </p:pic>
      <p:sp>
        <p:nvSpPr>
          <p:cNvPr id="10" name="Rectangle 9">
            <a:extLst>
              <a:ext uri="{FF2B5EF4-FFF2-40B4-BE49-F238E27FC236}">
                <a16:creationId xmlns:a16="http://schemas.microsoft.com/office/drawing/2014/main" id="{3DB97139-F11C-47BD-C954-C6412CA5D0EC}"/>
              </a:ext>
            </a:extLst>
          </p:cNvPr>
          <p:cNvSpPr/>
          <p:nvPr/>
        </p:nvSpPr>
        <p:spPr>
          <a:xfrm>
            <a:off x="415635" y="1903224"/>
            <a:ext cx="7562173" cy="4401205"/>
          </a:xfrm>
          <a:prstGeom prst="rect">
            <a:avLst/>
          </a:prstGeom>
        </p:spPr>
        <p:txBody>
          <a:bodyPr wrap="square">
            <a:spAutoFit/>
          </a:bodyPr>
          <a:lstStyle/>
          <a:p>
            <a:pPr>
              <a:buClr>
                <a:schemeClr val="bg2">
                  <a:lumMod val="25000"/>
                </a:schemeClr>
              </a:buClr>
            </a:pPr>
            <a:r>
              <a:rPr lang="en-US" sz="3200" i="1" dirty="0">
                <a:solidFill>
                  <a:schemeClr val="accent1">
                    <a:lumMod val="50000"/>
                  </a:schemeClr>
                </a:solidFill>
              </a:rPr>
              <a:t>“There are probably five or ten … rules that are likewise avoided by the farm system. I could give them to you if I went through the book, but I do not think that there is any necessity for doing it, because that is the fact, that there are very many rules that can be evaded by farm systems.”                                                                                        				         </a:t>
            </a:r>
            <a:r>
              <a:rPr lang="en-US" sz="3200" dirty="0">
                <a:solidFill>
                  <a:schemeClr val="accent1">
                    <a:lumMod val="50000"/>
                  </a:schemeClr>
                </a:solidFill>
              </a:rPr>
              <a:t>– Leslie O’Connor</a:t>
            </a:r>
          </a:p>
          <a:p>
            <a:pPr>
              <a:buClr>
                <a:schemeClr val="bg2">
                  <a:lumMod val="25000"/>
                </a:schemeClr>
              </a:buClr>
            </a:pPr>
            <a:endParaRPr lang="en-US" sz="2400" dirty="0">
              <a:solidFill>
                <a:schemeClr val="accent1">
                  <a:lumMod val="50000"/>
                </a:schemeClr>
              </a:solidFill>
            </a:endParaRPr>
          </a:p>
        </p:txBody>
      </p:sp>
    </p:spTree>
    <p:extLst>
      <p:ext uri="{BB962C8B-B14F-4D97-AF65-F5344CB8AC3E}">
        <p14:creationId xmlns:p14="http://schemas.microsoft.com/office/powerpoint/2010/main" val="757054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972C-1D68-A4B8-5480-1A5F2482D4C3}"/>
              </a:ext>
            </a:extLst>
          </p:cNvPr>
          <p:cNvSpPr/>
          <p:nvPr/>
        </p:nvSpPr>
        <p:spPr>
          <a:xfrm>
            <a:off x="0" y="105403"/>
            <a:ext cx="12192000" cy="1365588"/>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88717"/>
            <a:ext cx="12192000" cy="1365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b="1" kern="1200" dirty="0">
                <a:solidFill>
                  <a:schemeClr val="bg1"/>
                </a:solidFill>
                <a:latin typeface="+mj-lt"/>
                <a:cs typeface="Times New Roman" panose="02020603050405020304" pitchFamily="18" charset="0"/>
              </a:rPr>
              <a:t>Nearly All Abuses Revolved Around “Covering Up” – Illeg</a:t>
            </a:r>
            <a:r>
              <a:rPr lang="en-US" sz="4400" b="1" dirty="0">
                <a:solidFill>
                  <a:schemeClr val="bg1"/>
                </a:solidFill>
                <a:latin typeface="+mj-lt"/>
                <a:cs typeface="Times New Roman" panose="02020603050405020304" pitchFamily="18" charset="0"/>
              </a:rPr>
              <a:t>al Player Control</a:t>
            </a:r>
            <a:endParaRPr lang="en-US" b="1" dirty="0">
              <a:solidFill>
                <a:schemeClr val="bg1"/>
              </a:solidFill>
            </a:endParaRPr>
          </a:p>
        </p:txBody>
      </p:sp>
      <p:pic>
        <p:nvPicPr>
          <p:cNvPr id="3" name="Picture 2">
            <a:extLst>
              <a:ext uri="{FF2B5EF4-FFF2-40B4-BE49-F238E27FC236}">
                <a16:creationId xmlns:a16="http://schemas.microsoft.com/office/drawing/2014/main" id="{AB6CE644-CC4A-1F9D-2431-48E0A8F77D81}"/>
              </a:ext>
            </a:extLst>
          </p:cNvPr>
          <p:cNvPicPr>
            <a:picLocks noChangeAspect="1"/>
          </p:cNvPicPr>
          <p:nvPr/>
        </p:nvPicPr>
        <p:blipFill>
          <a:blip r:embed="rId2"/>
          <a:stretch>
            <a:fillRect/>
          </a:stretch>
        </p:blipFill>
        <p:spPr>
          <a:xfrm>
            <a:off x="9415041" y="1771169"/>
            <a:ext cx="2472616" cy="4731549"/>
          </a:xfrm>
          <a:prstGeom prst="rect">
            <a:avLst/>
          </a:prstGeom>
        </p:spPr>
      </p:pic>
      <p:sp>
        <p:nvSpPr>
          <p:cNvPr id="9" name="Rectangle 8">
            <a:extLst>
              <a:ext uri="{FF2B5EF4-FFF2-40B4-BE49-F238E27FC236}">
                <a16:creationId xmlns:a16="http://schemas.microsoft.com/office/drawing/2014/main" id="{8CC7712B-B35C-A13E-BD45-6CB5EC979991}"/>
              </a:ext>
            </a:extLst>
          </p:cNvPr>
          <p:cNvSpPr/>
          <p:nvPr/>
        </p:nvSpPr>
        <p:spPr>
          <a:xfrm>
            <a:off x="1094752" y="3843306"/>
            <a:ext cx="7521658" cy="1569660"/>
          </a:xfrm>
          <a:prstGeom prst="rect">
            <a:avLst/>
          </a:prstGeom>
        </p:spPr>
        <p:txBody>
          <a:bodyPr wrap="square">
            <a:spAutoFit/>
          </a:bodyPr>
          <a:lstStyle/>
          <a:p>
            <a:pPr>
              <a:buClr>
                <a:schemeClr val="bg2">
                  <a:lumMod val="25000"/>
                </a:schemeClr>
              </a:buClr>
            </a:pPr>
            <a:r>
              <a:rPr lang="en-US" sz="3200" dirty="0">
                <a:solidFill>
                  <a:schemeClr val="accent1">
                    <a:lumMod val="50000"/>
                  </a:schemeClr>
                </a:solidFill>
                <a:ea typeface="Calibri" panose="020F0502020204030204" pitchFamily="34" charset="0"/>
                <a:cs typeface="Times New Roman" panose="02020603050405020304" pitchFamily="18" charset="0"/>
              </a:rPr>
              <a:t>E</a:t>
            </a:r>
            <a:r>
              <a:rPr lang="en-US" sz="3200" dirty="0">
                <a:solidFill>
                  <a:schemeClr val="accent1">
                    <a:lumMod val="50000"/>
                  </a:schemeClr>
                </a:solidFill>
                <a:effectLst/>
                <a:ea typeface="Calibri" panose="020F0502020204030204" pitchFamily="34" charset="0"/>
                <a:cs typeface="Times New Roman" panose="02020603050405020304" pitchFamily="18" charset="0"/>
              </a:rPr>
              <a:t>arly example: John Hayden – Brooklyn manager Ned Hanlon an owner Baltimore minor league club</a:t>
            </a:r>
            <a:endParaRPr lang="en-US" sz="3200" dirty="0">
              <a:solidFill>
                <a:schemeClr val="accent1">
                  <a:lumMod val="50000"/>
                </a:schemeClr>
              </a:solidFill>
            </a:endParaRPr>
          </a:p>
        </p:txBody>
      </p:sp>
      <p:sp>
        <p:nvSpPr>
          <p:cNvPr id="10" name="Rectangle 9">
            <a:extLst>
              <a:ext uri="{FF2B5EF4-FFF2-40B4-BE49-F238E27FC236}">
                <a16:creationId xmlns:a16="http://schemas.microsoft.com/office/drawing/2014/main" id="{FB4E7070-9F30-8594-4106-08A4C75F453B}"/>
              </a:ext>
            </a:extLst>
          </p:cNvPr>
          <p:cNvSpPr/>
          <p:nvPr/>
        </p:nvSpPr>
        <p:spPr>
          <a:xfrm>
            <a:off x="479342" y="1983996"/>
            <a:ext cx="8137068" cy="2000548"/>
          </a:xfrm>
          <a:prstGeom prst="rect">
            <a:avLst/>
          </a:prstGeom>
        </p:spPr>
        <p:txBody>
          <a:bodyPr wrap="square">
            <a:spAutoFit/>
          </a:bodyPr>
          <a:lstStyle/>
          <a:p>
            <a:pPr>
              <a:buClr>
                <a:schemeClr val="bg2">
                  <a:lumMod val="25000"/>
                </a:schemeClr>
              </a:buClr>
            </a:pPr>
            <a:r>
              <a:rPr lang="en-US" sz="3200" i="1" dirty="0">
                <a:solidFill>
                  <a:schemeClr val="accent1">
                    <a:lumMod val="50000"/>
                  </a:schemeClr>
                </a:solidFill>
                <a:effectLst/>
                <a:ea typeface="Calibri" panose="020F0502020204030204" pitchFamily="34" charset="0"/>
                <a:cs typeface="Times New Roman" panose="02020603050405020304" pitchFamily="18" charset="0"/>
              </a:rPr>
              <a:t>“The ostensible employer of the player would not be his real employer; he would be held for the benefit of another club.”</a:t>
            </a:r>
            <a:r>
              <a:rPr lang="en-US" sz="2800" i="1" dirty="0">
                <a:solidFill>
                  <a:schemeClr val="accent1">
                    <a:lumMod val="50000"/>
                  </a:schemeClr>
                </a:solidFill>
                <a:ea typeface="Calibri" panose="020F0502020204030204" pitchFamily="34" charset="0"/>
                <a:cs typeface="Times New Roman" panose="02020603050405020304" pitchFamily="18" charset="0"/>
              </a:rPr>
              <a:t>									</a:t>
            </a:r>
            <a:endParaRPr lang="en-US" sz="2800" dirty="0">
              <a:solidFill>
                <a:schemeClr val="accent1">
                  <a:lumMod val="50000"/>
                </a:schemeClr>
              </a:solidFill>
            </a:endParaRPr>
          </a:p>
        </p:txBody>
      </p:sp>
    </p:spTree>
    <p:extLst>
      <p:ext uri="{BB962C8B-B14F-4D97-AF65-F5344CB8AC3E}">
        <p14:creationId xmlns:p14="http://schemas.microsoft.com/office/powerpoint/2010/main" val="3854241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972C-1D68-A4B8-5480-1A5F2482D4C3}"/>
              </a:ext>
            </a:extLst>
          </p:cNvPr>
          <p:cNvSpPr/>
          <p:nvPr/>
        </p:nvSpPr>
        <p:spPr>
          <a:xfrm>
            <a:off x="0" y="105403"/>
            <a:ext cx="12192000" cy="1365588"/>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63956"/>
            <a:ext cx="12192000" cy="1365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b="1" dirty="0">
                <a:solidFill>
                  <a:schemeClr val="bg1"/>
                </a:solidFill>
                <a:latin typeface="+mj-lt"/>
              </a:rPr>
              <a:t>Judge Landis Came Out Early Against Abuses But No Enforcement Staff and No Penalties</a:t>
            </a:r>
            <a:endParaRPr lang="en-US" b="1" dirty="0">
              <a:solidFill>
                <a:schemeClr val="bg1"/>
              </a:solidFill>
            </a:endParaRPr>
          </a:p>
        </p:txBody>
      </p:sp>
      <p:pic>
        <p:nvPicPr>
          <p:cNvPr id="3" name="Picture 2" descr="A person holding a baseball bat&#10;&#10;Description automatically generated with medium confidence">
            <a:extLst>
              <a:ext uri="{FF2B5EF4-FFF2-40B4-BE49-F238E27FC236}">
                <a16:creationId xmlns:a16="http://schemas.microsoft.com/office/drawing/2014/main" id="{29DF91FB-A6CB-359C-42C6-3CFA431DCA0E}"/>
              </a:ext>
            </a:extLst>
          </p:cNvPr>
          <p:cNvPicPr>
            <a:picLocks noChangeAspect="1"/>
          </p:cNvPicPr>
          <p:nvPr/>
        </p:nvPicPr>
        <p:blipFill rotWithShape="1">
          <a:blip r:embed="rId2"/>
          <a:srcRect l="38765" t="9796" r="36562" b="14277"/>
          <a:stretch/>
        </p:blipFill>
        <p:spPr>
          <a:xfrm>
            <a:off x="9957007" y="1668678"/>
            <a:ext cx="2040617" cy="5083919"/>
          </a:xfrm>
          <a:prstGeom prst="rect">
            <a:avLst/>
          </a:prstGeom>
        </p:spPr>
      </p:pic>
      <p:sp>
        <p:nvSpPr>
          <p:cNvPr id="9" name="Rectangle 8">
            <a:extLst>
              <a:ext uri="{FF2B5EF4-FFF2-40B4-BE49-F238E27FC236}">
                <a16:creationId xmlns:a16="http://schemas.microsoft.com/office/drawing/2014/main" id="{B6404A5D-A161-EC52-8D59-EDE8804C6C97}"/>
              </a:ext>
            </a:extLst>
          </p:cNvPr>
          <p:cNvSpPr/>
          <p:nvPr/>
        </p:nvSpPr>
        <p:spPr>
          <a:xfrm>
            <a:off x="264043" y="1797784"/>
            <a:ext cx="9480848" cy="2492990"/>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3200" dirty="0">
                <a:solidFill>
                  <a:schemeClr val="accent1">
                    <a:lumMod val="50000"/>
                  </a:schemeClr>
                </a:solidFill>
                <a:ea typeface="Calibri" panose="020F0502020204030204" pitchFamily="34" charset="0"/>
                <a:cs typeface="Times New Roman" panose="02020603050405020304" pitchFamily="18" charset="0"/>
              </a:rPr>
              <a:t>Six players made free agents October 1921 – had been illegally assigned to minors</a:t>
            </a:r>
          </a:p>
          <a:p>
            <a:pPr marL="342900" indent="-342900">
              <a:buClr>
                <a:schemeClr val="bg2">
                  <a:lumMod val="25000"/>
                </a:schemeClr>
              </a:buClr>
              <a:buFont typeface="Arial" panose="020B0604020202020204" pitchFamily="34" charset="0"/>
              <a:buChar char="•"/>
            </a:pPr>
            <a:endParaRPr lang="en-US" sz="800" dirty="0">
              <a:solidFill>
                <a:schemeClr val="accent1">
                  <a:lumMod val="50000"/>
                </a:schemeClr>
              </a:solidFill>
              <a:ea typeface="Calibri" panose="020F0502020204030204" pitchFamily="34" charset="0"/>
              <a:cs typeface="Times New Roman" panose="02020603050405020304" pitchFamily="18" charset="0"/>
            </a:endParaRPr>
          </a:p>
          <a:p>
            <a:pPr marL="800100" lvl="1" indent="-342900">
              <a:buClr>
                <a:schemeClr val="bg2">
                  <a:lumMod val="25000"/>
                </a:schemeClr>
              </a:buClr>
              <a:buFont typeface="Calibri" panose="020F0502020204030204" pitchFamily="34" charset="0"/>
              <a:buChar char="⁻"/>
            </a:pPr>
            <a:r>
              <a:rPr lang="en-US" sz="2800" dirty="0">
                <a:solidFill>
                  <a:schemeClr val="accent1">
                    <a:lumMod val="50000"/>
                  </a:schemeClr>
                </a:solidFill>
                <a:effectLst/>
                <a:ea typeface="Calibri" panose="020F0502020204030204" pitchFamily="34" charset="0"/>
                <a:cs typeface="Times New Roman" panose="02020603050405020304" pitchFamily="18" charset="0"/>
              </a:rPr>
              <a:t>Brooklyn:  John Rosebery, Henry Manouk</a:t>
            </a:r>
          </a:p>
          <a:p>
            <a:pPr marL="800100" lvl="1" indent="-342900">
              <a:buClr>
                <a:schemeClr val="bg2">
                  <a:lumMod val="25000"/>
                </a:schemeClr>
              </a:buClr>
              <a:buFont typeface="Calibri" panose="020F050202020403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Boston:  Thomas Fisher</a:t>
            </a:r>
          </a:p>
          <a:p>
            <a:pPr marL="800100" lvl="1" indent="-342900">
              <a:buClr>
                <a:schemeClr val="bg2">
                  <a:lumMod val="25000"/>
                </a:schemeClr>
              </a:buClr>
              <a:buFont typeface="Calibri" panose="020F050202020403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Detroit:  Heine Manush, Topper Rigney, Plateau  (Red) Cox</a:t>
            </a:r>
            <a:endParaRPr lang="en-US" sz="2800" dirty="0">
              <a:solidFill>
                <a:schemeClr val="accent1">
                  <a:lumMod val="50000"/>
                </a:schemeClr>
              </a:solidFill>
              <a:effectLs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9CE43044-93E7-711B-26E8-C0296262FC31}"/>
              </a:ext>
            </a:extLst>
          </p:cNvPr>
          <p:cNvSpPr/>
          <p:nvPr/>
        </p:nvSpPr>
        <p:spPr>
          <a:xfrm>
            <a:off x="257821" y="4394812"/>
            <a:ext cx="9365149" cy="1631216"/>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3200" dirty="0">
                <a:solidFill>
                  <a:schemeClr val="accent1">
                    <a:lumMod val="50000"/>
                  </a:schemeClr>
                </a:solidFill>
                <a:ea typeface="Calibri" panose="020F0502020204030204" pitchFamily="34" charset="0"/>
                <a:cs typeface="Times New Roman" panose="02020603050405020304" pitchFamily="18" charset="0"/>
              </a:rPr>
              <a:t>Next offseason two Yankee farmhands declared free agents – option/player limit violations</a:t>
            </a:r>
          </a:p>
          <a:p>
            <a:pPr marL="342900" indent="-342900">
              <a:buClr>
                <a:schemeClr val="bg2">
                  <a:lumMod val="25000"/>
                </a:schemeClr>
              </a:buClr>
              <a:buFont typeface="Arial" panose="020B0604020202020204" pitchFamily="34" charset="0"/>
              <a:buChar char="•"/>
            </a:pPr>
            <a:endParaRPr lang="en-US" sz="800" dirty="0">
              <a:solidFill>
                <a:schemeClr val="accent1">
                  <a:lumMod val="50000"/>
                </a:schemeClr>
              </a:solidFill>
              <a:ea typeface="Calibri" panose="020F0502020204030204" pitchFamily="34" charset="0"/>
              <a:cs typeface="Times New Roman" panose="02020603050405020304" pitchFamily="18" charset="0"/>
            </a:endParaRPr>
          </a:p>
          <a:p>
            <a:pPr marL="800100" lvl="1" indent="-342900">
              <a:buClr>
                <a:schemeClr val="bg2">
                  <a:lumMod val="25000"/>
                </a:schemeClr>
              </a:buClr>
              <a:buFont typeface="Calibri" panose="020F050202020403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Caught by complaint from rival minor league owner</a:t>
            </a:r>
            <a:endParaRPr lang="en-US" sz="2800" dirty="0">
              <a:solidFill>
                <a:schemeClr val="accent1">
                  <a:lumMod val="50000"/>
                </a:schemeClr>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3681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972C-1D68-A4B8-5480-1A5F2482D4C3}"/>
              </a:ext>
            </a:extLst>
          </p:cNvPr>
          <p:cNvSpPr/>
          <p:nvPr/>
        </p:nvSpPr>
        <p:spPr>
          <a:xfrm>
            <a:off x="0" y="105403"/>
            <a:ext cx="12192000" cy="1365588"/>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266969"/>
            <a:ext cx="12192000" cy="1365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b="1" dirty="0">
                <a:solidFill>
                  <a:schemeClr val="bg1"/>
                </a:solidFill>
                <a:latin typeface="+mj-lt"/>
              </a:rPr>
              <a:t>Landis Explains His Rationale</a:t>
            </a:r>
            <a:endParaRPr lang="en-US" b="1" dirty="0">
              <a:solidFill>
                <a:schemeClr val="bg1"/>
              </a:solidFill>
            </a:endParaRPr>
          </a:p>
        </p:txBody>
      </p:sp>
      <p:sp>
        <p:nvSpPr>
          <p:cNvPr id="2" name="Rectangle 1">
            <a:extLst>
              <a:ext uri="{FF2B5EF4-FFF2-40B4-BE49-F238E27FC236}">
                <a16:creationId xmlns:a16="http://schemas.microsoft.com/office/drawing/2014/main" id="{6823A818-8616-4A94-1A10-232196DCF54D}"/>
              </a:ext>
            </a:extLst>
          </p:cNvPr>
          <p:cNvSpPr/>
          <p:nvPr/>
        </p:nvSpPr>
        <p:spPr>
          <a:xfrm>
            <a:off x="290164" y="2337772"/>
            <a:ext cx="6690640" cy="4154984"/>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Other major league teams deprived of a chance to acquire the players</a:t>
            </a:r>
          </a:p>
          <a:p>
            <a:pPr>
              <a:buClr>
                <a:schemeClr val="bg2">
                  <a:lumMod val="25000"/>
                </a:schemeClr>
              </a:buClr>
            </a:pPr>
            <a:endParaRPr lang="en-US" sz="1000" dirty="0">
              <a:solidFill>
                <a:schemeClr val="accent1">
                  <a:lumMod val="50000"/>
                </a:schemeClr>
              </a:solidFill>
              <a:ea typeface="Calibri" panose="020F0502020204030204" pitchFamily="34" charset="0"/>
              <a:cs typeface="Times New Roman" panose="02020603050405020304" pitchFamily="18" charset="0"/>
            </a:endParaRPr>
          </a:p>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Players deprived of their right to advance</a:t>
            </a:r>
          </a:p>
          <a:p>
            <a:pPr marL="342900" indent="-342900">
              <a:buClr>
                <a:schemeClr val="bg2">
                  <a:lumMod val="25000"/>
                </a:schemeClr>
              </a:buClr>
              <a:buFont typeface="Arial" panose="020B0604020202020204" pitchFamily="34" charset="0"/>
              <a:buChar char="•"/>
            </a:pPr>
            <a:endParaRPr lang="en-US" sz="1000" dirty="0">
              <a:solidFill>
                <a:schemeClr val="accent1">
                  <a:lumMod val="50000"/>
                </a:schemeClr>
              </a:solidFill>
              <a:ea typeface="Calibri" panose="020F0502020204030204" pitchFamily="34" charset="0"/>
              <a:cs typeface="Times New Roman" panose="02020603050405020304" pitchFamily="18" charset="0"/>
            </a:endParaRPr>
          </a:p>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Optional assignment limitations skirted</a:t>
            </a:r>
          </a:p>
          <a:p>
            <a:pPr marL="342900" indent="-342900">
              <a:buClr>
                <a:schemeClr val="bg2">
                  <a:lumMod val="25000"/>
                </a:schemeClr>
              </a:buClr>
              <a:buFont typeface="Arial" panose="020B0604020202020204" pitchFamily="34" charset="0"/>
              <a:buChar char="•"/>
            </a:pPr>
            <a:endParaRPr lang="en-US" sz="1000" dirty="0">
              <a:solidFill>
                <a:schemeClr val="accent1">
                  <a:lumMod val="50000"/>
                </a:schemeClr>
              </a:solidFill>
              <a:ea typeface="Calibri" panose="020F0502020204030204" pitchFamily="34" charset="0"/>
              <a:cs typeface="Times New Roman" panose="02020603050405020304" pitchFamily="18" charset="0"/>
            </a:endParaRPr>
          </a:p>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Evasion of 40-man roster limit</a:t>
            </a:r>
          </a:p>
          <a:p>
            <a:pPr marL="342900" indent="-342900">
              <a:buClr>
                <a:schemeClr val="bg2">
                  <a:lumMod val="25000"/>
                </a:schemeClr>
              </a:buClr>
              <a:buFont typeface="Arial" panose="020B0604020202020204" pitchFamily="34" charset="0"/>
              <a:buChar char="•"/>
            </a:pPr>
            <a:endParaRPr lang="en-US" sz="1000" dirty="0">
              <a:solidFill>
                <a:schemeClr val="accent1">
                  <a:lumMod val="50000"/>
                </a:schemeClr>
              </a:solidFill>
              <a:ea typeface="Calibri" panose="020F0502020204030204" pitchFamily="34" charset="0"/>
              <a:cs typeface="Times New Roman" panose="02020603050405020304" pitchFamily="18" charset="0"/>
            </a:endParaRPr>
          </a:p>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All teams must have confidence in the validity of their rights to players they   are trying to acquire</a:t>
            </a:r>
          </a:p>
        </p:txBody>
      </p:sp>
      <p:pic>
        <p:nvPicPr>
          <p:cNvPr id="4" name="Picture 3" descr="A close-up of a sign&#10;&#10;Description automatically generated with medium confidence">
            <a:extLst>
              <a:ext uri="{FF2B5EF4-FFF2-40B4-BE49-F238E27FC236}">
                <a16:creationId xmlns:a16="http://schemas.microsoft.com/office/drawing/2014/main" id="{10037090-6F99-0606-9B71-4B0AE0D2B187}"/>
              </a:ext>
            </a:extLst>
          </p:cNvPr>
          <p:cNvPicPr>
            <a:picLocks noChangeAspect="1"/>
          </p:cNvPicPr>
          <p:nvPr/>
        </p:nvPicPr>
        <p:blipFill>
          <a:blip r:embed="rId2"/>
          <a:stretch>
            <a:fillRect/>
          </a:stretch>
        </p:blipFill>
        <p:spPr>
          <a:xfrm>
            <a:off x="6980804" y="2505520"/>
            <a:ext cx="4936835" cy="2543981"/>
          </a:xfrm>
          <a:prstGeom prst="rect">
            <a:avLst/>
          </a:prstGeom>
        </p:spPr>
      </p:pic>
      <p:pic>
        <p:nvPicPr>
          <p:cNvPr id="3" name="Picture 2">
            <a:extLst>
              <a:ext uri="{FF2B5EF4-FFF2-40B4-BE49-F238E27FC236}">
                <a16:creationId xmlns:a16="http://schemas.microsoft.com/office/drawing/2014/main" id="{1640B6EE-798D-6D1A-E13C-C19D7F78E537}"/>
              </a:ext>
            </a:extLst>
          </p:cNvPr>
          <p:cNvPicPr>
            <a:picLocks noChangeAspect="1"/>
          </p:cNvPicPr>
          <p:nvPr/>
        </p:nvPicPr>
        <p:blipFill>
          <a:blip r:embed="rId3"/>
          <a:stretch>
            <a:fillRect/>
          </a:stretch>
        </p:blipFill>
        <p:spPr>
          <a:xfrm>
            <a:off x="1" y="1618401"/>
            <a:ext cx="12192000" cy="683859"/>
          </a:xfrm>
          <a:prstGeom prst="rect">
            <a:avLst/>
          </a:prstGeom>
        </p:spPr>
      </p:pic>
    </p:spTree>
    <p:extLst>
      <p:ext uri="{BB962C8B-B14F-4D97-AF65-F5344CB8AC3E}">
        <p14:creationId xmlns:p14="http://schemas.microsoft.com/office/powerpoint/2010/main" val="2165965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972C-1D68-A4B8-5480-1A5F2482D4C3}"/>
              </a:ext>
            </a:extLst>
          </p:cNvPr>
          <p:cNvSpPr/>
          <p:nvPr/>
        </p:nvSpPr>
        <p:spPr>
          <a:xfrm>
            <a:off x="0" y="105403"/>
            <a:ext cx="12192000" cy="1365588"/>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252688"/>
            <a:ext cx="12192000" cy="1365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b="1" dirty="0">
                <a:solidFill>
                  <a:schemeClr val="bg1"/>
                </a:solidFill>
                <a:latin typeface="+mj-lt"/>
              </a:rPr>
              <a:t>Paul Richards, Wilbert Robinson, 1927 Draft Humor</a:t>
            </a:r>
            <a:endParaRPr lang="en-US" b="1" dirty="0">
              <a:solidFill>
                <a:schemeClr val="bg1"/>
              </a:solidFill>
            </a:endParaRPr>
          </a:p>
        </p:txBody>
      </p:sp>
      <p:pic>
        <p:nvPicPr>
          <p:cNvPr id="7" name="Picture 6">
            <a:extLst>
              <a:ext uri="{FF2B5EF4-FFF2-40B4-BE49-F238E27FC236}">
                <a16:creationId xmlns:a16="http://schemas.microsoft.com/office/drawing/2014/main" id="{56DF0B42-7BE8-5727-3FB9-DB37CF5B1CC4}"/>
              </a:ext>
            </a:extLst>
          </p:cNvPr>
          <p:cNvPicPr>
            <a:picLocks noChangeAspect="1"/>
          </p:cNvPicPr>
          <p:nvPr/>
        </p:nvPicPr>
        <p:blipFill rotWithShape="1">
          <a:blip r:embed="rId2"/>
          <a:srcRect l="27827" t="5813" r="36459" b="9911"/>
          <a:stretch/>
        </p:blipFill>
        <p:spPr>
          <a:xfrm>
            <a:off x="8906741" y="1694916"/>
            <a:ext cx="3078366" cy="4965733"/>
          </a:xfrm>
          <a:prstGeom prst="rect">
            <a:avLst/>
          </a:prstGeom>
        </p:spPr>
      </p:pic>
      <p:sp>
        <p:nvSpPr>
          <p:cNvPr id="8" name="Rectangle 7">
            <a:extLst>
              <a:ext uri="{FF2B5EF4-FFF2-40B4-BE49-F238E27FC236}">
                <a16:creationId xmlns:a16="http://schemas.microsoft.com/office/drawing/2014/main" id="{8F528684-F0B5-900F-F48C-B44D593EEB87}"/>
              </a:ext>
            </a:extLst>
          </p:cNvPr>
          <p:cNvSpPr/>
          <p:nvPr/>
        </p:nvSpPr>
        <p:spPr>
          <a:xfrm>
            <a:off x="249267" y="1887667"/>
            <a:ext cx="8272834" cy="584775"/>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3200" dirty="0">
                <a:solidFill>
                  <a:schemeClr val="accent1">
                    <a:lumMod val="50000"/>
                  </a:schemeClr>
                </a:solidFill>
                <a:ea typeface="Calibri" panose="020F0502020204030204" pitchFamily="34" charset="0"/>
                <a:cs typeface="Times New Roman" panose="02020603050405020304" pitchFamily="18" charset="0"/>
              </a:rPr>
              <a:t>Paul Richards was a prospect in Class D</a:t>
            </a:r>
            <a:endParaRPr lang="en-US" sz="2200" dirty="0">
              <a:solidFill>
                <a:schemeClr val="bg2">
                  <a:lumMod val="25000"/>
                </a:schemeClr>
              </a:solidFill>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E47A2CFC-F078-FBEF-8296-F77B0550B678}"/>
              </a:ext>
            </a:extLst>
          </p:cNvPr>
          <p:cNvSpPr/>
          <p:nvPr/>
        </p:nvSpPr>
        <p:spPr>
          <a:xfrm>
            <a:off x="852347" y="3173631"/>
            <a:ext cx="8178219" cy="492443"/>
          </a:xfrm>
          <a:prstGeom prst="rect">
            <a:avLst/>
          </a:prstGeom>
        </p:spPr>
        <p:txBody>
          <a:bodyPr wrap="square">
            <a:spAutoFit/>
          </a:bodyPr>
          <a:lstStyle/>
          <a:p>
            <a:pPr>
              <a:buClr>
                <a:schemeClr val="bg2">
                  <a:lumMod val="25000"/>
                </a:schemeClr>
              </a:buClr>
            </a:pPr>
            <a:r>
              <a:rPr lang="en-US" sz="2600" b="1" dirty="0">
                <a:solidFill>
                  <a:schemeClr val="accent1">
                    <a:lumMod val="50000"/>
                  </a:schemeClr>
                </a:solidFill>
                <a:ea typeface="Calibri" panose="020F0502020204030204" pitchFamily="34" charset="0"/>
                <a:cs typeface="Times New Roman" panose="02020603050405020304" pitchFamily="18" charset="0"/>
              </a:rPr>
              <a:t>St. Louis Browns:  </a:t>
            </a:r>
            <a:r>
              <a:rPr lang="en-US" sz="2600" i="1" dirty="0">
                <a:solidFill>
                  <a:schemeClr val="accent1">
                    <a:lumMod val="50000"/>
                  </a:schemeClr>
                </a:solidFill>
                <a:ea typeface="Calibri" panose="020F0502020204030204" pitchFamily="34" charset="0"/>
                <a:cs typeface="Times New Roman" panose="02020603050405020304" pitchFamily="18" charset="0"/>
              </a:rPr>
              <a:t>“We claim Paul Richards of Crisfield.”</a:t>
            </a:r>
            <a:endParaRPr lang="en-US" sz="2600" i="1" dirty="0">
              <a:solidFill>
                <a:schemeClr val="accent1">
                  <a:lumMod val="50000"/>
                </a:schemeClr>
              </a:solidFill>
            </a:endParaRPr>
          </a:p>
        </p:txBody>
      </p:sp>
      <p:sp>
        <p:nvSpPr>
          <p:cNvPr id="10" name="Rectangle 9">
            <a:extLst>
              <a:ext uri="{FF2B5EF4-FFF2-40B4-BE49-F238E27FC236}">
                <a16:creationId xmlns:a16="http://schemas.microsoft.com/office/drawing/2014/main" id="{588E58D2-8575-FAF4-3BCF-D5EA1A7E16B5}"/>
              </a:ext>
            </a:extLst>
          </p:cNvPr>
          <p:cNvSpPr/>
          <p:nvPr/>
        </p:nvSpPr>
        <p:spPr>
          <a:xfrm>
            <a:off x="878980" y="3753061"/>
            <a:ext cx="8015984" cy="892552"/>
          </a:xfrm>
          <a:prstGeom prst="rect">
            <a:avLst/>
          </a:prstGeom>
        </p:spPr>
        <p:txBody>
          <a:bodyPr wrap="square">
            <a:spAutoFit/>
          </a:bodyPr>
          <a:lstStyle/>
          <a:p>
            <a:pPr>
              <a:buClr>
                <a:schemeClr val="bg2">
                  <a:lumMod val="25000"/>
                </a:schemeClr>
              </a:buClr>
            </a:pPr>
            <a:r>
              <a:rPr lang="en-US" sz="2600" b="1" dirty="0">
                <a:solidFill>
                  <a:schemeClr val="accent1">
                    <a:lumMod val="50000"/>
                  </a:schemeClr>
                </a:solidFill>
                <a:ea typeface="Calibri" panose="020F0502020204030204" pitchFamily="34" charset="0"/>
                <a:cs typeface="Times New Roman" panose="02020603050405020304" pitchFamily="18" charset="0"/>
              </a:rPr>
              <a:t>Wilbert Robinson, then manager of the Dodgers: </a:t>
            </a:r>
            <a:r>
              <a:rPr lang="en-US" sz="2600" dirty="0">
                <a:solidFill>
                  <a:schemeClr val="accent1">
                    <a:lumMod val="50000"/>
                  </a:schemeClr>
                </a:solidFill>
                <a:ea typeface="Calibri" panose="020F0502020204030204" pitchFamily="34" charset="0"/>
                <a:cs typeface="Times New Roman" panose="02020603050405020304" pitchFamily="18" charset="0"/>
              </a:rPr>
              <a:t> </a:t>
            </a:r>
            <a:r>
              <a:rPr lang="en-US" sz="2600" i="1" dirty="0">
                <a:solidFill>
                  <a:schemeClr val="accent1">
                    <a:lumMod val="50000"/>
                  </a:schemeClr>
                </a:solidFill>
                <a:ea typeface="Calibri" panose="020F0502020204030204" pitchFamily="34" charset="0"/>
                <a:cs typeface="Times New Roman" panose="02020603050405020304" pitchFamily="18" charset="0"/>
              </a:rPr>
              <a:t>“You </a:t>
            </a:r>
            <a:br>
              <a:rPr lang="en-US" sz="2600" i="1" dirty="0">
                <a:solidFill>
                  <a:schemeClr val="accent1">
                    <a:lumMod val="50000"/>
                  </a:schemeClr>
                </a:solidFill>
                <a:ea typeface="Calibri" panose="020F0502020204030204" pitchFamily="34" charset="0"/>
                <a:cs typeface="Times New Roman" panose="02020603050405020304" pitchFamily="18" charset="0"/>
              </a:rPr>
            </a:br>
            <a:r>
              <a:rPr lang="en-US" sz="2600" i="1" dirty="0">
                <a:solidFill>
                  <a:schemeClr val="accent1">
                    <a:lumMod val="50000"/>
                  </a:schemeClr>
                </a:solidFill>
                <a:ea typeface="Calibri" panose="020F0502020204030204" pitchFamily="34" charset="0"/>
                <a:cs typeface="Times New Roman" panose="02020603050405020304" pitchFamily="18" charset="0"/>
              </a:rPr>
              <a:t>  can’t do that.”</a:t>
            </a:r>
            <a:endParaRPr lang="en-US" sz="2600" i="1" dirty="0">
              <a:solidFill>
                <a:schemeClr val="accent1">
                  <a:lumMod val="50000"/>
                </a:schemeClr>
              </a:solidFill>
            </a:endParaRPr>
          </a:p>
        </p:txBody>
      </p:sp>
      <p:sp>
        <p:nvSpPr>
          <p:cNvPr id="11" name="Rectangle 10">
            <a:extLst>
              <a:ext uri="{FF2B5EF4-FFF2-40B4-BE49-F238E27FC236}">
                <a16:creationId xmlns:a16="http://schemas.microsoft.com/office/drawing/2014/main" id="{43EA4E08-CDA7-76E8-959C-7810B7A0E6F3}"/>
              </a:ext>
            </a:extLst>
          </p:cNvPr>
          <p:cNvSpPr/>
          <p:nvPr/>
        </p:nvSpPr>
        <p:spPr>
          <a:xfrm>
            <a:off x="900403" y="4682051"/>
            <a:ext cx="4596824" cy="492443"/>
          </a:xfrm>
          <a:prstGeom prst="rect">
            <a:avLst/>
          </a:prstGeom>
        </p:spPr>
        <p:txBody>
          <a:bodyPr wrap="square">
            <a:spAutoFit/>
          </a:bodyPr>
          <a:lstStyle/>
          <a:p>
            <a:pPr>
              <a:buClr>
                <a:schemeClr val="bg2">
                  <a:lumMod val="25000"/>
                </a:schemeClr>
              </a:buClr>
            </a:pPr>
            <a:r>
              <a:rPr lang="en-US" sz="2600" b="1" dirty="0">
                <a:solidFill>
                  <a:schemeClr val="accent1">
                    <a:lumMod val="50000"/>
                  </a:schemeClr>
                </a:solidFill>
                <a:ea typeface="Calibri" panose="020F0502020204030204" pitchFamily="34" charset="0"/>
                <a:cs typeface="Times New Roman" panose="02020603050405020304" pitchFamily="18" charset="0"/>
              </a:rPr>
              <a:t>Landis:</a:t>
            </a:r>
            <a:r>
              <a:rPr lang="en-US" sz="2600" dirty="0">
                <a:solidFill>
                  <a:schemeClr val="accent1">
                    <a:lumMod val="50000"/>
                  </a:schemeClr>
                </a:solidFill>
                <a:ea typeface="Calibri" panose="020F0502020204030204" pitchFamily="34" charset="0"/>
                <a:cs typeface="Times New Roman" panose="02020603050405020304" pitchFamily="18" charset="0"/>
              </a:rPr>
              <a:t>  </a:t>
            </a:r>
            <a:r>
              <a:rPr lang="en-US" sz="2600" i="1" dirty="0">
                <a:solidFill>
                  <a:schemeClr val="accent1">
                    <a:lumMod val="50000"/>
                  </a:schemeClr>
                </a:solidFill>
                <a:ea typeface="Calibri" panose="020F0502020204030204" pitchFamily="34" charset="0"/>
                <a:cs typeface="Times New Roman" panose="02020603050405020304" pitchFamily="18" charset="0"/>
              </a:rPr>
              <a:t>“Why not?”</a:t>
            </a:r>
            <a:endParaRPr lang="en-US" sz="2600" i="1" dirty="0">
              <a:solidFill>
                <a:schemeClr val="accent1">
                  <a:lumMod val="50000"/>
                </a:schemeClr>
              </a:solidFill>
            </a:endParaRPr>
          </a:p>
        </p:txBody>
      </p:sp>
      <p:sp>
        <p:nvSpPr>
          <p:cNvPr id="12" name="Rectangle 11">
            <a:extLst>
              <a:ext uri="{FF2B5EF4-FFF2-40B4-BE49-F238E27FC236}">
                <a16:creationId xmlns:a16="http://schemas.microsoft.com/office/drawing/2014/main" id="{33FCBEB1-E18E-6377-74BF-57CA8705A78C}"/>
              </a:ext>
            </a:extLst>
          </p:cNvPr>
          <p:cNvSpPr/>
          <p:nvPr/>
        </p:nvSpPr>
        <p:spPr>
          <a:xfrm>
            <a:off x="890227" y="5253461"/>
            <a:ext cx="7203897" cy="492443"/>
          </a:xfrm>
          <a:prstGeom prst="rect">
            <a:avLst/>
          </a:prstGeom>
        </p:spPr>
        <p:txBody>
          <a:bodyPr wrap="square">
            <a:spAutoFit/>
          </a:bodyPr>
          <a:lstStyle/>
          <a:p>
            <a:pPr>
              <a:buClr>
                <a:schemeClr val="bg2">
                  <a:lumMod val="25000"/>
                </a:schemeClr>
              </a:buClr>
            </a:pPr>
            <a:r>
              <a:rPr lang="en-US" sz="2600" b="1" dirty="0">
                <a:solidFill>
                  <a:schemeClr val="accent1">
                    <a:lumMod val="50000"/>
                  </a:schemeClr>
                </a:solidFill>
                <a:ea typeface="Calibri" panose="020F0502020204030204" pitchFamily="34" charset="0"/>
                <a:cs typeface="Times New Roman" panose="02020603050405020304" pitchFamily="18" charset="0"/>
              </a:rPr>
              <a:t>Robinson:  </a:t>
            </a:r>
            <a:r>
              <a:rPr lang="en-US" sz="2600" i="1" dirty="0">
                <a:solidFill>
                  <a:schemeClr val="accent1">
                    <a:lumMod val="50000"/>
                  </a:schemeClr>
                </a:solidFill>
                <a:ea typeface="Calibri" panose="020F0502020204030204" pitchFamily="34" charset="0"/>
                <a:cs typeface="Times New Roman" panose="02020603050405020304" pitchFamily="18" charset="0"/>
              </a:rPr>
              <a:t>“Because Brooklyn has him covered up.”</a:t>
            </a:r>
            <a:endParaRPr lang="en-US" sz="2600" i="1" dirty="0">
              <a:solidFill>
                <a:schemeClr val="accent1">
                  <a:lumMod val="50000"/>
                </a:schemeClr>
              </a:solidFill>
            </a:endParaRPr>
          </a:p>
        </p:txBody>
      </p:sp>
      <p:sp>
        <p:nvSpPr>
          <p:cNvPr id="2" name="Rectangle 1">
            <a:extLst>
              <a:ext uri="{FF2B5EF4-FFF2-40B4-BE49-F238E27FC236}">
                <a16:creationId xmlns:a16="http://schemas.microsoft.com/office/drawing/2014/main" id="{DB744ED8-3CB2-14FE-D8A3-104778B0E72E}"/>
              </a:ext>
            </a:extLst>
          </p:cNvPr>
          <p:cNvSpPr/>
          <p:nvPr/>
        </p:nvSpPr>
        <p:spPr>
          <a:xfrm>
            <a:off x="250747" y="2501705"/>
            <a:ext cx="8272834" cy="584775"/>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3200" dirty="0">
                <a:solidFill>
                  <a:schemeClr val="accent1">
                    <a:lumMod val="50000"/>
                  </a:schemeClr>
                </a:solidFill>
                <a:ea typeface="Calibri" panose="020F0502020204030204" pitchFamily="34" charset="0"/>
                <a:cs typeface="Times New Roman" panose="02020603050405020304" pitchFamily="18" charset="0"/>
              </a:rPr>
              <a:t>Draft Meeting</a:t>
            </a:r>
            <a:endParaRPr lang="en-US" sz="2200" dirty="0">
              <a:solidFill>
                <a:schemeClr val="bg2">
                  <a:lumMod val="2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61137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A3972C-1D68-A4B8-5480-1A5F2482D4C3}"/>
              </a:ext>
            </a:extLst>
          </p:cNvPr>
          <p:cNvSpPr/>
          <p:nvPr/>
        </p:nvSpPr>
        <p:spPr>
          <a:xfrm>
            <a:off x="0" y="105403"/>
            <a:ext cx="12192000" cy="1365588"/>
          </a:xfrm>
          <a:prstGeom prst="rect">
            <a:avLst/>
          </a:prstGeom>
          <a:solidFill>
            <a:srgbClr val="40404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2">
            <a:extLst>
              <a:ext uri="{FF2B5EF4-FFF2-40B4-BE49-F238E27FC236}">
                <a16:creationId xmlns:a16="http://schemas.microsoft.com/office/drawing/2014/main" id="{74280E89-ECA2-F4B1-3270-DBE727EF6051}"/>
              </a:ext>
            </a:extLst>
          </p:cNvPr>
          <p:cNvSpPr txBox="1">
            <a:spLocks/>
          </p:cNvSpPr>
          <p:nvPr/>
        </p:nvSpPr>
        <p:spPr>
          <a:xfrm>
            <a:off x="0" y="140425"/>
            <a:ext cx="12192000" cy="136558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b="1" dirty="0">
                <a:solidFill>
                  <a:schemeClr val="bg1"/>
                </a:solidFill>
                <a:latin typeface="+mj-lt"/>
              </a:rPr>
              <a:t>Rick Ferrell Case (1928) Leads to Introduction </a:t>
            </a:r>
            <a:br>
              <a:rPr lang="en-US" sz="4400" b="1" dirty="0">
                <a:solidFill>
                  <a:schemeClr val="bg1"/>
                </a:solidFill>
                <a:latin typeface="+mj-lt"/>
              </a:rPr>
            </a:br>
            <a:r>
              <a:rPr lang="en-US" sz="4400" b="1" dirty="0">
                <a:solidFill>
                  <a:schemeClr val="bg1"/>
                </a:solidFill>
                <a:latin typeface="+mj-lt"/>
              </a:rPr>
              <a:t>of Penalties</a:t>
            </a:r>
            <a:endParaRPr lang="en-US" b="1" dirty="0">
              <a:solidFill>
                <a:schemeClr val="bg1"/>
              </a:solidFill>
            </a:endParaRPr>
          </a:p>
        </p:txBody>
      </p:sp>
      <p:sp>
        <p:nvSpPr>
          <p:cNvPr id="2" name="Rectangle 1">
            <a:extLst>
              <a:ext uri="{FF2B5EF4-FFF2-40B4-BE49-F238E27FC236}">
                <a16:creationId xmlns:a16="http://schemas.microsoft.com/office/drawing/2014/main" id="{974DEBB3-ACF5-93B6-06C7-9E4C4468B945}"/>
              </a:ext>
            </a:extLst>
          </p:cNvPr>
          <p:cNvSpPr/>
          <p:nvPr/>
        </p:nvSpPr>
        <p:spPr>
          <a:xfrm>
            <a:off x="264924" y="1664855"/>
            <a:ext cx="7012176" cy="954107"/>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Catcher Rick Ferrell originally signed by Detroit and assigned to Kinston (VA Lg)</a:t>
            </a:r>
          </a:p>
        </p:txBody>
      </p:sp>
      <p:sp>
        <p:nvSpPr>
          <p:cNvPr id="3" name="Rectangle 2">
            <a:extLst>
              <a:ext uri="{FF2B5EF4-FFF2-40B4-BE49-F238E27FC236}">
                <a16:creationId xmlns:a16="http://schemas.microsoft.com/office/drawing/2014/main" id="{C7F438CE-E62A-B894-C8D3-D94DAB427C38}"/>
              </a:ext>
            </a:extLst>
          </p:cNvPr>
          <p:cNvSpPr/>
          <p:nvPr/>
        </p:nvSpPr>
        <p:spPr>
          <a:xfrm>
            <a:off x="258702" y="2710655"/>
            <a:ext cx="6351648" cy="954107"/>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Kinston ostensibly outrighted him to Columbus for $2,000</a:t>
            </a:r>
          </a:p>
        </p:txBody>
      </p:sp>
      <p:sp>
        <p:nvSpPr>
          <p:cNvPr id="4" name="Rectangle 3">
            <a:extLst>
              <a:ext uri="{FF2B5EF4-FFF2-40B4-BE49-F238E27FC236}">
                <a16:creationId xmlns:a16="http://schemas.microsoft.com/office/drawing/2014/main" id="{C39F86F7-9324-AFA7-89F5-94C9402D728C}"/>
              </a:ext>
            </a:extLst>
          </p:cNvPr>
          <p:cNvSpPr/>
          <p:nvPr/>
        </p:nvSpPr>
        <p:spPr>
          <a:xfrm>
            <a:off x="226823" y="3698941"/>
            <a:ext cx="6840727" cy="954107"/>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Columbus put him on reserve list but secretly granted first dibs to Detroit</a:t>
            </a:r>
          </a:p>
        </p:txBody>
      </p:sp>
      <p:sp>
        <p:nvSpPr>
          <p:cNvPr id="13" name="Rectangle 12">
            <a:extLst>
              <a:ext uri="{FF2B5EF4-FFF2-40B4-BE49-F238E27FC236}">
                <a16:creationId xmlns:a16="http://schemas.microsoft.com/office/drawing/2014/main" id="{D836C400-6BC4-E66B-57B5-50B8AA174B13}"/>
              </a:ext>
            </a:extLst>
          </p:cNvPr>
          <p:cNvSpPr/>
          <p:nvPr/>
        </p:nvSpPr>
        <p:spPr>
          <a:xfrm>
            <a:off x="236349" y="4741428"/>
            <a:ext cx="8722399" cy="523220"/>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Landis freed Ferrell</a:t>
            </a:r>
          </a:p>
        </p:txBody>
      </p:sp>
      <p:sp>
        <p:nvSpPr>
          <p:cNvPr id="14" name="Rectangle 13">
            <a:extLst>
              <a:ext uri="{FF2B5EF4-FFF2-40B4-BE49-F238E27FC236}">
                <a16:creationId xmlns:a16="http://schemas.microsoft.com/office/drawing/2014/main" id="{41DE2512-4335-1A0E-8F8D-A6EE94C8E828}"/>
              </a:ext>
            </a:extLst>
          </p:cNvPr>
          <p:cNvSpPr/>
          <p:nvPr/>
        </p:nvSpPr>
        <p:spPr>
          <a:xfrm>
            <a:off x="245874" y="5423491"/>
            <a:ext cx="8619763" cy="954107"/>
          </a:xfrm>
          <a:prstGeom prst="rect">
            <a:avLst/>
          </a:prstGeom>
        </p:spPr>
        <p:txBody>
          <a:bodyPr wrap="square">
            <a:spAutoFit/>
          </a:bodyPr>
          <a:lstStyle/>
          <a:p>
            <a:pPr marL="342900" indent="-342900">
              <a:buClr>
                <a:schemeClr val="bg2">
                  <a:lumMod val="25000"/>
                </a:schemeClr>
              </a:buClr>
              <a:buFont typeface="Arial" panose="020B0604020202020204" pitchFamily="34" charset="0"/>
              <a:buChar char="•"/>
            </a:pPr>
            <a:r>
              <a:rPr lang="en-US" sz="2800" dirty="0">
                <a:solidFill>
                  <a:schemeClr val="accent1">
                    <a:lumMod val="50000"/>
                  </a:schemeClr>
                </a:solidFill>
                <a:ea typeface="Calibri" panose="020F0502020204030204" pitchFamily="34" charset="0"/>
                <a:cs typeface="Times New Roman" panose="02020603050405020304" pitchFamily="18" charset="0"/>
              </a:rPr>
              <a:t>Landis instituted $500 penalty for cover ups</a:t>
            </a:r>
          </a:p>
          <a:p>
            <a:pPr marL="342900" indent="-342900">
              <a:buClr>
                <a:schemeClr val="bg2">
                  <a:lumMod val="25000"/>
                </a:schemeClr>
              </a:buClr>
              <a:buFont typeface="Arial" panose="020B0604020202020204" pitchFamily="34" charset="0"/>
              <a:buChar char="•"/>
            </a:pPr>
            <a:endParaRPr lang="en-US" sz="2800" dirty="0">
              <a:solidFill>
                <a:schemeClr val="accent1">
                  <a:lumMod val="50000"/>
                </a:schemeClr>
              </a:solidFill>
              <a:ea typeface="Calibri" panose="020F0502020204030204" pitchFamily="34" charset="0"/>
              <a:cs typeface="Times New Roman" panose="02020603050405020304" pitchFamily="18" charset="0"/>
            </a:endParaRPr>
          </a:p>
        </p:txBody>
      </p:sp>
      <p:pic>
        <p:nvPicPr>
          <p:cNvPr id="15" name="Picture 14" descr="A close-up of a sign&#10;&#10;Description automatically generated with low confidence">
            <a:extLst>
              <a:ext uri="{FF2B5EF4-FFF2-40B4-BE49-F238E27FC236}">
                <a16:creationId xmlns:a16="http://schemas.microsoft.com/office/drawing/2014/main" id="{39C02A15-A397-C115-0EFA-497E13EFD09E}"/>
              </a:ext>
            </a:extLst>
          </p:cNvPr>
          <p:cNvPicPr>
            <a:picLocks noChangeAspect="1"/>
          </p:cNvPicPr>
          <p:nvPr/>
        </p:nvPicPr>
        <p:blipFill>
          <a:blip r:embed="rId2"/>
          <a:stretch>
            <a:fillRect/>
          </a:stretch>
        </p:blipFill>
        <p:spPr>
          <a:xfrm>
            <a:off x="6378478" y="1810991"/>
            <a:ext cx="5653373" cy="2770533"/>
          </a:xfrm>
          <a:prstGeom prst="rect">
            <a:avLst/>
          </a:prstGeom>
        </p:spPr>
      </p:pic>
    </p:spTree>
    <p:extLst>
      <p:ext uri="{BB962C8B-B14F-4D97-AF65-F5344CB8AC3E}">
        <p14:creationId xmlns:p14="http://schemas.microsoft.com/office/powerpoint/2010/main" val="3912929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3"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TotalTime>
  <Words>1092</Words>
  <Application>Microsoft Office PowerPoint</Application>
  <PresentationFormat>Widescreen</PresentationFormat>
  <Paragraphs>87</Paragraphs>
  <Slides>17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 McKelvey</dc:creator>
  <cp:lastModifiedBy>Dan Levitt</cp:lastModifiedBy>
  <cp:revision>34</cp:revision>
  <dcterms:created xsi:type="dcterms:W3CDTF">2023-02-02T17:11:31Z</dcterms:created>
  <dcterms:modified xsi:type="dcterms:W3CDTF">2023-07-02T17:54:21Z</dcterms:modified>
</cp:coreProperties>
</file>