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90" r:id="rId3"/>
    <p:sldId id="292" r:id="rId4"/>
    <p:sldId id="297" r:id="rId5"/>
    <p:sldId id="277" r:id="rId6"/>
    <p:sldId id="265" r:id="rId7"/>
    <p:sldId id="298" r:id="rId8"/>
    <p:sldId id="267" r:id="rId9"/>
    <p:sldId id="305" r:id="rId10"/>
    <p:sldId id="300" r:id="rId11"/>
    <p:sldId id="304" r:id="rId12"/>
    <p:sldId id="299" r:id="rId13"/>
    <p:sldId id="268" r:id="rId14"/>
    <p:sldId id="284" r:id="rId15"/>
    <p:sldId id="283" r:id="rId16"/>
    <p:sldId id="301" r:id="rId17"/>
    <p:sldId id="306" r:id="rId18"/>
    <p:sldId id="28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094B6-F782-4B9B-A88B-666287F6E41F}" v="177" dt="2023-04-30T22:11:22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8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6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0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3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83171-AADB-4264-93AA-716C67F3862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5193-914F-4D07-808F-D29B0724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7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Cap Anson">
            <a:extLst>
              <a:ext uri="{FF2B5EF4-FFF2-40B4-BE49-F238E27FC236}">
                <a16:creationId xmlns:a16="http://schemas.microsoft.com/office/drawing/2014/main" id="{0B698C10-1FC5-F890-8234-48F03894E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7" b="35529"/>
          <a:stretch/>
        </p:blipFill>
        <p:spPr bwMode="auto">
          <a:xfrm>
            <a:off x="3624212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A0D1F-5193-E54B-0E82-07A8B27A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" y="395605"/>
            <a:ext cx="6757035" cy="25761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/>
              <a:t>The Inglorious Exit of Cap Anson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6DA0E-5FBD-BE46-D375-3363F8366A0C}"/>
              </a:ext>
            </a:extLst>
          </p:cNvPr>
          <p:cNvSpPr txBox="1"/>
          <p:nvPr/>
        </p:nvSpPr>
        <p:spPr>
          <a:xfrm>
            <a:off x="167640" y="4544500"/>
            <a:ext cx="5085080" cy="1782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Mike Haupert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SABR 51 Chicago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July 6, 2023</a:t>
            </a:r>
          </a:p>
        </p:txBody>
      </p:sp>
    </p:spTree>
    <p:extLst>
      <p:ext uri="{BB962C8B-B14F-4D97-AF65-F5344CB8AC3E}">
        <p14:creationId xmlns:p14="http://schemas.microsoft.com/office/powerpoint/2010/main" val="405065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EE2E-37D0-B651-4844-635878A0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55" y="0"/>
            <a:ext cx="5309431" cy="12739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seeds of discord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96C9-D333-D97B-900E-326EDBD8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255" y="1273996"/>
            <a:ext cx="5309431" cy="5476125"/>
          </a:xfrm>
        </p:spPr>
        <p:txBody>
          <a:bodyPr>
            <a:normAutofit/>
          </a:bodyPr>
          <a:lstStyle/>
          <a:p>
            <a:r>
              <a:rPr lang="en-US" sz="3200" dirty="0"/>
              <a:t>1878 Bob Ferguson named manager</a:t>
            </a:r>
          </a:p>
          <a:p>
            <a:pPr lvl="1"/>
            <a:r>
              <a:rPr lang="en-US" dirty="0"/>
              <a:t>Spalding moves into front office as team secretary</a:t>
            </a:r>
          </a:p>
          <a:p>
            <a:pPr lvl="1"/>
            <a:r>
              <a:rPr lang="en-US" dirty="0"/>
              <a:t>President 1882</a:t>
            </a:r>
          </a:p>
          <a:p>
            <a:r>
              <a:rPr lang="en-US" sz="3200" dirty="0"/>
              <a:t>1891 Spalding resigns club presidency</a:t>
            </a:r>
          </a:p>
          <a:p>
            <a:pPr lvl="1"/>
            <a:r>
              <a:rPr lang="en-US" dirty="0"/>
              <a:t>James Hart named his replacement</a:t>
            </a:r>
          </a:p>
          <a:p>
            <a:pPr lvl="1"/>
            <a:r>
              <a:rPr lang="en-US" dirty="0"/>
              <a:t>“A man thoroughly and well qualified”</a:t>
            </a:r>
          </a:p>
        </p:txBody>
      </p:sp>
      <p:pic>
        <p:nvPicPr>
          <p:cNvPr id="12290" name="Picture 2" descr="Al Spalding – Society for American Baseball Research">
            <a:extLst>
              <a:ext uri="{FF2B5EF4-FFF2-40B4-BE49-F238E27FC236}">
                <a16:creationId xmlns:a16="http://schemas.microsoft.com/office/drawing/2014/main" id="{698A168C-79B7-B3AA-3A84-42C1DF8E6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r="7869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ap Anson – Society for American Baseball Research">
            <a:extLst>
              <a:ext uri="{FF2B5EF4-FFF2-40B4-BE49-F238E27FC236}">
                <a16:creationId xmlns:a16="http://schemas.microsoft.com/office/drawing/2014/main" id="{73BF1E83-67FA-45CA-4B8C-4738E9417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r="22872" b="1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7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EE2E-37D0-B651-4844-635878A0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55" y="0"/>
            <a:ext cx="5309431" cy="12739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seeds of discord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96C9-D333-D97B-900E-326EDBD8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693" y="1178746"/>
            <a:ext cx="5820553" cy="5476125"/>
          </a:xfrm>
        </p:spPr>
        <p:txBody>
          <a:bodyPr>
            <a:normAutofit/>
          </a:bodyPr>
          <a:lstStyle/>
          <a:p>
            <a:r>
              <a:rPr lang="en-US" sz="3200" dirty="0"/>
              <a:t>1892 franchise reorganization</a:t>
            </a:r>
          </a:p>
          <a:p>
            <a:pPr lvl="1"/>
            <a:r>
              <a:rPr lang="en-US" sz="2800" dirty="0"/>
              <a:t>New corporate charter with Hart at helm</a:t>
            </a:r>
          </a:p>
          <a:p>
            <a:pPr lvl="1"/>
            <a:r>
              <a:rPr lang="en-US" sz="2800" dirty="0"/>
              <a:t>Spalding and Anson retain stock</a:t>
            </a:r>
          </a:p>
          <a:p>
            <a:pPr lvl="1"/>
            <a:r>
              <a:rPr lang="en-US" sz="2800" dirty="0"/>
              <a:t>Anson contract taken over by new organization, but one year shorter</a:t>
            </a:r>
          </a:p>
          <a:p>
            <a:r>
              <a:rPr lang="en-US" sz="3200" dirty="0"/>
              <a:t>1898 Spalding offers Anson 60-day window to buy club</a:t>
            </a:r>
          </a:p>
          <a:p>
            <a:pPr lvl="1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$150 share</a:t>
            </a:r>
          </a:p>
          <a:p>
            <a:pPr lvl="1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1905 sold to Murphy for $105</a:t>
            </a:r>
          </a:p>
        </p:txBody>
      </p:sp>
      <p:pic>
        <p:nvPicPr>
          <p:cNvPr id="12290" name="Picture 2" descr="Al Spalding – Society for American Baseball Research">
            <a:extLst>
              <a:ext uri="{FF2B5EF4-FFF2-40B4-BE49-F238E27FC236}">
                <a16:creationId xmlns:a16="http://schemas.microsoft.com/office/drawing/2014/main" id="{698A168C-79B7-B3AA-3A84-42C1DF8E6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r="7869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ap Anson – Society for American Baseball Research">
            <a:extLst>
              <a:ext uri="{FF2B5EF4-FFF2-40B4-BE49-F238E27FC236}">
                <a16:creationId xmlns:a16="http://schemas.microsoft.com/office/drawing/2014/main" id="{73BF1E83-67FA-45CA-4B8C-4738E9417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r="22872" b="1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0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oken heart love royalty free illustration">
            <a:extLst>
              <a:ext uri="{FF2B5EF4-FFF2-40B4-BE49-F238E27FC236}">
                <a16:creationId xmlns:a16="http://schemas.microsoft.com/office/drawing/2014/main" id="{0C8F600A-24A3-BB20-3B14-CD3E61B5E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r="6410" b="-2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74C58-74B9-01FE-8B86-FFFDF02D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Hart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BA1A-EA66-33EA-A09F-94CC183F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96" y="1819735"/>
            <a:ext cx="6638925" cy="395717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1891 named president</a:t>
            </a:r>
          </a:p>
          <a:p>
            <a:pPr lvl="1"/>
            <a:r>
              <a:rPr lang="en-US" sz="3200" dirty="0"/>
              <a:t>Previous experience as owner, manager, executive</a:t>
            </a:r>
          </a:p>
          <a:p>
            <a:pPr lvl="1"/>
            <a:r>
              <a:rPr lang="en-US" sz="3200" dirty="0"/>
              <a:t>Successful businessman</a:t>
            </a:r>
          </a:p>
          <a:p>
            <a:r>
              <a:rPr lang="en-US" sz="3600" dirty="0">
                <a:solidFill>
                  <a:srgbClr val="FFFFFF"/>
                </a:solidFill>
              </a:rPr>
              <a:t>1892 heads new </a:t>
            </a:r>
            <a:r>
              <a:rPr lang="en-US" sz="3600" dirty="0" err="1">
                <a:solidFill>
                  <a:srgbClr val="FFFFFF"/>
                </a:solidFill>
              </a:rPr>
              <a:t>Whitestockings</a:t>
            </a:r>
            <a:r>
              <a:rPr lang="en-US" sz="3600" dirty="0">
                <a:solidFill>
                  <a:srgbClr val="FFFFFF"/>
                </a:solidFill>
              </a:rPr>
              <a:t> corporation</a:t>
            </a:r>
          </a:p>
          <a:p>
            <a:r>
              <a:rPr lang="en-US" sz="3600" dirty="0">
                <a:solidFill>
                  <a:srgbClr val="FFFFFF"/>
                </a:solidFill>
              </a:rPr>
              <a:t>Frequent clashes with Anson</a:t>
            </a:r>
          </a:p>
          <a:p>
            <a:r>
              <a:rPr lang="en-US" sz="3600" dirty="0">
                <a:solidFill>
                  <a:srgbClr val="FFFFFF"/>
                </a:solidFill>
              </a:rPr>
              <a:t>Losing seasons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731D704-D10C-402A-42B2-1C650862A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r="-2" b="23007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6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6D35-46F7-2449-C661-6210F688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6000" dirty="0"/>
              <a:t>A Fading Star</a:t>
            </a:r>
          </a:p>
        </p:txBody>
      </p:sp>
      <p:pic>
        <p:nvPicPr>
          <p:cNvPr id="4" name="Picture 2" descr="1888 CHICAGO WHITE STOCKINGS SOX 8X10 TEAM PHOTO BASEBALL HOF | eBay">
            <a:extLst>
              <a:ext uri="{FF2B5EF4-FFF2-40B4-BE49-F238E27FC236}">
                <a16:creationId xmlns:a16="http://schemas.microsoft.com/office/drawing/2014/main" id="{2A61A793-B25F-90B3-F78A-9E2C8C960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5" r="488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67DA-69A4-FA34-70A2-A5B42D471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Final six seasons</a:t>
            </a:r>
          </a:p>
          <a:p>
            <a:pPr lvl="1"/>
            <a:r>
              <a:rPr lang="en-US" sz="2800" dirty="0"/>
              <a:t>Four losing records</a:t>
            </a:r>
          </a:p>
          <a:p>
            <a:pPr lvl="1"/>
            <a:r>
              <a:rPr lang="en-US" sz="2800" dirty="0"/>
              <a:t>Five second division finishes</a:t>
            </a:r>
          </a:p>
          <a:p>
            <a:r>
              <a:rPr lang="en-US" dirty="0"/>
              <a:t>1897</a:t>
            </a:r>
          </a:p>
          <a:p>
            <a:pPr lvl="1"/>
            <a:r>
              <a:rPr lang="en-US" sz="2800" dirty="0"/>
              <a:t>9</a:t>
            </a:r>
            <a:r>
              <a:rPr lang="en-US" sz="2800" baseline="30000" dirty="0"/>
              <a:t>th</a:t>
            </a:r>
            <a:r>
              <a:rPr lang="en-US" sz="2800" dirty="0"/>
              <a:t> place finish</a:t>
            </a:r>
          </a:p>
          <a:p>
            <a:pPr lvl="1"/>
            <a:r>
              <a:rPr lang="en-US" sz="2800" dirty="0"/>
              <a:t>At 45, a below average player</a:t>
            </a:r>
          </a:p>
          <a:p>
            <a:r>
              <a:rPr lang="en-US" dirty="0"/>
              <a:t>Hart declines to renew his contract at season’s end</a:t>
            </a:r>
          </a:p>
          <a:p>
            <a:pPr lvl="1"/>
            <a:r>
              <a:rPr lang="en-US" sz="2800" dirty="0"/>
              <a:t>Anson claims to be unaware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574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3" name="Rectangle 3380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1CA4D-63DE-0B07-10AF-6213625F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Tarnishing a Legend</a:t>
            </a:r>
          </a:p>
        </p:txBody>
      </p:sp>
      <p:sp>
        <p:nvSpPr>
          <p:cNvPr id="3380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7436-1CD1-712D-1EA2-85062D65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Anson contract </a:t>
            </a:r>
          </a:p>
          <a:p>
            <a:pPr lvl="1"/>
            <a:r>
              <a:rPr lang="en-US" sz="2800" dirty="0"/>
              <a:t>Salary plus 10% of net profits</a:t>
            </a:r>
          </a:p>
          <a:p>
            <a:r>
              <a:rPr lang="en-US" dirty="0"/>
              <a:t>Paid double his contracted salary despite several years of no profits</a:t>
            </a:r>
          </a:p>
          <a:p>
            <a:r>
              <a:rPr lang="en-US" dirty="0"/>
              <a:t>Gifted his stock </a:t>
            </a:r>
          </a:p>
          <a:p>
            <a:r>
              <a:rPr lang="en-US" dirty="0"/>
              <a:t>Debts to the club forgiven</a:t>
            </a:r>
          </a:p>
        </p:txBody>
      </p:sp>
      <p:pic>
        <p:nvPicPr>
          <p:cNvPr id="33794" name="Picture 2" descr="Allen &amp; Ginter | Adrian &quot;Cap&quot; Anson, Baseball Player, from World's  Champions, Series 1 (N28) for Allen &amp; Ginter Cigarettes | The Metropolitan  Museum of Art">
            <a:extLst>
              <a:ext uri="{FF2B5EF4-FFF2-40B4-BE49-F238E27FC236}">
                <a16:creationId xmlns:a16="http://schemas.microsoft.com/office/drawing/2014/main" id="{BEBDCC92-24BC-DC62-B8C2-DBF0A41BB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r="-1" b="3871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5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6" name="Rectangle 14355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6" descr="Cap Anson by National Baseball Hall Of Fame Library">
            <a:extLst>
              <a:ext uri="{FF2B5EF4-FFF2-40B4-BE49-F238E27FC236}">
                <a16:creationId xmlns:a16="http://schemas.microsoft.com/office/drawing/2014/main" id="{6E3A52DF-7192-8834-C2CF-C27198438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49" b="25332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8" name="Rectangle 14357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1CA4D-63DE-0B07-10AF-6213625F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320" y="1161288"/>
            <a:ext cx="4422294" cy="1124712"/>
          </a:xfrm>
        </p:spPr>
        <p:txBody>
          <a:bodyPr anchor="b">
            <a:noAutofit/>
          </a:bodyPr>
          <a:lstStyle/>
          <a:p>
            <a:r>
              <a:rPr lang="en-US" sz="5400" dirty="0"/>
              <a:t>After the Fall</a:t>
            </a:r>
          </a:p>
        </p:txBody>
      </p:sp>
      <p:sp>
        <p:nvSpPr>
          <p:cNvPr id="14360" name="Rectangle 1435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62" name="Rectangle 1436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7436-1CD1-712D-1EA2-85062D65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0" y="2718054"/>
            <a:ext cx="5922926" cy="3207258"/>
          </a:xfrm>
        </p:spPr>
        <p:txBody>
          <a:bodyPr anchor="t">
            <a:noAutofit/>
          </a:bodyPr>
          <a:lstStyle/>
          <a:p>
            <a:r>
              <a:rPr lang="en-US" dirty="0"/>
              <a:t>1898 manager NY Giants</a:t>
            </a:r>
          </a:p>
          <a:p>
            <a:pPr lvl="1"/>
            <a:r>
              <a:rPr lang="en-US" dirty="0"/>
              <a:t>Fired after 9-13 start</a:t>
            </a:r>
          </a:p>
          <a:p>
            <a:r>
              <a:rPr lang="en-US" dirty="0"/>
              <a:t>1898 rebuffs offer of testimonial dinner</a:t>
            </a:r>
          </a:p>
          <a:p>
            <a:r>
              <a:rPr lang="en-US" dirty="0"/>
              <a:t>Failed attempt to acquire a Western League franchise</a:t>
            </a:r>
          </a:p>
          <a:p>
            <a:r>
              <a:rPr lang="en-US" dirty="0"/>
              <a:t>President of ill-fated American Association</a:t>
            </a:r>
          </a:p>
          <a:p>
            <a:r>
              <a:rPr lang="en-US" dirty="0"/>
              <a:t>1899 bowling &amp; billiards parlor</a:t>
            </a:r>
          </a:p>
        </p:txBody>
      </p:sp>
    </p:spTree>
    <p:extLst>
      <p:ext uri="{BB962C8B-B14F-4D97-AF65-F5344CB8AC3E}">
        <p14:creationId xmlns:p14="http://schemas.microsoft.com/office/powerpoint/2010/main" val="392668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6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6" descr="Cap Anson by National Baseball Hall Of Fame Library">
            <a:extLst>
              <a:ext uri="{FF2B5EF4-FFF2-40B4-BE49-F238E27FC236}">
                <a16:creationId xmlns:a16="http://schemas.microsoft.com/office/drawing/2014/main" id="{6E3A52DF-7192-8834-C2CF-C27198438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410" b="3577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8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1CA4D-63DE-0B07-10AF-6213625F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0" y="1161288"/>
            <a:ext cx="4249574" cy="1124712"/>
          </a:xfrm>
        </p:spPr>
        <p:txBody>
          <a:bodyPr anchor="b">
            <a:noAutofit/>
          </a:bodyPr>
          <a:lstStyle/>
          <a:p>
            <a:r>
              <a:rPr lang="en-US" sz="5400" dirty="0"/>
              <a:t>After the Fall</a:t>
            </a:r>
          </a:p>
        </p:txBody>
      </p:sp>
      <p:sp>
        <p:nvSpPr>
          <p:cNvPr id="14346" name="Rectangle 1435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8" name="Rectangle 1435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7436-1CD1-712D-1EA2-85062D65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925" y="2718054"/>
            <a:ext cx="5932451" cy="3854576"/>
          </a:xfrm>
        </p:spPr>
        <p:txBody>
          <a:bodyPr anchor="t">
            <a:normAutofit/>
          </a:bodyPr>
          <a:lstStyle/>
          <a:p>
            <a:r>
              <a:rPr lang="en-US" dirty="0"/>
              <a:t>Semi-pro “Anson’s Colts”</a:t>
            </a:r>
          </a:p>
          <a:p>
            <a:r>
              <a:rPr lang="en-US" dirty="0"/>
              <a:t>1904 Failed purchase of Senators</a:t>
            </a:r>
          </a:p>
          <a:p>
            <a:r>
              <a:rPr lang="en-US" dirty="0"/>
              <a:t>Stock in ballclub pays no dividends</a:t>
            </a:r>
          </a:p>
          <a:p>
            <a:pPr lvl="1"/>
            <a:r>
              <a:rPr lang="en-US" dirty="0"/>
              <a:t>Sold in 1905 for $77/share</a:t>
            </a:r>
          </a:p>
          <a:p>
            <a:r>
              <a:rPr lang="en-US" dirty="0"/>
              <a:t>1906 City clerk scandal</a:t>
            </a:r>
          </a:p>
          <a:p>
            <a:r>
              <a:rPr lang="en-US" dirty="0"/>
              <a:t>1909 NL presidency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2638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ap Anson by National Baseball Hall Of Fame Library">
            <a:extLst>
              <a:ext uri="{FF2B5EF4-FFF2-40B4-BE49-F238E27FC236}">
                <a16:creationId xmlns:a16="http://schemas.microsoft.com/office/drawing/2014/main" id="{6E3A52DF-7192-8834-C2CF-C27198438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410" b="3577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1CA4D-63DE-0B07-10AF-6213625F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0" y="285370"/>
            <a:ext cx="4249574" cy="1124712"/>
          </a:xfrm>
        </p:spPr>
        <p:txBody>
          <a:bodyPr anchor="b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After</a:t>
            </a:r>
            <a:r>
              <a:rPr lang="en-US" sz="5400" dirty="0"/>
              <a:t> the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7436-1CD1-712D-1EA2-85062D65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512" y="2514599"/>
            <a:ext cx="3523467" cy="4058031"/>
          </a:xfrm>
        </p:spPr>
        <p:txBody>
          <a:bodyPr anchor="t">
            <a:normAutofit/>
          </a:bodyPr>
          <a:lstStyle/>
          <a:p>
            <a:r>
              <a:rPr lang="en-US" dirty="0"/>
              <a:t>1910 bankruptcy</a:t>
            </a:r>
          </a:p>
          <a:p>
            <a:pPr lvl="1"/>
            <a:r>
              <a:rPr lang="en-US" dirty="0"/>
              <a:t>Refuses offer of pension from NL</a:t>
            </a:r>
          </a:p>
          <a:p>
            <a:r>
              <a:rPr lang="en-US" dirty="0"/>
              <a:t>1910 campaign for </a:t>
            </a:r>
            <a:r>
              <a:rPr lang="en-US" dirty="0" err="1"/>
              <a:t>Phils</a:t>
            </a:r>
            <a:r>
              <a:rPr lang="en-US" dirty="0"/>
              <a:t> manager job</a:t>
            </a:r>
          </a:p>
          <a:p>
            <a:r>
              <a:rPr lang="en-US" dirty="0"/>
              <a:t>1920 commissioner of baseball</a:t>
            </a:r>
          </a:p>
          <a:p>
            <a:r>
              <a:rPr lang="en-US" dirty="0"/>
              <a:t>Vaudeville career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8541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307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1CA4D-63DE-0B07-10AF-6213625F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6000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7436-1CD1-712D-1EA2-85062D65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405067"/>
            <a:ext cx="6584790" cy="3729034"/>
          </a:xfrm>
        </p:spPr>
        <p:txBody>
          <a:bodyPr>
            <a:noAutofit/>
          </a:bodyPr>
          <a:lstStyle/>
          <a:p>
            <a:r>
              <a:rPr lang="en-US" dirty="0"/>
              <a:t>Died penniless on April 15, 1922</a:t>
            </a:r>
          </a:p>
          <a:p>
            <a:r>
              <a:rPr lang="en-US" dirty="0"/>
              <a:t>NL pays his hospital, funeral, burial expenses, reinters his wife’s remains, erects monument</a:t>
            </a:r>
          </a:p>
          <a:p>
            <a:r>
              <a:rPr lang="en-US" dirty="0"/>
              <a:t>“We should pattern our lives after this  man, whose steadiness in crises can be compared only with the pyramids or with </a:t>
            </a:r>
            <a:r>
              <a:rPr lang="en-US" dirty="0" err="1"/>
              <a:t>Gibralter</a:t>
            </a:r>
            <a:r>
              <a:rPr lang="en-US" dirty="0"/>
              <a:t>” – Judge Kennesaw M. Landis</a:t>
            </a:r>
          </a:p>
        </p:txBody>
      </p:sp>
      <p:pic>
        <p:nvPicPr>
          <p:cNvPr id="3074" name="Picture 2" descr="Adrian Constantine &quot;Cap&quot; Anson (1852 - 1922) - Capt. Adrian Constantine  Anson Born at Marshalltown Iowa, Ap… | Major league baseball players,  Adrian, Famous graves">
            <a:extLst>
              <a:ext uri="{FF2B5EF4-FFF2-40B4-BE49-F238E27FC236}">
                <a16:creationId xmlns:a16="http://schemas.microsoft.com/office/drawing/2014/main" id="{419E0798-D0EA-0A5F-C083-2C8F552A2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" r="3" b="3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rst Championship |">
            <a:extLst>
              <a:ext uri="{FF2B5EF4-FFF2-40B4-BE49-F238E27FC236}">
                <a16:creationId xmlns:a16="http://schemas.microsoft.com/office/drawing/2014/main" id="{4BB1B1A2-458C-F221-4EA3-338479CEF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2" r="2" b="29082"/>
          <a:stretch/>
        </p:blipFill>
        <p:spPr bwMode="auto">
          <a:xfrm>
            <a:off x="20" y="655"/>
            <a:ext cx="8115280" cy="44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story of the Chicago Cubs - Wikipedia">
            <a:extLst>
              <a:ext uri="{FF2B5EF4-FFF2-40B4-BE49-F238E27FC236}">
                <a16:creationId xmlns:a16="http://schemas.microsoft.com/office/drawing/2014/main" id="{B6EAC820-D85F-2C42-1360-11B420FFC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1" r="2" b="7946"/>
          <a:stretch/>
        </p:blipFill>
        <p:spPr bwMode="auto">
          <a:xfrm>
            <a:off x="8115298" y="-6"/>
            <a:ext cx="4076702" cy="44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6C7FFB-73BC-84CB-1B4E-64273FC0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73" y="4905953"/>
            <a:ext cx="9932691" cy="8587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9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325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eball White Stockings Nthe Chicago White Stockings Of The National  League Led By First Baseman Adrian Constantine Cap Anson (Center) Wood  Engraving From An American Newspaper 1882 Poster Print by">
            <a:extLst>
              <a:ext uri="{FF2B5EF4-FFF2-40B4-BE49-F238E27FC236}">
                <a16:creationId xmlns:a16="http://schemas.microsoft.com/office/drawing/2014/main" id="{2C061431-07B3-9503-E75F-F6E1C3034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0" b="5963"/>
          <a:stretch/>
        </p:blipFill>
        <p:spPr bwMode="auto">
          <a:xfrm>
            <a:off x="-440247" y="9"/>
            <a:ext cx="12835448" cy="72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9E36E2-06CB-CE61-4812-04D2355C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6005588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“The most conspicuous ballplayer in the nation”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– Chicago Tribune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E8C26-FDAC-5DC1-28C1-55A2033273BB}"/>
              </a:ext>
            </a:extLst>
          </p:cNvPr>
          <p:cNvSpPr txBox="1"/>
          <p:nvPr/>
        </p:nvSpPr>
        <p:spPr>
          <a:xfrm>
            <a:off x="766227" y="6054841"/>
            <a:ext cx="1072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“The greatest man in the history of baseball” </a:t>
            </a:r>
            <a:r>
              <a:rPr lang="en-US" dirty="0"/>
              <a:t>– Hugh Fullerton</a:t>
            </a:r>
          </a:p>
        </p:txBody>
      </p:sp>
    </p:spTree>
    <p:extLst>
      <p:ext uri="{BB962C8B-B14F-4D97-AF65-F5344CB8AC3E}">
        <p14:creationId xmlns:p14="http://schemas.microsoft.com/office/powerpoint/2010/main" val="922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9F07-FF90-FF98-B953-30B5825F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475" y="292120"/>
            <a:ext cx="8133522" cy="1325563"/>
          </a:xfrm>
        </p:spPr>
        <p:txBody>
          <a:bodyPr/>
          <a:lstStyle/>
          <a:p>
            <a:r>
              <a:rPr lang="en-US" dirty="0"/>
              <a:t>Adrian Constantine Anson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E6B36-C09B-4D42-063D-604DE3AF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297" y="1909802"/>
            <a:ext cx="8442303" cy="4656078"/>
          </a:xfrm>
        </p:spPr>
        <p:txBody>
          <a:bodyPr>
            <a:normAutofit/>
          </a:bodyPr>
          <a:lstStyle/>
          <a:p>
            <a:r>
              <a:rPr lang="en-US" dirty="0"/>
              <a:t>Born April 17, 1852</a:t>
            </a:r>
          </a:p>
          <a:p>
            <a:r>
              <a:rPr lang="en-US" dirty="0"/>
              <a:t>Age 15 earned a spot on the Marshalltown team alongside his father (Henry) and older brother (Sturgis)</a:t>
            </a:r>
          </a:p>
          <a:p>
            <a:r>
              <a:rPr lang="en-US" dirty="0"/>
              <a:t>1870 exhibition game v Rockford</a:t>
            </a:r>
          </a:p>
          <a:p>
            <a:r>
              <a:rPr lang="en-US" dirty="0"/>
              <a:t>1871 first professional contract with Rockford</a:t>
            </a:r>
          </a:p>
          <a:p>
            <a:pPr lvl="1"/>
            <a:r>
              <a:rPr lang="en-US" sz="2000" dirty="0"/>
              <a:t>$66.66 per month</a:t>
            </a:r>
          </a:p>
          <a:p>
            <a:pPr lvl="1"/>
            <a:r>
              <a:rPr lang="en-US" sz="2000" dirty="0"/>
              <a:t>.325, league leading 11 doubles</a:t>
            </a:r>
          </a:p>
          <a:p>
            <a:pPr lvl="1"/>
            <a:r>
              <a:rPr lang="en-US" sz="2000" dirty="0"/>
              <a:t>4-21 record, team dissolved at season’s end</a:t>
            </a:r>
          </a:p>
          <a:p>
            <a:r>
              <a:rPr lang="en-US" dirty="0"/>
              <a:t>1872-75 Philadelphia NA</a:t>
            </a:r>
          </a:p>
          <a:p>
            <a:pPr lvl="1"/>
            <a:r>
              <a:rPr lang="en-US" dirty="0"/>
              <a:t>.359 BA, .376 OBP, 195 RBI in 247 games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88696E-56D0-9C23-65B0-B037E21AD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14791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4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A51A-CB57-EBD6-7EC4-7179308B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731" y="111165"/>
            <a:ext cx="4840010" cy="1193738"/>
          </a:xfrm>
        </p:spPr>
        <p:txBody>
          <a:bodyPr>
            <a:normAutofit/>
          </a:bodyPr>
          <a:lstStyle/>
          <a:p>
            <a:r>
              <a:rPr lang="en-US" dirty="0"/>
              <a:t>The National League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04F73-B18A-9E87-6F69-3C011477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56" y="2047875"/>
            <a:ext cx="6195316" cy="1202651"/>
          </a:xfrm>
        </p:spPr>
        <p:txBody>
          <a:bodyPr>
            <a:noAutofit/>
          </a:bodyPr>
          <a:lstStyle/>
          <a:p>
            <a:r>
              <a:rPr lang="en-US" dirty="0"/>
              <a:t>1875 Spalding letter to </a:t>
            </a:r>
            <a:r>
              <a:rPr lang="en-US" dirty="0" err="1"/>
              <a:t>Whitestockings</a:t>
            </a:r>
            <a:r>
              <a:rPr lang="en-US" dirty="0"/>
              <a:t> </a:t>
            </a:r>
          </a:p>
          <a:p>
            <a:r>
              <a:rPr lang="en-US" dirty="0"/>
              <a:t>William Hulbert signings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5"/>
            <a:endParaRPr lang="en-US" sz="28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E13958E-AD8F-495D-AA1A-26C18D5EE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58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orld Baseball Softball Confederation">
            <a:extLst>
              <a:ext uri="{FF2B5EF4-FFF2-40B4-BE49-F238E27FC236}">
                <a16:creationId xmlns:a16="http://schemas.microsoft.com/office/drawing/2014/main" id="{87013CBE-CA10-74DD-3215-2218EDA4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97" y="3231730"/>
            <a:ext cx="1375765" cy="20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l McVey – Society for American Baseball Research">
            <a:extLst>
              <a:ext uri="{FF2B5EF4-FFF2-40B4-BE49-F238E27FC236}">
                <a16:creationId xmlns:a16="http://schemas.microsoft.com/office/drawing/2014/main" id="{13E41F35-4FB8-87BD-5B59-CCC8C1D0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51" y="3219213"/>
            <a:ext cx="1485039" cy="20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oss Barnes – Ars Longa Art Cards">
            <a:extLst>
              <a:ext uri="{FF2B5EF4-FFF2-40B4-BE49-F238E27FC236}">
                <a16:creationId xmlns:a16="http://schemas.microsoft.com/office/drawing/2014/main" id="{C1D2A8D3-346E-E150-F1B8-DBD23796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67" y="3250528"/>
            <a:ext cx="1292809" cy="20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eacon White, Hall of Fame: He invented the wind-up, popularized the  catcher's mask, and got the first hit in a professional baseball league.">
            <a:extLst>
              <a:ext uri="{FF2B5EF4-FFF2-40B4-BE49-F238E27FC236}">
                <a16:creationId xmlns:a16="http://schemas.microsoft.com/office/drawing/2014/main" id="{0C20E29D-691F-C3F9-7E49-FD63EC2A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124" y="3250527"/>
            <a:ext cx="1327237" cy="20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Look At The Debate Surrounding Cap Anson's Place In The Baseball Hall Of  Fame | Tbones Baseball">
            <a:extLst>
              <a:ext uri="{FF2B5EF4-FFF2-40B4-BE49-F238E27FC236}">
                <a16:creationId xmlns:a16="http://schemas.microsoft.com/office/drawing/2014/main" id="{2BE6C6B4-6CAA-4633-CB76-8961AF6B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360" y="3255519"/>
            <a:ext cx="1499839" cy="19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B8E4F4-C2FB-F4E1-EF23-2194D5344905}"/>
              </a:ext>
            </a:extLst>
          </p:cNvPr>
          <p:cNvSpPr txBox="1"/>
          <p:nvPr/>
        </p:nvSpPr>
        <p:spPr>
          <a:xfrm>
            <a:off x="5659678" y="5393976"/>
            <a:ext cx="1687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$2000</a:t>
            </a:r>
          </a:p>
          <a:p>
            <a:r>
              <a:rPr lang="en-US" dirty="0"/>
              <a:t>30%</a:t>
            </a:r>
          </a:p>
          <a:p>
            <a:r>
              <a:rPr lang="en-US" dirty="0"/>
              <a:t>Board 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A92D6-CD53-857A-1CDA-566527ED561A}"/>
              </a:ext>
            </a:extLst>
          </p:cNvPr>
          <p:cNvSpPr txBox="1"/>
          <p:nvPr/>
        </p:nvSpPr>
        <p:spPr>
          <a:xfrm>
            <a:off x="7347532" y="539397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1F425-61DE-EE31-4B38-DDCF7710E7FD}"/>
              </a:ext>
            </a:extLst>
          </p:cNvPr>
          <p:cNvSpPr txBox="1"/>
          <p:nvPr/>
        </p:nvSpPr>
        <p:spPr>
          <a:xfrm>
            <a:off x="8616351" y="5415260"/>
            <a:ext cx="76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$2000</a:t>
            </a:r>
          </a:p>
          <a:p>
            <a:r>
              <a:rPr lang="en-US" dirty="0"/>
              <a:t>25%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C67BC-5020-9B65-D955-4082B598FF84}"/>
              </a:ext>
            </a:extLst>
          </p:cNvPr>
          <p:cNvSpPr txBox="1"/>
          <p:nvPr/>
        </p:nvSpPr>
        <p:spPr>
          <a:xfrm>
            <a:off x="9858948" y="5413801"/>
            <a:ext cx="88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578F7-0A56-CCD6-44D8-02356C11C473}"/>
              </a:ext>
            </a:extLst>
          </p:cNvPr>
          <p:cNvSpPr txBox="1"/>
          <p:nvPr/>
        </p:nvSpPr>
        <p:spPr>
          <a:xfrm>
            <a:off x="11143885" y="5393976"/>
            <a:ext cx="1264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$2000</a:t>
            </a:r>
          </a:p>
          <a:p>
            <a:r>
              <a:rPr lang="en-US" dirty="0"/>
              <a:t>$200 advance</a:t>
            </a:r>
          </a:p>
        </p:txBody>
      </p:sp>
    </p:spTree>
    <p:extLst>
      <p:ext uri="{BB962C8B-B14F-4D97-AF65-F5344CB8AC3E}">
        <p14:creationId xmlns:p14="http://schemas.microsoft.com/office/powerpoint/2010/main" val="428528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ational League Ball Parks">
            <a:extLst>
              <a:ext uri="{FF2B5EF4-FFF2-40B4-BE49-F238E27FC236}">
                <a16:creationId xmlns:a16="http://schemas.microsoft.com/office/drawing/2014/main" id="{FC235446-6866-4DC1-5EB5-3A47C1B25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DB3422-1C4C-6827-F57B-DB8F4A2F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56955"/>
            <a:ext cx="10506456" cy="1457595"/>
          </a:xfrm>
        </p:spPr>
        <p:txBody>
          <a:bodyPr anchor="b">
            <a:normAutofit/>
          </a:bodyPr>
          <a:lstStyle/>
          <a:p>
            <a:r>
              <a:rPr lang="en-US" sz="8000" dirty="0"/>
              <a:t>A Glorious Debut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D76D9-5836-C9CF-87FA-462D5CCCB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00349"/>
            <a:ext cx="10506456" cy="3800475"/>
          </a:xfrm>
        </p:spPr>
        <p:txBody>
          <a:bodyPr>
            <a:normAutofit/>
          </a:bodyPr>
          <a:lstStyle/>
          <a:p>
            <a:r>
              <a:rPr lang="en-US" sz="4400" dirty="0"/>
              <a:t>Inaugural pennant winners</a:t>
            </a:r>
          </a:p>
          <a:p>
            <a:r>
              <a:rPr lang="en-US" sz="4400" dirty="0"/>
              <a:t>Anson top five in hits, HR, RBI, BA, OBP, SLG</a:t>
            </a:r>
          </a:p>
          <a:p>
            <a:r>
              <a:rPr lang="en-US" sz="4400" dirty="0"/>
              <a:t>Spalding retires at season’s end</a:t>
            </a:r>
          </a:p>
          <a:p>
            <a:pPr lvl="1"/>
            <a:r>
              <a:rPr lang="en-US" sz="3200" dirty="0"/>
              <a:t>Manager 1876-77</a:t>
            </a:r>
          </a:p>
          <a:p>
            <a:pPr lvl="1"/>
            <a:r>
              <a:rPr lang="en-US" sz="3200" dirty="0"/>
              <a:t>Club secretary 1878</a:t>
            </a:r>
          </a:p>
        </p:txBody>
      </p:sp>
    </p:spTree>
    <p:extLst>
      <p:ext uri="{BB962C8B-B14F-4D97-AF65-F5344CB8AC3E}">
        <p14:creationId xmlns:p14="http://schemas.microsoft.com/office/powerpoint/2010/main" val="323016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CA60-6206-221F-C25B-4BE157BF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3" y="609600"/>
            <a:ext cx="7505551" cy="1322887"/>
          </a:xfrm>
        </p:spPr>
        <p:txBody>
          <a:bodyPr>
            <a:normAutofit/>
          </a:bodyPr>
          <a:lstStyle/>
          <a:p>
            <a:r>
              <a:rPr lang="en-US" dirty="0"/>
              <a:t>“Cap” Anson in White Stockings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D86B-91A1-2DCB-E08D-00E19360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1932488"/>
            <a:ext cx="7351389" cy="4925512"/>
          </a:xfrm>
        </p:spPr>
        <p:txBody>
          <a:bodyPr>
            <a:normAutofit/>
          </a:bodyPr>
          <a:lstStyle/>
          <a:p>
            <a:r>
              <a:rPr lang="en-US" dirty="0"/>
              <a:t>1876-1897</a:t>
            </a:r>
          </a:p>
          <a:p>
            <a:r>
              <a:rPr lang="en-US" dirty="0"/>
              <a:t>4 time batting champ, 8 time RBI leader</a:t>
            </a:r>
          </a:p>
          <a:p>
            <a:r>
              <a:rPr lang="en-US" dirty="0"/>
              <a:t>.331 BA, 3022 hits</a:t>
            </a:r>
          </a:p>
          <a:p>
            <a:pPr lvl="1"/>
            <a:r>
              <a:rPr lang="en-US" dirty="0"/>
              <a:t>Exclusive member of 3000 hit club until 1914</a:t>
            </a:r>
          </a:p>
          <a:p>
            <a:r>
              <a:rPr lang="en-US" dirty="0"/>
              <a:t>1879-97 player manager</a:t>
            </a:r>
          </a:p>
          <a:p>
            <a:pPr lvl="1"/>
            <a:r>
              <a:rPr lang="en-US" dirty="0"/>
              <a:t>5 pennants</a:t>
            </a:r>
          </a:p>
          <a:p>
            <a:pPr lvl="2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all time</a:t>
            </a:r>
          </a:p>
          <a:p>
            <a:pPr lvl="1"/>
            <a:r>
              <a:rPr lang="en-US" dirty="0"/>
              <a:t>1282-932 record (.579 win %)</a:t>
            </a:r>
          </a:p>
          <a:p>
            <a:pPr lvl="1"/>
            <a:r>
              <a:rPr lang="en-US" dirty="0"/>
              <a:t>Second to 1000 wins behind Harry Wright</a:t>
            </a:r>
          </a:p>
          <a:p>
            <a:pPr lvl="1"/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highest win% of managers with 1000 or more games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1600" dirty="0"/>
          </a:p>
        </p:txBody>
      </p:sp>
      <p:pic>
        <p:nvPicPr>
          <p:cNvPr id="10242" name="Picture 2" descr="Cap Anson: Chicago White Stockings">
            <a:extLst>
              <a:ext uri="{FF2B5EF4-FFF2-40B4-BE49-F238E27FC236}">
                <a16:creationId xmlns:a16="http://schemas.microsoft.com/office/drawing/2014/main" id="{AD62F173-FE79-A3A8-C292-F8E2E0FE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5981" y="904874"/>
            <a:ext cx="2906973" cy="50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4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CA6E-79D8-7068-EA29-96983A18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15" y="841173"/>
            <a:ext cx="589077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The Anson- Spalding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80545-B2B1-D6A3-09B4-569F39D71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05" y="2727729"/>
            <a:ext cx="6512463" cy="3311454"/>
          </a:xfrm>
        </p:spPr>
        <p:txBody>
          <a:bodyPr>
            <a:normAutofit/>
          </a:bodyPr>
          <a:lstStyle/>
          <a:p>
            <a:r>
              <a:rPr lang="en-US" dirty="0"/>
              <a:t>1870 Rockford v Marshalltown</a:t>
            </a:r>
          </a:p>
          <a:p>
            <a:r>
              <a:rPr lang="en-US" dirty="0"/>
              <a:t>1874 England baseball tour</a:t>
            </a:r>
          </a:p>
          <a:p>
            <a:pPr lvl="1"/>
            <a:r>
              <a:rPr lang="en-US" dirty="0"/>
              <a:t>Anson’s Athletics and Spalding’s Red Stockings led by Harry Wright</a:t>
            </a:r>
          </a:p>
          <a:p>
            <a:r>
              <a:rPr lang="en-US" dirty="0"/>
              <a:t>1875 Spalding recruits Anson to Chicago</a:t>
            </a:r>
          </a:p>
          <a:p>
            <a:r>
              <a:rPr lang="en-US" dirty="0"/>
              <a:t>1888 World Tour</a:t>
            </a:r>
          </a:p>
          <a:p>
            <a:r>
              <a:rPr lang="en-US" dirty="0"/>
              <a:t>1889 Spalding signs Anson to 10-year pact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8" name="Picture 4" descr="About Spalding">
            <a:extLst>
              <a:ext uri="{FF2B5EF4-FFF2-40B4-BE49-F238E27FC236}">
                <a16:creationId xmlns:a16="http://schemas.microsoft.com/office/drawing/2014/main" id="{B0E13A44-8C44-588E-2490-2ACF88A60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00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ap Anson - Wikipedia">
            <a:extLst>
              <a:ext uri="{FF2B5EF4-FFF2-40B4-BE49-F238E27FC236}">
                <a16:creationId xmlns:a16="http://schemas.microsoft.com/office/drawing/2014/main" id="{FAF720FC-B17D-40E9-C8DE-D5E8CE65B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r="-1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0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885 CHICAGO WHITE STOCKINGS CABINET PHOTOGRAPH">
            <a:extLst>
              <a:ext uri="{FF2B5EF4-FFF2-40B4-BE49-F238E27FC236}">
                <a16:creationId xmlns:a16="http://schemas.microsoft.com/office/drawing/2014/main" id="{01446267-EAC9-6A9A-5EDB-120D26681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0" b="53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AFB7F6-9EC3-47CA-F068-C8A8C97A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Building a Legacy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9BAB2-0FA6-5247-C7EF-30B98792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6150"/>
          </a:xfrm>
        </p:spPr>
        <p:txBody>
          <a:bodyPr>
            <a:normAutofit/>
          </a:bodyPr>
          <a:lstStyle/>
          <a:p>
            <a:r>
              <a:rPr lang="en-US" sz="3600" dirty="0"/>
              <a:t>1879 named manager</a:t>
            </a:r>
          </a:p>
          <a:p>
            <a:r>
              <a:rPr lang="en-US" sz="3600" dirty="0"/>
              <a:t>April 1, 1880 purchases ownership share from Edwin Dexter</a:t>
            </a:r>
          </a:p>
          <a:p>
            <a:r>
              <a:rPr lang="en-US" sz="3600" dirty="0"/>
              <a:t>1880s</a:t>
            </a:r>
          </a:p>
          <a:p>
            <a:pPr lvl="1"/>
            <a:r>
              <a:rPr lang="en-US" sz="3200" dirty="0"/>
              <a:t>Five pennants, .640 win percentage</a:t>
            </a:r>
          </a:p>
          <a:p>
            <a:pPr lvl="1"/>
            <a:r>
              <a:rPr lang="en-US" sz="3200" dirty="0"/>
              <a:t>.344 BA, .398 OBP, three batting titles, 7 RBI titles, appeared in 99% of games</a:t>
            </a:r>
          </a:p>
          <a:p>
            <a:r>
              <a:rPr lang="en-US" sz="3600" dirty="0"/>
              <a:t>1890 purchases $5000 stock to help save Giants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7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885 CHICAGO WHITE STOCKINGS CABINET PHOTOGRAPH">
            <a:extLst>
              <a:ext uri="{FF2B5EF4-FFF2-40B4-BE49-F238E27FC236}">
                <a16:creationId xmlns:a16="http://schemas.microsoft.com/office/drawing/2014/main" id="{01446267-EAC9-6A9A-5EDB-120D26681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0" b="53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AFB7F6-9EC3-47CA-F068-C8A8C97A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4800" dirty="0"/>
              <a:t>Building a Legacy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9BAB2-0FA6-5247-C7EF-30B98792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5"/>
            <a:ext cx="11068050" cy="52578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1890 “the man who saved the National League”</a:t>
            </a:r>
          </a:p>
          <a:p>
            <a:pPr lvl="1"/>
            <a:r>
              <a:rPr lang="en-US" dirty="0"/>
              <a:t>But lost the respect of its players</a:t>
            </a:r>
          </a:p>
          <a:p>
            <a:pPr lvl="1"/>
            <a:r>
              <a:rPr lang="en-US" dirty="0"/>
              <a:t>Chicanery cost </a:t>
            </a:r>
            <a:r>
              <a:rPr lang="en-US" dirty="0" err="1"/>
              <a:t>Whitestockings</a:t>
            </a:r>
            <a:r>
              <a:rPr lang="en-US" dirty="0"/>
              <a:t> 1891 pennant</a:t>
            </a:r>
          </a:p>
          <a:p>
            <a:r>
              <a:rPr lang="en-US" sz="3600" dirty="0"/>
              <a:t>“I [tried] to dissuade . . . my players from what I regarded a foolish step”</a:t>
            </a:r>
          </a:p>
          <a:p>
            <a:r>
              <a:rPr lang="en-US" sz="3600" dirty="0"/>
              <a:t>“. . . They have betrayed their old employers”</a:t>
            </a:r>
          </a:p>
          <a:p>
            <a:r>
              <a:rPr lang="en-US" sz="3600" dirty="0"/>
              <a:t>“Our old players will be little missed”</a:t>
            </a:r>
          </a:p>
          <a:p>
            <a:r>
              <a:rPr lang="en-US" sz="3600" dirty="0"/>
              <a:t>“The Brotherhood . . . is made up of stars playing on their reputations”</a:t>
            </a:r>
          </a:p>
          <a:p>
            <a:r>
              <a:rPr lang="en-US" sz="3600" dirty="0"/>
              <a:t>“There won’t be any compromise on my consent”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2184</TotalTime>
  <Words>756</Words>
  <Application>Microsoft Office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Inglorious Exit of Cap Anson</vt:lpstr>
      <vt:lpstr>“The most conspicuous ballplayer in the nation” – Chicago Tribune</vt:lpstr>
      <vt:lpstr>Adrian Constantine Anson</vt:lpstr>
      <vt:lpstr>The National League</vt:lpstr>
      <vt:lpstr>A Glorious Debut</vt:lpstr>
      <vt:lpstr>“Cap” Anson in White Stockings</vt:lpstr>
      <vt:lpstr>The Anson- Spalding Connection</vt:lpstr>
      <vt:lpstr>Building a Legacy</vt:lpstr>
      <vt:lpstr>Building a Legacy</vt:lpstr>
      <vt:lpstr>The seeds of discord</vt:lpstr>
      <vt:lpstr>The seeds of discord</vt:lpstr>
      <vt:lpstr>The Hart Years</vt:lpstr>
      <vt:lpstr>A Fading Star</vt:lpstr>
      <vt:lpstr>Tarnishing a Legend</vt:lpstr>
      <vt:lpstr>After the Fall</vt:lpstr>
      <vt:lpstr>After the Fall</vt:lpstr>
      <vt:lpstr>After the Fall</vt:lpstr>
      <vt:lpstr>The End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Haupert</dc:creator>
  <cp:lastModifiedBy>Michael Haupert</cp:lastModifiedBy>
  <cp:revision>72</cp:revision>
  <dcterms:created xsi:type="dcterms:W3CDTF">2023-04-13T19:11:47Z</dcterms:created>
  <dcterms:modified xsi:type="dcterms:W3CDTF">2023-07-06T13:39:57Z</dcterms:modified>
</cp:coreProperties>
</file>