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Montserrat Light"/>
      <p:regular r:id="rId21"/>
      <p:bold r:id="rId22"/>
      <p:italic r:id="rId23"/>
      <p:boldItalic r:id="rId24"/>
    </p:embeddedFont>
    <p:embeddedFont>
      <p:font typeface="DM Serif Display"/>
      <p:regular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erifDisplay-italic.fntdata"/><Relationship Id="rId25" Type="http://schemas.openxmlformats.org/officeDocument/2006/relationships/font" Target="fonts/DMSerifDispl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3ddcbb59b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3ddcbb59b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This Slide will also not be in the final presentation. We will discuss all of this on our next meeting. Explain that we have made a company with the mission to make advanced baseball analytics accessible to all collegiate ,and high school programs. This access will hopefully give development aid to young baseball players all across the country. Our first product is the Art of W.A.R Pitching+ Server which contains, a Stuff+ calculator for our Pitching+, one of the most advanced publicly accessible charting softwares, and a large library of baseball research to help with development. Goal is to make this app become a sort of robot pitching coach.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3ddcbb59b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3ddcbb59b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372c429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372c429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latin typeface="Georgia"/>
                <a:ea typeface="Georgia"/>
                <a:cs typeface="Georgia"/>
                <a:sym typeface="Georgia"/>
              </a:rPr>
              <a:t>Ethan Moore, Harry Pavlidis, and Jeremy Greenhouse – lack of access to run values &amp; thus no way to proceed as such. No access to EV, LA, swing/take etc, xwOBA. Taking out statistical noise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372c429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372c429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widely available, and not skill-level appropriate. No statcast, and no trackman. At a minimum, schools need a rapsodo or even a pitch logic ball.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372c429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372c429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mention trackman &amp; pitch logic.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3ddcbb59b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3ddcbb59b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Talk about graph – the 6 factors. </a:t>
            </a:r>
            <a:r>
              <a:rPr lang="en" sz="1200">
                <a:solidFill>
                  <a:schemeClr val="dk1"/>
                </a:solidFill>
                <a:latin typeface="Times New Roman"/>
                <a:ea typeface="Times New Roman"/>
                <a:cs typeface="Times New Roman"/>
                <a:sym typeface="Times New Roman"/>
              </a:rPr>
              <a:t>Boruta: Feature selection algorithm used to pick which thrown ball statistics from Rapsodo should be included. XGBoost: Quantifies correlation between “Stuff Constant” and response variables. Created weights for each variable.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3ddcbb59b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63ddcbb59b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372c429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372c429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372c429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372c429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3ddcbb59b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3ddcbb59b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This slide probably won’t exist in our final presentation but we would explain on the prior slide the application of our model. We think that this model could be used as the foundation for a detailed development program. When implemented our model could be extremely beneficial towards helping college programs recruit with more accuracy and develop pitcher more efficiently.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Explain that we hope to make the information that statcast provides MLB organizations accessible to all college programs.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rPr lang="en"/>
              <a:t>P-value against fip = .01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9540"/>
            <a:ext cx="9144191" cy="5133975"/>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txBox="1"/>
          <p:nvPr>
            <p:ph type="ctrTitle"/>
          </p:nvPr>
        </p:nvSpPr>
        <p:spPr>
          <a:xfrm>
            <a:off x="1188725" y="2380200"/>
            <a:ext cx="6766500" cy="1685700"/>
          </a:xfrm>
          <a:prstGeom prst="rect">
            <a:avLst/>
          </a:prstGeom>
        </p:spPr>
        <p:txBody>
          <a:bodyPr anchorCtr="0" anchor="b"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ccent">
  <p:cSld name="BLANK_3">
    <p:bg>
      <p:bgPr>
        <a:gradFill>
          <a:gsLst>
            <a:gs pos="0">
              <a:schemeClr val="accent5"/>
            </a:gs>
            <a:gs pos="50000">
              <a:schemeClr val="accent5"/>
            </a:gs>
            <a:gs pos="100000">
              <a:schemeClr val="accent6"/>
            </a:gs>
          </a:gsLst>
          <a:lin ang="1680027" scaled="0"/>
        </a:gradFill>
      </p:bgPr>
    </p:bg>
    <p:spTree>
      <p:nvGrpSpPr>
        <p:cNvPr id="50" name="Shape 50"/>
        <p:cNvGrpSpPr/>
        <p:nvPr/>
      </p:nvGrpSpPr>
      <p:grpSpPr>
        <a:xfrm>
          <a:off x="0" y="0"/>
          <a:ext cx="0" cy="0"/>
          <a:chOff x="0" y="0"/>
          <a:chExt cx="0" cy="0"/>
        </a:xfrm>
      </p:grpSpPr>
      <p:sp>
        <p:nvSpPr>
          <p:cNvPr id="51" name="Google Shape;51;p11"/>
          <p:cNvSpPr/>
          <p:nvPr/>
        </p:nvSpPr>
        <p:spPr>
          <a:xfrm>
            <a:off x="0" y="9540"/>
            <a:ext cx="9144191" cy="5133975"/>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FFFFFF">
              <a:alpha val="374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1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p:cSld name="BLANK_2">
    <p:bg>
      <p:bgPr>
        <a:gradFill>
          <a:gsLst>
            <a:gs pos="0">
              <a:schemeClr val="lt2"/>
            </a:gs>
            <a:gs pos="50000">
              <a:schemeClr val="lt1"/>
            </a:gs>
            <a:gs pos="100000">
              <a:schemeClr val="lt1"/>
            </a:gs>
          </a:gsLst>
          <a:lin ang="1680027" scaled="0"/>
        </a:gradFill>
      </p:bgPr>
    </p:bg>
    <p:spTree>
      <p:nvGrpSpPr>
        <p:cNvPr id="53" name="Shape 53"/>
        <p:cNvGrpSpPr/>
        <p:nvPr/>
      </p:nvGrpSpPr>
      <p:grpSpPr>
        <a:xfrm>
          <a:off x="0" y="0"/>
          <a:ext cx="0" cy="0"/>
          <a:chOff x="0" y="0"/>
          <a:chExt cx="0" cy="0"/>
        </a:xfrm>
      </p:grpSpPr>
      <p:sp>
        <p:nvSpPr>
          <p:cNvPr id="54" name="Google Shape;54;p12"/>
          <p:cNvSpPr/>
          <p:nvPr/>
        </p:nvSpPr>
        <p:spPr>
          <a:xfrm>
            <a:off x="0" y="9540"/>
            <a:ext cx="9144191" cy="5133975"/>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2">
  <p:cSld name="BLANK_1">
    <p:spTree>
      <p:nvGrpSpPr>
        <p:cNvPr id="56" name="Shape 56"/>
        <p:cNvGrpSpPr/>
        <p:nvPr/>
      </p:nvGrpSpPr>
      <p:grpSpPr>
        <a:xfrm>
          <a:off x="0" y="0"/>
          <a:ext cx="0" cy="0"/>
          <a:chOff x="0" y="0"/>
          <a:chExt cx="0" cy="0"/>
        </a:xfrm>
      </p:grpSpPr>
      <p:sp>
        <p:nvSpPr>
          <p:cNvPr id="57" name="Google Shape;57;p1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3"/>
          <p:cNvSpPr/>
          <p:nvPr/>
        </p:nvSpPr>
        <p:spPr>
          <a:xfrm>
            <a:off x="0" y="0"/>
            <a:ext cx="9144191" cy="5143500"/>
          </a:xfrm>
          <a:custGeom>
            <a:rect b="b" l="l" r="r" t="t"/>
            <a:pathLst>
              <a:path extrusionOk="0" h="6858000" w="12192254">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3">
  <p:cSld name="BLANK_1_1">
    <p:spTree>
      <p:nvGrpSpPr>
        <p:cNvPr id="59" name="Shape 59"/>
        <p:cNvGrpSpPr/>
        <p:nvPr/>
      </p:nvGrpSpPr>
      <p:grpSpPr>
        <a:xfrm>
          <a:off x="0" y="0"/>
          <a:ext cx="0" cy="0"/>
          <a:chOff x="0" y="0"/>
          <a:chExt cx="0" cy="0"/>
        </a:xfrm>
      </p:grpSpPr>
      <p:sp>
        <p:nvSpPr>
          <p:cNvPr id="60" name="Google Shape;60;p1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p:nvPr/>
        </p:nvSpPr>
        <p:spPr>
          <a:xfrm flipH="1" rot="5400000">
            <a:off x="-248212" y="246209"/>
            <a:ext cx="5151227" cy="4654804"/>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_1">
    <p:bg>
      <p:bgPr>
        <a:solidFill>
          <a:schemeClr val="dk1"/>
        </a:solidFill>
      </p:bgPr>
    </p:bg>
    <p:spTree>
      <p:nvGrpSpPr>
        <p:cNvPr id="62" name="Shape 62"/>
        <p:cNvGrpSpPr/>
        <p:nvPr/>
      </p:nvGrpSpPr>
      <p:grpSpPr>
        <a:xfrm>
          <a:off x="0" y="0"/>
          <a:ext cx="0" cy="0"/>
          <a:chOff x="0" y="0"/>
          <a:chExt cx="0" cy="0"/>
        </a:xfrm>
      </p:grpSpPr>
      <p:sp>
        <p:nvSpPr>
          <p:cNvPr id="63" name="Google Shape;63;p15"/>
          <p:cNvSpPr/>
          <p:nvPr/>
        </p:nvSpPr>
        <p:spPr>
          <a:xfrm>
            <a:off x="2934816" y="0"/>
            <a:ext cx="6214110" cy="5143500"/>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FFFFFF">
              <a:alpha val="374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5" name="Shape 65"/>
        <p:cNvGrpSpPr/>
        <p:nvPr/>
      </p:nvGrpSpPr>
      <p:grpSpPr>
        <a:xfrm>
          <a:off x="0" y="0"/>
          <a:ext cx="0" cy="0"/>
          <a:chOff x="0" y="0"/>
          <a:chExt cx="0" cy="0"/>
        </a:xfrm>
      </p:grpSpPr>
      <p:sp>
        <p:nvSpPr>
          <p:cNvPr id="66" name="Google Shape;66;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7" name="Google Shape;67;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0" y="0"/>
            <a:ext cx="9144191" cy="5143500"/>
          </a:xfrm>
          <a:custGeom>
            <a:rect b="b" l="l" r="r" t="t"/>
            <a:pathLst>
              <a:path extrusionOk="0" h="6858000" w="12192254">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91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3"/>
          <p:cNvSpPr txBox="1"/>
          <p:nvPr>
            <p:ph type="ctrTitle"/>
          </p:nvPr>
        </p:nvSpPr>
        <p:spPr>
          <a:xfrm>
            <a:off x="1188725" y="2378350"/>
            <a:ext cx="6766500" cy="13050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1188725" y="3780303"/>
            <a:ext cx="6766500" cy="2856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6" name="Shape 16"/>
        <p:cNvGrpSpPr/>
        <p:nvPr/>
      </p:nvGrpSpPr>
      <p:grpSpPr>
        <a:xfrm>
          <a:off x="0" y="0"/>
          <a:ext cx="0" cy="0"/>
          <a:chOff x="0" y="0"/>
          <a:chExt cx="0" cy="0"/>
        </a:xfrm>
      </p:grpSpPr>
      <p:sp>
        <p:nvSpPr>
          <p:cNvPr id="17" name="Google Shape;17;p4"/>
          <p:cNvSpPr/>
          <p:nvPr/>
        </p:nvSpPr>
        <p:spPr>
          <a:xfrm rot="5400000">
            <a:off x="2006359" y="-1980394"/>
            <a:ext cx="5136998" cy="9138285"/>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4"/>
          <p:cNvSpPr txBox="1"/>
          <p:nvPr>
            <p:ph idx="1" type="body"/>
          </p:nvPr>
        </p:nvSpPr>
        <p:spPr>
          <a:xfrm>
            <a:off x="1188725" y="1231800"/>
            <a:ext cx="6766500" cy="2679900"/>
          </a:xfrm>
          <a:prstGeom prst="rect">
            <a:avLst/>
          </a:prstGeom>
        </p:spPr>
        <p:txBody>
          <a:bodyPr anchorCtr="0" anchor="t" bIns="0" lIns="0" spcFirstLastPara="1" rIns="0" wrap="square" tIns="0">
            <a:noAutofit/>
          </a:bodyPr>
          <a:lstStyle>
            <a:lvl1pPr indent="-457200" lvl="0" marL="457200" rtl="0">
              <a:spcBef>
                <a:spcPts val="600"/>
              </a:spcBef>
              <a:spcAft>
                <a:spcPts val="0"/>
              </a:spcAft>
              <a:buSzPts val="3600"/>
              <a:buFont typeface="DM Serif Display"/>
              <a:buChar char="╺"/>
              <a:defRPr sz="3600">
                <a:latin typeface="DM Serif Display"/>
                <a:ea typeface="DM Serif Display"/>
                <a:cs typeface="DM Serif Display"/>
                <a:sym typeface="DM Serif Display"/>
              </a:defRPr>
            </a:lvl1pPr>
            <a:lvl2pPr indent="-457200" lvl="1" marL="914400" rtl="0">
              <a:spcBef>
                <a:spcPts val="0"/>
              </a:spcBef>
              <a:spcAft>
                <a:spcPts val="0"/>
              </a:spcAft>
              <a:buSzPts val="3600"/>
              <a:buFont typeface="DM Serif Display"/>
              <a:buChar char="-"/>
              <a:defRPr sz="3600">
                <a:latin typeface="DM Serif Display"/>
                <a:ea typeface="DM Serif Display"/>
                <a:cs typeface="DM Serif Display"/>
                <a:sym typeface="DM Serif Display"/>
              </a:defRPr>
            </a:lvl2pPr>
            <a:lvl3pPr indent="-457200" lvl="2" marL="1371600" rtl="0">
              <a:spcBef>
                <a:spcPts val="0"/>
              </a:spcBef>
              <a:spcAft>
                <a:spcPts val="0"/>
              </a:spcAft>
              <a:buSzPts val="3600"/>
              <a:buFont typeface="DM Serif Display"/>
              <a:buChar char="⬞"/>
              <a:defRPr sz="3600">
                <a:latin typeface="DM Serif Display"/>
                <a:ea typeface="DM Serif Display"/>
                <a:cs typeface="DM Serif Display"/>
                <a:sym typeface="DM Serif Display"/>
              </a:defRPr>
            </a:lvl3pPr>
            <a:lvl4pPr indent="-457200" lvl="3" marL="1828800" rtl="0">
              <a:spcBef>
                <a:spcPts val="0"/>
              </a:spcBef>
              <a:spcAft>
                <a:spcPts val="0"/>
              </a:spcAft>
              <a:buSzPts val="3600"/>
              <a:buFont typeface="DM Serif Display"/>
              <a:buChar char="●"/>
              <a:defRPr sz="3600">
                <a:latin typeface="DM Serif Display"/>
                <a:ea typeface="DM Serif Display"/>
                <a:cs typeface="DM Serif Display"/>
                <a:sym typeface="DM Serif Display"/>
              </a:defRPr>
            </a:lvl4pPr>
            <a:lvl5pPr indent="-457200" lvl="4" marL="2286000" rtl="0">
              <a:spcBef>
                <a:spcPts val="0"/>
              </a:spcBef>
              <a:spcAft>
                <a:spcPts val="0"/>
              </a:spcAft>
              <a:buSzPts val="3600"/>
              <a:buFont typeface="DM Serif Display"/>
              <a:buChar char="○"/>
              <a:defRPr sz="3600">
                <a:latin typeface="DM Serif Display"/>
                <a:ea typeface="DM Serif Display"/>
                <a:cs typeface="DM Serif Display"/>
                <a:sym typeface="DM Serif Display"/>
              </a:defRPr>
            </a:lvl5pPr>
            <a:lvl6pPr indent="-457200" lvl="5" marL="2743200" rtl="0">
              <a:spcBef>
                <a:spcPts val="0"/>
              </a:spcBef>
              <a:spcAft>
                <a:spcPts val="0"/>
              </a:spcAft>
              <a:buSzPts val="3600"/>
              <a:buFont typeface="DM Serif Display"/>
              <a:buChar char="■"/>
              <a:defRPr sz="3600">
                <a:latin typeface="DM Serif Display"/>
                <a:ea typeface="DM Serif Display"/>
                <a:cs typeface="DM Serif Display"/>
                <a:sym typeface="DM Serif Display"/>
              </a:defRPr>
            </a:lvl6pPr>
            <a:lvl7pPr indent="-457200" lvl="6" marL="3200400" rtl="0">
              <a:spcBef>
                <a:spcPts val="0"/>
              </a:spcBef>
              <a:spcAft>
                <a:spcPts val="0"/>
              </a:spcAft>
              <a:buSzPts val="3600"/>
              <a:buFont typeface="DM Serif Display"/>
              <a:buChar char="●"/>
              <a:defRPr sz="3600">
                <a:latin typeface="DM Serif Display"/>
                <a:ea typeface="DM Serif Display"/>
                <a:cs typeface="DM Serif Display"/>
                <a:sym typeface="DM Serif Display"/>
              </a:defRPr>
            </a:lvl7pPr>
            <a:lvl8pPr indent="-457200" lvl="7" marL="3657600" rtl="0">
              <a:spcBef>
                <a:spcPts val="0"/>
              </a:spcBef>
              <a:spcAft>
                <a:spcPts val="0"/>
              </a:spcAft>
              <a:buSzPts val="3600"/>
              <a:buFont typeface="DM Serif Display"/>
              <a:buChar char="○"/>
              <a:defRPr sz="3600">
                <a:latin typeface="DM Serif Display"/>
                <a:ea typeface="DM Serif Display"/>
                <a:cs typeface="DM Serif Display"/>
                <a:sym typeface="DM Serif Display"/>
              </a:defRPr>
            </a:lvl8pPr>
            <a:lvl9pPr indent="-457200" lvl="8" marL="4114800" rtl="0">
              <a:spcBef>
                <a:spcPts val="0"/>
              </a:spcBef>
              <a:spcAft>
                <a:spcPts val="0"/>
              </a:spcAft>
              <a:buSzPts val="3600"/>
              <a:buFont typeface="DM Serif Display"/>
              <a:buChar char="■"/>
              <a:defRPr sz="3600">
                <a:latin typeface="DM Serif Display"/>
                <a:ea typeface="DM Serif Display"/>
                <a:cs typeface="DM Serif Display"/>
                <a:sym typeface="DM Serif Display"/>
              </a:defRPr>
            </a:lvl9pPr>
          </a:lstStyle>
          <a:p/>
        </p:txBody>
      </p:sp>
      <p:sp>
        <p:nvSpPr>
          <p:cNvPr id="19" name="Google Shape;19;p4"/>
          <p:cNvSpPr txBox="1"/>
          <p:nvPr/>
        </p:nvSpPr>
        <p:spPr>
          <a:xfrm>
            <a:off x="755988" y="1181777"/>
            <a:ext cx="463200" cy="68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6000">
                <a:solidFill>
                  <a:schemeClr val="accent6"/>
                </a:solidFill>
                <a:latin typeface="DM Serif Display"/>
                <a:ea typeface="DM Serif Display"/>
                <a:cs typeface="DM Serif Display"/>
                <a:sym typeface="DM Serif Display"/>
              </a:rPr>
              <a:t>“</a:t>
            </a:r>
            <a:endParaRPr sz="6000">
              <a:solidFill>
                <a:schemeClr val="accent6"/>
              </a:solidFill>
              <a:latin typeface="DM Serif Display"/>
              <a:ea typeface="DM Serif Display"/>
              <a:cs typeface="DM Serif Display"/>
              <a:sym typeface="DM Serif Display"/>
            </a:endParaRPr>
          </a:p>
        </p:txBody>
      </p:sp>
      <p:sp>
        <p:nvSpPr>
          <p:cNvPr id="20" name="Google Shape;20;p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2934816" y="0"/>
            <a:ext cx="6214110" cy="5143500"/>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5"/>
          <p:cNvSpPr txBox="1"/>
          <p:nvPr>
            <p:ph type="title"/>
          </p:nvPr>
        </p:nvSpPr>
        <p:spPr>
          <a:xfrm>
            <a:off x="1188725" y="1028875"/>
            <a:ext cx="6766500" cy="1567500"/>
          </a:xfrm>
          <a:prstGeom prst="rect">
            <a:avLst/>
          </a:prstGeom>
        </p:spPr>
        <p:txBody>
          <a:bodyPr anchorCtr="0" anchor="b" bIns="0" lIns="0" spcFirstLastPara="1" rIns="0" wrap="square" tIns="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24" name="Google Shape;24;p5"/>
          <p:cNvSpPr txBox="1"/>
          <p:nvPr>
            <p:ph idx="1" type="body"/>
          </p:nvPr>
        </p:nvSpPr>
        <p:spPr>
          <a:xfrm>
            <a:off x="1188725" y="2851925"/>
            <a:ext cx="6766500" cy="15675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Font typeface="Montserrat Light"/>
              <a:buChar char="╺"/>
              <a:defRPr sz="1600">
                <a:latin typeface="Montserrat Light"/>
                <a:ea typeface="Montserrat Light"/>
                <a:cs typeface="Montserrat Light"/>
                <a:sym typeface="Montserrat Light"/>
              </a:defRPr>
            </a:lvl1pPr>
            <a:lvl2pPr indent="-330200" lvl="1" marL="914400" rtl="0">
              <a:spcBef>
                <a:spcPts val="0"/>
              </a:spcBef>
              <a:spcAft>
                <a:spcPts val="0"/>
              </a:spcAft>
              <a:buSzPts val="1600"/>
              <a:buFont typeface="Montserrat Light"/>
              <a:buChar char="-"/>
              <a:defRPr sz="1600">
                <a:latin typeface="Montserrat Light"/>
                <a:ea typeface="Montserrat Light"/>
                <a:cs typeface="Montserrat Light"/>
                <a:sym typeface="Montserrat Light"/>
              </a:defRPr>
            </a:lvl2pPr>
            <a:lvl3pPr indent="-330200" lvl="2" marL="13716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3pPr>
            <a:lvl4pPr indent="-330200" lvl="3" marL="18288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4pPr>
            <a:lvl5pPr indent="-330200" lvl="4" marL="22860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5pPr>
            <a:lvl6pPr indent="-330200" lvl="5" marL="2743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6pPr>
            <a:lvl7pPr indent="-330200" lvl="6" marL="32004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7pPr>
            <a:lvl8pPr indent="-330200" lvl="7" marL="36576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8pPr>
            <a:lvl9pPr indent="-330200" lvl="8" marL="41148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9pPr>
          </a:lstStyle>
          <a:p/>
        </p:txBody>
      </p:sp>
      <p:sp>
        <p:nvSpPr>
          <p:cNvPr id="25" name="Google Shape;25;p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2934816" y="0"/>
            <a:ext cx="6214110" cy="5143500"/>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6"/>
          <p:cNvSpPr txBox="1"/>
          <p:nvPr>
            <p:ph type="title"/>
          </p:nvPr>
        </p:nvSpPr>
        <p:spPr>
          <a:xfrm>
            <a:off x="1188725" y="1028875"/>
            <a:ext cx="6766500" cy="1567500"/>
          </a:xfrm>
          <a:prstGeom prst="rect">
            <a:avLst/>
          </a:prstGeom>
        </p:spPr>
        <p:txBody>
          <a:bodyPr anchorCtr="0" anchor="b" bIns="0" lIns="0" spcFirstLastPara="1" rIns="0" wrap="square" tIns="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29" name="Google Shape;29;p6"/>
          <p:cNvSpPr txBox="1"/>
          <p:nvPr>
            <p:ph idx="1" type="body"/>
          </p:nvPr>
        </p:nvSpPr>
        <p:spPr>
          <a:xfrm>
            <a:off x="1188725" y="2851925"/>
            <a:ext cx="3183600" cy="1567500"/>
          </a:xfrm>
          <a:prstGeom prst="rect">
            <a:avLst/>
          </a:prstGeom>
        </p:spPr>
        <p:txBody>
          <a:bodyPr anchorCtr="0" anchor="t" bIns="0" lIns="0" spcFirstLastPara="1" rIns="0" wrap="square" tIns="0">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 name="Google Shape;30;p6"/>
          <p:cNvSpPr txBox="1"/>
          <p:nvPr>
            <p:ph idx="2" type="body"/>
          </p:nvPr>
        </p:nvSpPr>
        <p:spPr>
          <a:xfrm>
            <a:off x="4771764" y="2851925"/>
            <a:ext cx="3183600" cy="1567500"/>
          </a:xfrm>
          <a:prstGeom prst="rect">
            <a:avLst/>
          </a:prstGeom>
        </p:spPr>
        <p:txBody>
          <a:bodyPr anchorCtr="0" anchor="t" bIns="0" lIns="0" spcFirstLastPara="1" rIns="0" wrap="square" tIns="0">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 name="Google Shape;31;p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2934816" y="0"/>
            <a:ext cx="6214110" cy="5143500"/>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7"/>
          <p:cNvSpPr txBox="1"/>
          <p:nvPr>
            <p:ph type="title"/>
          </p:nvPr>
        </p:nvSpPr>
        <p:spPr>
          <a:xfrm>
            <a:off x="1188725" y="1028875"/>
            <a:ext cx="6766500" cy="1567500"/>
          </a:xfrm>
          <a:prstGeom prst="rect">
            <a:avLst/>
          </a:prstGeom>
        </p:spPr>
        <p:txBody>
          <a:bodyPr anchorCtr="0" anchor="b" bIns="0" lIns="0" spcFirstLastPara="1" rIns="0" wrap="square" tIns="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p:txBody>
      </p:sp>
      <p:sp>
        <p:nvSpPr>
          <p:cNvPr id="35" name="Google Shape;35;p7"/>
          <p:cNvSpPr txBox="1"/>
          <p:nvPr>
            <p:ph idx="1" type="body"/>
          </p:nvPr>
        </p:nvSpPr>
        <p:spPr>
          <a:xfrm>
            <a:off x="1188725" y="2851925"/>
            <a:ext cx="2031600" cy="1567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2" type="body"/>
          </p:nvPr>
        </p:nvSpPr>
        <p:spPr>
          <a:xfrm>
            <a:off x="3524053" y="2851925"/>
            <a:ext cx="2031600" cy="1567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3" type="body"/>
          </p:nvPr>
        </p:nvSpPr>
        <p:spPr>
          <a:xfrm>
            <a:off x="5859380" y="2851925"/>
            <a:ext cx="2031600" cy="15675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p:nvPr/>
        </p:nvSpPr>
        <p:spPr>
          <a:xfrm>
            <a:off x="2934816" y="0"/>
            <a:ext cx="6214110" cy="5143500"/>
          </a:xfrm>
          <a:custGeom>
            <a:rect b="b" l="l" r="r" t="t"/>
            <a:pathLst>
              <a:path extrusionOk="0" h="6858000" w="828548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8"/>
          <p:cNvSpPr txBox="1"/>
          <p:nvPr>
            <p:ph type="title"/>
          </p:nvPr>
        </p:nvSpPr>
        <p:spPr>
          <a:xfrm>
            <a:off x="1188725" y="1048275"/>
            <a:ext cx="6766500" cy="478500"/>
          </a:xfrm>
          <a:prstGeom prst="rect">
            <a:avLst/>
          </a:prstGeom>
        </p:spPr>
        <p:txBody>
          <a:bodyPr anchorCtr="0" anchor="t"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2" name="Google Shape;42;p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9"/>
          <p:cNvSpPr/>
          <p:nvPr/>
        </p:nvSpPr>
        <p:spPr>
          <a:xfrm rot="-5400000">
            <a:off x="4240988" y="246209"/>
            <a:ext cx="5151227" cy="4654804"/>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9"/>
          <p:cNvSpPr txBox="1"/>
          <p:nvPr>
            <p:ph idx="1" type="body"/>
          </p:nvPr>
        </p:nvSpPr>
        <p:spPr>
          <a:xfrm>
            <a:off x="1188725" y="4101500"/>
            <a:ext cx="6766500" cy="393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600"/>
              <a:buNone/>
              <a:defRPr/>
            </a:lvl1pPr>
          </a:lstStyle>
          <a:p/>
        </p:txBody>
      </p:sp>
      <p:sp>
        <p:nvSpPr>
          <p:cNvPr id="46" name="Google Shape;46;p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1" type="blank">
  <p:cSld name="BLANK">
    <p:spTree>
      <p:nvGrpSpPr>
        <p:cNvPr id="47" name="Shape 47"/>
        <p:cNvGrpSpPr/>
        <p:nvPr/>
      </p:nvGrpSpPr>
      <p:grpSpPr>
        <a:xfrm>
          <a:off x="0" y="0"/>
          <a:ext cx="0" cy="0"/>
          <a:chOff x="0" y="0"/>
          <a:chExt cx="0" cy="0"/>
        </a:xfrm>
      </p:grpSpPr>
      <p:sp>
        <p:nvSpPr>
          <p:cNvPr id="48" name="Google Shape;48;p10"/>
          <p:cNvSpPr/>
          <p:nvPr/>
        </p:nvSpPr>
        <p:spPr>
          <a:xfrm>
            <a:off x="0" y="9540"/>
            <a:ext cx="9144191" cy="5133975"/>
          </a:xfrm>
          <a:custGeom>
            <a:rect b="b" l="l" r="r" t="t"/>
            <a:pathLst>
              <a:path extrusionOk="0" h="6845300" w="12192254">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1"/>
            </a:gs>
            <a:gs pos="50000">
              <a:schemeClr val="accent1"/>
            </a:gs>
            <a:gs pos="100000">
              <a:schemeClr val="accent2"/>
            </a:gs>
          </a:gsLst>
          <a:lin ang="1680027"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88725" y="1028875"/>
            <a:ext cx="6766500" cy="15675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p:txBody>
      </p:sp>
      <p:sp>
        <p:nvSpPr>
          <p:cNvPr id="7" name="Google Shape;7;p1"/>
          <p:cNvSpPr txBox="1"/>
          <p:nvPr>
            <p:ph idx="1" type="body"/>
          </p:nvPr>
        </p:nvSpPr>
        <p:spPr>
          <a:xfrm>
            <a:off x="1188725" y="2851925"/>
            <a:ext cx="6766500" cy="15675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indent="-330200" lvl="1" marL="9144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indent="-330200" lvl="2" marL="13716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indent="-330200" lvl="3" marL="18288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indent="-330200" lvl="4" marL="22860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indent="-330200" lvl="5" marL="2743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indent="-330200" lvl="6" marL="32004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indent="-330200" lvl="7" marL="36576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indent="-330200" lvl="8" marL="41148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dk2"/>
                </a:solidFill>
                <a:latin typeface="DM Serif Display"/>
                <a:ea typeface="DM Serif Display"/>
                <a:cs typeface="DM Serif Display"/>
                <a:sym typeface="DM Serif Display"/>
              </a:defRPr>
            </a:lvl1pPr>
            <a:lvl2pPr lvl="1" rtl="0" algn="r">
              <a:buNone/>
              <a:defRPr sz="1300">
                <a:solidFill>
                  <a:schemeClr val="dk2"/>
                </a:solidFill>
                <a:latin typeface="DM Serif Display"/>
                <a:ea typeface="DM Serif Display"/>
                <a:cs typeface="DM Serif Display"/>
                <a:sym typeface="DM Serif Display"/>
              </a:defRPr>
            </a:lvl2pPr>
            <a:lvl3pPr lvl="2" rtl="0" algn="r">
              <a:buNone/>
              <a:defRPr sz="1300">
                <a:solidFill>
                  <a:schemeClr val="dk2"/>
                </a:solidFill>
                <a:latin typeface="DM Serif Display"/>
                <a:ea typeface="DM Serif Display"/>
                <a:cs typeface="DM Serif Display"/>
                <a:sym typeface="DM Serif Display"/>
              </a:defRPr>
            </a:lvl3pPr>
            <a:lvl4pPr lvl="3" rtl="0" algn="r">
              <a:buNone/>
              <a:defRPr sz="1300">
                <a:solidFill>
                  <a:schemeClr val="dk2"/>
                </a:solidFill>
                <a:latin typeface="DM Serif Display"/>
                <a:ea typeface="DM Serif Display"/>
                <a:cs typeface="DM Serif Display"/>
                <a:sym typeface="DM Serif Display"/>
              </a:defRPr>
            </a:lvl4pPr>
            <a:lvl5pPr lvl="4" rtl="0" algn="r">
              <a:buNone/>
              <a:defRPr sz="1300">
                <a:solidFill>
                  <a:schemeClr val="dk2"/>
                </a:solidFill>
                <a:latin typeface="DM Serif Display"/>
                <a:ea typeface="DM Serif Display"/>
                <a:cs typeface="DM Serif Display"/>
                <a:sym typeface="DM Serif Display"/>
              </a:defRPr>
            </a:lvl5pPr>
            <a:lvl6pPr lvl="5" rtl="0" algn="r">
              <a:buNone/>
              <a:defRPr sz="1300">
                <a:solidFill>
                  <a:schemeClr val="dk2"/>
                </a:solidFill>
                <a:latin typeface="DM Serif Display"/>
                <a:ea typeface="DM Serif Display"/>
                <a:cs typeface="DM Serif Display"/>
                <a:sym typeface="DM Serif Display"/>
              </a:defRPr>
            </a:lvl6pPr>
            <a:lvl7pPr lvl="6" rtl="0" algn="r">
              <a:buNone/>
              <a:defRPr sz="1300">
                <a:solidFill>
                  <a:schemeClr val="dk2"/>
                </a:solidFill>
                <a:latin typeface="DM Serif Display"/>
                <a:ea typeface="DM Serif Display"/>
                <a:cs typeface="DM Serif Display"/>
                <a:sym typeface="DM Serif Display"/>
              </a:defRPr>
            </a:lvl7pPr>
            <a:lvl8pPr lvl="7" rtl="0" algn="r">
              <a:buNone/>
              <a:defRPr sz="1300">
                <a:solidFill>
                  <a:schemeClr val="dk2"/>
                </a:solidFill>
                <a:latin typeface="DM Serif Display"/>
                <a:ea typeface="DM Serif Display"/>
                <a:cs typeface="DM Serif Display"/>
                <a:sym typeface="DM Serif Display"/>
              </a:defRPr>
            </a:lvl8pPr>
            <a:lvl9pPr lvl="8" rtl="0" algn="r">
              <a:buNone/>
              <a:defRPr sz="1300">
                <a:solidFill>
                  <a:schemeClr val="dk2"/>
                </a:solidFill>
                <a:latin typeface="DM Serif Display"/>
                <a:ea typeface="DM Serif Display"/>
                <a:cs typeface="DM Serif Display"/>
                <a:sym typeface="DM Serif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509181" y="1098000"/>
            <a:ext cx="7973400" cy="1834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Bringing Pitching+ to DIII Baseball: The Art of W.A.R. Model </a:t>
            </a:r>
            <a:endParaRPr/>
          </a:p>
        </p:txBody>
      </p:sp>
      <p:sp>
        <p:nvSpPr>
          <p:cNvPr id="74" name="Google Shape;74;p17"/>
          <p:cNvSpPr txBox="1"/>
          <p:nvPr>
            <p:ph idx="1" type="subTitle"/>
          </p:nvPr>
        </p:nvSpPr>
        <p:spPr>
          <a:xfrm>
            <a:off x="2298300" y="3334975"/>
            <a:ext cx="4547400" cy="3408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Benjamin Reinhard &amp; Henry Gliedman</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6"/>
          <p:cNvPicPr preferRelativeResize="0"/>
          <p:nvPr/>
        </p:nvPicPr>
        <p:blipFill>
          <a:blip r:embed="rId3">
            <a:alphaModFix/>
          </a:blip>
          <a:stretch>
            <a:fillRect/>
          </a:stretch>
        </p:blipFill>
        <p:spPr>
          <a:xfrm>
            <a:off x="0" y="285750"/>
            <a:ext cx="9144000" cy="4572000"/>
          </a:xfrm>
          <a:prstGeom prst="rect">
            <a:avLst/>
          </a:prstGeom>
          <a:noFill/>
          <a:ln>
            <a:noFill/>
          </a:ln>
        </p:spPr>
      </p:pic>
      <p:pic>
        <p:nvPicPr>
          <p:cNvPr id="133" name="Google Shape;133;p26"/>
          <p:cNvPicPr preferRelativeResize="0"/>
          <p:nvPr/>
        </p:nvPicPr>
        <p:blipFill>
          <a:blip r:embed="rId4">
            <a:alphaModFix/>
          </a:blip>
          <a:stretch>
            <a:fillRect/>
          </a:stretch>
        </p:blipFill>
        <p:spPr>
          <a:xfrm>
            <a:off x="0" y="285750"/>
            <a:ext cx="9144000" cy="4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idx="1" type="body"/>
          </p:nvPr>
        </p:nvSpPr>
        <p:spPr>
          <a:xfrm>
            <a:off x="1188725" y="2851925"/>
            <a:ext cx="6766500" cy="1567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139" name="Google Shape;139;p27"/>
          <p:cNvPicPr preferRelativeResize="0"/>
          <p:nvPr/>
        </p:nvPicPr>
        <p:blipFill rotWithShape="1">
          <a:blip r:embed="rId3">
            <a:alphaModFix/>
          </a:blip>
          <a:srcRect b="0" l="1848" r="2356" t="2286"/>
          <a:stretch/>
        </p:blipFill>
        <p:spPr>
          <a:xfrm>
            <a:off x="-215475" y="-52737"/>
            <a:ext cx="9359475" cy="524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title"/>
          </p:nvPr>
        </p:nvSpPr>
        <p:spPr>
          <a:xfrm>
            <a:off x="1207050" y="0"/>
            <a:ext cx="6729900" cy="1178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Pitching+?</a:t>
            </a:r>
            <a:endParaRPr/>
          </a:p>
        </p:txBody>
      </p:sp>
      <p:sp>
        <p:nvSpPr>
          <p:cNvPr id="80" name="Google Shape;80;p18"/>
          <p:cNvSpPr txBox="1"/>
          <p:nvPr>
            <p:ph idx="1" type="body"/>
          </p:nvPr>
        </p:nvSpPr>
        <p:spPr>
          <a:xfrm>
            <a:off x="0" y="1266150"/>
            <a:ext cx="5022600" cy="34164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Quantitative</a:t>
            </a:r>
            <a:r>
              <a:rPr lang="en"/>
              <a:t> model to more accurately measure the pitching ability of a player; Stuff+, Location+, and Pitching+</a:t>
            </a:r>
            <a:endParaRPr/>
          </a:p>
          <a:p>
            <a:pPr indent="-330200" lvl="0" marL="457200" rtl="0" algn="l">
              <a:spcBef>
                <a:spcPts val="0"/>
              </a:spcBef>
              <a:spcAft>
                <a:spcPts val="0"/>
              </a:spcAft>
              <a:buSzPts val="1600"/>
              <a:buChar char="●"/>
            </a:pPr>
            <a:r>
              <a:rPr lang="en"/>
              <a:t>Original Pitching+ created by Eno Sarris &amp; Max Bay </a:t>
            </a:r>
            <a:endParaRPr/>
          </a:p>
          <a:p>
            <a:pPr indent="-330200" lvl="0" marL="457200" rtl="0" algn="l">
              <a:spcBef>
                <a:spcPts val="0"/>
              </a:spcBef>
              <a:spcAft>
                <a:spcPts val="0"/>
              </a:spcAft>
              <a:buSzPts val="1600"/>
              <a:buChar char="●"/>
            </a:pPr>
            <a:r>
              <a:rPr lang="en"/>
              <a:t>P</a:t>
            </a:r>
            <a:r>
              <a:rPr lang="en"/>
              <a:t>ublic models typically utilize run values to create their models</a:t>
            </a:r>
            <a:endParaRPr/>
          </a:p>
          <a:p>
            <a:pPr indent="0" lvl="0" marL="0" rtl="0" algn="l">
              <a:spcBef>
                <a:spcPts val="600"/>
              </a:spcBef>
              <a:spcAft>
                <a:spcPts val="0"/>
              </a:spcAft>
              <a:buNone/>
            </a:pPr>
            <a:r>
              <a:t/>
            </a:r>
            <a:endParaRPr/>
          </a:p>
        </p:txBody>
      </p:sp>
      <p:pic>
        <p:nvPicPr>
          <p:cNvPr id="81" name="Google Shape;81;p18"/>
          <p:cNvPicPr preferRelativeResize="0"/>
          <p:nvPr/>
        </p:nvPicPr>
        <p:blipFill>
          <a:blip r:embed="rId3">
            <a:alphaModFix/>
          </a:blip>
          <a:stretch>
            <a:fillRect/>
          </a:stretch>
        </p:blipFill>
        <p:spPr>
          <a:xfrm>
            <a:off x="5208700" y="1320525"/>
            <a:ext cx="4003924" cy="250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1072025" y="129700"/>
            <a:ext cx="6766500" cy="1567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The Purpose of our Model</a:t>
            </a:r>
            <a:endParaRPr/>
          </a:p>
        </p:txBody>
      </p:sp>
      <p:sp>
        <p:nvSpPr>
          <p:cNvPr id="87" name="Google Shape;87;p19"/>
          <p:cNvSpPr txBox="1"/>
          <p:nvPr>
            <p:ph idx="1" type="body"/>
          </p:nvPr>
        </p:nvSpPr>
        <p:spPr>
          <a:xfrm>
            <a:off x="1188750" y="1788000"/>
            <a:ext cx="6766500" cy="1567500"/>
          </a:xfrm>
          <a:prstGeom prst="rect">
            <a:avLst/>
          </a:prstGeom>
        </p:spPr>
        <p:txBody>
          <a:bodyPr anchorCtr="0" anchor="t" bIns="0" lIns="0" spcFirstLastPara="1" rIns="0" wrap="square" tIns="0">
            <a:noAutofit/>
          </a:bodyPr>
          <a:lstStyle/>
          <a:p>
            <a:pPr indent="-330200" lvl="0" marL="457200" rtl="0" algn="l">
              <a:spcBef>
                <a:spcPts val="600"/>
              </a:spcBef>
              <a:spcAft>
                <a:spcPts val="0"/>
              </a:spcAft>
              <a:buClr>
                <a:schemeClr val="lt1"/>
              </a:buClr>
              <a:buSzPts val="1600"/>
              <a:buChar char="●"/>
            </a:pPr>
            <a:r>
              <a:rPr lang="en"/>
              <a:t>Financial constraints and differences in </a:t>
            </a:r>
            <a:r>
              <a:rPr lang="en"/>
              <a:t>level of play</a:t>
            </a:r>
            <a:endParaRPr/>
          </a:p>
          <a:p>
            <a:pPr indent="-330200" lvl="0" marL="457200" rtl="0" algn="l">
              <a:spcBef>
                <a:spcPts val="0"/>
              </a:spcBef>
              <a:spcAft>
                <a:spcPts val="0"/>
              </a:spcAft>
              <a:buClr>
                <a:schemeClr val="lt1"/>
              </a:buClr>
              <a:buSzPts val="1600"/>
              <a:buChar char="●"/>
            </a:pPr>
            <a:r>
              <a:rPr lang="en"/>
              <a:t>Average Fastball Velocity of 82 mph vs. 94 mph (St. Olaf v. MLB Average)</a:t>
            </a:r>
            <a:endParaRPr/>
          </a:p>
          <a:p>
            <a:pPr indent="-330200" lvl="0" marL="457200" rtl="0" algn="l">
              <a:spcBef>
                <a:spcPts val="0"/>
              </a:spcBef>
              <a:spcAft>
                <a:spcPts val="0"/>
              </a:spcAft>
              <a:buClr>
                <a:schemeClr val="lt1"/>
              </a:buClr>
              <a:buSzPts val="1600"/>
              <a:buChar char="●"/>
            </a:pPr>
            <a:r>
              <a:rPr lang="en">
                <a:latin typeface="Montserrat"/>
                <a:ea typeface="Montserrat"/>
                <a:cs typeface="Montserrat"/>
                <a:sym typeface="Montserrat"/>
              </a:rPr>
              <a:t>How can we quickly and accurately evaluate pitchers in a collegiate program?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1188750" y="128400"/>
            <a:ext cx="6766500" cy="1567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Methodology of Stuff+ </a:t>
            </a:r>
            <a:endParaRPr/>
          </a:p>
        </p:txBody>
      </p:sp>
      <p:sp>
        <p:nvSpPr>
          <p:cNvPr id="93" name="Google Shape;93;p20"/>
          <p:cNvSpPr txBox="1"/>
          <p:nvPr>
            <p:ph idx="1" type="body"/>
          </p:nvPr>
        </p:nvSpPr>
        <p:spPr>
          <a:xfrm>
            <a:off x="1188750" y="1788000"/>
            <a:ext cx="6766500" cy="15675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We measured thrown ball data (velocity, spin rate, movement) with a Rapsodo</a:t>
            </a:r>
            <a:endParaRPr/>
          </a:p>
          <a:p>
            <a:pPr indent="-330200" lvl="0" marL="457200" rtl="0" algn="l">
              <a:spcBef>
                <a:spcPts val="0"/>
              </a:spcBef>
              <a:spcAft>
                <a:spcPts val="0"/>
              </a:spcAft>
              <a:buSzPts val="1600"/>
              <a:buChar char="●"/>
            </a:pPr>
            <a:r>
              <a:rPr lang="en"/>
              <a:t>C</a:t>
            </a:r>
            <a:r>
              <a:rPr lang="en"/>
              <a:t>reated a “Stuff Constant” for each pitch by using machine learning to weight various statistics</a:t>
            </a:r>
            <a:endParaRPr/>
          </a:p>
          <a:p>
            <a:pPr indent="-330200" lvl="0" marL="457200" rtl="0" algn="l">
              <a:spcBef>
                <a:spcPts val="0"/>
              </a:spcBef>
              <a:spcAft>
                <a:spcPts val="0"/>
              </a:spcAft>
              <a:buSzPts val="1600"/>
              <a:buChar char="●"/>
            </a:pPr>
            <a:r>
              <a:rPr lang="en"/>
              <a:t>Final statistics were: Whiff%, CSW% (Called Strike% + Swinging Strike%),  and FN% (Percent of 2-Strike counts that result in a Strikeout)</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type="title"/>
          </p:nvPr>
        </p:nvSpPr>
        <p:spPr>
          <a:xfrm>
            <a:off x="548700" y="126300"/>
            <a:ext cx="8046600" cy="1498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Stuff+ Cont. </a:t>
            </a:r>
            <a:endParaRPr/>
          </a:p>
          <a:p>
            <a:pPr indent="0" lvl="0" marL="0" rtl="0" algn="ctr">
              <a:spcBef>
                <a:spcPts val="0"/>
              </a:spcBef>
              <a:spcAft>
                <a:spcPts val="0"/>
              </a:spcAft>
              <a:buNone/>
            </a:pPr>
            <a:r>
              <a:rPr lang="en"/>
              <a:t>Machine Learning</a:t>
            </a:r>
            <a:endParaRPr/>
          </a:p>
        </p:txBody>
      </p:sp>
      <p:sp>
        <p:nvSpPr>
          <p:cNvPr id="99" name="Google Shape;99;p21"/>
          <p:cNvSpPr txBox="1"/>
          <p:nvPr>
            <p:ph idx="1" type="body"/>
          </p:nvPr>
        </p:nvSpPr>
        <p:spPr>
          <a:xfrm>
            <a:off x="50700" y="1940450"/>
            <a:ext cx="5214900" cy="39018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“Stuff Constants” served as response variable – Boruta and XGBoost machine learning used to select and weight thrown ball metrics</a:t>
            </a:r>
            <a:endParaRPr/>
          </a:p>
          <a:p>
            <a:pPr indent="-330200" lvl="0" marL="457200" rtl="0" algn="l">
              <a:spcBef>
                <a:spcPts val="0"/>
              </a:spcBef>
              <a:spcAft>
                <a:spcPts val="0"/>
              </a:spcAft>
              <a:buSzPts val="1600"/>
              <a:buChar char="●"/>
            </a:pPr>
            <a:r>
              <a:rPr lang="en"/>
              <a:t>Regressions between each metric and “Stuff Constant”  </a:t>
            </a:r>
            <a:endParaRPr/>
          </a:p>
          <a:p>
            <a:pPr indent="-254000" lvl="0" marL="342900" rtl="0" algn="l">
              <a:spcBef>
                <a:spcPts val="0"/>
              </a:spcBef>
              <a:spcAft>
                <a:spcPts val="0"/>
              </a:spcAft>
              <a:buSzPts val="1600"/>
              <a:buChar char="●"/>
            </a:pPr>
            <a:r>
              <a:rPr lang="en"/>
              <a:t>E</a:t>
            </a:r>
            <a:r>
              <a:rPr lang="en"/>
              <a:t>ach regression was centered around 100</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00" name="Google Shape;100;p21"/>
          <p:cNvPicPr preferRelativeResize="0"/>
          <p:nvPr/>
        </p:nvPicPr>
        <p:blipFill rotWithShape="1">
          <a:blip r:embed="rId3">
            <a:alphaModFix/>
          </a:blip>
          <a:srcRect b="-2499" l="-1204" r="0" t="1295"/>
          <a:stretch/>
        </p:blipFill>
        <p:spPr>
          <a:xfrm>
            <a:off x="5265599" y="1940438"/>
            <a:ext cx="3878400" cy="2393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2"/>
          <p:cNvSpPr txBox="1"/>
          <p:nvPr>
            <p:ph type="title"/>
          </p:nvPr>
        </p:nvSpPr>
        <p:spPr>
          <a:xfrm>
            <a:off x="581850" y="0"/>
            <a:ext cx="7980300" cy="1015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Final Stuff+</a:t>
            </a:r>
            <a:endParaRPr/>
          </a:p>
        </p:txBody>
      </p:sp>
      <p:pic>
        <p:nvPicPr>
          <p:cNvPr id="106" name="Google Shape;106;p22"/>
          <p:cNvPicPr preferRelativeResize="0"/>
          <p:nvPr/>
        </p:nvPicPr>
        <p:blipFill>
          <a:blip r:embed="rId3">
            <a:alphaModFix/>
          </a:blip>
          <a:stretch>
            <a:fillRect/>
          </a:stretch>
        </p:blipFill>
        <p:spPr>
          <a:xfrm>
            <a:off x="760975" y="1015800"/>
            <a:ext cx="7622049" cy="381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0" y="-395650"/>
            <a:ext cx="9026100" cy="1376400"/>
          </a:xfrm>
          <a:prstGeom prst="rect">
            <a:avLst/>
          </a:prstGeom>
        </p:spPr>
        <p:txBody>
          <a:bodyPr anchorCtr="0" anchor="b" bIns="0" lIns="0" spcFirstLastPara="1" rIns="0" wrap="square" tIns="0">
            <a:noAutofit/>
          </a:bodyPr>
          <a:lstStyle/>
          <a:p>
            <a:pPr indent="457200" lvl="0" marL="2286000" rtl="0" algn="l">
              <a:spcBef>
                <a:spcPts val="0"/>
              </a:spcBef>
              <a:spcAft>
                <a:spcPts val="0"/>
              </a:spcAft>
              <a:buNone/>
            </a:pPr>
            <a:r>
              <a:rPr lang="en"/>
              <a:t>Location+</a:t>
            </a:r>
            <a:endParaRPr/>
          </a:p>
        </p:txBody>
      </p:sp>
      <p:sp>
        <p:nvSpPr>
          <p:cNvPr id="112" name="Google Shape;112;p23"/>
          <p:cNvSpPr txBox="1"/>
          <p:nvPr>
            <p:ph idx="1" type="body"/>
          </p:nvPr>
        </p:nvSpPr>
        <p:spPr>
          <a:xfrm>
            <a:off x="-34350" y="980750"/>
            <a:ext cx="9212700" cy="34164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700"/>
              <a:t>Location+ operates very similarly to our Stuff Constants – FIP as response variable</a:t>
            </a:r>
            <a:endParaRPr sz="1700"/>
          </a:p>
          <a:p>
            <a:pPr indent="-336550" lvl="0" marL="457200" rtl="0" algn="l">
              <a:spcBef>
                <a:spcPts val="0"/>
              </a:spcBef>
              <a:spcAft>
                <a:spcPts val="0"/>
              </a:spcAft>
              <a:buSzPts val="1700"/>
              <a:buChar char="●"/>
            </a:pPr>
            <a:r>
              <a:rPr lang="en" sz="1700"/>
              <a:t>Groundball to Flyball Rate, Called Strike Percentage, Controlled Count Percentage  (% of ABs reaching 2-0, 3-1), Competitive Pitch Percentage, First ⅔ strikes, First Pitch Strikes</a:t>
            </a:r>
            <a:endParaRPr sz="1700"/>
          </a:p>
          <a:p>
            <a:pPr indent="-330200" lvl="0" marL="457200" rtl="0" algn="l">
              <a:spcBef>
                <a:spcPts val="0"/>
              </a:spcBef>
              <a:spcAft>
                <a:spcPts val="0"/>
              </a:spcAft>
              <a:buSzPts val="1600"/>
              <a:buChar char="●"/>
            </a:pPr>
            <a:r>
              <a:rPr lang="en" sz="1700"/>
              <a:t>Regressions for each stat vs FIP in similar fashion</a:t>
            </a:r>
            <a:r>
              <a:rPr lang="en"/>
              <a:t> </a:t>
            </a:r>
            <a:endParaRPr/>
          </a:p>
        </p:txBody>
      </p:sp>
      <p:pic>
        <p:nvPicPr>
          <p:cNvPr id="113" name="Google Shape;113;p23"/>
          <p:cNvPicPr preferRelativeResize="0"/>
          <p:nvPr/>
        </p:nvPicPr>
        <p:blipFill>
          <a:blip r:embed="rId3">
            <a:alphaModFix/>
          </a:blip>
          <a:stretch>
            <a:fillRect/>
          </a:stretch>
        </p:blipFill>
        <p:spPr>
          <a:xfrm>
            <a:off x="1900163" y="2632575"/>
            <a:ext cx="5343687" cy="251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458700" y="213325"/>
            <a:ext cx="8226600" cy="1567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Creation of Final Pitching+</a:t>
            </a:r>
            <a:endParaRPr/>
          </a:p>
        </p:txBody>
      </p:sp>
      <p:sp>
        <p:nvSpPr>
          <p:cNvPr id="119" name="Google Shape;119;p24"/>
          <p:cNvSpPr txBox="1"/>
          <p:nvPr>
            <p:ph idx="1" type="body"/>
          </p:nvPr>
        </p:nvSpPr>
        <p:spPr>
          <a:xfrm>
            <a:off x="316950" y="1780825"/>
            <a:ext cx="8520600" cy="3397200"/>
          </a:xfrm>
          <a:prstGeom prst="rect">
            <a:avLst/>
          </a:prstGeom>
        </p:spPr>
        <p:txBody>
          <a:bodyPr anchorCtr="0" anchor="t" bIns="0" lIns="0" spcFirstLastPara="1" rIns="0" wrap="square" tIns="0">
            <a:noAutofit/>
          </a:bodyPr>
          <a:lstStyle/>
          <a:p>
            <a:pPr indent="-349250" lvl="0" marL="457200" rtl="0" algn="l">
              <a:spcBef>
                <a:spcPts val="600"/>
              </a:spcBef>
              <a:spcAft>
                <a:spcPts val="0"/>
              </a:spcAft>
              <a:buSzPts val="1900"/>
              <a:buChar char="●"/>
            </a:pPr>
            <a:r>
              <a:rPr lang="en" sz="1900"/>
              <a:t>Final Pitching + is calculated as a weighted average of Stuff+ &amp; Location+</a:t>
            </a:r>
            <a:endParaRPr sz="1900"/>
          </a:p>
          <a:p>
            <a:pPr indent="-349250" lvl="0" marL="457200" rtl="0" algn="l">
              <a:spcBef>
                <a:spcPts val="0"/>
              </a:spcBef>
              <a:spcAft>
                <a:spcPts val="0"/>
              </a:spcAft>
              <a:buSzPts val="1900"/>
              <a:buChar char="●"/>
            </a:pPr>
            <a:r>
              <a:rPr lang="en" sz="1900"/>
              <a:t>Based on adjusted R^2 of models against FIP</a:t>
            </a:r>
            <a:endParaRPr sz="1900"/>
          </a:p>
          <a:p>
            <a:pPr indent="-349250" lvl="0" marL="457200" rtl="0" algn="l">
              <a:spcBef>
                <a:spcPts val="0"/>
              </a:spcBef>
              <a:spcAft>
                <a:spcPts val="0"/>
              </a:spcAft>
              <a:buSzPts val="1900"/>
              <a:buChar char="●"/>
            </a:pPr>
            <a:r>
              <a:rPr lang="en" sz="1900"/>
              <a:t>Final Adjusted R^2 of our Pitching+   </a:t>
            </a:r>
            <a:endParaRPr sz="1900"/>
          </a:p>
          <a:p>
            <a:pPr indent="-349250" lvl="0" marL="457200" rtl="0" algn="l">
              <a:spcBef>
                <a:spcPts val="0"/>
              </a:spcBef>
              <a:spcAft>
                <a:spcPts val="0"/>
              </a:spcAft>
              <a:buSzPts val="1900"/>
              <a:buChar char="●"/>
            </a:pPr>
            <a:r>
              <a:rPr lang="en" sz="1900"/>
              <a:t>Against FIP = .394</a:t>
            </a:r>
            <a:endParaRPr sz="1900"/>
          </a:p>
          <a:p>
            <a:pPr indent="-349250" lvl="0" marL="457200" rtl="0" algn="l">
              <a:spcBef>
                <a:spcPts val="0"/>
              </a:spcBef>
              <a:spcAft>
                <a:spcPts val="0"/>
              </a:spcAft>
              <a:buSzPts val="1900"/>
              <a:buChar char="●"/>
            </a:pPr>
            <a:r>
              <a:rPr lang="en" sz="1900"/>
              <a:t>Against ERA= .619</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1188725" y="1028875"/>
            <a:ext cx="6766500" cy="1567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25" name="Google Shape;125;p25"/>
          <p:cNvSpPr txBox="1"/>
          <p:nvPr>
            <p:ph idx="1" type="body"/>
          </p:nvPr>
        </p:nvSpPr>
        <p:spPr>
          <a:xfrm>
            <a:off x="1188725" y="2851925"/>
            <a:ext cx="6766500" cy="1567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126" name="Google Shape;126;p25"/>
          <p:cNvPicPr preferRelativeResize="0"/>
          <p:nvPr/>
        </p:nvPicPr>
        <p:blipFill>
          <a:blip r:embed="rId3">
            <a:alphaModFix/>
          </a:blip>
          <a:stretch>
            <a:fillRect/>
          </a:stretch>
        </p:blipFill>
        <p:spPr>
          <a:xfrm>
            <a:off x="0" y="285750"/>
            <a:ext cx="9144000" cy="4572000"/>
          </a:xfrm>
          <a:prstGeom prst="rect">
            <a:avLst/>
          </a:prstGeom>
          <a:noFill/>
          <a:ln>
            <a:noFill/>
          </a:ln>
        </p:spPr>
      </p:pic>
      <p:pic>
        <p:nvPicPr>
          <p:cNvPr id="127" name="Google Shape;127;p25"/>
          <p:cNvPicPr preferRelativeResize="0"/>
          <p:nvPr/>
        </p:nvPicPr>
        <p:blipFill>
          <a:blip r:embed="rId4">
            <a:alphaModFix/>
          </a:blip>
          <a:stretch>
            <a:fillRect/>
          </a:stretch>
        </p:blipFill>
        <p:spPr>
          <a:xfrm>
            <a:off x="0" y="285750"/>
            <a:ext cx="9144000" cy="45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