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6" r:id="rId3"/>
    <p:sldId id="276" r:id="rId4"/>
    <p:sldId id="297" r:id="rId5"/>
    <p:sldId id="298" r:id="rId6"/>
    <p:sldId id="299" r:id="rId7"/>
    <p:sldId id="291" r:id="rId8"/>
    <p:sldId id="292" r:id="rId9"/>
    <p:sldId id="259" r:id="rId10"/>
    <p:sldId id="307" r:id="rId11"/>
    <p:sldId id="301" r:id="rId12"/>
    <p:sldId id="267" r:id="rId13"/>
    <p:sldId id="293" r:id="rId14"/>
    <p:sldId id="302" r:id="rId15"/>
    <p:sldId id="308" r:id="rId16"/>
    <p:sldId id="270" r:id="rId17"/>
    <p:sldId id="283" r:id="rId18"/>
    <p:sldId id="279" r:id="rId19"/>
    <p:sldId id="284" r:id="rId20"/>
    <p:sldId id="280" r:id="rId21"/>
    <p:sldId id="296" r:id="rId22"/>
    <p:sldId id="309" r:id="rId23"/>
    <p:sldId id="305" r:id="rId24"/>
    <p:sldId id="273" r:id="rId25"/>
    <p:sldId id="310" r:id="rId26"/>
    <p:sldId id="311" r:id="rId27"/>
    <p:sldId id="272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85552" autoAdjust="0"/>
  </p:normalViewPr>
  <p:slideViewPr>
    <p:cSldViewPr snapToGrid="0">
      <p:cViewPr varScale="1">
        <p:scale>
          <a:sx n="56" d="100"/>
          <a:sy n="56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E222-63C3-4EBC-9B89-A6E73F560C4F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F8A27-20A9-4DEE-BD80-77674856CC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28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B655F-5968-439C-B432-F4C46920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A195F8-B97D-6CB5-5AC1-AE20385F6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AC5341-7A18-26D7-DCF3-D462E63E1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武田さんのスライドを入れる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2B1BC8-3C53-5132-617B-F3E9F113A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2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20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数字も入れる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1A5C-5666-296B-B8BD-5C5590AA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CF7EC3-9FE2-58A5-16FD-74231EE2C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370DF01-8AE2-C96B-6815-0DA7EEBC3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ラプソードから、投球分布の絵を持ってくる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86B8B9-5B56-B18F-D937-FFC351EE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9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23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55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日本地図を入れる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F8A27-20A9-4DEE-BD80-77674856CC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C7F4-1663-AAD6-811D-5461B84E0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25E1A2-E149-C519-8BB0-44F5F6EBE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B96CE9-6673-8FA6-0BAC-4ECFBC734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日本地図を入れる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FEAC11-1C1D-FCBC-B7F4-1CC863761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48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Pre-</a:t>
            </a:r>
            <a:r>
              <a:rPr kumimoji="1" lang="ja-JP" altLang="en-US" dirty="0"/>
              <a:t>トレーニング</a:t>
            </a:r>
            <a:r>
              <a:rPr kumimoji="1" lang="en-US" altLang="ja-JP" dirty="0"/>
              <a:t>-post</a:t>
            </a:r>
            <a:r>
              <a:rPr kumimoji="1" lang="ja-JP" altLang="en-US" dirty="0"/>
              <a:t>　を図で示す。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4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37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数字も入れる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F8A27-20A9-4DEE-BD80-77674856CC5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9554F-8CC7-A008-3714-2DAB8DF4E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2D7DA5-11C0-8176-FD04-79774CBF3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D20037-6D86-C4DE-C257-B9BEEE9A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E9B62-B255-A4A6-C36B-9EAFACEA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FBE806-7751-54C4-C187-A96B6AC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A9B893-63ED-5EBB-5BFB-6D55312C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C360-34B8-3B22-D400-06977D30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DC67FD-F639-92C2-1D52-DAC1482E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617001-5F34-F165-A4DB-A92BEB5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7521DC-11B2-B00D-073B-156CE6A6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82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1CFEF8-04FB-F7D9-98E1-7F88CD01C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C31E97-E117-2E80-B2D4-A83C87ACD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0E54F8-F6D2-A293-DE99-1A7196C5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A6229E-4EB0-30AE-1A6A-50647429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BF1D58-A4EE-3652-94FA-42246FF4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5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4A893-ACF2-B406-EFD2-28561F0F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C5E8C-6201-7DA8-99E3-19892B5C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0FF69-E426-56CC-4358-4ACF1A4C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FBCCC-51FE-5400-3A10-0957C8E4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511271-611E-F301-6C13-A213941C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55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DE6A1-F8D0-3CF0-2BDB-306829EF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D1B989-0B4F-DDF8-BB1B-982160A9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775E3B-02D1-290F-700A-AD1E86AA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CCF60F-9710-BBBA-5AFA-6B70371D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F7B9E9-3B66-EDED-7C91-2C8D591C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17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4E583D-A5AF-402F-7F56-92DDC8B6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CE76F-576B-7419-28F1-1C05C0C5A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E0312B-740C-9A97-374C-382C0020D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1CA1F4-EDF8-5652-E14C-9E642C44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255A5D-5F87-ECEE-A61F-DE853E33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746F4B-147B-2DA4-6F84-11D55CF1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1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9C4ED-1DAE-DFAE-1FA9-7F2629E1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82C07A-F828-6AC4-C5FC-73465B7B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20E6DF-4348-AF38-9B17-0326AB4B7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8688A1-26E2-4591-201D-2EEE55C22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373B77-745D-BD69-26EF-65E8389B8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B3FF9B-9C2A-2EFB-B3BA-A6B1C2DF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46432C-9299-8074-E139-BEF28622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7C6B0D-5728-5D7D-2FA0-9CEEC309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00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4B8F0-038F-75C2-FF41-46D60C31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BCB2BA-A574-F6A6-0B74-92746A49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EC0844-FA0C-774F-8AB9-328948EF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A11163-4703-1B71-9F0E-30E882C1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03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CC3382-0CD2-7527-DF87-E365131A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122C58-57F3-E1B5-2ED4-A43F0C09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1D9595-8A47-6AB1-8BC3-C9F2A8D1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50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4744C-B7AC-8CD1-FF5D-289501C8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A1F35D-536E-36C8-9B8D-3924EA42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3C07BF-88B4-7DEE-D858-B496E5707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5A105D-336B-4CFA-C6C3-E3B0AD26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0F3835-AF7A-8A8C-BBF7-36687B5C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C2B47E-FFEB-D01E-F62D-16F459EB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31936-8FA8-6C1C-1CEC-0F012938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8098D5-585C-B7AB-96A2-71BCD3AD8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3C37B0-1F63-1E04-DF1F-6456E21C9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D753BD-5695-EC5E-8D57-9AA9E385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038567-2C7B-C74C-64B7-F3E1975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853591-9292-F615-6442-A4DD49C4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411287-9FEF-0401-AA53-65B47AE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65F0D3-E8C1-BB43-1B32-FFA9E6F9C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59007D-EEB3-94D8-5957-98237479F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4DAF-62B4-4182-BA6A-8064D0AC4951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93D57E-5B27-C5E7-2718-47B37E46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B12C5F-A4FC-D690-48C2-E5F18AF2F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7B8D-F644-4E7A-B2DD-F1A3897F3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1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tgtQFihXZw?si=v50gP3gcCLEqoWC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53EFD-9249-16F1-2870-915003AD9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40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Refining Baseball Pitching Accuracy: Assessing the Impact of Immediate Feedback on Pitching Precision</a:t>
            </a:r>
            <a:endParaRPr kumimoji="1" lang="ja-JP" altLang="en-US" sz="115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E48B49-D320-F9D1-E676-2F6F3AA42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41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kern="100" dirty="0" err="1">
                <a:effectLst/>
                <a:latin typeface="Century" panose="020406040505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Takafumi</a:t>
            </a:r>
            <a:r>
              <a:rPr lang="en-US" altLang="ja-JP" kern="100" dirty="0">
                <a:effectLst/>
                <a:latin typeface="Century" panose="020406040505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Hayashi (Asahi University)</a:t>
            </a:r>
          </a:p>
          <a:p>
            <a:pPr>
              <a:lnSpc>
                <a:spcPct val="120000"/>
              </a:lnSpc>
            </a:pPr>
            <a:r>
              <a:rPr lang="en-US" altLang="ja-JP" kern="100" dirty="0" err="1">
                <a:effectLst/>
                <a:latin typeface="Century" panose="020406040505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Takaaki</a:t>
            </a:r>
            <a:r>
              <a:rPr lang="en-US" altLang="ja-JP" kern="100" dirty="0">
                <a:effectLst/>
                <a:latin typeface="Century" panose="020406040505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Nara (University of Tsukuba)</a:t>
            </a:r>
          </a:p>
          <a:p>
            <a:pPr>
              <a:lnSpc>
                <a:spcPct val="120000"/>
              </a:lnSpc>
            </a:pPr>
            <a:r>
              <a:rPr lang="en-US" altLang="ja-JP" kern="100" dirty="0">
                <a:effectLst/>
                <a:latin typeface="Century" panose="020406040505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Takehiko Sano (Keio University)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03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5F5B8-90CF-74C4-B50A-2CB6EA3B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E6D7C-1BCD-4FBE-AC19-3BC155FD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Method:</a:t>
            </a:r>
            <a:r>
              <a:rPr lang="ja-JP" altLang="en-US" b="1" dirty="0"/>
              <a:t> </a:t>
            </a:r>
            <a:r>
              <a:rPr kumimoji="1" lang="en-US" altLang="ja-JP" sz="4400" b="1" dirty="0"/>
              <a:t>Subjects</a:t>
            </a: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58F95C-A7AC-0B98-1B95-84C83671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200" b="1" dirty="0"/>
              <a:t>Twelve male pitchers (</a:t>
            </a:r>
            <a:r>
              <a:rPr lang="en-US" altLang="ja-JP" sz="3200" b="1" dirty="0"/>
              <a:t>Mean a</a:t>
            </a:r>
            <a:r>
              <a:rPr kumimoji="1" lang="en-US" altLang="ja-JP" sz="3200" b="1" dirty="0"/>
              <a:t>ge: 21.4±1.8 years)</a:t>
            </a:r>
          </a:p>
          <a:p>
            <a:pPr>
              <a:lnSpc>
                <a:spcPct val="100000"/>
              </a:lnSpc>
            </a:pPr>
            <a:r>
              <a:rPr lang="en-US" altLang="ja-JP" sz="3200" b="1" dirty="0"/>
              <a:t>The pitchers were s</a:t>
            </a:r>
            <a:r>
              <a:rPr kumimoji="1" lang="en-US" altLang="ja-JP" sz="3200" b="1" dirty="0"/>
              <a:t>emi-professional or college-level players.</a:t>
            </a:r>
          </a:p>
          <a:p>
            <a:pPr>
              <a:lnSpc>
                <a:spcPct val="100000"/>
              </a:lnSpc>
            </a:pPr>
            <a:r>
              <a:rPr lang="en-US" altLang="ja-JP" sz="3200" b="1" dirty="0"/>
              <a:t>They</a:t>
            </a:r>
            <a:r>
              <a:rPr kumimoji="1" lang="en-US" altLang="ja-JP" sz="3200" b="1" dirty="0"/>
              <a:t> were assigned to intervention and control groups (</a:t>
            </a:r>
            <a:r>
              <a:rPr lang="en-US" altLang="ja-JP" sz="3200" b="1" dirty="0"/>
              <a:t>s</a:t>
            </a:r>
            <a:r>
              <a:rPr kumimoji="1" lang="en-US" altLang="ja-JP" sz="3200" b="1" dirty="0"/>
              <a:t>ix subjects per group).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8BF844-D1CB-9E62-FEAF-D553F3AB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03" y="4254819"/>
            <a:ext cx="4163650" cy="23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9C194-F515-B86F-A094-B543035F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BC6CD1-E74A-AE7D-0148-5EE6E265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Method:</a:t>
            </a:r>
            <a:r>
              <a:rPr lang="ja-JP" altLang="en-US" b="1" dirty="0"/>
              <a:t> </a:t>
            </a:r>
            <a:r>
              <a:rPr kumimoji="1" lang="en-US" altLang="ja-JP" b="1" dirty="0"/>
              <a:t>Experimental Protocol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E36593-C599-0D7D-7E5E-91FA2594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553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 dirty="0"/>
              <a:t>The intervention group received pitching sessions with immediate feedback on errors.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“Aiming for the outside low corner”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Five sessions held once a week, with 20 pitches per session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308E47E-8539-0334-F3F3-D35E94338CA4}"/>
              </a:ext>
            </a:extLst>
          </p:cNvPr>
          <p:cNvSpPr/>
          <p:nvPr/>
        </p:nvSpPr>
        <p:spPr>
          <a:xfrm>
            <a:off x="1270361" y="5118900"/>
            <a:ext cx="9651278" cy="13367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/>
              <a:t>The intervention group received </a:t>
            </a:r>
          </a:p>
          <a:p>
            <a:pPr algn="ctr"/>
            <a:r>
              <a:rPr kumimoji="1" lang="en-US" altLang="ja-JP" sz="3600" b="1" dirty="0"/>
              <a:t>100 pitches of immediate feedback.</a:t>
            </a:r>
            <a:endParaRPr kumimoji="1" lang="ja-JP" altLang="en-US" sz="3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5B2E82-7044-ED44-2C19-A74105EBC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8" y="4079883"/>
            <a:ext cx="11182584" cy="8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B6EC-67A5-4F76-4D0E-394FA16F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A54F4-A2FB-F98B-58DA-F65DB73B05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en-US" altLang="ja-JP" b="1" dirty="0"/>
              <a:t>Method: Measuring Pitching Error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19279B-C523-5C4F-FC9A-53DA9693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kumimoji="1" lang="ja-JP" altLang="en-US" sz="3200" b="1"/>
          </a:p>
        </p:txBody>
      </p:sp>
      <p:pic>
        <p:nvPicPr>
          <p:cNvPr id="4" name="20211112_144339">
            <a:hlinkClick r:id="" action="ppaction://media"/>
            <a:extLst>
              <a:ext uri="{FF2B5EF4-FFF2-40B4-BE49-F238E27FC236}">
                <a16:creationId xmlns:a16="http://schemas.microsoft.com/office/drawing/2014/main" id="{19FB9B7C-2742-6060-31A3-70DCDA5C3A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1421588"/>
            <a:ext cx="11544300" cy="692658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95B1562-6A10-5EEF-F52C-BE4BF96BA965}"/>
              </a:ext>
            </a:extLst>
          </p:cNvPr>
          <p:cNvGrpSpPr/>
          <p:nvPr/>
        </p:nvGrpSpPr>
        <p:grpSpPr>
          <a:xfrm>
            <a:off x="1154921" y="1887321"/>
            <a:ext cx="9882158" cy="10796261"/>
            <a:chOff x="-8962037" y="2322088"/>
            <a:chExt cx="9882158" cy="1079626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C361F12-64DF-8D69-65D2-A37DA6F2E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962037" y="2322088"/>
              <a:ext cx="9882158" cy="10796261"/>
            </a:xfrm>
            <a:prstGeom prst="rect">
              <a:avLst/>
            </a:prstGeom>
          </p:spPr>
        </p:pic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48485E5-0639-DE9D-F300-0255822983CC}"/>
                </a:ext>
              </a:extLst>
            </p:cNvPr>
            <p:cNvSpPr/>
            <p:nvPr/>
          </p:nvSpPr>
          <p:spPr>
            <a:xfrm>
              <a:off x="-6466113" y="3004457"/>
              <a:ext cx="3429000" cy="2808514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58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4386-3CAF-60DE-7A21-3A11DDD2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7FCB3-A526-A434-5982-9C65CFB2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Method: Measuring Pitching Error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78743-2923-CE57-4C7C-C02E44F6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02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 dirty="0"/>
              <a:t>Using a high-speed camera</a:t>
            </a:r>
            <a:r>
              <a:rPr lang="ja-JP" altLang="en-US" b="1" dirty="0"/>
              <a:t> </a:t>
            </a:r>
            <a:r>
              <a:rPr lang="en-US" altLang="ja-JP" b="1" dirty="0"/>
              <a:t>(HAS-U2, 300Hz)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The distance from the mitt's center at the release to the ball's center just before the catch</a:t>
            </a:r>
          </a:p>
          <a:p>
            <a:pPr>
              <a:lnSpc>
                <a:spcPct val="100000"/>
              </a:lnSpc>
            </a:pPr>
            <a:r>
              <a:rPr lang="en-US" altLang="ja-JP" b="1" dirty="0"/>
              <a:t>U</a:t>
            </a:r>
            <a:r>
              <a:rPr kumimoji="1" lang="en-US" altLang="ja-JP" b="1" dirty="0"/>
              <a:t>sing the two-dimensional direct linear- transformation method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E5189D-0E9F-846C-B5B9-71BDC295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31" y="4529232"/>
            <a:ext cx="6980616" cy="2153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92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89B4-DB49-B1FC-E75F-4CF3B7A6B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20A1D-2C2E-3B12-A150-AFB8F387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Method: </a:t>
            </a:r>
            <a:r>
              <a:rPr kumimoji="1" lang="en-CA" altLang="ja-JP" b="1" dirty="0"/>
              <a:t>Measuring </a:t>
            </a:r>
            <a:r>
              <a:rPr kumimoji="1" lang="en-US" altLang="ja-JP" b="1" dirty="0"/>
              <a:t>Velocity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B73725-0907-7CA6-EB5E-945E0CB7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30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b="1" dirty="0"/>
              <a:t>Using Rapsodo Pitching 2.0 (Rapsodo, Inc., MO, USA)</a:t>
            </a:r>
          </a:p>
          <a:p>
            <a:pPr>
              <a:lnSpc>
                <a:spcPct val="100000"/>
              </a:lnSpc>
            </a:pPr>
            <a:r>
              <a:rPr lang="en-US" altLang="ja-JP" b="1" dirty="0"/>
              <a:t>Velocity feedback not provided</a:t>
            </a:r>
          </a:p>
          <a:p>
            <a:pPr>
              <a:lnSpc>
                <a:spcPct val="100000"/>
              </a:lnSpc>
            </a:pPr>
            <a:endParaRPr lang="en-US" altLang="ja-JP" b="1" dirty="0"/>
          </a:p>
        </p:txBody>
      </p:sp>
      <p:pic>
        <p:nvPicPr>
          <p:cNvPr id="4" name="Google Shape;99;p16">
            <a:extLst>
              <a:ext uri="{FF2B5EF4-FFF2-40B4-BE49-F238E27FC236}">
                <a16:creationId xmlns:a16="http://schemas.microsoft.com/office/drawing/2014/main" id="{162926BF-A9FB-041C-7996-A0AFA079EF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67988" y="3221381"/>
            <a:ext cx="2812465" cy="2441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71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D8476-B2CC-FEF1-6485-7DBCE4F0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4D822-468E-3577-F621-EBAA85F4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Method: Statistical Analysis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ED5C9-DF99-A0F9-D72A-702B8786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 dirty="0"/>
              <a:t>Pitching error:</a:t>
            </a:r>
            <a:r>
              <a:rPr lang="en-US" altLang="ja-JP" b="1" dirty="0"/>
              <a:t> U</a:t>
            </a:r>
            <a:r>
              <a:rPr kumimoji="1" lang="en-US" altLang="ja-JP" b="1" dirty="0"/>
              <a:t>tilized the 95% confidence ellipse area as the metric for pitching error</a:t>
            </a:r>
            <a:r>
              <a:rPr lang="ja-JP" altLang="en-US" b="1" dirty="0"/>
              <a:t> </a:t>
            </a:r>
            <a:r>
              <a:rPr lang="en-US" altLang="ja-JP" b="1" dirty="0"/>
              <a:t>(Kusafuka et al., 2020)</a:t>
            </a:r>
            <a:endParaRPr kumimoji="1" lang="en-US" altLang="ja-JP" b="1" dirty="0"/>
          </a:p>
          <a:p>
            <a:pPr>
              <a:lnSpc>
                <a:spcPct val="100000"/>
              </a:lnSpc>
            </a:pPr>
            <a:r>
              <a:rPr lang="en-US" altLang="ja-JP" b="1" dirty="0"/>
              <a:t>Pitching velocity: Calculated as the average of ten pitches pre- and post-experiment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b="1" dirty="0"/>
              <a:t>　</a:t>
            </a:r>
            <a:endParaRPr lang="en-US" altLang="ja-JP" b="1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b="1" dirty="0"/>
              <a:t>　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00E1E0C-593A-CB60-4CCD-32A4B1F3CE10}"/>
              </a:ext>
            </a:extLst>
          </p:cNvPr>
          <p:cNvSpPr/>
          <p:nvPr/>
        </p:nvSpPr>
        <p:spPr>
          <a:xfrm>
            <a:off x="1270361" y="3975900"/>
            <a:ext cx="9651278" cy="13367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 two-way ANOVA was conducted at the 5% significance level.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0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F61D1-A12A-7CC7-BBC0-5D43BA37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65775-B97C-E80F-9F2E-D0578372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Result: </a:t>
            </a:r>
            <a:r>
              <a:rPr kumimoji="1" lang="en-US" altLang="ja-JP" b="1" dirty="0"/>
              <a:t>Pitching error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1F96D-FAD3-98DF-A939-75CC4E28AB23}"/>
              </a:ext>
            </a:extLst>
          </p:cNvPr>
          <p:cNvSpPr txBox="1"/>
          <p:nvPr/>
        </p:nvSpPr>
        <p:spPr>
          <a:xfrm>
            <a:off x="2478665" y="5709384"/>
            <a:ext cx="72346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Pre- and Post-Intervention Evaluation Results Depicted with 95% Confidence Ellipse Areas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BE2B51-790E-A615-46AF-21D09A34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5" y="1497620"/>
            <a:ext cx="1065911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734B-92ED-7430-AE4A-BE86151F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0A6-ADB1-827F-E274-647397BC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Result: </a:t>
            </a:r>
            <a:r>
              <a:rPr kumimoji="1" lang="en-US" altLang="ja-JP" b="1" dirty="0"/>
              <a:t>Pitching Error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849BD4-266F-2545-FB76-DD183BBEB647}"/>
              </a:ext>
            </a:extLst>
          </p:cNvPr>
          <p:cNvSpPr txBox="1"/>
          <p:nvPr/>
        </p:nvSpPr>
        <p:spPr>
          <a:xfrm>
            <a:off x="1162976" y="5738383"/>
            <a:ext cx="56089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Comparison of 95% Confidence Ellipse Areas between the Intervention and Control Groups</a:t>
            </a:r>
            <a:endParaRPr lang="ja-JP" altLang="en-US" sz="20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1AEC026-639E-A826-729C-DAA402B9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960" y="1690688"/>
            <a:ext cx="551529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 dirty="0"/>
              <a:t>Intervention group: from 11,344 ± 5,654 cm</a:t>
            </a:r>
            <a:r>
              <a:rPr kumimoji="1" lang="en-US" altLang="ja-JP" b="1" baseline="30000" dirty="0"/>
              <a:t>2</a:t>
            </a:r>
            <a:r>
              <a:rPr kumimoji="1" lang="en-US" altLang="ja-JP" b="1" dirty="0"/>
              <a:t> to 6,483 ± 1,701 cm</a:t>
            </a:r>
            <a:r>
              <a:rPr kumimoji="1" lang="en-US" altLang="ja-JP" b="1" baseline="30000" dirty="0"/>
              <a:t>2</a:t>
            </a:r>
            <a:r>
              <a:rPr kumimoji="1" lang="en-US" altLang="ja-JP" b="1" dirty="0"/>
              <a:t>, p = 0.024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Control group: smaller 95% confidence ellipse area than intervention group (</a:t>
            </a:r>
            <a:r>
              <a:rPr kumimoji="1" lang="sv-SE" altLang="ja-JP" b="1" dirty="0"/>
              <a:t>11,344 ± 5,654 cm</a:t>
            </a:r>
            <a:r>
              <a:rPr kumimoji="1" lang="en-US" altLang="ja-JP" b="1" baseline="30000" dirty="0"/>
              <a:t>2</a:t>
            </a:r>
            <a:r>
              <a:rPr kumimoji="1" lang="sv-SE" altLang="ja-JP" b="1" dirty="0"/>
              <a:t> vs. 5,485 ± 2,293 cm</a:t>
            </a:r>
            <a:r>
              <a:rPr kumimoji="1" lang="en-US" altLang="ja-JP" b="1" baseline="30000" dirty="0"/>
              <a:t>2</a:t>
            </a:r>
            <a:r>
              <a:rPr kumimoji="1" lang="sv-SE" altLang="ja-JP" b="1" dirty="0"/>
              <a:t>, p = 0.040</a:t>
            </a:r>
            <a:r>
              <a:rPr kumimoji="1" lang="en-US" altLang="ja-JP" b="1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b="1" dirty="0"/>
          </a:p>
          <a:p>
            <a:pPr>
              <a:lnSpc>
                <a:spcPct val="100000"/>
              </a:lnSpc>
            </a:pPr>
            <a:endParaRPr kumimoji="1" lang="en-US" altLang="ja-JP" b="1" dirty="0"/>
          </a:p>
          <a:p>
            <a:pPr marL="0" indent="0">
              <a:lnSpc>
                <a:spcPct val="100000"/>
              </a:lnSpc>
              <a:buNone/>
            </a:pPr>
            <a:endParaRPr kumimoji="1" lang="ja-JP" altLang="en-US" b="1" dirty="0"/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045C4CB9-0FB7-9774-3732-0C173B59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" y="1532143"/>
            <a:ext cx="57226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D1B97-F902-09D4-2CC5-836361D28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8FA85-858E-955F-B33D-B76E75B0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Result: Pitching Velocity</a:t>
            </a:r>
            <a:endParaRPr kumimoji="1"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B551EB-EE25-6DC6-D277-479712E15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6" y="1527637"/>
            <a:ext cx="10696714" cy="46118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274E13-A658-E309-3751-3B9DF72BCD43}"/>
              </a:ext>
            </a:extLst>
          </p:cNvPr>
          <p:cNvSpPr txBox="1"/>
          <p:nvPr/>
        </p:nvSpPr>
        <p:spPr>
          <a:xfrm>
            <a:off x="3047048" y="6036603"/>
            <a:ext cx="60979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Comparison of 95% Confidence Ellipse Areas between the Intervention and Control Groups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43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B181F-65CF-E1E4-EC03-321D3E1B7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6BBF7-9B33-32A9-765B-93D9C796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Result: Pitching Velocity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FB2ED9-0135-765C-4760-C93973DBC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9" y="1560036"/>
            <a:ext cx="5429541" cy="4255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0C6490-07A2-EA1C-7555-59DF741A0D04}"/>
              </a:ext>
            </a:extLst>
          </p:cNvPr>
          <p:cNvSpPr txBox="1"/>
          <p:nvPr/>
        </p:nvSpPr>
        <p:spPr>
          <a:xfrm>
            <a:off x="1526584" y="5846544"/>
            <a:ext cx="45694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Comparison of Pitching Velocity between the Intervention and Control Groups</a:t>
            </a: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459FE64-69E4-CC6B-F880-690F3027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200" y="1614855"/>
            <a:ext cx="551529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b="1" dirty="0"/>
              <a:t>The p</a:t>
            </a:r>
            <a:r>
              <a:rPr kumimoji="1" lang="en-US" altLang="ja-JP" b="1" dirty="0"/>
              <a:t>ost-experiment velocities are lower than the pre-experiment velocities.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Intervention group:  from 130.9 ± 3.3 km/h to 128.7 ± 3.3 km/h, p= 0.02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Control group: from 132.6 ± 5.0 km/h to 130.2 ± 3.6 km/h, p= 0.01</a:t>
            </a:r>
            <a:endParaRPr lang="en-US" altLang="ja-JP" b="1" dirty="0"/>
          </a:p>
          <a:p>
            <a:pPr>
              <a:lnSpc>
                <a:spcPct val="100000"/>
              </a:lnSpc>
            </a:pPr>
            <a:endParaRPr kumimoji="1" lang="en-US" altLang="ja-JP" b="1" dirty="0"/>
          </a:p>
          <a:p>
            <a:pPr marL="0" indent="0">
              <a:lnSpc>
                <a:spcPct val="100000"/>
              </a:lnSpc>
              <a:buNone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1407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F58A7-CD38-3624-FA66-50391D6F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594994-2509-4C13-F9E6-17E4B1B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Self-introduction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C9705-C701-781C-960F-6F84E546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836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3600" b="1" dirty="0"/>
              <a:t>I am a Japanese baseball researcher.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3600" b="1" dirty="0"/>
              <a:t>I used to be a baseball player.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3600" b="1" dirty="0"/>
              <a:t>During my time playing baseball, </a:t>
            </a:r>
            <a:r>
              <a:rPr lang="en-US" altLang="ja-JP" sz="3600" b="1" dirty="0"/>
              <a:t>my team</a:t>
            </a:r>
            <a:r>
              <a:rPr kumimoji="1" lang="en-US" altLang="ja-JP" sz="3600" b="1" dirty="0"/>
              <a:t> defeated the team </a:t>
            </a:r>
            <a:r>
              <a:rPr lang="en-US" altLang="ja-JP" sz="3600" b="1" dirty="0"/>
              <a:t>representing </a:t>
            </a:r>
            <a:r>
              <a:rPr kumimoji="1" lang="en-US" altLang="ja-JP" sz="3600" b="1" dirty="0"/>
              <a:t>US colleges (1997).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958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641E7-5749-B085-BF60-C8E42EBE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3BF4E-FFF9-65A4-CBC6-B933DFC7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 Discussion: Pitching Error and Velocity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724612-F41D-8168-43C2-C66DEFA1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200" b="1" dirty="0"/>
              <a:t>Immediate error feedback may enhance pitching accuracy.</a:t>
            </a:r>
          </a:p>
          <a:p>
            <a:pPr>
              <a:lnSpc>
                <a:spcPct val="100000"/>
              </a:lnSpc>
            </a:pPr>
            <a:r>
              <a:rPr lang="en-US" altLang="ja-JP" sz="3200" b="1" dirty="0"/>
              <a:t>The effect may be more pronounced in pitchers with low accuracy (&gt;</a:t>
            </a:r>
            <a:r>
              <a:rPr lang="ja-JP" altLang="en-US" sz="3200" b="1" dirty="0"/>
              <a:t> </a:t>
            </a:r>
            <a:r>
              <a:rPr lang="en-US" altLang="ja-JP" sz="3200" b="1" dirty="0"/>
              <a:t>14,000</a:t>
            </a:r>
            <a:r>
              <a:rPr lang="ja-JP" altLang="en-US" sz="3200" b="1" dirty="0"/>
              <a:t> </a:t>
            </a:r>
            <a:r>
              <a:rPr lang="en-US" altLang="ja-JP" sz="3200" b="1" dirty="0"/>
              <a:t>cm</a:t>
            </a:r>
            <a:r>
              <a:rPr lang="en-US" altLang="ja-JP" sz="3200" b="1" baseline="30000" dirty="0"/>
              <a:t>2</a:t>
            </a:r>
            <a:r>
              <a:rPr lang="en-US" altLang="ja-JP" sz="3200" b="1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305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6B4B-16AD-3AA7-5779-78307EE6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5DC44-D5D2-D7F1-00D2-DA0C9615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 Discussion</a:t>
            </a:r>
            <a:r>
              <a:rPr lang="en-US" altLang="ja-JP" b="1" dirty="0"/>
              <a:t>: Why was it effective?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69B32E-960B-1061-833B-C0F0EB122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b="1" dirty="0"/>
              <a:t>Using KRFB to promote external focus is suitable for target-aiming competitions (Keller et al., 2022).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KRFB enhances understanding of pitching error magnitude and distribution shape (Ota et al., 2015; Yamamoto et al., 2019).</a:t>
            </a:r>
            <a:r>
              <a:rPr kumimoji="1" lang="ja-JP" altLang="en-US" b="1" dirty="0"/>
              <a:t> </a:t>
            </a:r>
            <a:endParaRPr kumimoji="1" lang="en-US" altLang="ja-JP" b="1" dirty="0"/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Feedback required approximately 40 seconds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9624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83F22-47D5-C289-E54E-0B4F34EC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EC127-140C-C2EF-2419-0467DFCE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Limitations and Directions for Future Work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931D5A-4763-3A20-0F3B-5E9F1CC2F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200" b="1" dirty="0"/>
              <a:t>Future studies should: </a:t>
            </a:r>
          </a:p>
          <a:p>
            <a:pPr lvl="1">
              <a:lnSpc>
                <a:spcPct val="100000"/>
              </a:lnSpc>
            </a:pPr>
            <a:r>
              <a:rPr lang="en-US" altLang="ja-JP" sz="2800" b="1" dirty="0"/>
              <a:t>U</a:t>
            </a:r>
            <a:r>
              <a:rPr kumimoji="1" lang="en-US" altLang="ja-JP" sz="2800" b="1" dirty="0"/>
              <a:t>se samples with </a:t>
            </a:r>
            <a:r>
              <a:rPr lang="en-US" altLang="ja-JP" sz="2800" b="1" dirty="0"/>
              <a:t>participants</a:t>
            </a:r>
            <a:r>
              <a:rPr kumimoji="1" lang="en-US" altLang="ja-JP" sz="2800" b="1" dirty="0"/>
              <a:t> from various age groups </a:t>
            </a:r>
          </a:p>
          <a:p>
            <a:pPr lvl="1">
              <a:lnSpc>
                <a:spcPct val="100000"/>
              </a:lnSpc>
            </a:pPr>
            <a:r>
              <a:rPr lang="en-US" altLang="ja-JP" sz="2800" b="1" dirty="0"/>
              <a:t>V</a:t>
            </a:r>
            <a:r>
              <a:rPr kumimoji="1" lang="en-US" altLang="ja-JP" sz="2800" b="1" dirty="0"/>
              <a:t>erify the effects of changing th</a:t>
            </a:r>
            <a:r>
              <a:rPr lang="en-US" altLang="ja-JP" sz="2800" b="1" dirty="0"/>
              <a:t>e </a:t>
            </a:r>
            <a:r>
              <a:rPr kumimoji="1" lang="en-US" altLang="ja-JP" sz="2800" b="1" dirty="0"/>
              <a:t>course and pitch type</a:t>
            </a:r>
          </a:p>
          <a:p>
            <a:pPr lvl="1">
              <a:lnSpc>
                <a:spcPct val="100000"/>
              </a:lnSpc>
            </a:pPr>
            <a:r>
              <a:rPr lang="en-US" altLang="ja-JP" sz="2800" b="1" dirty="0"/>
              <a:t>E</a:t>
            </a:r>
            <a:r>
              <a:rPr kumimoji="1" lang="en-US" altLang="ja-JP" sz="2800" b="1" dirty="0"/>
              <a:t>xplore the </a:t>
            </a:r>
            <a:r>
              <a:rPr lang="en-US" altLang="ja-JP" sz="2800" b="1" dirty="0"/>
              <a:t>impact</a:t>
            </a:r>
            <a:r>
              <a:rPr kumimoji="1" lang="en-US" altLang="ja-JP" sz="2800" b="1" dirty="0"/>
              <a:t> of altering the practice frequency and duration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2800" b="1" dirty="0"/>
              <a:t>Involve more participants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2800" b="1" dirty="0"/>
              <a:t>Revise the feedback unit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904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D407-BBE9-6F44-979C-40AF2D43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D075E4-8728-3404-3F2F-8927B9B0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 Conclusion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EB7F50-5DE0-1A38-EEA5-38844EC8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b="1" dirty="0"/>
              <a:t>To examine whether immediate error feedback during pitching practice improves pitching accuracy in male semi-professional or college-level pitchers. 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In the intervention group, a significant reduction in the 95% confidence ellipse area post-experiment compared to pre-experiment was observed.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Immediate feedback during pitching practice tends to benefit pitchers with lower accuracy, suggesting the presence of a potential threshold effect.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9514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DC498-0E9F-3675-436D-0664256C3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C17278-F775-99D1-618B-A6FC760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Acknowledgments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2F84A7-655F-8BDC-6DF2-7B517E50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3200" b="1" dirty="0"/>
              <a:t>This work was supported by JSPS KAKENHI Grant Number 20K11376 Grant-in-Aid for Scientific Research(C).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2444619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C820-A36D-317A-FE74-9CC50D18C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C07F-351F-5F8E-3A23-B43BFE50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C72E-0024-B06B-8BC2-DBC10200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Agresta, C., Freehill, M. T., Nakamura, B., Guadagnino, S., &amp; Cain, S. M. (2022). Using sensors for player development: Assessing biomechanical factors related to pitch command and velocity. Sensors, 22(21), 8488.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Bauer, T. (2021, 2021/11/18). Trevor Bauer's Command Training Program | Baseball 401. Retrieved from 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https://youtu.be/qtgtQFihXZw?si=v50gP3gcCLEqoWCO</a:t>
            </a:r>
            <a:endParaRPr lang="en-US" sz="1800" b="1" kern="1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Keller, M., Schweizer, J., &amp; Gerber, M. (2023). Pay attention! The influence of coach-, content-, and player-related factors on focus of attention statements during tennis training. </a:t>
            </a:r>
            <a:r>
              <a:rPr lang="en-US" sz="1800" b="1" i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European Journal of Sport Science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, 23(6), 1001–1009. </a:t>
            </a:r>
            <a:endParaRPr lang="en-GB" sz="1800" b="1" kern="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Kusafuka, A., Kobayashi, H., Miki, T., Kuwata, M., Kudo, K., Nakazawa, K., &amp; Wakao, S. (2020). Influence of release parameters on pitch location in skilled baseball pitching. </a:t>
            </a:r>
            <a:r>
              <a:rPr lang="en-US" sz="1800" b="1" i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Frontiers in Sports and Active Living, 2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, 36. </a:t>
            </a: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Manzi, J., Dowling, B., Wang, Z., Luzzi, A., Thacher, R., Rauck, R., &amp; Dines, J. (2022). Pitching mechanics and the relationship to accuracy in professional baseball pitchers. The American Journal of Sports Medicine, </a:t>
            </a:r>
            <a:r>
              <a:rPr lang="en-US" sz="1800" b="1" i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50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(3), 814–822.</a:t>
            </a: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Marsh, D. W., Richard, L. A., Williams, A. L., &amp; Lynch, K. J. (2004). The relationship between balance and pitching error in college baseball pitchers. The Journal of Strength &amp; Conditioning Research, 18(3), 441-446.</a:t>
            </a:r>
            <a:endParaRPr lang="en-GB" sz="1800" b="1" kern="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800" b="1" dirty="0"/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944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9300-4CFE-E43C-3B87-897CAAAD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9B5A4-C253-4671-4682-CB562161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1800" b="1" kern="100" dirty="0">
                <a:ea typeface="Yu Mincho" panose="02020400000000000000" pitchFamily="18" charset="-128"/>
                <a:cs typeface="Times New Roman" panose="02020603050405020304" pitchFamily="18" charset="0"/>
              </a:rPr>
              <a:t>Ota, K., Shinya, M., &amp; Kudo, K. (2015). Motor planning under temporal uncertainty is suboptimal when the gain function is asymmetric. Frontiers in Computational Neuroscience, 9, 88. </a:t>
            </a: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Shinya, M., Tsuchiya, S., Yamada, Y., Nakazawa, K., Kudo, K., &amp; Oda, S. (2017). Pitching form determines probabilistic structure of errors in pitch location. </a:t>
            </a:r>
            <a:r>
              <a:rPr lang="en-US" sz="1800" b="1" i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Journal of sports sciences, 35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(21), 2142–2147. </a:t>
            </a:r>
            <a:endParaRPr lang="en-GB" sz="1800" b="1" kern="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Štirn, I., Carruthers, J., Šibila, M., &amp; Pori, P. (2017). Frequent Immediate Knowledge of Results Enhances the Increase of Throwing Velocity in Overarm Handball Performance. Journal of Human Kinetics, 56(1), 197-205.</a:t>
            </a: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Wulf, G. (2013). Attentional focus and motor learning: A review of 15 years. </a:t>
            </a:r>
            <a:r>
              <a:rPr lang="en-US" sz="1800" b="1" i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International Review of Sport and Exercise Psychology, 6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(1), 77–104. </a:t>
            </a:r>
            <a:endParaRPr lang="en-GB" sz="1800" b="1" kern="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Yamamoto, H., Shinya, M., &amp; Kudo, K. (2019). Cognitive bias for the distribution of ball landing positions in amateur tennis players (cognitive bias for the motor variance in tennis). </a:t>
            </a:r>
            <a:r>
              <a:rPr lang="en-US" sz="1800" b="1" i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Journal of Motor Behavior, 51</a:t>
            </a:r>
            <a:r>
              <a:rPr lang="en-US" sz="1800" b="1" kern="1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(2), 141–150.</a:t>
            </a:r>
            <a:endParaRPr lang="en-GB" sz="1800" b="1" kern="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800" kern="100" dirty="0">
              <a:effectLst/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800" b="1" dirty="0"/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45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1955A-B249-2334-1134-C0B6FDA2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5685CB-2EC0-675D-3B41-66CF76C9D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311727"/>
            <a:ext cx="9351818" cy="623454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43C6DD-1681-6479-53F1-EFE0D7B9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1" y="311727"/>
            <a:ext cx="4905605" cy="1260428"/>
          </a:xfrm>
          <a:solidFill>
            <a:schemeClr val="bg1">
              <a:alpha val="0"/>
            </a:schemeClr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6600" b="1" dirty="0"/>
              <a:t>Thank</a:t>
            </a:r>
            <a:r>
              <a:rPr kumimoji="1" lang="ja-JP" altLang="en-US" sz="6600" b="1" dirty="0"/>
              <a:t> </a:t>
            </a:r>
            <a:r>
              <a:rPr kumimoji="1" lang="en-US" altLang="ja-JP" sz="6600" b="1" dirty="0"/>
              <a:t>You!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7588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73569-6F2A-26B2-E93D-D94F73C6E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52EBFF-354B-50DF-A304-ED369AB1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Self-introduction: My Books</a:t>
            </a:r>
            <a:endParaRPr kumimoji="1" lang="ja-JP" altLang="en-US" b="1" dirty="0"/>
          </a:p>
        </p:txBody>
      </p:sp>
      <p:pic>
        <p:nvPicPr>
          <p:cNvPr id="4" name="Picture 2" descr="球速の正体 (TOYOKAN BOOKS)">
            <a:extLst>
              <a:ext uri="{FF2B5EF4-FFF2-40B4-BE49-F238E27FC236}">
                <a16:creationId xmlns:a16="http://schemas.microsoft.com/office/drawing/2014/main" id="{99C16CB3-3DA5-FDE3-2BCE-499EBAA9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81" y="1690688"/>
            <a:ext cx="2603585" cy="38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スピンレート革命 回転数を上げればピッチングが変わる">
            <a:extLst>
              <a:ext uri="{FF2B5EF4-FFF2-40B4-BE49-F238E27FC236}">
                <a16:creationId xmlns:a16="http://schemas.microsoft.com/office/drawing/2014/main" id="{2BEB5D56-B497-D260-031C-335D810B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7" y="1750250"/>
            <a:ext cx="2657062" cy="37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695B99-1079-8A74-5037-34E7948565FD}"/>
              </a:ext>
            </a:extLst>
          </p:cNvPr>
          <p:cNvSpPr txBox="1"/>
          <p:nvPr/>
        </p:nvSpPr>
        <p:spPr>
          <a:xfrm>
            <a:off x="2135841" y="5655995"/>
            <a:ext cx="2586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1" dirty="0"/>
              <a:t>The Secret of </a:t>
            </a:r>
          </a:p>
          <a:p>
            <a:r>
              <a:rPr lang="en-US" altLang="ja-JP" sz="2800" b="1" i="1" dirty="0"/>
              <a:t>Ball Velocity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16DE4E-B365-7D60-94DB-23D4249BDE6F}"/>
              </a:ext>
            </a:extLst>
          </p:cNvPr>
          <p:cNvSpPr txBox="1"/>
          <p:nvPr/>
        </p:nvSpPr>
        <p:spPr>
          <a:xfrm>
            <a:off x="5947331" y="5655994"/>
            <a:ext cx="2766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1" dirty="0"/>
              <a:t>The Spin Rate Revolution</a:t>
            </a:r>
          </a:p>
        </p:txBody>
      </p:sp>
    </p:spTree>
    <p:extLst>
      <p:ext uri="{BB962C8B-B14F-4D97-AF65-F5344CB8AC3E}">
        <p14:creationId xmlns:p14="http://schemas.microsoft.com/office/powerpoint/2010/main" val="5465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265F4-C917-6BD6-7D68-C6667591E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FE653E-353C-797B-C520-2CDD498C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6004" cy="1325563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Introduction: The </a:t>
            </a:r>
            <a:r>
              <a:rPr lang="en-US" altLang="ja-JP" b="1" dirty="0"/>
              <a:t>Importance of Pitching Accuracy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45A79-8034-CA21-0FB7-A9FC11C8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644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 dirty="0"/>
              <a:t>Accurate pitching is key in baseball</a:t>
            </a:r>
          </a:p>
          <a:p>
            <a:pPr>
              <a:lnSpc>
                <a:spcPct val="100000"/>
              </a:lnSpc>
            </a:pPr>
            <a:r>
              <a:rPr kumimoji="1" lang="en-US" altLang="ja-JP" b="1" dirty="0"/>
              <a:t>Securing outs hinges on precise pitching</a:t>
            </a:r>
          </a:p>
          <a:p>
            <a:pPr>
              <a:lnSpc>
                <a:spcPct val="100000"/>
              </a:lnSpc>
            </a:pPr>
            <a:r>
              <a:rPr lang="en-US" altLang="ja-JP" b="1" dirty="0"/>
              <a:t>High pitching accuracy decreases pitch count (</a:t>
            </a:r>
            <a:r>
              <a:rPr lang="en-US" altLang="ja-JP" b="1" dirty="0" err="1"/>
              <a:t>Manzi</a:t>
            </a:r>
            <a:r>
              <a:rPr lang="en-US" altLang="ja-JP" b="1" dirty="0"/>
              <a:t> et al., 2022)</a:t>
            </a:r>
            <a:endParaRPr kumimoji="1"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BF0166-949F-2365-1DA6-B98230453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8" y="1578128"/>
            <a:ext cx="4280753" cy="37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EF038-25BD-7B0E-B6FB-E6AA2E3C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D5DC17F-F3B6-A2C0-5FB4-B186A593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89" y="3791348"/>
            <a:ext cx="1983340" cy="198651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5DDFE2D-ECEF-C285-E837-F2BECBF7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dirty="0"/>
              <a:t>Introduction: The Distribution of Pitching Error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9DD522-D7B2-4116-6C67-CCC981C4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7116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2600" b="1" dirty="0"/>
              <a:t>Shinya et al. (2017)</a:t>
            </a:r>
          </a:p>
          <a:p>
            <a:pPr>
              <a:lnSpc>
                <a:spcPct val="100000"/>
              </a:lnSpc>
            </a:pPr>
            <a:r>
              <a:rPr kumimoji="1" lang="en-US" altLang="ja-JP" sz="2600" b="1" dirty="0"/>
              <a:t>The arrival points of a thrown ball form an elliptical shape; notably; the trajectory of the pitcher’s arm is linked to the direction of the pitching error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600" b="1" dirty="0" err="1"/>
              <a:t>Kusafuka</a:t>
            </a:r>
            <a:r>
              <a:rPr lang="en-US" altLang="ja-JP" sz="2600" b="1" dirty="0"/>
              <a:t> et al. (2020)</a:t>
            </a:r>
          </a:p>
          <a:p>
            <a:pPr>
              <a:lnSpc>
                <a:spcPct val="100000"/>
              </a:lnSpc>
            </a:pPr>
            <a:r>
              <a:rPr lang="en-US" altLang="ja-JP" sz="2600" b="1" dirty="0"/>
              <a:t> Elevation angle and velocity impact vertical arrival; azimuth angle influences the ball’s horizontal arrival point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sz="2600" b="1" dirty="0"/>
          </a:p>
          <a:p>
            <a:pPr>
              <a:lnSpc>
                <a:spcPct val="100000"/>
              </a:lnSpc>
            </a:pPr>
            <a:endParaRPr kumimoji="1" lang="en-US" altLang="ja-JP" sz="26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1439C8-8F33-08AF-1953-D15B1A81334A}"/>
              </a:ext>
            </a:extLst>
          </p:cNvPr>
          <p:cNvSpPr/>
          <p:nvPr/>
        </p:nvSpPr>
        <p:spPr>
          <a:xfrm>
            <a:off x="916692" y="5663680"/>
            <a:ext cx="8756703" cy="7411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/>
              <a:t>How to improve </a:t>
            </a:r>
            <a:r>
              <a:rPr lang="en-US" altLang="ja-JP" sz="3600" b="1" dirty="0"/>
              <a:t>p</a:t>
            </a:r>
            <a:r>
              <a:rPr kumimoji="1" lang="en-US" altLang="ja-JP" sz="3600" b="1" dirty="0"/>
              <a:t>itching </a:t>
            </a:r>
            <a:r>
              <a:rPr lang="en-US" altLang="ja-JP" sz="3600" b="1" dirty="0"/>
              <a:t>e</a:t>
            </a:r>
            <a:r>
              <a:rPr kumimoji="1" lang="en-US" altLang="ja-JP" sz="3600" b="1" dirty="0"/>
              <a:t>rrors?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DE467E-15EE-CB76-57C3-793DC511D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925" y="1935759"/>
            <a:ext cx="2235315" cy="1625684"/>
          </a:xfrm>
          <a:prstGeom prst="rect">
            <a:avLst/>
          </a:prstGeom>
        </p:spPr>
      </p:pic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3B6CDBE3-1896-B1CF-A953-9F6E16F6910F}"/>
              </a:ext>
            </a:extLst>
          </p:cNvPr>
          <p:cNvSpPr>
            <a:spLocks/>
          </p:cNvSpPr>
          <p:nvPr/>
        </p:nvSpPr>
        <p:spPr>
          <a:xfrm rot="2247952">
            <a:off x="10308345" y="3580602"/>
            <a:ext cx="967945" cy="2407594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7111A81-CC2B-441E-FAFA-43F189BE8682}"/>
              </a:ext>
            </a:extLst>
          </p:cNvPr>
          <p:cNvCxnSpPr>
            <a:cxnSpLocks/>
          </p:cNvCxnSpPr>
          <p:nvPr/>
        </p:nvCxnSpPr>
        <p:spPr>
          <a:xfrm flipV="1">
            <a:off x="10241710" y="4001294"/>
            <a:ext cx="1101213" cy="1514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2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77A3-036A-E08F-4ED2-C86F3198D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4B19F-B18B-1FB1-EC68-36225455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dirty="0"/>
              <a:t>Introduction: Pitching Accuracy Training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38E52D-D38C-8BF6-9536-02628A9F1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2600" b="1" dirty="0"/>
              <a:t>Marsh</a:t>
            </a:r>
            <a:r>
              <a:rPr kumimoji="1" lang="ja-JP" altLang="en-US" sz="2600" b="1" dirty="0"/>
              <a:t>（</a:t>
            </a:r>
            <a:r>
              <a:rPr kumimoji="1" lang="en-US" altLang="ja-JP" sz="2600" b="1" dirty="0"/>
              <a:t>2004</a:t>
            </a:r>
            <a:r>
              <a:rPr kumimoji="1" lang="ja-JP" altLang="en-US" sz="2600" b="1" dirty="0"/>
              <a:t>）</a:t>
            </a:r>
            <a:endParaRPr kumimoji="1" lang="en-US" altLang="ja-JP" sz="2600" b="1" dirty="0"/>
          </a:p>
          <a:p>
            <a:pPr>
              <a:lnSpc>
                <a:spcPct val="100000"/>
              </a:lnSpc>
            </a:pPr>
            <a:r>
              <a:rPr lang="en-US" altLang="ja-JP" sz="2600" b="1" dirty="0"/>
              <a:t>Leg elevation and closed-eye training reduce pitching errors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600" b="1" dirty="0"/>
              <a:t>Bauer (2021)</a:t>
            </a:r>
          </a:p>
          <a:p>
            <a:pPr>
              <a:lnSpc>
                <a:spcPct val="100000"/>
              </a:lnSpc>
            </a:pPr>
            <a:r>
              <a:rPr lang="en-US" altLang="ja-JP" sz="2600" b="1" dirty="0"/>
              <a:t>Training with one eye closed enhances pitching accuracy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2600" b="1" dirty="0" err="1"/>
              <a:t>Agresta</a:t>
            </a:r>
            <a:r>
              <a:rPr kumimoji="1" lang="en-US" altLang="ja-JP" sz="2600" b="1" dirty="0"/>
              <a:t> et al. (2022):</a:t>
            </a:r>
          </a:p>
          <a:p>
            <a:pPr>
              <a:lnSpc>
                <a:spcPct val="100000"/>
              </a:lnSpc>
            </a:pPr>
            <a:r>
              <a:rPr kumimoji="1" lang="en-US" altLang="ja-JP" sz="2600" b="1" dirty="0"/>
              <a:t>Control and velocity are </a:t>
            </a:r>
            <a:r>
              <a:rPr lang="en-US" altLang="ja-JP" sz="2600" b="1" dirty="0"/>
              <a:t>s</a:t>
            </a:r>
            <a:r>
              <a:rPr kumimoji="1" lang="en-US" altLang="ja-JP" sz="2600" b="1" dirty="0"/>
              <a:t>eparate, biomechanically </a:t>
            </a:r>
            <a:r>
              <a:rPr lang="en-US" altLang="ja-JP" sz="2600" b="1" dirty="0"/>
              <a:t>l</a:t>
            </a:r>
            <a:r>
              <a:rPr kumimoji="1" lang="en-US" altLang="ja-JP" sz="2600" b="1" dirty="0"/>
              <a:t>inked </a:t>
            </a:r>
            <a:r>
              <a:rPr lang="en-US" altLang="ja-JP" sz="2600" b="1" dirty="0"/>
              <a:t>s</a:t>
            </a:r>
            <a:r>
              <a:rPr kumimoji="1" lang="en-US" altLang="ja-JP" sz="2600" b="1" dirty="0"/>
              <a:t>kills</a:t>
            </a: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35550E3-C486-963F-E186-C4B0DDFD9D2C}"/>
              </a:ext>
            </a:extLst>
          </p:cNvPr>
          <p:cNvSpPr/>
          <p:nvPr/>
        </p:nvSpPr>
        <p:spPr>
          <a:xfrm>
            <a:off x="614464" y="5587498"/>
            <a:ext cx="10739336" cy="9053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Further studies are needed on how to enhance pitching accuracy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772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AD7E-070E-B2B6-F578-9DD71A8A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9D45BA-DDD6-3724-4564-E6A00FEB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KR &amp; KP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C239A-7036-C9B4-0B07-D7712FBF1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200" b="1" dirty="0"/>
              <a:t>KP: Knowledge of performance</a:t>
            </a:r>
          </a:p>
          <a:p>
            <a:pPr>
              <a:lnSpc>
                <a:spcPct val="100000"/>
              </a:lnSpc>
            </a:pPr>
            <a:r>
              <a:rPr lang="en-US" altLang="ja-JP" sz="3200" b="1" dirty="0"/>
              <a:t>KR: Knowledge of results</a:t>
            </a:r>
            <a:endParaRPr kumimoji="1" lang="en-US" altLang="ja-JP" sz="32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533E523-F770-EF11-0315-B6572C62EB17}"/>
              </a:ext>
            </a:extLst>
          </p:cNvPr>
          <p:cNvSpPr/>
          <p:nvPr/>
        </p:nvSpPr>
        <p:spPr>
          <a:xfrm>
            <a:off x="838200" y="3429000"/>
            <a:ext cx="8756703" cy="19809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/>
              <a:t>The tracking system's velocity and quality measurements correspond to KR; the feedback is KRFB.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4880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6AF0-4471-48F1-A87D-99390CE6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7BAC5-55E9-373C-4D51-6AE38E5D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The Potential of KRFB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74A96D-3A39-350E-4341-F0075CA0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200" b="1" dirty="0"/>
              <a:t>External focus is effective in motor learning</a:t>
            </a:r>
            <a:r>
              <a:rPr lang="ja-JP" altLang="en-US" sz="3200" b="1" dirty="0"/>
              <a:t>（</a:t>
            </a:r>
            <a:r>
              <a:rPr lang="en-US" altLang="ja-JP" sz="3200" b="1" dirty="0"/>
              <a:t>Wulf, 2013).</a:t>
            </a:r>
          </a:p>
          <a:p>
            <a:pPr>
              <a:lnSpc>
                <a:spcPct val="100000"/>
              </a:lnSpc>
            </a:pPr>
            <a:r>
              <a:rPr kumimoji="1" lang="en-US" altLang="ja-JP" sz="3200" b="1" dirty="0"/>
              <a:t>Immediate velocity feedback enhances handball players’ velocity</a:t>
            </a:r>
            <a:r>
              <a:rPr lang="ja-JP" altLang="en-US" sz="3200" b="1" dirty="0"/>
              <a:t> </a:t>
            </a:r>
            <a:r>
              <a:rPr lang="en-US" altLang="ja-JP" sz="3200" b="1" dirty="0"/>
              <a:t>(</a:t>
            </a:r>
            <a:r>
              <a:rPr lang="en-US" altLang="ja-JP" sz="3200" b="1" dirty="0" err="1"/>
              <a:t>Štirn</a:t>
            </a:r>
            <a:r>
              <a:rPr lang="en-US" altLang="ja-JP" sz="3200" b="1" dirty="0"/>
              <a:t> et al., 2017)</a:t>
            </a:r>
            <a:r>
              <a:rPr kumimoji="1" lang="en-US" altLang="ja-JP" sz="3200" b="1" dirty="0"/>
              <a:t>.</a:t>
            </a:r>
          </a:p>
          <a:p>
            <a:pPr>
              <a:lnSpc>
                <a:spcPct val="100000"/>
              </a:lnSpc>
            </a:pPr>
            <a:endParaRPr kumimoji="1" lang="en-US" altLang="ja-JP" sz="32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4E3EF69-D6F8-D2E2-4061-1F0F09E49114}"/>
              </a:ext>
            </a:extLst>
          </p:cNvPr>
          <p:cNvSpPr/>
          <p:nvPr/>
        </p:nvSpPr>
        <p:spPr>
          <a:xfrm>
            <a:off x="487212" y="4526682"/>
            <a:ext cx="11217576" cy="895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/>
              <a:t>Immediate KRFB: Enhancing pitching accuracy?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390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178F-08F4-479F-751B-316E067D6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4CB0D-D5ED-9BF7-D0FE-BB2AD04E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Purpose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451C5-BE57-5B43-E6EE-F2C46B57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3200" b="1" dirty="0"/>
              <a:t>To investigate whether providing immediate feedback on pitching errors during practice enhances pitching accuracy among male semi-professional or college-level pitchers</a:t>
            </a:r>
            <a:endParaRPr kumimoji="1" lang="ja-JP" altLang="en-US" sz="3200" b="1" dirty="0"/>
          </a:p>
        </p:txBody>
      </p:sp>
      <p:pic>
        <p:nvPicPr>
          <p:cNvPr id="4" name="20211112_144339">
            <a:hlinkClick r:id="" action="ppaction://media"/>
            <a:extLst>
              <a:ext uri="{FF2B5EF4-FFF2-40B4-BE49-F238E27FC236}">
                <a16:creationId xmlns:a16="http://schemas.microsoft.com/office/drawing/2014/main" id="{2C248953-BFA6-E60B-1C61-E1434B1200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4719" t="14128" r="39340" b="60623"/>
          <a:stretch/>
        </p:blipFill>
        <p:spPr>
          <a:xfrm>
            <a:off x="1389159" y="4037423"/>
            <a:ext cx="4384482" cy="25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1458</Words>
  <Application>Microsoft Office PowerPoint</Application>
  <PresentationFormat>ワイド画面</PresentationFormat>
  <Paragraphs>144</Paragraphs>
  <Slides>27</Slides>
  <Notes>11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MS Mincho</vt:lpstr>
      <vt:lpstr>游ゴシック</vt:lpstr>
      <vt:lpstr>游ゴシック Light</vt:lpstr>
      <vt:lpstr>Yu Mincho</vt:lpstr>
      <vt:lpstr>Arial</vt:lpstr>
      <vt:lpstr>Century</vt:lpstr>
      <vt:lpstr>Office テーマ</vt:lpstr>
      <vt:lpstr>Refining Baseball Pitching Accuracy: Assessing the Impact of Immediate Feedback on Pitching Precision</vt:lpstr>
      <vt:lpstr>Self-introduction</vt:lpstr>
      <vt:lpstr>Self-introduction: My Books</vt:lpstr>
      <vt:lpstr>Introduction: The Importance of Pitching Accuracy</vt:lpstr>
      <vt:lpstr>Introduction: The Distribution of Pitching Error</vt:lpstr>
      <vt:lpstr>Introduction: Pitching Accuracy Training</vt:lpstr>
      <vt:lpstr>KR &amp; KP</vt:lpstr>
      <vt:lpstr>The Potential of KRFB</vt:lpstr>
      <vt:lpstr>Purpose</vt:lpstr>
      <vt:lpstr>Method: Subjects　</vt:lpstr>
      <vt:lpstr>Method: Experimental Protocol</vt:lpstr>
      <vt:lpstr>Method: Measuring Pitching Error</vt:lpstr>
      <vt:lpstr>Method: Measuring Pitching Error</vt:lpstr>
      <vt:lpstr>Method: Measuring Velocity</vt:lpstr>
      <vt:lpstr>Method: Statistical Analysis</vt:lpstr>
      <vt:lpstr>Result: Pitching error</vt:lpstr>
      <vt:lpstr>Result: Pitching Error</vt:lpstr>
      <vt:lpstr>Result: Pitching Velocity</vt:lpstr>
      <vt:lpstr>Result: Pitching Velocity</vt:lpstr>
      <vt:lpstr> Discussion: Pitching Error and Velocity</vt:lpstr>
      <vt:lpstr> Discussion: Why was it effective?</vt:lpstr>
      <vt:lpstr>Limitations and Directions for Future Work</vt:lpstr>
      <vt:lpstr> Conclusion</vt:lpstr>
      <vt:lpstr>Acknowledgments</vt:lpstr>
      <vt:lpstr>References</vt:lpstr>
      <vt:lpstr>References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Refining Baseball Pitching Accuracy: Assessing the Impact of Immediate Feedback on Pitching Precision</dc:title>
  <dc:creator>卓史 林</dc:creator>
  <cp:lastModifiedBy>卓史 林</cp:lastModifiedBy>
  <cp:revision>85</cp:revision>
  <dcterms:created xsi:type="dcterms:W3CDTF">2024-02-16T02:20:21Z</dcterms:created>
  <dcterms:modified xsi:type="dcterms:W3CDTF">2024-03-03T13:23:34Z</dcterms:modified>
</cp:coreProperties>
</file>