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7.xml" ContentType="application/inkml+xml"/>
  <Override PartName="/ppt/ink/ink8.xml" ContentType="application/inkml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317" r:id="rId4"/>
    <p:sldId id="356" r:id="rId5"/>
    <p:sldId id="362" r:id="rId6"/>
    <p:sldId id="310" r:id="rId7"/>
    <p:sldId id="363" r:id="rId8"/>
    <p:sldId id="302" r:id="rId9"/>
    <p:sldId id="303" r:id="rId10"/>
    <p:sldId id="322" r:id="rId11"/>
    <p:sldId id="305" r:id="rId12"/>
    <p:sldId id="323" r:id="rId13"/>
    <p:sldId id="306" r:id="rId14"/>
    <p:sldId id="311" r:id="rId15"/>
    <p:sldId id="312" r:id="rId16"/>
    <p:sldId id="307" r:id="rId17"/>
    <p:sldId id="324" r:id="rId18"/>
    <p:sldId id="314" r:id="rId19"/>
    <p:sldId id="316" r:id="rId20"/>
    <p:sldId id="333" r:id="rId21"/>
    <p:sldId id="355" r:id="rId22"/>
    <p:sldId id="367" r:id="rId23"/>
    <p:sldId id="334" r:id="rId24"/>
    <p:sldId id="360" r:id="rId25"/>
    <p:sldId id="337" r:id="rId26"/>
    <p:sldId id="338" r:id="rId27"/>
    <p:sldId id="340" r:id="rId28"/>
    <p:sldId id="341" r:id="rId29"/>
    <p:sldId id="342" r:id="rId30"/>
    <p:sldId id="343" r:id="rId31"/>
    <p:sldId id="344" r:id="rId32"/>
    <p:sldId id="346" r:id="rId33"/>
    <p:sldId id="348" r:id="rId34"/>
    <p:sldId id="347" r:id="rId35"/>
    <p:sldId id="350" r:id="rId36"/>
    <p:sldId id="351" r:id="rId37"/>
    <p:sldId id="365" r:id="rId38"/>
    <p:sldId id="364" r:id="rId39"/>
    <p:sldId id="352" r:id="rId40"/>
    <p:sldId id="353" r:id="rId41"/>
    <p:sldId id="354" r:id="rId42"/>
    <p:sldId id="358" r:id="rId43"/>
    <p:sldId id="335" r:id="rId44"/>
    <p:sldId id="366" r:id="rId45"/>
    <p:sldId id="368" r:id="rId46"/>
    <p:sldId id="369" r:id="rId47"/>
    <p:sldId id="26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latin typeface="Palatino Linotype" panose="02040502050505030304" pitchFamily="18" charset="0"/>
              </a:rPr>
              <a:t>Uggla's YTD</a:t>
            </a:r>
            <a:r>
              <a:rPr lang="en-US" sz="2800" b="1" baseline="0" dirty="0">
                <a:latin typeface="Palatino Linotype" panose="02040502050505030304" pitchFamily="18" charset="0"/>
              </a:rPr>
              <a:t> Average from Opening Day thru 7/4/2011</a:t>
            </a:r>
            <a:endParaRPr lang="en-US" sz="2800" b="1" dirty="0">
              <a:latin typeface="Palatino Linotype" panose="0204050205050503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Worksheet!$B$1</c:f>
              <c:strCache>
                <c:ptCount val="1"/>
                <c:pt idx="0">
                  <c:v>BA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83"/>
              <c:layout>
                <c:manualLayout>
                  <c:x val="-2.5114155251141551E-2"/>
                  <c:y val="6.01509531249122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defRPr>
                    </a:pPr>
                    <a:fld id="{FCB17BB5-77FF-44DC-84F1-03C1F58A954A}" type="VALUE">
                      <a:rPr lang="en-US">
                        <a:highlight>
                          <a:srgbClr val="FFFF00"/>
                        </a:highlight>
                      </a:rPr>
                      <a:pPr>
                        <a:defRPr sz="2800" b="1">
                          <a:latin typeface="Palatino Linotype" panose="02040502050505030304" pitchFamily="18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alatino Linotype" panose="020405020505050303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24-4602-8B09-41255D04FCB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31750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Worksheet!$A$2:$A$85</c:f>
              <c:numCache>
                <c:formatCode>m/d;@</c:formatCode>
                <c:ptCount val="84"/>
                <c:pt idx="0">
                  <c:v>45016</c:v>
                </c:pt>
                <c:pt idx="1">
                  <c:v>45018</c:v>
                </c:pt>
                <c:pt idx="2">
                  <c:v>45019</c:v>
                </c:pt>
                <c:pt idx="3">
                  <c:v>45020</c:v>
                </c:pt>
                <c:pt idx="4">
                  <c:v>45021</c:v>
                </c:pt>
                <c:pt idx="5">
                  <c:v>45022</c:v>
                </c:pt>
                <c:pt idx="6">
                  <c:v>45023</c:v>
                </c:pt>
                <c:pt idx="7">
                  <c:v>45024</c:v>
                </c:pt>
                <c:pt idx="8">
                  <c:v>45025</c:v>
                </c:pt>
                <c:pt idx="9">
                  <c:v>45026</c:v>
                </c:pt>
                <c:pt idx="10">
                  <c:v>45028</c:v>
                </c:pt>
                <c:pt idx="11">
                  <c:v>45029</c:v>
                </c:pt>
                <c:pt idx="12">
                  <c:v>45030</c:v>
                </c:pt>
                <c:pt idx="13">
                  <c:v>45032</c:v>
                </c:pt>
                <c:pt idx="14">
                  <c:v>45033</c:v>
                </c:pt>
                <c:pt idx="15">
                  <c:v>45034</c:v>
                </c:pt>
                <c:pt idx="16">
                  <c:v>45035</c:v>
                </c:pt>
                <c:pt idx="17">
                  <c:v>45036</c:v>
                </c:pt>
                <c:pt idx="18">
                  <c:v>45037</c:v>
                </c:pt>
                <c:pt idx="19">
                  <c:v>45038</c:v>
                </c:pt>
                <c:pt idx="20">
                  <c:v>45039</c:v>
                </c:pt>
                <c:pt idx="21">
                  <c:v>45040</c:v>
                </c:pt>
                <c:pt idx="22">
                  <c:v>45041</c:v>
                </c:pt>
                <c:pt idx="23">
                  <c:v>45042</c:v>
                </c:pt>
                <c:pt idx="24">
                  <c:v>45043</c:v>
                </c:pt>
                <c:pt idx="25">
                  <c:v>45045</c:v>
                </c:pt>
                <c:pt idx="26">
                  <c:v>45046</c:v>
                </c:pt>
                <c:pt idx="27">
                  <c:v>45047</c:v>
                </c:pt>
                <c:pt idx="28">
                  <c:v>45048</c:v>
                </c:pt>
                <c:pt idx="29">
                  <c:v>45050</c:v>
                </c:pt>
                <c:pt idx="30">
                  <c:v>45051</c:v>
                </c:pt>
                <c:pt idx="31">
                  <c:v>45052</c:v>
                </c:pt>
                <c:pt idx="32">
                  <c:v>45053</c:v>
                </c:pt>
                <c:pt idx="33">
                  <c:v>45054</c:v>
                </c:pt>
                <c:pt idx="34">
                  <c:v>45056</c:v>
                </c:pt>
                <c:pt idx="35">
                  <c:v>45057</c:v>
                </c:pt>
                <c:pt idx="36">
                  <c:v>45058</c:v>
                </c:pt>
                <c:pt idx="37">
                  <c:v>45059</c:v>
                </c:pt>
                <c:pt idx="38">
                  <c:v>45060</c:v>
                </c:pt>
                <c:pt idx="39">
                  <c:v>45061</c:v>
                </c:pt>
                <c:pt idx="40">
                  <c:v>45062</c:v>
                </c:pt>
                <c:pt idx="41">
                  <c:v>45063</c:v>
                </c:pt>
                <c:pt idx="42">
                  <c:v>45064</c:v>
                </c:pt>
                <c:pt idx="43">
                  <c:v>45065</c:v>
                </c:pt>
                <c:pt idx="44">
                  <c:v>45066</c:v>
                </c:pt>
                <c:pt idx="45">
                  <c:v>45067</c:v>
                </c:pt>
                <c:pt idx="46">
                  <c:v>45068</c:v>
                </c:pt>
                <c:pt idx="47">
                  <c:v>45070</c:v>
                </c:pt>
                <c:pt idx="48">
                  <c:v>45071</c:v>
                </c:pt>
                <c:pt idx="49">
                  <c:v>45073</c:v>
                </c:pt>
                <c:pt idx="50">
                  <c:v>45074</c:v>
                </c:pt>
                <c:pt idx="51">
                  <c:v>45075</c:v>
                </c:pt>
                <c:pt idx="52">
                  <c:v>45076</c:v>
                </c:pt>
                <c:pt idx="53">
                  <c:v>45077</c:v>
                </c:pt>
                <c:pt idx="54">
                  <c:v>45078</c:v>
                </c:pt>
                <c:pt idx="55">
                  <c:v>45080</c:v>
                </c:pt>
                <c:pt idx="56">
                  <c:v>45081</c:v>
                </c:pt>
                <c:pt idx="57">
                  <c:v>45082</c:v>
                </c:pt>
                <c:pt idx="58">
                  <c:v>45084</c:v>
                </c:pt>
                <c:pt idx="59">
                  <c:v>45085</c:v>
                </c:pt>
                <c:pt idx="60">
                  <c:v>45086</c:v>
                </c:pt>
                <c:pt idx="61">
                  <c:v>45087</c:v>
                </c:pt>
                <c:pt idx="62">
                  <c:v>45088</c:v>
                </c:pt>
                <c:pt idx="63">
                  <c:v>45089</c:v>
                </c:pt>
                <c:pt idx="64">
                  <c:v>45090</c:v>
                </c:pt>
                <c:pt idx="65">
                  <c:v>45091</c:v>
                </c:pt>
                <c:pt idx="66">
                  <c:v>45092</c:v>
                </c:pt>
                <c:pt idx="67">
                  <c:v>45093</c:v>
                </c:pt>
                <c:pt idx="68">
                  <c:v>45094</c:v>
                </c:pt>
                <c:pt idx="69">
                  <c:v>45095</c:v>
                </c:pt>
                <c:pt idx="70">
                  <c:v>45096</c:v>
                </c:pt>
                <c:pt idx="71">
                  <c:v>45097</c:v>
                </c:pt>
                <c:pt idx="72">
                  <c:v>45098</c:v>
                </c:pt>
                <c:pt idx="73">
                  <c:v>45099</c:v>
                </c:pt>
                <c:pt idx="74">
                  <c:v>45101</c:v>
                </c:pt>
                <c:pt idx="75">
                  <c:v>45102</c:v>
                </c:pt>
                <c:pt idx="76">
                  <c:v>45103</c:v>
                </c:pt>
                <c:pt idx="77">
                  <c:v>45104</c:v>
                </c:pt>
                <c:pt idx="78">
                  <c:v>45105</c:v>
                </c:pt>
                <c:pt idx="79">
                  <c:v>45106</c:v>
                </c:pt>
                <c:pt idx="80">
                  <c:v>45108</c:v>
                </c:pt>
                <c:pt idx="81">
                  <c:v>45109</c:v>
                </c:pt>
                <c:pt idx="82">
                  <c:v>45110</c:v>
                </c:pt>
                <c:pt idx="83">
                  <c:v>45111</c:v>
                </c:pt>
              </c:numCache>
            </c:numRef>
          </c:cat>
          <c:val>
            <c:numRef>
              <c:f>Worksheet!$B$2:$B$85</c:f>
              <c:numCache>
                <c:formatCode>.000</c:formatCode>
                <c:ptCount val="84"/>
                <c:pt idx="0">
                  <c:v>0</c:v>
                </c:pt>
                <c:pt idx="1">
                  <c:v>0.125</c:v>
                </c:pt>
                <c:pt idx="2">
                  <c:v>0.154</c:v>
                </c:pt>
                <c:pt idx="3">
                  <c:v>0.17599999999999999</c:v>
                </c:pt>
                <c:pt idx="4">
                  <c:v>0.2</c:v>
                </c:pt>
                <c:pt idx="5">
                  <c:v>0.16700000000000001</c:v>
                </c:pt>
                <c:pt idx="6">
                  <c:v>0.222</c:v>
                </c:pt>
                <c:pt idx="7">
                  <c:v>0.19400000000000001</c:v>
                </c:pt>
                <c:pt idx="8">
                  <c:v>0.17599999999999999</c:v>
                </c:pt>
                <c:pt idx="9">
                  <c:v>0.158</c:v>
                </c:pt>
                <c:pt idx="10">
                  <c:v>0.16700000000000001</c:v>
                </c:pt>
                <c:pt idx="11">
                  <c:v>0.152</c:v>
                </c:pt>
                <c:pt idx="12">
                  <c:v>0.16</c:v>
                </c:pt>
                <c:pt idx="13">
                  <c:v>0.17199999999999999</c:v>
                </c:pt>
                <c:pt idx="14">
                  <c:v>0.17699999999999999</c:v>
                </c:pt>
                <c:pt idx="15">
                  <c:v>0.19700000000000001</c:v>
                </c:pt>
                <c:pt idx="16">
                  <c:v>0.2</c:v>
                </c:pt>
                <c:pt idx="17">
                  <c:v>0.19400000000000001</c:v>
                </c:pt>
                <c:pt idx="18">
                  <c:v>0.19500000000000001</c:v>
                </c:pt>
                <c:pt idx="19">
                  <c:v>0.185</c:v>
                </c:pt>
                <c:pt idx="20">
                  <c:v>0.17599999999999999</c:v>
                </c:pt>
                <c:pt idx="21">
                  <c:v>0.182</c:v>
                </c:pt>
                <c:pt idx="22">
                  <c:v>0.183</c:v>
                </c:pt>
                <c:pt idx="23">
                  <c:v>0.188</c:v>
                </c:pt>
                <c:pt idx="24">
                  <c:v>0.18</c:v>
                </c:pt>
                <c:pt idx="25">
                  <c:v>0.192</c:v>
                </c:pt>
                <c:pt idx="26">
                  <c:v>0.19400000000000001</c:v>
                </c:pt>
                <c:pt idx="27">
                  <c:v>0.19600000000000001</c:v>
                </c:pt>
                <c:pt idx="28">
                  <c:v>0.20899999999999999</c:v>
                </c:pt>
                <c:pt idx="29">
                  <c:v>0.218</c:v>
                </c:pt>
                <c:pt idx="30">
                  <c:v>0.21099999999999999</c:v>
                </c:pt>
                <c:pt idx="31">
                  <c:v>0.21199999999999999</c:v>
                </c:pt>
                <c:pt idx="32">
                  <c:v>0.21299999999999999</c:v>
                </c:pt>
                <c:pt idx="33">
                  <c:v>0.20699999999999999</c:v>
                </c:pt>
                <c:pt idx="34">
                  <c:v>0.20799999999999999</c:v>
                </c:pt>
                <c:pt idx="35">
                  <c:v>0.20899999999999999</c:v>
                </c:pt>
                <c:pt idx="36">
                  <c:v>0.20499999999999999</c:v>
                </c:pt>
                <c:pt idx="37">
                  <c:v>0.19900000000000001</c:v>
                </c:pt>
                <c:pt idx="38">
                  <c:v>0.19600000000000001</c:v>
                </c:pt>
                <c:pt idx="39">
                  <c:v>0.20499999999999999</c:v>
                </c:pt>
                <c:pt idx="40">
                  <c:v>0.20200000000000001</c:v>
                </c:pt>
                <c:pt idx="41">
                  <c:v>0.19600000000000001</c:v>
                </c:pt>
                <c:pt idx="42">
                  <c:v>0.19800000000000001</c:v>
                </c:pt>
                <c:pt idx="43">
                  <c:v>0.193</c:v>
                </c:pt>
                <c:pt idx="44">
                  <c:v>0.19</c:v>
                </c:pt>
                <c:pt idx="45">
                  <c:v>0.189</c:v>
                </c:pt>
                <c:pt idx="46">
                  <c:v>0.185</c:v>
                </c:pt>
                <c:pt idx="47">
                  <c:v>0.185</c:v>
                </c:pt>
                <c:pt idx="48">
                  <c:v>0.18</c:v>
                </c:pt>
                <c:pt idx="49">
                  <c:v>0.183</c:v>
                </c:pt>
                <c:pt idx="50">
                  <c:v>0.17799999999999999</c:v>
                </c:pt>
                <c:pt idx="51">
                  <c:v>0.18</c:v>
                </c:pt>
                <c:pt idx="52">
                  <c:v>0.17799999999999999</c:v>
                </c:pt>
                <c:pt idx="53">
                  <c:v>0.17799999999999999</c:v>
                </c:pt>
                <c:pt idx="54">
                  <c:v>0.17499999999999999</c:v>
                </c:pt>
                <c:pt idx="55">
                  <c:v>0.17199999999999999</c:v>
                </c:pt>
                <c:pt idx="56">
                  <c:v>0.17399999999999999</c:v>
                </c:pt>
                <c:pt idx="57">
                  <c:v>0.17199999999999999</c:v>
                </c:pt>
                <c:pt idx="58">
                  <c:v>0.17</c:v>
                </c:pt>
                <c:pt idx="59">
                  <c:v>0.17</c:v>
                </c:pt>
                <c:pt idx="60">
                  <c:v>0.17</c:v>
                </c:pt>
                <c:pt idx="61">
                  <c:v>0.17</c:v>
                </c:pt>
                <c:pt idx="62">
                  <c:v>0.17599999999999999</c:v>
                </c:pt>
                <c:pt idx="63">
                  <c:v>0.183</c:v>
                </c:pt>
                <c:pt idx="64">
                  <c:v>0.18</c:v>
                </c:pt>
                <c:pt idx="65">
                  <c:v>0.18099999999999999</c:v>
                </c:pt>
                <c:pt idx="66">
                  <c:v>0.17799999999999999</c:v>
                </c:pt>
                <c:pt idx="67">
                  <c:v>0.17399999999999999</c:v>
                </c:pt>
                <c:pt idx="68">
                  <c:v>0.17199999999999999</c:v>
                </c:pt>
                <c:pt idx="69">
                  <c:v>0.17599999999999999</c:v>
                </c:pt>
                <c:pt idx="70">
                  <c:v>0.17699999999999999</c:v>
                </c:pt>
                <c:pt idx="71">
                  <c:v>0.17799999999999999</c:v>
                </c:pt>
                <c:pt idx="72">
                  <c:v>0.17599999999999999</c:v>
                </c:pt>
                <c:pt idx="73">
                  <c:v>0.17699999999999999</c:v>
                </c:pt>
                <c:pt idx="74">
                  <c:v>0.17499999999999999</c:v>
                </c:pt>
                <c:pt idx="75">
                  <c:v>0.18</c:v>
                </c:pt>
                <c:pt idx="76">
                  <c:v>0.17699999999999999</c:v>
                </c:pt>
                <c:pt idx="77">
                  <c:v>0.17499999999999999</c:v>
                </c:pt>
                <c:pt idx="78">
                  <c:v>0.17699999999999999</c:v>
                </c:pt>
                <c:pt idx="79">
                  <c:v>0.17799999999999999</c:v>
                </c:pt>
                <c:pt idx="80">
                  <c:v>0.17599999999999999</c:v>
                </c:pt>
                <c:pt idx="81">
                  <c:v>0.17699999999999999</c:v>
                </c:pt>
                <c:pt idx="82">
                  <c:v>0.17499999999999999</c:v>
                </c:pt>
                <c:pt idx="83">
                  <c:v>0.17299999999999999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24-4602-8B09-41255D04F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3830464"/>
        <c:axId val="823830824"/>
      </c:lineChart>
      <c:dateAx>
        <c:axId val="823830464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830824"/>
        <c:crosses val="autoZero"/>
        <c:auto val="0"/>
        <c:lblOffset val="100"/>
        <c:baseTimeUnit val="days"/>
        <c:majorUnit val="5"/>
        <c:majorTimeUnit val="days"/>
      </c:dateAx>
      <c:valAx>
        <c:axId val="823830824"/>
        <c:scaling>
          <c:orientation val="minMax"/>
          <c:min val="0.15000000000000002"/>
        </c:scaling>
        <c:delete val="0"/>
        <c:axPos val="l"/>
        <c:majorGridlines>
          <c:spPr>
            <a:ln w="381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83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latin typeface="Palatino Linotype" panose="02040502050505030304" pitchFamily="18" charset="0"/>
              </a:rPr>
              <a:t>Uggla's YTD</a:t>
            </a:r>
            <a:r>
              <a:rPr lang="en-US" sz="3200" b="1" baseline="0" dirty="0">
                <a:latin typeface="Palatino Linotype" panose="02040502050505030304" pitchFamily="18" charset="0"/>
              </a:rPr>
              <a:t> Average from 7/4/2011 - 7/20/2011</a:t>
            </a:r>
            <a:endParaRPr lang="en-US" sz="3200" b="1" dirty="0">
              <a:latin typeface="Palatino Linotype" panose="0204050205050503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'Worksheet (3)'!$B$1</c:f>
              <c:strCache>
                <c:ptCount val="1"/>
                <c:pt idx="0">
                  <c:v>BA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highlight>
                        <a:srgbClr val="FFFF00"/>
                      </a:highlight>
                      <a:latin typeface="Palatino Linotype" panose="020405020505050303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8965-4AD7-BE38-F3FB4637D117}"/>
                </c:ext>
              </c:extLst>
            </c:dLbl>
            <c:dLbl>
              <c:idx val="8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alatino Linotype" panose="020405020505050303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096-4176-A68B-F832702CFA6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'Worksheet (3)'!$A$2:$A$14</c:f>
              <c:numCache>
                <c:formatCode>m/d;@</c:formatCode>
                <c:ptCount val="13"/>
                <c:pt idx="0">
                  <c:v>45111</c:v>
                </c:pt>
                <c:pt idx="1">
                  <c:v>45112</c:v>
                </c:pt>
                <c:pt idx="2">
                  <c:v>45113</c:v>
                </c:pt>
                <c:pt idx="3">
                  <c:v>45114</c:v>
                </c:pt>
                <c:pt idx="4">
                  <c:v>45115</c:v>
                </c:pt>
                <c:pt idx="5">
                  <c:v>45116</c:v>
                </c:pt>
                <c:pt idx="6">
                  <c:v>45117</c:v>
                </c:pt>
                <c:pt idx="7">
                  <c:v>45122</c:v>
                </c:pt>
                <c:pt idx="8">
                  <c:v>45123</c:v>
                </c:pt>
                <c:pt idx="9">
                  <c:v>45124</c:v>
                </c:pt>
                <c:pt idx="10">
                  <c:v>45125</c:v>
                </c:pt>
                <c:pt idx="11">
                  <c:v>45126</c:v>
                </c:pt>
                <c:pt idx="12">
                  <c:v>45127</c:v>
                </c:pt>
              </c:numCache>
            </c:numRef>
          </c:cat>
          <c:val>
            <c:numRef>
              <c:f>'Worksheet (3)'!$B$2:$B$14</c:f>
              <c:numCache>
                <c:formatCode>.000</c:formatCode>
                <c:ptCount val="13"/>
                <c:pt idx="0">
                  <c:v>0.17299999999999999</c:v>
                </c:pt>
                <c:pt idx="1">
                  <c:v>0.17799999999999999</c:v>
                </c:pt>
                <c:pt idx="2">
                  <c:v>0.183</c:v>
                </c:pt>
                <c:pt idx="3">
                  <c:v>0.183</c:v>
                </c:pt>
                <c:pt idx="4">
                  <c:v>0.184</c:v>
                </c:pt>
                <c:pt idx="5">
                  <c:v>0.185</c:v>
                </c:pt>
                <c:pt idx="6">
                  <c:v>0.185</c:v>
                </c:pt>
                <c:pt idx="7">
                  <c:v>0.186</c:v>
                </c:pt>
                <c:pt idx="8">
                  <c:v>0.187</c:v>
                </c:pt>
                <c:pt idx="9">
                  <c:v>0.189</c:v>
                </c:pt>
                <c:pt idx="10">
                  <c:v>0.189</c:v>
                </c:pt>
                <c:pt idx="11">
                  <c:v>0.192</c:v>
                </c:pt>
                <c:pt idx="12">
                  <c:v>0.193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96-4176-A68B-F832702CF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3830464"/>
        <c:axId val="823830824"/>
      </c:lineChart>
      <c:catAx>
        <c:axId val="823830464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830824"/>
        <c:crosses val="autoZero"/>
        <c:auto val="0"/>
        <c:lblAlgn val="ctr"/>
        <c:lblOffset val="100"/>
        <c:tickLblSkip val="3"/>
        <c:noMultiLvlLbl val="0"/>
      </c:catAx>
      <c:valAx>
        <c:axId val="823830824"/>
        <c:scaling>
          <c:orientation val="minMax"/>
          <c:min val="0.17"/>
        </c:scaling>
        <c:delete val="0"/>
        <c:axPos val="l"/>
        <c:majorGridlines>
          <c:spPr>
            <a:ln w="381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83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latin typeface="Palatino Linotype" panose="02040502050505030304" pitchFamily="18" charset="0"/>
              </a:rPr>
              <a:t>Uggla's YTD</a:t>
            </a:r>
            <a:r>
              <a:rPr lang="en-US" sz="3200" b="1" baseline="0" dirty="0">
                <a:latin typeface="Palatino Linotype" panose="02040502050505030304" pitchFamily="18" charset="0"/>
              </a:rPr>
              <a:t> Average from 7/4/2011- 7/27/2011</a:t>
            </a:r>
            <a:endParaRPr lang="en-US" sz="3200" b="1" dirty="0">
              <a:latin typeface="Palatino Linotype" panose="0204050205050503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'Worksheet (4)'!$B$1</c:f>
              <c:strCache>
                <c:ptCount val="1"/>
                <c:pt idx="0">
                  <c:v>BA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8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highlight>
                        <a:srgbClr val="FFFF00"/>
                      </a:highlight>
                      <a:latin typeface="Palatino Linotype" panose="020405020505050303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31FA-4789-A764-703E99134049}"/>
                </c:ext>
              </c:extLst>
            </c:dLbl>
            <c:dLbl>
              <c:idx val="83"/>
              <c:spPr>
                <a:noFill/>
                <a:ln>
                  <a:noFill/>
                </a:ln>
                <a:effectLst/>
              </c:spPr>
              <c:txPr>
                <a:bodyPr rot="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alatino Linotype" panose="020405020505050303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EFE-4191-8446-51708EA4DE2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'Worksheet (4)'!$A$2:$A$20</c:f>
              <c:numCache>
                <c:formatCode>m/d;@</c:formatCode>
                <c:ptCount val="19"/>
                <c:pt idx="0">
                  <c:v>45111</c:v>
                </c:pt>
                <c:pt idx="1">
                  <c:v>45112</c:v>
                </c:pt>
                <c:pt idx="2">
                  <c:v>45113</c:v>
                </c:pt>
                <c:pt idx="3">
                  <c:v>45114</c:v>
                </c:pt>
                <c:pt idx="4">
                  <c:v>45115</c:v>
                </c:pt>
                <c:pt idx="5">
                  <c:v>45116</c:v>
                </c:pt>
                <c:pt idx="6">
                  <c:v>45117</c:v>
                </c:pt>
                <c:pt idx="7">
                  <c:v>45122</c:v>
                </c:pt>
                <c:pt idx="8">
                  <c:v>45123</c:v>
                </c:pt>
                <c:pt idx="9">
                  <c:v>45124</c:v>
                </c:pt>
                <c:pt idx="10">
                  <c:v>45125</c:v>
                </c:pt>
                <c:pt idx="11">
                  <c:v>45126</c:v>
                </c:pt>
                <c:pt idx="12">
                  <c:v>45127</c:v>
                </c:pt>
                <c:pt idx="13">
                  <c:v>45129</c:v>
                </c:pt>
                <c:pt idx="14">
                  <c:v>45130</c:v>
                </c:pt>
                <c:pt idx="15">
                  <c:v>45131</c:v>
                </c:pt>
                <c:pt idx="16">
                  <c:v>45132</c:v>
                </c:pt>
                <c:pt idx="17">
                  <c:v>45133</c:v>
                </c:pt>
                <c:pt idx="18">
                  <c:v>45134</c:v>
                </c:pt>
              </c:numCache>
            </c:numRef>
          </c:cat>
          <c:val>
            <c:numRef>
              <c:f>'Worksheet (4)'!$B$2:$B$20</c:f>
              <c:numCache>
                <c:formatCode>.000</c:formatCode>
                <c:ptCount val="19"/>
                <c:pt idx="0">
                  <c:v>0.17299999999999999</c:v>
                </c:pt>
                <c:pt idx="1">
                  <c:v>0.17799999999999999</c:v>
                </c:pt>
                <c:pt idx="2">
                  <c:v>0.183</c:v>
                </c:pt>
                <c:pt idx="3">
                  <c:v>0.183</c:v>
                </c:pt>
                <c:pt idx="4">
                  <c:v>0.184</c:v>
                </c:pt>
                <c:pt idx="5">
                  <c:v>0.185</c:v>
                </c:pt>
                <c:pt idx="6">
                  <c:v>0.185</c:v>
                </c:pt>
                <c:pt idx="7">
                  <c:v>0.186</c:v>
                </c:pt>
                <c:pt idx="8">
                  <c:v>0.187</c:v>
                </c:pt>
                <c:pt idx="9">
                  <c:v>0.189</c:v>
                </c:pt>
                <c:pt idx="10">
                  <c:v>0.189</c:v>
                </c:pt>
                <c:pt idx="11">
                  <c:v>0.192</c:v>
                </c:pt>
                <c:pt idx="12">
                  <c:v>0.193</c:v>
                </c:pt>
                <c:pt idx="13">
                  <c:v>0.19500000000000001</c:v>
                </c:pt>
                <c:pt idx="14">
                  <c:v>0.19600000000000001</c:v>
                </c:pt>
                <c:pt idx="15">
                  <c:v>0.19700000000000001</c:v>
                </c:pt>
                <c:pt idx="16">
                  <c:v>0.19800000000000001</c:v>
                </c:pt>
                <c:pt idx="17">
                  <c:v>0.19900000000000001</c:v>
                </c:pt>
                <c:pt idx="18">
                  <c:v>0.20499999999999999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FE-4191-8446-51708EA4D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3830464"/>
        <c:axId val="823830824"/>
      </c:lineChart>
      <c:dateAx>
        <c:axId val="823830464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830824"/>
        <c:crosses val="autoZero"/>
        <c:auto val="0"/>
        <c:lblOffset val="100"/>
        <c:baseTimeUnit val="days"/>
        <c:majorUnit val="2"/>
        <c:majorTimeUnit val="days"/>
      </c:dateAx>
      <c:valAx>
        <c:axId val="823830824"/>
        <c:scaling>
          <c:orientation val="minMax"/>
          <c:min val="0.16500000000000004"/>
        </c:scaling>
        <c:delete val="0"/>
        <c:axPos val="l"/>
        <c:majorGridlines>
          <c:spPr>
            <a:ln w="381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83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latin typeface="Palatino Linotype" panose="02040502050505030304" pitchFamily="18" charset="0"/>
              </a:rPr>
              <a:t>Uggla's YTD</a:t>
            </a:r>
            <a:r>
              <a:rPr lang="en-US" sz="3200" b="1" baseline="0" dirty="0">
                <a:latin typeface="Palatino Linotype" panose="02040502050505030304" pitchFamily="18" charset="0"/>
              </a:rPr>
              <a:t> Average from 7/4/2011 - 8/13/2011</a:t>
            </a:r>
            <a:endParaRPr lang="en-US" sz="3200" b="1" dirty="0">
              <a:latin typeface="Palatino Linotype" panose="0204050205050503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225919534030853E-2"/>
          <c:y val="0.12200977917097967"/>
          <c:w val="0.92421700284039843"/>
          <c:h val="0.81914233763132516"/>
        </c:manualLayout>
      </c:layout>
      <c:lineChart>
        <c:grouping val="standard"/>
        <c:varyColors val="0"/>
        <c:ser>
          <c:idx val="0"/>
          <c:order val="0"/>
          <c:tx>
            <c:strRef>
              <c:f>'Worksheet (2)'!$B$1</c:f>
              <c:strCache>
                <c:ptCount val="1"/>
                <c:pt idx="0">
                  <c:v>BA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309-4A67-A123-02DE791164A5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highlight>
                        <a:srgbClr val="FFFF00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09-4A67-A123-02DE791164A5}"/>
                </c:ext>
              </c:extLst>
            </c:dLbl>
            <c:dLbl>
              <c:idx val="83"/>
              <c:spPr>
                <a:noFill/>
                <a:ln>
                  <a:noFill/>
                </a:ln>
                <a:effectLst/>
              </c:spPr>
              <c:txPr>
                <a:bodyPr rot="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alatino Linotype" panose="020405020505050303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725-4FF1-8621-3A2196DA34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'Worksheet (2)'!$A$2:$A$35</c:f>
              <c:numCache>
                <c:formatCode>m/d;@</c:formatCode>
                <c:ptCount val="34"/>
                <c:pt idx="0">
                  <c:v>45111</c:v>
                </c:pt>
                <c:pt idx="1">
                  <c:v>45112</c:v>
                </c:pt>
                <c:pt idx="2">
                  <c:v>45113</c:v>
                </c:pt>
                <c:pt idx="3">
                  <c:v>45114</c:v>
                </c:pt>
                <c:pt idx="4">
                  <c:v>45115</c:v>
                </c:pt>
                <c:pt idx="5">
                  <c:v>45116</c:v>
                </c:pt>
                <c:pt idx="6">
                  <c:v>45117</c:v>
                </c:pt>
                <c:pt idx="7">
                  <c:v>45122</c:v>
                </c:pt>
                <c:pt idx="8">
                  <c:v>45123</c:v>
                </c:pt>
                <c:pt idx="9">
                  <c:v>45124</c:v>
                </c:pt>
                <c:pt idx="10">
                  <c:v>45125</c:v>
                </c:pt>
                <c:pt idx="11">
                  <c:v>45126</c:v>
                </c:pt>
                <c:pt idx="12">
                  <c:v>45127</c:v>
                </c:pt>
                <c:pt idx="13">
                  <c:v>45129</c:v>
                </c:pt>
                <c:pt idx="14">
                  <c:v>45130</c:v>
                </c:pt>
                <c:pt idx="15">
                  <c:v>45131</c:v>
                </c:pt>
                <c:pt idx="16">
                  <c:v>45132</c:v>
                </c:pt>
                <c:pt idx="17">
                  <c:v>45133</c:v>
                </c:pt>
                <c:pt idx="18">
                  <c:v>45134</c:v>
                </c:pt>
                <c:pt idx="19">
                  <c:v>45135</c:v>
                </c:pt>
                <c:pt idx="20">
                  <c:v>45136</c:v>
                </c:pt>
                <c:pt idx="21">
                  <c:v>45137</c:v>
                </c:pt>
                <c:pt idx="22">
                  <c:v>45138</c:v>
                </c:pt>
                <c:pt idx="23">
                  <c:v>45139</c:v>
                </c:pt>
                <c:pt idx="24">
                  <c:v>45140</c:v>
                </c:pt>
                <c:pt idx="25">
                  <c:v>45141</c:v>
                </c:pt>
                <c:pt idx="26">
                  <c:v>45143</c:v>
                </c:pt>
                <c:pt idx="27">
                  <c:v>45144</c:v>
                </c:pt>
                <c:pt idx="28">
                  <c:v>45145</c:v>
                </c:pt>
                <c:pt idx="29">
                  <c:v>45146</c:v>
                </c:pt>
                <c:pt idx="30">
                  <c:v>45147</c:v>
                </c:pt>
                <c:pt idx="31">
                  <c:v>45148</c:v>
                </c:pt>
                <c:pt idx="32">
                  <c:v>45150</c:v>
                </c:pt>
                <c:pt idx="33">
                  <c:v>45151</c:v>
                </c:pt>
              </c:numCache>
            </c:numRef>
          </c:cat>
          <c:val>
            <c:numRef>
              <c:f>'Worksheet (2)'!$B$2:$B$35</c:f>
              <c:numCache>
                <c:formatCode>.000</c:formatCode>
                <c:ptCount val="34"/>
                <c:pt idx="0">
                  <c:v>0.17299999999999999</c:v>
                </c:pt>
                <c:pt idx="1">
                  <c:v>0.17799999999999999</c:v>
                </c:pt>
                <c:pt idx="2">
                  <c:v>0.183</c:v>
                </c:pt>
                <c:pt idx="3">
                  <c:v>0.183</c:v>
                </c:pt>
                <c:pt idx="4">
                  <c:v>0.184</c:v>
                </c:pt>
                <c:pt idx="5">
                  <c:v>0.185</c:v>
                </c:pt>
                <c:pt idx="6">
                  <c:v>0.185</c:v>
                </c:pt>
                <c:pt idx="7">
                  <c:v>0.186</c:v>
                </c:pt>
                <c:pt idx="8">
                  <c:v>0.187</c:v>
                </c:pt>
                <c:pt idx="9">
                  <c:v>0.189</c:v>
                </c:pt>
                <c:pt idx="10">
                  <c:v>0.189</c:v>
                </c:pt>
                <c:pt idx="11">
                  <c:v>0.192</c:v>
                </c:pt>
                <c:pt idx="12">
                  <c:v>0.193</c:v>
                </c:pt>
                <c:pt idx="13">
                  <c:v>0.19500000000000001</c:v>
                </c:pt>
                <c:pt idx="14">
                  <c:v>0.19600000000000001</c:v>
                </c:pt>
                <c:pt idx="15">
                  <c:v>0.19700000000000001</c:v>
                </c:pt>
                <c:pt idx="16">
                  <c:v>0.19800000000000001</c:v>
                </c:pt>
                <c:pt idx="17">
                  <c:v>0.19900000000000001</c:v>
                </c:pt>
                <c:pt idx="18">
                  <c:v>0.20499999999999999</c:v>
                </c:pt>
                <c:pt idx="19">
                  <c:v>0.20499999999999999</c:v>
                </c:pt>
                <c:pt idx="20">
                  <c:v>0.20599999999999999</c:v>
                </c:pt>
                <c:pt idx="21">
                  <c:v>0.20599999999999999</c:v>
                </c:pt>
                <c:pt idx="22">
                  <c:v>0.20599999999999999</c:v>
                </c:pt>
                <c:pt idx="23">
                  <c:v>0.21199999999999999</c:v>
                </c:pt>
                <c:pt idx="24">
                  <c:v>0.21199999999999999</c:v>
                </c:pt>
                <c:pt idx="25">
                  <c:v>0.215</c:v>
                </c:pt>
                <c:pt idx="26">
                  <c:v>0.215</c:v>
                </c:pt>
                <c:pt idx="27">
                  <c:v>0.22</c:v>
                </c:pt>
                <c:pt idx="28">
                  <c:v>0.22</c:v>
                </c:pt>
                <c:pt idx="29">
                  <c:v>0.22</c:v>
                </c:pt>
                <c:pt idx="30">
                  <c:v>0.22</c:v>
                </c:pt>
                <c:pt idx="31">
                  <c:v>0.224</c:v>
                </c:pt>
                <c:pt idx="32">
                  <c:v>0.22900000000000001</c:v>
                </c:pt>
                <c:pt idx="33">
                  <c:v>0.23200000000000001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725-4FF1-8621-3A2196DA3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3830464"/>
        <c:axId val="823830824"/>
      </c:lineChart>
      <c:dateAx>
        <c:axId val="823830464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830824"/>
        <c:crosses val="autoZero"/>
        <c:auto val="0"/>
        <c:lblOffset val="100"/>
        <c:baseTimeUnit val="days"/>
        <c:majorUnit val="2"/>
        <c:majorTimeUnit val="days"/>
      </c:dateAx>
      <c:valAx>
        <c:axId val="823830824"/>
        <c:scaling>
          <c:orientation val="minMax"/>
          <c:min val="0.16500000000000004"/>
        </c:scaling>
        <c:delete val="0"/>
        <c:axPos val="l"/>
        <c:majorGridlines>
          <c:spPr>
            <a:ln w="381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83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8:33:50.5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99,'184'3,"195"-6,-184-21,-136 15,-18 2,69-1,-44 6,0-3,113-23,-125 20,1 3,0 2,65 5,-21 0,-68 0,50 8,-49-5,48 2,59 5,4 1,39 0,-114-5,28 3,-36-4,74 1,458-9,-569 0,0-1,30-7,38-3,75-12,-75 12,-67 7,-1 2,28-1,2063 2,-999 5,-1094-3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8:47:09.2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97,'48'2,"46"9,-21-2,109 19,-94-11,-33-11,1-3,92-5,-35-1,27 5,155-5,-216-8,-53 6,51-3,-47 7,46-9,-46 4,53-1,21 7,1-6,137-24,-172 17,0 3,141-1,-105 13,214-4,-235-10,-51 7,61-3,-61 7,50-9,-51 4,52 0,34 7,-98-1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8:50:24.9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0 153,'138'0,"156"-20,-196 11,27-3,117-14,92-10,-222 24,56-1,651 14,-787 1,57 10,-56-7,54 3,498-9,-557 0,0-2,28-6,-26 3,45-1,50-6,16 1,497 13,-605 0,54 10,-53-5,52 1,187 12,-141-10,138-9,-103-3,-110 3,313 15,-236-5,187-8,-146-4,301 2,-458 1,-1 0,0 2,18 4,-22-4,8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8:52:32.5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1 255,'456'0,"-438"1,-1 1,1 1,18 4,-17-2,0-2,28 3,718-4,-373-5,313 3,-652-3,61-10,-35 3,-54 6,0-1,29-10,-33 8,0 1,0 1,1 1,22-1,1 1,82-16,-84 10,1 3,47-1,31-5,-82 7,50-1,-53 5,56-11,-23 3,-24 2,69-20,31-6,-35 27,-81 7,-1-1,58-11,-62 7,0 1,-1 2,1 0,0 2,0 0,0 2,43 8,5 7,86 34,-156-50,46 13,59 10,-62-15,69 23,-87-25,-1 0,1-2,0-1,41 1,22 2,5 1,161-6,13-1,-150 10,85 2,-195-13,117-1,219 25,-241-1,-71-14,0-1,35 2,-41-8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8:55:51.4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52,'3'3,"0"-1,0 0,0-1,0 1,0 0,1-1,-1 0,0 0,1 0,-1 0,1 0,3 0,50 3,-37-3,92 5,159-11,-256 3,-1-1,1-1,-1-1,20-8,23-7,-53 19,31-9,48-6,-71 14,1 1,-1 1,1 0,-1 1,1 0,-1 1,20 6,35 13,-40-11,2-1,-1-1,1-2,0 0,48 1,1308-8,-1368 2,0 1,-1 1,1 0,-1 2,18 6,-15-5,0 0,1-2,25 4,61-3,-50-4,56 9,-17 6,177 5,-214-19,59 11,-41-4,10 2,-41-4,71 1,-16-6,101-6,-75-20,-32 12,-60 6,49-2,-23 7,199 4,-180 7,-60-6,0-1,1-1,-1-1,1 0,0-2,32-4,20-5,1 2,0 5,92 5,-34 1,663-3,-765-2,56-9,-55 5,53-2,-67 8,-12 1,1-1,-1 1,1-1,-1-1,1 1,-1-1,0 1,1-1,-1 0,0-1,0 1,1-1,-1 0,4-3,3-5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9:03:23.5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2,'993'0,"-966"2,-1 1,0 1,42 12,-41-9,0-1,1-1,32 1,733-5,-374-3,-393 0,-1-1,1 0,39-13,-37 9,0 1,49-5,308 10,-190 2,-177 1,0 0,-1 1,1 0,-1 2,18 6,55 12,3-6,105 33,-173-43,-1-1,1 0,0-2,1-1,32-1,158 0,161-6,-272-7,-57 4,53 1,284 4,437 9,-507 30,-295-34,-16-2,0 0,1 0,-1-1,0 1,1-1,-1 0,0 0,1-1,-1 1,0-1,1 0,-1 0,0-1,0 1,0-1,0 0,0 0,0 0,-1 0,1-1,-1 0,0 1,1-1,3-5,-2 4,0 0,1 1,-1-1,1 1,0 0,0 1,0 0,0-1,0 2,0-1,1 1,-1 0,0 0,11 1,12 1,1 1,29 6,14 1,-68-9,109 6,122-11,-75-19,-41 1,-37 0,-67 17,1 1,-1 1,1 0,23-2,194 5,-111 3,-120-3,0 1,-1 0,1 0,0 0,0 0,0 0,-1 0,1 1,0-1,0 1,-1 0,1 0,0 0,-1 0,1 1,-1-1,0 0,1 1,-1 0,0 0,0 0,0 0,0 0,0 0,2 3,1 10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9:06:44.0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0 272,'27'-1,"1"-2,-1-1,0-1,-1-1,1-1,-2-2,1 0,40-23,-45 24,-1 0,2 2,-1 0,37-4,-34 6,-1-1,1 0,-1-2,23-10,1-1,1 2,0 2,95-14,4-2,-136 27,-1 0,0 1,1 0,-1 0,1 1,0 1,-1 0,1 0,0 1,-1 1,1-1,-1 2,1-1,-1 1,0 1,0 0,-1 1,18 10,-4-3,1 0,0-1,0-2,1 0,0-2,0-1,1 0,0-2,29 1,6-3,-11-1,63 10,111 15,-156-18,0-2,134-7,-70-2,605 38,-599-17,-75-7,103 2,-139-12,0 2,28 5,-27-3,52 2,57-9,104 4,-76 22,-124-20,77 18,-83-14,1-1,0-2,40 1,209 8,-122-3,-1 0,114 2,467-13,-721-2,0 0,-1-2,0 0,32-12,33-6,-29 12,-1 2,84 0,-15 9,-104-1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8:36:11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1 168,'50'1,"0"-2,0-3,81-15,-73 8,-1 4,1 2,0 2,74 6,107-5,-157-9,-49 5,53-1,0 5,95-13,-114 9,117 4,-124 4,0-2,97-14,-94 6,-1 3,81 4,-73 2,99-12,-123 5,36-7,135-2,-155 18,93 18,-98-11,0-2,64-1,-109-7,51-2,0 3,121 18,-112-7,133 6,79-17,-125-3,932 2,-773 12,-31 0,700-12,-966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5:45:41.4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28,'2468'0,"-2441"-1,50-10,18-1,622 9,-368 6,1000-3,-1317 1,52 10,23 2,-77-12,3-1,1 1,58 12,-42-6,0-2,0-2,86-5,-29-1,-85 3,-11-1,0 1,0 0,0 1,18 3,-13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5:45:49.1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1,'535'44,"-383"-35,-56 2,-58-6,46 2,750-8,-815 0,-1-1,34-8,32-3,-35 13,-27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5:45:56.5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28,'1146'44,"-541"-35,-357-12,462 3,-659-3,0-2,-1-2,64-19,32-5,-109 27,0 2,48 3,-48-1,-13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5:51:29.1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1 105,'352'-19,"-182"2,191 4,-341 13,1-2,32-7,-31 4,-1 2,28-1,2399 2,-1173 5,-1016-1,275-5,-364-8,126-2,657 14,-910-6,-28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8:41:26.3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0 100,'471'-34,"-358"19,-35 4,127-2,631 14,-812 0,-1 2,30 6,39 3,460-11,-266-3,-56-10,14 0,914 12,-982 13,10-1,181 5,-269-12,168-13,93-34,-243 27,-68 10,-1 2,1 2,48 5,-83-2,0 1,0 0,-1 1,17 7,-17-6,1 0,-1-1,1-1,17 3,228 10,134 40,-356-48,59 19,12 4,-83-28,1 0,48-2,-61-1,12-1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8:49:31.5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0 177,'48'0,"284"-7,-252 2,0-5,89-22,-81 11,2 3,0 4,149-5,-223 18,-1 0,0-2,0 0,0 0,25-10,-24 7,-1 1,1 0,0 2,1 0,16-1,616 3,-296 4,-304 0,0 2,-1 2,56 15,-54-10,0-2,94 6,156-2,-39-6,-45-5,-101 7,115 4,340-14,-514-3,100-18,1 0,27 19,12-2,-107-7,44-2,29 14,-65 2,149-16,-91-1,224 10,-198 6,-155 0,-1 1,0 1,41 12,6 1,129 34,-172-45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18:47:00.0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70,'93'1,"0"-4,159-27,-88-5,-155 34,1 0,0 1,-1 0,1 0,-1 1,1 1,-1-1,12 5,72 30,-75-27,0-1,0-1,1 0,0-2,34 6,276-8,-164-5,353 2,-483 2,0 1,65 16,-64-11,0-1,55 2,353-10,-422-1,0 0,0-2,0 0,29-11,25-5,189-43,-224 56,1 2,-1 2,1 2,55 5,6-1,338-3,-420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0894-6D11-6656-A294-CFF5E5A8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B63EE-362F-BE7F-5E8E-02FEE2369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316F-A797-8127-AB1D-D84E305D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A5C5E-46E1-334C-B33C-98950750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79EB2-1848-3B72-784F-DDF100FC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3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1A53-36B2-5294-07D5-FDD8A38F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90C60-B164-E784-42CF-C9B845074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8905E-C134-DFD9-12C8-CFBB3ECF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8F217-5CDA-B250-7993-5BEAE1A1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ECF5-A60C-45CB-F252-4257941E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3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2DC84C-B142-F77B-5217-2A5A8F996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68627-19E1-5E06-9CDB-2C94CD41C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A744-E295-8210-7FA9-C95DC7B9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9BFCC-2DE6-EC67-D691-62E163C7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66728-F087-50A6-062E-EA44BB2B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1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52281-DA4E-8080-6AA3-F012E8A9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18611-D9F9-CA7B-4851-898326F11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110A7-D48F-DDEE-407C-E7A43463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97F8F-1014-DEAF-0C4E-DCA0799D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5DFA6-57B5-7817-B2EB-F871FC4A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8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DD94-77BB-44A0-7897-B82AC997C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87B62-8C7D-EC56-8094-42B1303B8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8F1FB-FEBA-4969-2AA5-BDD1536E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6E7E5-E105-FBC3-6719-27360DC2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49AE6-4FBC-515D-DC2B-D12A6F3F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8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D4E7-822B-7B2E-D58D-1A835540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B7AFC-5846-C2E4-9DF9-88E7A20D4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83E9B-4431-E734-DF3F-BC67B808D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32724-C640-B9E8-B8CB-A719F4D9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D7B5F-AAFE-BE77-B6EA-397E6C66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4FC52-DA1E-4C12-37FD-6D9AAE24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0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B15A-5D96-27CE-8D1C-936444DC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1B0EF-6161-C991-DD47-9065C7429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A8A13-BA81-65A9-F135-B54DFF582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E0396-D911-2B4A-EECA-CA2742761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545F7F-0320-D9B2-6111-48B18BE4D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D846D6-0101-2B9E-B410-4858FCA5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DCE13-0F88-B33F-BE85-4CB29AD6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2EF70C-E133-F5CA-2AA1-211E6861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9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6C0B-6FBB-5385-6BC0-1AF796E3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92A47-BB8B-7291-9F38-2C889E33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2BE4F-7869-B8DD-67B0-4E14CC82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BC0FE-2763-090A-8B16-016C09B0E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52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06C21-9AD4-8C93-2CA3-D846CE89F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C37C4-AC91-5738-FE8D-9A757458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F4588-EDB6-7751-4D96-A15A84EDA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8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C3D2-85DD-E900-50B5-3BABDEE4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26F40-FB0D-E3AD-E777-A817F1F1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0C9EF-2EFC-A389-4D16-EE3D04891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6EC17-F7E8-2DCA-428C-5FB089471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C5536-2577-37AB-6404-823767A7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DA531-9F58-82D6-ECFC-B765A4C0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0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8523-3D18-3C87-1E94-73A81A218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9E3FE9-D149-A876-6C83-902946B72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BCD49-83AF-EB83-883C-AEA093106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B4364-DAB6-15C1-DA6F-9510612D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BF4CA-9342-26E2-2477-3BF05618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26602-C62F-E239-2529-A1D6D566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1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3B066C-4897-E9A2-D8E5-8627171B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9F93E-66ED-919F-560A-948319FC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DFC5A-3718-6BD0-942B-6AAA55790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AFE92-6AA4-40FC-8229-F1DC14ECA3D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A7D6B-E0DA-7CF6-0C07-C2484C22E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B5243-5416-93E0-E68B-65037664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DB35-F190-4C48-99E4-8E59F81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3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customXml" Target="../ink/ink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0.jp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18.png"/><Relationship Id="rId4" Type="http://schemas.openxmlformats.org/officeDocument/2006/relationships/customXml" Target="../ink/ink3.xml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customXml" Target="../ink/ink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customXml" Target="../ink/ink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customXml" Target="../ink/ink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jpg"/><Relationship Id="rId7" Type="http://schemas.openxmlformats.org/officeDocument/2006/relationships/customXml" Target="../ink/ink1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ustomXml" Target="../ink/ink9.xml"/><Relationship Id="rId4" Type="http://schemas.openxmlformats.org/officeDocument/2006/relationships/image" Target="../media/image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customXml" Target="../ink/ink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customXml" Target="../ink/ink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customXml" Target="../ink/ink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customXml" Target="../ink/ink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customXml" Target="../ink/ink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263CB-AB4E-960D-B238-992821E96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6363"/>
            <a:ext cx="9144000" cy="2521594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Palatino Linotype" panose="02040502050505030304" pitchFamily="18" charset="0"/>
              </a:rPr>
              <a:t>“Dan Uggla: History's Most Unlikely Hitting Streak?”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35CA3-FF95-A100-AE86-BB8637854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7728"/>
            <a:ext cx="9144000" cy="944339"/>
          </a:xfrm>
        </p:spPr>
        <p:txBody>
          <a:bodyPr>
            <a:normAutofit fontScale="92500" lnSpcReduction="20000"/>
          </a:bodyPr>
          <a:lstStyle/>
          <a:p>
            <a:endParaRPr lang="en-US" sz="1300" b="1" dirty="0">
              <a:latin typeface="Palatino Linotype" panose="02040502050505030304" pitchFamily="18" charset="0"/>
            </a:endParaRPr>
          </a:p>
          <a:p>
            <a:r>
              <a:rPr lang="en-US" sz="2200" b="1" dirty="0">
                <a:latin typeface="Palatino Linotype" panose="02040502050505030304" pitchFamily="18" charset="0"/>
              </a:rPr>
              <a:t>Presenter: David Firstman / Casey Stengel Chapter</a:t>
            </a:r>
          </a:p>
          <a:p>
            <a:r>
              <a:rPr lang="en-US" sz="2200" b="1" dirty="0">
                <a:latin typeface="Palatino Linotype" panose="02040502050505030304" pitchFamily="18" charset="0"/>
              </a:rPr>
              <a:t>SABR 51 – July 2023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4479276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42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838549"/>
            <a:ext cx="6096000" cy="5180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47 streaks lasting 30 or more games since 1900, batters struck out or walked in </a:t>
            </a:r>
            <a:r>
              <a:rPr lang="en-US" sz="3600" b="1" dirty="0"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16%</a:t>
            </a:r>
            <a:r>
              <a:rPr lang="en-US" sz="36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all plate appearances, compared to a </a:t>
            </a:r>
            <a:r>
              <a:rPr lang="en-US" sz="3600" b="1" dirty="0"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22%</a:t>
            </a:r>
            <a:r>
              <a:rPr lang="en-US" sz="36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average across the Majors. 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balls in play = more opportunities for hits.</a:t>
            </a:r>
          </a:p>
        </p:txBody>
      </p:sp>
    </p:spTree>
    <p:extLst>
      <p:ext uri="{BB962C8B-B14F-4D97-AF65-F5344CB8AC3E}">
        <p14:creationId xmlns:p14="http://schemas.microsoft.com/office/powerpoint/2010/main" val="2004776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920626"/>
            <a:ext cx="6096000" cy="50167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80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2. Enough speed to leg out a weak hit or bunt</a:t>
            </a:r>
            <a:endParaRPr lang="en-US" sz="166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0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1012958"/>
            <a:ext cx="6096000" cy="48320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Lefties make up nearly </a:t>
            </a:r>
            <a:r>
              <a:rPr lang="en-US" sz="4400" b="1" dirty="0"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1/3 of all batters</a:t>
            </a:r>
            <a:r>
              <a:rPr lang="en-US" sz="4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who have stepped to the plate. However, they make up roughly </a:t>
            </a:r>
            <a:r>
              <a:rPr lang="en-US" sz="4400" b="1" dirty="0"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47%</a:t>
            </a:r>
            <a:r>
              <a:rPr lang="en-US" sz="4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30+-game hit streaks.</a:t>
            </a:r>
            <a:endParaRPr lang="en-US" sz="72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4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1351512"/>
            <a:ext cx="6096000" cy="41549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88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3. A knack for hitting to all fields</a:t>
            </a:r>
            <a:endParaRPr lang="en-US" sz="88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57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eball player swinging a bat">
            <a:extLst>
              <a:ext uri="{FF2B5EF4-FFF2-40B4-BE49-F238E27FC236}">
                <a16:creationId xmlns:a16="http://schemas.microsoft.com/office/drawing/2014/main" id="{EE65CB4B-80C2-C1A7-C586-371022A03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22" y="1277142"/>
            <a:ext cx="6289357" cy="43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05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45AE2B-0A30-527B-6418-936CA6118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437241"/>
              </p:ext>
            </p:extLst>
          </p:nvPr>
        </p:nvGraphicFramePr>
        <p:xfrm>
          <a:off x="3545081" y="1464536"/>
          <a:ext cx="5101839" cy="3928929"/>
        </p:xfrm>
        <a:graphic>
          <a:graphicData uri="http://schemas.openxmlformats.org/drawingml/2006/table">
            <a:tbl>
              <a:tblPr/>
              <a:tblGrid>
                <a:gridCol w="2648496">
                  <a:extLst>
                    <a:ext uri="{9D8B030D-6E8A-4147-A177-3AD203B41FA5}">
                      <a16:colId xmlns:a16="http://schemas.microsoft.com/office/drawing/2014/main" val="2952670310"/>
                    </a:ext>
                  </a:extLst>
                </a:gridCol>
                <a:gridCol w="2453343">
                  <a:extLst>
                    <a:ext uri="{9D8B030D-6E8A-4147-A177-3AD203B41FA5}">
                      <a16:colId xmlns:a16="http://schemas.microsoft.com/office/drawing/2014/main" val="2204174010"/>
                    </a:ext>
                  </a:extLst>
                </a:gridCol>
              </a:tblGrid>
              <a:tr h="209719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Batted Ball Direction</a:t>
                      </a:r>
                    </a:p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 1988-2022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985592"/>
                  </a:ext>
                </a:extLst>
              </a:tr>
              <a:tr h="61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PULLED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582455"/>
                  </a:ext>
                </a:extLst>
              </a:tr>
              <a:tr h="61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MIDDLE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333704"/>
                  </a:ext>
                </a:extLst>
              </a:tr>
              <a:tr h="61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OPPOSITE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749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432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838554"/>
            <a:ext cx="6096000" cy="5180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800"/>
              </a:spcAft>
            </a:pPr>
            <a:r>
              <a:rPr lang="en-US" sz="96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4</a:t>
            </a:r>
            <a:r>
              <a:rPr lang="en-US" sz="72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.</a:t>
            </a:r>
            <a:r>
              <a:rPr lang="en-US" sz="96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96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heavy dose of luck</a:t>
            </a:r>
            <a:endParaRPr lang="en-US" sz="60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9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674401"/>
            <a:ext cx="6096000" cy="5509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47 streaks since 1900, batters had a career composite </a:t>
            </a:r>
            <a:r>
              <a:rPr lang="en-US" sz="4400" b="1" dirty="0"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.321 </a:t>
            </a:r>
            <a:r>
              <a:rPr lang="en-US" sz="4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BABIP at the start of their streak. Their composite BABIP during their streak was </a:t>
            </a:r>
            <a:r>
              <a:rPr lang="en-US" sz="4400" b="1" dirty="0"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.417</a:t>
            </a:r>
            <a:r>
              <a:rPr lang="en-US" sz="4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4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674406"/>
            <a:ext cx="6096000" cy="5509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Longest hit streaks of legendary batsmen:</a:t>
            </a:r>
          </a:p>
          <a:p>
            <a:pPr marR="0" lvl="0" algn="ctr">
              <a:spcBef>
                <a:spcPts val="0"/>
              </a:spcBef>
              <a:spcAft>
                <a:spcPts val="800"/>
              </a:spcAft>
            </a:pPr>
            <a:endParaRPr lang="en-US" sz="4000" b="1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Ted Williams: 23 games</a:t>
            </a:r>
          </a:p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Tony Gwynn: 25 games</a:t>
            </a:r>
          </a:p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Ichiro Suzuki: 27 games </a:t>
            </a:r>
          </a:p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 streaks of 20-29 games)</a:t>
            </a:r>
            <a:endParaRPr lang="en-US" sz="4400" b="1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Wade Boggs: 28 games</a:t>
            </a:r>
            <a:endParaRPr lang="en-US" sz="60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65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48590"/>
            <a:ext cx="6096000" cy="67608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3200" b="1" u="sng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Assumption</a:t>
            </a:r>
            <a:r>
              <a:rPr lang="en-US" sz="32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.300 hitter gets 4 at-bats each game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3200" b="1" u="sng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Odds he gets at least one hit in a game</a:t>
            </a:r>
            <a:r>
              <a:rPr lang="en-US" sz="3200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roughly 3/4 (76% chance)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3200" b="1" u="sng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Odds of getting at least one hit in two consecutive games</a:t>
            </a:r>
            <a:r>
              <a:rPr lang="en-US" sz="32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76% * 76% = 58% chance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3200" b="1" u="sng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200" b="1" u="sng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dds of getting at least one hit in 30 </a:t>
            </a:r>
            <a:r>
              <a:rPr lang="en-US" sz="3200" b="1" u="sng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consecutive </a:t>
            </a:r>
            <a:r>
              <a:rPr lang="en-US" sz="3200" b="1" u="sng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en-US" sz="32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76%^30 = or </a:t>
            </a:r>
            <a:r>
              <a:rPr lang="en-US" sz="3200" b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.03</a:t>
            </a:r>
            <a:r>
              <a:rPr lang="en-US" sz="32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or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in 3,764</a:t>
            </a:r>
            <a:r>
              <a:rPr lang="en-US" sz="32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95678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1A8BD-964E-9CB7-706E-78B6848E64E3}"/>
              </a:ext>
            </a:extLst>
          </p:cNvPr>
          <p:cNvSpPr txBox="1"/>
          <p:nvPr/>
        </p:nvSpPr>
        <p:spPr>
          <a:xfrm>
            <a:off x="263495" y="2921169"/>
            <a:ext cx="1166501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latin typeface="Palatino Linotype" panose="02040502050505030304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399384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2431FE-4A75-58DF-8867-C3B8C50B9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95986"/>
              </p:ext>
            </p:extLst>
          </p:nvPr>
        </p:nvGraphicFramePr>
        <p:xfrm>
          <a:off x="3998259" y="806768"/>
          <a:ext cx="4195482" cy="5244465"/>
        </p:xfrm>
        <a:graphic>
          <a:graphicData uri="http://schemas.openxmlformats.org/drawingml/2006/table">
            <a:tbl>
              <a:tblPr/>
              <a:tblGrid>
                <a:gridCol w="1972235">
                  <a:extLst>
                    <a:ext uri="{9D8B030D-6E8A-4147-A177-3AD203B41FA5}">
                      <a16:colId xmlns:a16="http://schemas.microsoft.com/office/drawing/2014/main" val="677522350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2222058989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CAREER BA PRIOR TO STREAK (1900-PRESENT)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9974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.250s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4272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.260s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5829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.270s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38647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.280s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94621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.290s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613435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.300s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94737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.310s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307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.320s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83596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.330s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0175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.340s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2981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.350s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3545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.360s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51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985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seball player running on a field">
            <a:extLst>
              <a:ext uri="{FF2B5EF4-FFF2-40B4-BE49-F238E27FC236}">
                <a16:creationId xmlns:a16="http://schemas.microsoft.com/office/drawing/2014/main" id="{02D0F3A4-94BD-6500-E62F-64847DCA2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47" y="553861"/>
            <a:ext cx="4415907" cy="57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62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21BD24-C067-1E6E-04DD-0EB914046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237204"/>
              </p:ext>
            </p:extLst>
          </p:nvPr>
        </p:nvGraphicFramePr>
        <p:xfrm>
          <a:off x="1391540" y="2611582"/>
          <a:ext cx="9408920" cy="163483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78567">
                  <a:extLst>
                    <a:ext uri="{9D8B030D-6E8A-4147-A177-3AD203B41FA5}">
                      <a16:colId xmlns:a16="http://schemas.microsoft.com/office/drawing/2014/main" val="293995552"/>
                    </a:ext>
                  </a:extLst>
                </a:gridCol>
                <a:gridCol w="469711">
                  <a:extLst>
                    <a:ext uri="{9D8B030D-6E8A-4147-A177-3AD203B41FA5}">
                      <a16:colId xmlns:a16="http://schemas.microsoft.com/office/drawing/2014/main" val="1685287339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4045058349"/>
                    </a:ext>
                  </a:extLst>
                </a:gridCol>
                <a:gridCol w="455032">
                  <a:extLst>
                    <a:ext uri="{9D8B030D-6E8A-4147-A177-3AD203B41FA5}">
                      <a16:colId xmlns:a16="http://schemas.microsoft.com/office/drawing/2014/main" val="325300124"/>
                    </a:ext>
                  </a:extLst>
                </a:gridCol>
                <a:gridCol w="547999">
                  <a:extLst>
                    <a:ext uri="{9D8B030D-6E8A-4147-A177-3AD203B41FA5}">
                      <a16:colId xmlns:a16="http://schemas.microsoft.com/office/drawing/2014/main" val="4206172810"/>
                    </a:ext>
                  </a:extLst>
                </a:gridCol>
                <a:gridCol w="547999">
                  <a:extLst>
                    <a:ext uri="{9D8B030D-6E8A-4147-A177-3AD203B41FA5}">
                      <a16:colId xmlns:a16="http://schemas.microsoft.com/office/drawing/2014/main" val="979947676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701563851"/>
                    </a:ext>
                  </a:extLst>
                </a:gridCol>
                <a:gridCol w="626283">
                  <a:extLst>
                    <a:ext uri="{9D8B030D-6E8A-4147-A177-3AD203B41FA5}">
                      <a16:colId xmlns:a16="http://schemas.microsoft.com/office/drawing/2014/main" val="1887922612"/>
                    </a:ext>
                  </a:extLst>
                </a:gridCol>
                <a:gridCol w="567567">
                  <a:extLst>
                    <a:ext uri="{9D8B030D-6E8A-4147-A177-3AD203B41FA5}">
                      <a16:colId xmlns:a16="http://schemas.microsoft.com/office/drawing/2014/main" val="3590919045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564564193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704861708"/>
                    </a:ext>
                  </a:extLst>
                </a:gridCol>
                <a:gridCol w="704568">
                  <a:extLst>
                    <a:ext uri="{9D8B030D-6E8A-4147-A177-3AD203B41FA5}">
                      <a16:colId xmlns:a16="http://schemas.microsoft.com/office/drawing/2014/main" val="2364455237"/>
                    </a:ext>
                  </a:extLst>
                </a:gridCol>
                <a:gridCol w="665424">
                  <a:extLst>
                    <a:ext uri="{9D8B030D-6E8A-4147-A177-3AD203B41FA5}">
                      <a16:colId xmlns:a16="http://schemas.microsoft.com/office/drawing/2014/main" val="1762924781"/>
                    </a:ext>
                  </a:extLst>
                </a:gridCol>
                <a:gridCol w="689888">
                  <a:extLst>
                    <a:ext uri="{9D8B030D-6E8A-4147-A177-3AD203B41FA5}">
                      <a16:colId xmlns:a16="http://schemas.microsoft.com/office/drawing/2014/main" val="418917574"/>
                    </a:ext>
                  </a:extLst>
                </a:gridCol>
                <a:gridCol w="866030">
                  <a:extLst>
                    <a:ext uri="{9D8B030D-6E8A-4147-A177-3AD203B41FA5}">
                      <a16:colId xmlns:a16="http://schemas.microsoft.com/office/drawing/2014/main" val="2044921273"/>
                    </a:ext>
                  </a:extLst>
                </a:gridCol>
              </a:tblGrid>
              <a:tr h="817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Date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G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PA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H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2B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Palatino Linotype" panose="02040502050505030304" pitchFamily="18" charset="0"/>
                        </a:rPr>
                        <a:t>3B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HR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RBI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BB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SO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BA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OBP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SLG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OPS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BABIP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9165057"/>
                  </a:ext>
                </a:extLst>
              </a:tr>
              <a:tr h="817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3/31-7/4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86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348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55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11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29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27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77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.173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.241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.327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.568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83606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467E4F-CA91-7CE7-26AE-7ED742B307EC}"/>
              </a:ext>
            </a:extLst>
          </p:cNvPr>
          <p:cNvSpPr txBox="1"/>
          <p:nvPr/>
        </p:nvSpPr>
        <p:spPr>
          <a:xfrm>
            <a:off x="1541092" y="529839"/>
            <a:ext cx="910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Palatino Linotype" panose="02040502050505030304" pitchFamily="18" charset="0"/>
              </a:rPr>
              <a:t>A Tale of Three </a:t>
            </a:r>
            <a:r>
              <a:rPr lang="en-US" sz="3600" b="1" dirty="0" err="1">
                <a:latin typeface="Palatino Linotype" panose="02040502050505030304" pitchFamily="18" charset="0"/>
              </a:rPr>
              <a:t>Ugglas</a:t>
            </a:r>
            <a:r>
              <a:rPr lang="en-US" sz="3600" b="1" dirty="0">
                <a:latin typeface="Palatino Linotype" panose="02040502050505030304" pitchFamily="18" charset="0"/>
              </a:rPr>
              <a:t> – Before the Streak</a:t>
            </a:r>
          </a:p>
        </p:txBody>
      </p:sp>
    </p:spTree>
    <p:extLst>
      <p:ext uri="{BB962C8B-B14F-4D97-AF65-F5344CB8AC3E}">
        <p14:creationId xmlns:p14="http://schemas.microsoft.com/office/powerpoint/2010/main" val="3741169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BD00905-5D2A-D965-894A-F06B8B67EF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601062"/>
              </p:ext>
            </p:extLst>
          </p:nvPr>
        </p:nvGraphicFramePr>
        <p:xfrm>
          <a:off x="533400" y="564022"/>
          <a:ext cx="11125200" cy="588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4073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67D041-6829-92B2-8926-8B735BED9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694148"/>
              </p:ext>
            </p:extLst>
          </p:nvPr>
        </p:nvGraphicFramePr>
        <p:xfrm>
          <a:off x="3416894" y="527703"/>
          <a:ext cx="5358213" cy="5802594"/>
        </p:xfrm>
        <a:graphic>
          <a:graphicData uri="http://schemas.openxmlformats.org/drawingml/2006/table">
            <a:tbl>
              <a:tblPr/>
              <a:tblGrid>
                <a:gridCol w="869738">
                  <a:extLst>
                    <a:ext uri="{9D8B030D-6E8A-4147-A177-3AD203B41FA5}">
                      <a16:colId xmlns:a16="http://schemas.microsoft.com/office/drawing/2014/main" val="159721759"/>
                    </a:ext>
                  </a:extLst>
                </a:gridCol>
                <a:gridCol w="2376251">
                  <a:extLst>
                    <a:ext uri="{9D8B030D-6E8A-4147-A177-3AD203B41FA5}">
                      <a16:colId xmlns:a16="http://schemas.microsoft.com/office/drawing/2014/main" val="1764651010"/>
                    </a:ext>
                  </a:extLst>
                </a:gridCol>
                <a:gridCol w="2112224">
                  <a:extLst>
                    <a:ext uri="{9D8B030D-6E8A-4147-A177-3AD203B41FA5}">
                      <a16:colId xmlns:a16="http://schemas.microsoft.com/office/drawing/2014/main" val="2376523813"/>
                    </a:ext>
                  </a:extLst>
                </a:gridCol>
              </a:tblGrid>
              <a:tr h="80361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NL BATTING LEADERS - 7/5/2011 MORNING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237328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AVG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244175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Jose Reyes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889360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Hunter Pence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255070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Matt Kemp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96748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Ryan Braun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595086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Todd Helton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.319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66679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\|/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\|/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\|/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107829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Kelly Johnson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.216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869659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John Buck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.211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328881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Dan Uggla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700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208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06FF8-5CA9-E041-105C-1A9C60B10980}"/>
              </a:ext>
            </a:extLst>
          </p:cNvPr>
          <p:cNvSpPr txBox="1"/>
          <p:nvPr/>
        </p:nvSpPr>
        <p:spPr>
          <a:xfrm>
            <a:off x="3940511" y="199909"/>
            <a:ext cx="431097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1 – July 5</a:t>
            </a:r>
          </a:p>
        </p:txBody>
      </p:sp>
      <p:pic>
        <p:nvPicPr>
          <p:cNvPr id="4" name="Picture 3" descr="A picture containing text, font, black and white, screenshot">
            <a:extLst>
              <a:ext uri="{FF2B5EF4-FFF2-40B4-BE49-F238E27FC236}">
                <a16:creationId xmlns:a16="http://schemas.microsoft.com/office/drawing/2014/main" id="{296DE334-865C-D537-2920-0806B7E53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371600"/>
            <a:ext cx="5924550" cy="4114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84BB6E-030B-1FC7-9F4B-731D0C042552}"/>
                  </a:ext>
                </a:extLst>
              </p14:cNvPr>
              <p14:cNvContentPartPr/>
              <p14:nvPr/>
            </p14:nvContentPartPr>
            <p14:xfrm>
              <a:off x="6144147" y="3211627"/>
              <a:ext cx="2554560" cy="37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84BB6E-030B-1FC7-9F4B-731D0C0425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0507" y="3103627"/>
                <a:ext cx="2662200" cy="2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41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AFA04-B161-5A86-C3E4-59E2BB35587F}"/>
              </a:ext>
            </a:extLst>
          </p:cNvPr>
          <p:cNvSpPr txBox="1"/>
          <p:nvPr/>
        </p:nvSpPr>
        <p:spPr>
          <a:xfrm>
            <a:off x="3929213" y="104358"/>
            <a:ext cx="367469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2 – July 6</a:t>
            </a:r>
          </a:p>
        </p:txBody>
      </p:sp>
      <p:pic>
        <p:nvPicPr>
          <p:cNvPr id="4" name="Picture 3" descr="A picture containing text, font, screenshot, black and white">
            <a:extLst>
              <a:ext uri="{FF2B5EF4-FFF2-40B4-BE49-F238E27FC236}">
                <a16:creationId xmlns:a16="http://schemas.microsoft.com/office/drawing/2014/main" id="{ED406468-EAE5-C34F-472A-2880B83A2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314450"/>
            <a:ext cx="5905500" cy="4229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65D30E8-A444-4004-E505-FD32B90AA7E7}"/>
                  </a:ext>
                </a:extLst>
              </p14:cNvPr>
              <p14:cNvContentPartPr/>
              <p14:nvPr/>
            </p14:nvContentPartPr>
            <p14:xfrm>
              <a:off x="6332067" y="3374707"/>
              <a:ext cx="2494800" cy="60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65D30E8-A444-4004-E505-FD32B90AA7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78427" y="3267067"/>
                <a:ext cx="2602440" cy="2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944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40A8194-3E4B-49E6-C219-48E719DA8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550563"/>
              </p:ext>
            </p:extLst>
          </p:nvPr>
        </p:nvGraphicFramePr>
        <p:xfrm>
          <a:off x="3113518" y="1450647"/>
          <a:ext cx="5964964" cy="39567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4071">
                  <a:extLst>
                    <a:ext uri="{9D8B030D-6E8A-4147-A177-3AD203B41FA5}">
                      <a16:colId xmlns:a16="http://schemas.microsoft.com/office/drawing/2014/main" val="4013629186"/>
                    </a:ext>
                  </a:extLst>
                </a:gridCol>
                <a:gridCol w="906481">
                  <a:extLst>
                    <a:ext uri="{9D8B030D-6E8A-4147-A177-3AD203B41FA5}">
                      <a16:colId xmlns:a16="http://schemas.microsoft.com/office/drawing/2014/main" val="3103143834"/>
                    </a:ext>
                  </a:extLst>
                </a:gridCol>
                <a:gridCol w="582738">
                  <a:extLst>
                    <a:ext uri="{9D8B030D-6E8A-4147-A177-3AD203B41FA5}">
                      <a16:colId xmlns:a16="http://schemas.microsoft.com/office/drawing/2014/main" val="2098082445"/>
                    </a:ext>
                  </a:extLst>
                </a:gridCol>
                <a:gridCol w="582738">
                  <a:extLst>
                    <a:ext uri="{9D8B030D-6E8A-4147-A177-3AD203B41FA5}">
                      <a16:colId xmlns:a16="http://schemas.microsoft.com/office/drawing/2014/main" val="716502618"/>
                    </a:ext>
                  </a:extLst>
                </a:gridCol>
                <a:gridCol w="388490">
                  <a:extLst>
                    <a:ext uri="{9D8B030D-6E8A-4147-A177-3AD203B41FA5}">
                      <a16:colId xmlns:a16="http://schemas.microsoft.com/office/drawing/2014/main" val="1522036555"/>
                    </a:ext>
                  </a:extLst>
                </a:gridCol>
                <a:gridCol w="550363">
                  <a:extLst>
                    <a:ext uri="{9D8B030D-6E8A-4147-A177-3AD203B41FA5}">
                      <a16:colId xmlns:a16="http://schemas.microsoft.com/office/drawing/2014/main" val="1690965445"/>
                    </a:ext>
                  </a:extLst>
                </a:gridCol>
                <a:gridCol w="550363">
                  <a:extLst>
                    <a:ext uri="{9D8B030D-6E8A-4147-A177-3AD203B41FA5}">
                      <a16:colId xmlns:a16="http://schemas.microsoft.com/office/drawing/2014/main" val="3387926157"/>
                    </a:ext>
                  </a:extLst>
                </a:gridCol>
                <a:gridCol w="582738">
                  <a:extLst>
                    <a:ext uri="{9D8B030D-6E8A-4147-A177-3AD203B41FA5}">
                      <a16:colId xmlns:a16="http://schemas.microsoft.com/office/drawing/2014/main" val="3858767886"/>
                    </a:ext>
                  </a:extLst>
                </a:gridCol>
                <a:gridCol w="776982">
                  <a:extLst>
                    <a:ext uri="{9D8B030D-6E8A-4147-A177-3AD203B41FA5}">
                      <a16:colId xmlns:a16="http://schemas.microsoft.com/office/drawing/2014/main" val="652656673"/>
                    </a:ext>
                  </a:extLst>
                </a:gridCol>
              </a:tblGrid>
              <a:tr h="4396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Date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Opp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PA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AB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H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2B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3B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HR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BA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1503485"/>
                  </a:ext>
                </a:extLst>
              </a:tr>
              <a:tr h="43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7-Jul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COL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.183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7530995"/>
                  </a:ext>
                </a:extLst>
              </a:tr>
              <a:tr h="43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8-Jul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PHI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.184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3640524"/>
                  </a:ext>
                </a:extLst>
              </a:tr>
              <a:tr h="43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9-Jul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PHI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.185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3741053"/>
                  </a:ext>
                </a:extLst>
              </a:tr>
              <a:tr h="43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10-Jul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PHI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.185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1510969"/>
                  </a:ext>
                </a:extLst>
              </a:tr>
              <a:tr h="43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15-Jul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WSN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.186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9155527"/>
                  </a:ext>
                </a:extLst>
              </a:tr>
              <a:tr h="43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16-Jul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WSN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.187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8751"/>
                  </a:ext>
                </a:extLst>
              </a:tr>
              <a:tr h="43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17-Jul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WSN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.189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6907475"/>
                  </a:ext>
                </a:extLst>
              </a:tr>
              <a:tr h="43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18-Jul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COL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.189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37336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3557DCB-E9A2-A9B6-6F8E-132AE8198AE2}"/>
              </a:ext>
            </a:extLst>
          </p:cNvPr>
          <p:cNvSpPr txBox="1"/>
          <p:nvPr/>
        </p:nvSpPr>
        <p:spPr>
          <a:xfrm>
            <a:off x="3502351" y="675117"/>
            <a:ext cx="51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Palatino Linotype" panose="02040502050505030304" pitchFamily="18" charset="0"/>
              </a:rPr>
              <a:t>Games 3 thru 10</a:t>
            </a:r>
          </a:p>
        </p:txBody>
      </p:sp>
    </p:spTree>
    <p:extLst>
      <p:ext uri="{BB962C8B-B14F-4D97-AF65-F5344CB8AC3E}">
        <p14:creationId xmlns:p14="http://schemas.microsoft.com/office/powerpoint/2010/main" val="3089988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F656734E-DD38-0609-069A-219183E9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47" y="628847"/>
            <a:ext cx="5600307" cy="56003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7735104-02C2-487F-6DD5-1A3B23BEEF9B}"/>
                  </a:ext>
                </a:extLst>
              </p14:cNvPr>
              <p14:cNvContentPartPr/>
              <p14:nvPr/>
            </p14:nvContentPartPr>
            <p14:xfrm>
              <a:off x="3910997" y="1899848"/>
              <a:ext cx="215964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7735104-02C2-487F-6DD5-1A3B23BEEF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6997" y="1792208"/>
                <a:ext cx="226728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0B00C40-3A41-84AB-7E1E-CAF8BF6B26B9}"/>
                  </a:ext>
                </a:extLst>
              </p14:cNvPr>
              <p14:cNvContentPartPr/>
              <p14:nvPr/>
            </p14:nvContentPartPr>
            <p14:xfrm>
              <a:off x="7758317" y="5875328"/>
              <a:ext cx="714240" cy="27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0B00C40-3A41-84AB-7E1E-CAF8BF6B26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04677" y="5767688"/>
                <a:ext cx="8218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852B544-F347-B34E-F883-D2E39A060404}"/>
                  </a:ext>
                </a:extLst>
              </p14:cNvPr>
              <p14:cNvContentPartPr/>
              <p14:nvPr/>
            </p14:nvContentPartPr>
            <p14:xfrm>
              <a:off x="3811277" y="6119048"/>
              <a:ext cx="1203120" cy="29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852B544-F347-B34E-F883-D2E39A06040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57637" y="6011048"/>
                <a:ext cx="1310760" cy="245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D49A6D7-BB4C-7402-34DC-1C8EDEB4BF9C}"/>
              </a:ext>
            </a:extLst>
          </p:cNvPr>
          <p:cNvSpPr txBox="1"/>
          <p:nvPr/>
        </p:nvSpPr>
        <p:spPr>
          <a:xfrm>
            <a:off x="3606325" y="179462"/>
            <a:ext cx="516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11 – July 19</a:t>
            </a:r>
          </a:p>
        </p:txBody>
      </p:sp>
    </p:spTree>
    <p:extLst>
      <p:ext uri="{BB962C8B-B14F-4D97-AF65-F5344CB8AC3E}">
        <p14:creationId xmlns:p14="http://schemas.microsoft.com/office/powerpoint/2010/main" val="1706112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B826F252-C449-AC16-1580-52C2F0C6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581025"/>
            <a:ext cx="5829300" cy="5695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5FDD336-02C2-82E4-BBD9-56D16B519F8C}"/>
                  </a:ext>
                </a:extLst>
              </p14:cNvPr>
              <p14:cNvContentPartPr/>
              <p14:nvPr/>
            </p14:nvContentPartPr>
            <p14:xfrm>
              <a:off x="3486267" y="1876387"/>
              <a:ext cx="2542680" cy="37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5FDD336-02C2-82E4-BBD9-56D16B519F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2627" y="1768387"/>
                <a:ext cx="2650320" cy="2534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1FF95BA-3A63-4E6D-9B1F-D1C9ECA6E382}"/>
              </a:ext>
            </a:extLst>
          </p:cNvPr>
          <p:cNvSpPr txBox="1"/>
          <p:nvPr/>
        </p:nvSpPr>
        <p:spPr>
          <a:xfrm>
            <a:off x="3905428" y="213645"/>
            <a:ext cx="448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12 – July 20</a:t>
            </a:r>
          </a:p>
        </p:txBody>
      </p:sp>
    </p:spTree>
    <p:extLst>
      <p:ext uri="{BB962C8B-B14F-4D97-AF65-F5344CB8AC3E}">
        <p14:creationId xmlns:p14="http://schemas.microsoft.com/office/powerpoint/2010/main" val="287091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aseball cap">
            <a:extLst>
              <a:ext uri="{FF2B5EF4-FFF2-40B4-BE49-F238E27FC236}">
                <a16:creationId xmlns:a16="http://schemas.microsoft.com/office/drawing/2014/main" id="{A93D6596-B485-EBFA-0C4B-AE58BCA6F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17037"/>
          <a:stretch/>
        </p:blipFill>
        <p:spPr>
          <a:xfrm>
            <a:off x="2847954" y="1587336"/>
            <a:ext cx="6496093" cy="36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78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11A56B4-0EAD-449D-872A-538F1BEB85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347474"/>
              </p:ext>
            </p:extLst>
          </p:nvPr>
        </p:nvGraphicFramePr>
        <p:xfrm>
          <a:off x="533400" y="490194"/>
          <a:ext cx="11125200" cy="6023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3953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88CDA1-C0C9-1ED8-4D43-4C48445AB379}"/>
              </a:ext>
            </a:extLst>
          </p:cNvPr>
          <p:cNvSpPr txBox="1"/>
          <p:nvPr/>
        </p:nvSpPr>
        <p:spPr>
          <a:xfrm>
            <a:off x="3733503" y="235044"/>
            <a:ext cx="437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13 – July 22</a:t>
            </a:r>
          </a:p>
        </p:txBody>
      </p:sp>
      <p:pic>
        <p:nvPicPr>
          <p:cNvPr id="5" name="Picture 4" descr="A picture containing text, receipt, black and white, white&#10;&#10;Description automatically generated">
            <a:extLst>
              <a:ext uri="{FF2B5EF4-FFF2-40B4-BE49-F238E27FC236}">
                <a16:creationId xmlns:a16="http://schemas.microsoft.com/office/drawing/2014/main" id="{60850D1D-7451-3118-3AE1-A00E13B1E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838200"/>
            <a:ext cx="5962650" cy="5181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6E4382-56C1-EB4F-EED8-041DDB06ABFB}"/>
                  </a:ext>
                </a:extLst>
              </p14:cNvPr>
              <p14:cNvContentPartPr/>
              <p14:nvPr/>
            </p14:nvContentPartPr>
            <p14:xfrm>
              <a:off x="3477987" y="4664227"/>
              <a:ext cx="2656080" cy="7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6E4382-56C1-EB4F-EED8-041DDB06AB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3987" y="4556587"/>
                <a:ext cx="2763720" cy="2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8188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10BCA9BB-4703-6401-F283-336656B83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752475"/>
            <a:ext cx="6019800" cy="5353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9610C62-8050-38F2-73BF-702AE94A961E}"/>
                  </a:ext>
                </a:extLst>
              </p14:cNvPr>
              <p14:cNvContentPartPr/>
              <p14:nvPr/>
            </p14:nvContentPartPr>
            <p14:xfrm>
              <a:off x="6284111" y="1791875"/>
              <a:ext cx="2616840" cy="64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9610C62-8050-38F2-73BF-702AE94A96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0111" y="1683875"/>
                <a:ext cx="2724480" cy="2797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8DB58E6-4ABD-666E-A02D-8E14EA73EBD9}"/>
              </a:ext>
            </a:extLst>
          </p:cNvPr>
          <p:cNvSpPr txBox="1"/>
          <p:nvPr/>
        </p:nvSpPr>
        <p:spPr>
          <a:xfrm>
            <a:off x="3418318" y="179462"/>
            <a:ext cx="527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18 – July 27</a:t>
            </a:r>
          </a:p>
        </p:txBody>
      </p:sp>
    </p:spTree>
    <p:extLst>
      <p:ext uri="{BB962C8B-B14F-4D97-AF65-F5344CB8AC3E}">
        <p14:creationId xmlns:p14="http://schemas.microsoft.com/office/powerpoint/2010/main" val="3802686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708BCFD-7BFE-4499-B033-9A3744179D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59578"/>
              </p:ext>
            </p:extLst>
          </p:nvPr>
        </p:nvGraphicFramePr>
        <p:xfrm>
          <a:off x="533400" y="721519"/>
          <a:ext cx="11125200" cy="5414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818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3C07D690-76B2-6625-ADFF-6F89ACF6F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29" y="496127"/>
            <a:ext cx="3248271" cy="3237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1C2F9-65A4-5545-9928-2B208C35402B}"/>
              </a:ext>
            </a:extLst>
          </p:cNvPr>
          <p:cNvSpPr txBox="1"/>
          <p:nvPr/>
        </p:nvSpPr>
        <p:spPr>
          <a:xfrm>
            <a:off x="2450616" y="126795"/>
            <a:ext cx="284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20 – July 29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8404D-3332-A924-14FA-312747AB8C89}"/>
              </a:ext>
            </a:extLst>
          </p:cNvPr>
          <p:cNvSpPr txBox="1"/>
          <p:nvPr/>
        </p:nvSpPr>
        <p:spPr>
          <a:xfrm>
            <a:off x="6096000" y="3623417"/>
            <a:ext cx="271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21 – July 30</a:t>
            </a:r>
          </a:p>
        </p:txBody>
      </p:sp>
      <p:pic>
        <p:nvPicPr>
          <p:cNvPr id="6" name="Picture 5" descr="A picture containing text, font, screenshot, number&#10;&#10;Description automatically generated">
            <a:extLst>
              <a:ext uri="{FF2B5EF4-FFF2-40B4-BE49-F238E27FC236}">
                <a16:creationId xmlns:a16="http://schemas.microsoft.com/office/drawing/2014/main" id="{65F407A8-1D06-8169-7FDE-1CCA6C19B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94" y="4091430"/>
            <a:ext cx="2888026" cy="22723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1E93F5-E5C5-30E2-E5F3-ECE9BE5F3822}"/>
                  </a:ext>
                </a:extLst>
              </p14:cNvPr>
              <p14:cNvContentPartPr/>
              <p14:nvPr/>
            </p14:nvContentPartPr>
            <p14:xfrm>
              <a:off x="4520187" y="1145227"/>
              <a:ext cx="145260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1E93F5-E5C5-30E2-E5F3-ECE9BE5F38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66547" y="1037587"/>
                <a:ext cx="156024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A4B7D5C-E910-4A22-EFB2-F0E2315B33E8}"/>
                  </a:ext>
                </a:extLst>
              </p14:cNvPr>
              <p14:cNvContentPartPr/>
              <p14:nvPr/>
            </p14:nvContentPartPr>
            <p14:xfrm>
              <a:off x="7648227" y="4725067"/>
              <a:ext cx="1264320" cy="62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A4B7D5C-E910-4A22-EFB2-F0E2315B33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4227" y="4617427"/>
                <a:ext cx="1371960" cy="27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1429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A025C6-3B20-5BB7-FFF0-E228095EC548}"/>
              </a:ext>
            </a:extLst>
          </p:cNvPr>
          <p:cNvSpPr txBox="1"/>
          <p:nvPr/>
        </p:nvSpPr>
        <p:spPr>
          <a:xfrm>
            <a:off x="3768695" y="136733"/>
            <a:ext cx="461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26 – August 5</a:t>
            </a:r>
          </a:p>
        </p:txBody>
      </p:sp>
      <p:pic>
        <p:nvPicPr>
          <p:cNvPr id="5" name="Picture 4" descr="A picture containing text, font, screenshot, black and white">
            <a:extLst>
              <a:ext uri="{FF2B5EF4-FFF2-40B4-BE49-F238E27FC236}">
                <a16:creationId xmlns:a16="http://schemas.microsoft.com/office/drawing/2014/main" id="{E3202499-41E8-32BB-19B4-9B29390AF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333500"/>
            <a:ext cx="5924550" cy="4191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95B2736-35C8-46BD-A667-F82602C4AF39}"/>
                  </a:ext>
                </a:extLst>
              </p14:cNvPr>
              <p14:cNvContentPartPr/>
              <p14:nvPr/>
            </p14:nvContentPartPr>
            <p14:xfrm>
              <a:off x="3476477" y="2516168"/>
              <a:ext cx="2525040" cy="5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95B2736-35C8-46BD-A667-F82602C4AF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2477" y="2408528"/>
                <a:ext cx="2632680" cy="2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6344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C61530-4AC5-F7FE-5FDF-AA190008F50C}"/>
              </a:ext>
            </a:extLst>
          </p:cNvPr>
          <p:cNvSpPr txBox="1"/>
          <p:nvPr/>
        </p:nvSpPr>
        <p:spPr>
          <a:xfrm>
            <a:off x="4144955" y="273465"/>
            <a:ext cx="382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27 – August 6</a:t>
            </a:r>
          </a:p>
        </p:txBody>
      </p:sp>
      <p:pic>
        <p:nvPicPr>
          <p:cNvPr id="7" name="Picture 6" descr="A picture containing text, screenshot, black and white, font">
            <a:extLst>
              <a:ext uri="{FF2B5EF4-FFF2-40B4-BE49-F238E27FC236}">
                <a16:creationId xmlns:a16="http://schemas.microsoft.com/office/drawing/2014/main" id="{8A620A79-C37A-2C02-E565-5E19D7ACC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962025"/>
            <a:ext cx="6019800" cy="4933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C6FAF-C059-B2C2-7B62-021CA74ADE44}"/>
                  </a:ext>
                </a:extLst>
              </p14:cNvPr>
              <p14:cNvContentPartPr/>
              <p14:nvPr/>
            </p14:nvContentPartPr>
            <p14:xfrm>
              <a:off x="3485117" y="2198288"/>
              <a:ext cx="2557800" cy="110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C6FAF-C059-B2C2-7B62-021CA74ADE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1477" y="2090648"/>
                <a:ext cx="2665440" cy="32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5593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port, athletic game, baseball, person">
            <a:extLst>
              <a:ext uri="{FF2B5EF4-FFF2-40B4-BE49-F238E27FC236}">
                <a16:creationId xmlns:a16="http://schemas.microsoft.com/office/drawing/2014/main" id="{BCC15287-C5A5-ED73-8EBA-F7B888765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82" y="1645468"/>
            <a:ext cx="6337837" cy="35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5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91D0B1-1837-88C5-7050-7A3AD8CA9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96683"/>
              </p:ext>
            </p:extLst>
          </p:nvPr>
        </p:nvGraphicFramePr>
        <p:xfrm>
          <a:off x="2826327" y="1219200"/>
          <a:ext cx="6446982" cy="4826745"/>
        </p:xfrm>
        <a:graphic>
          <a:graphicData uri="http://schemas.openxmlformats.org/drawingml/2006/table">
            <a:tbl>
              <a:tblPr/>
              <a:tblGrid>
                <a:gridCol w="703490">
                  <a:extLst>
                    <a:ext uri="{9D8B030D-6E8A-4147-A177-3AD203B41FA5}">
                      <a16:colId xmlns:a16="http://schemas.microsoft.com/office/drawing/2014/main" val="1273889699"/>
                    </a:ext>
                  </a:extLst>
                </a:gridCol>
                <a:gridCol w="648215">
                  <a:extLst>
                    <a:ext uri="{9D8B030D-6E8A-4147-A177-3AD203B41FA5}">
                      <a16:colId xmlns:a16="http://schemas.microsoft.com/office/drawing/2014/main" val="1756554964"/>
                    </a:ext>
                  </a:extLst>
                </a:gridCol>
                <a:gridCol w="944686">
                  <a:extLst>
                    <a:ext uri="{9D8B030D-6E8A-4147-A177-3AD203B41FA5}">
                      <a16:colId xmlns:a16="http://schemas.microsoft.com/office/drawing/2014/main" val="3170120896"/>
                    </a:ext>
                  </a:extLst>
                </a:gridCol>
                <a:gridCol w="768814">
                  <a:extLst>
                    <a:ext uri="{9D8B030D-6E8A-4147-A177-3AD203B41FA5}">
                      <a16:colId xmlns:a16="http://schemas.microsoft.com/office/drawing/2014/main" val="537288245"/>
                    </a:ext>
                  </a:extLst>
                </a:gridCol>
                <a:gridCol w="241197">
                  <a:extLst>
                    <a:ext uri="{9D8B030D-6E8A-4147-A177-3AD203B41FA5}">
                      <a16:colId xmlns:a16="http://schemas.microsoft.com/office/drawing/2014/main" val="3254850457"/>
                    </a:ext>
                  </a:extLst>
                </a:gridCol>
                <a:gridCol w="703490">
                  <a:extLst>
                    <a:ext uri="{9D8B030D-6E8A-4147-A177-3AD203B41FA5}">
                      <a16:colId xmlns:a16="http://schemas.microsoft.com/office/drawing/2014/main" val="3423394286"/>
                    </a:ext>
                  </a:extLst>
                </a:gridCol>
                <a:gridCol w="648215">
                  <a:extLst>
                    <a:ext uri="{9D8B030D-6E8A-4147-A177-3AD203B41FA5}">
                      <a16:colId xmlns:a16="http://schemas.microsoft.com/office/drawing/2014/main" val="2142724391"/>
                    </a:ext>
                  </a:extLst>
                </a:gridCol>
                <a:gridCol w="944686">
                  <a:extLst>
                    <a:ext uri="{9D8B030D-6E8A-4147-A177-3AD203B41FA5}">
                      <a16:colId xmlns:a16="http://schemas.microsoft.com/office/drawing/2014/main" val="1918511384"/>
                    </a:ext>
                  </a:extLst>
                </a:gridCol>
                <a:gridCol w="844189">
                  <a:extLst>
                    <a:ext uri="{9D8B030D-6E8A-4147-A177-3AD203B41FA5}">
                      <a16:colId xmlns:a16="http://schemas.microsoft.com/office/drawing/2014/main" val="661003248"/>
                    </a:ext>
                  </a:extLst>
                </a:gridCol>
              </a:tblGrid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GAME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YTD AVG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GAME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YTD AVG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804023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4-Jul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-----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24-Jul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.1973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.00111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052954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.1781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.00517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25-Jul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.1979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428010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.00454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26-Jul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.1990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.00109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60869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7-Jul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27-Jul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.2047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.00571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086964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8-Jul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28-Jul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.2051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066148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9-Jul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29-Jul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.2056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245974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10-Jul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30-Jul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.2060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528400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15-Jul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31-Jul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.2065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739031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16-Jul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.00181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1-Aug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.2118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.00535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478333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17-Jul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.00125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2-Aug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.00037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438471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18-Jul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.1887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3-Aug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.00278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148615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19-Jul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.1922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.00347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5-Aug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806916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20-Jul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.1928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.00064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6-Aug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.00455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118481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22-Jul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.1951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.00222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7-Aug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.2196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(.00023)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915502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23-Jul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.1962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.00113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44607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27650F6-B258-E0C6-CB83-96581159E4C4}"/>
              </a:ext>
            </a:extLst>
          </p:cNvPr>
          <p:cNvSpPr txBox="1"/>
          <p:nvPr/>
        </p:nvSpPr>
        <p:spPr>
          <a:xfrm>
            <a:off x="2826327" y="290557"/>
            <a:ext cx="6446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</a:rPr>
              <a:t>Uggla’s Average Goes Up in Record 27 Straight Games</a:t>
            </a:r>
          </a:p>
        </p:txBody>
      </p:sp>
    </p:spTree>
    <p:extLst>
      <p:ext uri="{BB962C8B-B14F-4D97-AF65-F5344CB8AC3E}">
        <p14:creationId xmlns:p14="http://schemas.microsoft.com/office/powerpoint/2010/main" val="3276903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2378A-AC77-21D7-EB4E-FCF65276652E}"/>
              </a:ext>
            </a:extLst>
          </p:cNvPr>
          <p:cNvSpPr txBox="1"/>
          <p:nvPr/>
        </p:nvSpPr>
        <p:spPr>
          <a:xfrm>
            <a:off x="4067798" y="188007"/>
            <a:ext cx="405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31 – August 10</a:t>
            </a:r>
          </a:p>
        </p:txBody>
      </p:sp>
      <p:pic>
        <p:nvPicPr>
          <p:cNvPr id="6" name="Picture 5" descr="A picture containing text, receipt, menu, black and white&#10;&#10;Description automatically generated">
            <a:extLst>
              <a:ext uri="{FF2B5EF4-FFF2-40B4-BE49-F238E27FC236}">
                <a16:creationId xmlns:a16="http://schemas.microsoft.com/office/drawing/2014/main" id="{C8BE576C-E24F-A25F-23D7-3F4308C48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64" y="686724"/>
            <a:ext cx="5362673" cy="54845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2B7558-B29B-DAFB-1513-A094A06398D8}"/>
                  </a:ext>
                </a:extLst>
              </p14:cNvPr>
              <p14:cNvContentPartPr/>
              <p14:nvPr/>
            </p14:nvContentPartPr>
            <p14:xfrm>
              <a:off x="3675557" y="2941328"/>
              <a:ext cx="2434680" cy="83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2B7558-B29B-DAFB-1513-A094A06398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1557" y="2833328"/>
                <a:ext cx="2542320" cy="29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202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on a cover of a magazine">
            <a:extLst>
              <a:ext uri="{FF2B5EF4-FFF2-40B4-BE49-F238E27FC236}">
                <a16:creationId xmlns:a16="http://schemas.microsoft.com/office/drawing/2014/main" id="{9D51CA5A-4C26-29B2-7457-C6C035792F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7286" r="8220" b="11326"/>
          <a:stretch/>
        </p:blipFill>
        <p:spPr>
          <a:xfrm>
            <a:off x="4421024" y="1155819"/>
            <a:ext cx="3349952" cy="45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16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D15C9C-AE02-2C8E-8170-4A0C11A4D3C1}"/>
              </a:ext>
            </a:extLst>
          </p:cNvPr>
          <p:cNvSpPr txBox="1"/>
          <p:nvPr/>
        </p:nvSpPr>
        <p:spPr>
          <a:xfrm>
            <a:off x="3824140" y="247828"/>
            <a:ext cx="440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32 – August 12</a:t>
            </a:r>
          </a:p>
        </p:txBody>
      </p:sp>
      <p:pic>
        <p:nvPicPr>
          <p:cNvPr id="5" name="Picture 4" descr="A picture containing text, menu, font, document">
            <a:extLst>
              <a:ext uri="{FF2B5EF4-FFF2-40B4-BE49-F238E27FC236}">
                <a16:creationId xmlns:a16="http://schemas.microsoft.com/office/drawing/2014/main" id="{06212B53-F6ED-D4FB-3100-2D65D1461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32" y="870810"/>
            <a:ext cx="3001737" cy="5987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5E0590-FE3B-C156-E2CC-C62F1C39389D}"/>
                  </a:ext>
                </a:extLst>
              </p14:cNvPr>
              <p14:cNvContentPartPr/>
              <p14:nvPr/>
            </p14:nvContentPartPr>
            <p14:xfrm>
              <a:off x="4657347" y="4408627"/>
              <a:ext cx="2906640" cy="60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5E0590-FE3B-C156-E2CC-C62F1C3938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03347" y="4300987"/>
                <a:ext cx="3014280" cy="2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6825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D17933-4EBC-DC1D-A29D-B40596251C98}"/>
              </a:ext>
            </a:extLst>
          </p:cNvPr>
          <p:cNvSpPr txBox="1"/>
          <p:nvPr/>
        </p:nvSpPr>
        <p:spPr>
          <a:xfrm>
            <a:off x="3931065" y="290557"/>
            <a:ext cx="432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Game 33 – August 13</a:t>
            </a:r>
          </a:p>
        </p:txBody>
      </p:sp>
      <p:pic>
        <p:nvPicPr>
          <p:cNvPr id="6" name="Picture 5" descr="A picture containing text, font, screenshot, black and white">
            <a:extLst>
              <a:ext uri="{FF2B5EF4-FFF2-40B4-BE49-F238E27FC236}">
                <a16:creationId xmlns:a16="http://schemas.microsoft.com/office/drawing/2014/main" id="{F2383BA6-F550-C77A-6993-DF1E39908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1200150"/>
            <a:ext cx="5867400" cy="4457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0EBB90-FDF8-8D2D-7290-3A514667BC62}"/>
                  </a:ext>
                </a:extLst>
              </p14:cNvPr>
              <p14:cNvContentPartPr/>
              <p14:nvPr/>
            </p14:nvContentPartPr>
            <p14:xfrm>
              <a:off x="6165317" y="2273888"/>
              <a:ext cx="2470680" cy="143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C0EBB90-FDF8-8D2D-7290-3A514667BC6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1317" y="2166248"/>
                <a:ext cx="2578320" cy="35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5953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ggla clip">
            <a:hlinkClick r:id="" action="ppaction://media"/>
            <a:extLst>
              <a:ext uri="{FF2B5EF4-FFF2-40B4-BE49-F238E27FC236}">
                <a16:creationId xmlns:a16="http://schemas.microsoft.com/office/drawing/2014/main" id="{4323E0AC-C872-425F-8D69-D296A069B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7C267C9-CBC5-401A-817C-837132E1C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55063"/>
              </p:ext>
            </p:extLst>
          </p:nvPr>
        </p:nvGraphicFramePr>
        <p:xfrm>
          <a:off x="533400" y="563418"/>
          <a:ext cx="11125200" cy="5929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4647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21BD24-C067-1E6E-04DD-0EB914046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689782"/>
              </p:ext>
            </p:extLst>
          </p:nvPr>
        </p:nvGraphicFramePr>
        <p:xfrm>
          <a:off x="1391540" y="2611582"/>
          <a:ext cx="9408920" cy="163483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78567">
                  <a:extLst>
                    <a:ext uri="{9D8B030D-6E8A-4147-A177-3AD203B41FA5}">
                      <a16:colId xmlns:a16="http://schemas.microsoft.com/office/drawing/2014/main" val="293995552"/>
                    </a:ext>
                  </a:extLst>
                </a:gridCol>
                <a:gridCol w="469711">
                  <a:extLst>
                    <a:ext uri="{9D8B030D-6E8A-4147-A177-3AD203B41FA5}">
                      <a16:colId xmlns:a16="http://schemas.microsoft.com/office/drawing/2014/main" val="1685287339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4045058349"/>
                    </a:ext>
                  </a:extLst>
                </a:gridCol>
                <a:gridCol w="455032">
                  <a:extLst>
                    <a:ext uri="{9D8B030D-6E8A-4147-A177-3AD203B41FA5}">
                      <a16:colId xmlns:a16="http://schemas.microsoft.com/office/drawing/2014/main" val="325300124"/>
                    </a:ext>
                  </a:extLst>
                </a:gridCol>
                <a:gridCol w="547999">
                  <a:extLst>
                    <a:ext uri="{9D8B030D-6E8A-4147-A177-3AD203B41FA5}">
                      <a16:colId xmlns:a16="http://schemas.microsoft.com/office/drawing/2014/main" val="4206172810"/>
                    </a:ext>
                  </a:extLst>
                </a:gridCol>
                <a:gridCol w="547999">
                  <a:extLst>
                    <a:ext uri="{9D8B030D-6E8A-4147-A177-3AD203B41FA5}">
                      <a16:colId xmlns:a16="http://schemas.microsoft.com/office/drawing/2014/main" val="979947676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701563851"/>
                    </a:ext>
                  </a:extLst>
                </a:gridCol>
                <a:gridCol w="626283">
                  <a:extLst>
                    <a:ext uri="{9D8B030D-6E8A-4147-A177-3AD203B41FA5}">
                      <a16:colId xmlns:a16="http://schemas.microsoft.com/office/drawing/2014/main" val="1887922612"/>
                    </a:ext>
                  </a:extLst>
                </a:gridCol>
                <a:gridCol w="567567">
                  <a:extLst>
                    <a:ext uri="{9D8B030D-6E8A-4147-A177-3AD203B41FA5}">
                      <a16:colId xmlns:a16="http://schemas.microsoft.com/office/drawing/2014/main" val="3590919045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564564193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704861708"/>
                    </a:ext>
                  </a:extLst>
                </a:gridCol>
                <a:gridCol w="704568">
                  <a:extLst>
                    <a:ext uri="{9D8B030D-6E8A-4147-A177-3AD203B41FA5}">
                      <a16:colId xmlns:a16="http://schemas.microsoft.com/office/drawing/2014/main" val="2364455237"/>
                    </a:ext>
                  </a:extLst>
                </a:gridCol>
                <a:gridCol w="665424">
                  <a:extLst>
                    <a:ext uri="{9D8B030D-6E8A-4147-A177-3AD203B41FA5}">
                      <a16:colId xmlns:a16="http://schemas.microsoft.com/office/drawing/2014/main" val="1762924781"/>
                    </a:ext>
                  </a:extLst>
                </a:gridCol>
                <a:gridCol w="689888">
                  <a:extLst>
                    <a:ext uri="{9D8B030D-6E8A-4147-A177-3AD203B41FA5}">
                      <a16:colId xmlns:a16="http://schemas.microsoft.com/office/drawing/2014/main" val="418917574"/>
                    </a:ext>
                  </a:extLst>
                </a:gridCol>
                <a:gridCol w="866030">
                  <a:extLst>
                    <a:ext uri="{9D8B030D-6E8A-4147-A177-3AD203B41FA5}">
                      <a16:colId xmlns:a16="http://schemas.microsoft.com/office/drawing/2014/main" val="2044921273"/>
                    </a:ext>
                  </a:extLst>
                </a:gridCol>
              </a:tblGrid>
              <a:tr h="817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Date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G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PA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H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2B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Palatino Linotype" panose="02040502050505030304" pitchFamily="18" charset="0"/>
                        </a:rPr>
                        <a:t>3B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HR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RBI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Palatino Linotype" panose="02040502050505030304" pitchFamily="18" charset="0"/>
                        </a:rPr>
                        <a:t>BB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SO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BA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OBP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SLG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OPS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BABIP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9165057"/>
                  </a:ext>
                </a:extLst>
              </a:tr>
              <a:tr h="817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7/5-8/13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33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146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49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15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27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.377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.438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.762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1.200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.382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68095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467E4F-CA91-7CE7-26AE-7ED742B307EC}"/>
              </a:ext>
            </a:extLst>
          </p:cNvPr>
          <p:cNvSpPr txBox="1"/>
          <p:nvPr/>
        </p:nvSpPr>
        <p:spPr>
          <a:xfrm>
            <a:off x="1541092" y="529839"/>
            <a:ext cx="910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latino Linotype" panose="02040502050505030304" pitchFamily="18" charset="0"/>
              </a:rPr>
              <a:t>A Tale of Three </a:t>
            </a:r>
            <a:r>
              <a:rPr lang="en-US" sz="3200" b="1" dirty="0" err="1">
                <a:latin typeface="Palatino Linotype" panose="02040502050505030304" pitchFamily="18" charset="0"/>
              </a:rPr>
              <a:t>Ugglas</a:t>
            </a:r>
            <a:r>
              <a:rPr lang="en-US" sz="3200" b="1" dirty="0">
                <a:latin typeface="Palatino Linotype" panose="02040502050505030304" pitchFamily="18" charset="0"/>
              </a:rPr>
              <a:t> – During the Streak</a:t>
            </a:r>
          </a:p>
        </p:txBody>
      </p:sp>
    </p:spTree>
    <p:extLst>
      <p:ext uri="{BB962C8B-B14F-4D97-AF65-F5344CB8AC3E}">
        <p14:creationId xmlns:p14="http://schemas.microsoft.com/office/powerpoint/2010/main" val="1997570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21BD24-C067-1E6E-04DD-0EB914046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9750"/>
              </p:ext>
            </p:extLst>
          </p:nvPr>
        </p:nvGraphicFramePr>
        <p:xfrm>
          <a:off x="1391540" y="2611582"/>
          <a:ext cx="9408920" cy="163483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78567">
                  <a:extLst>
                    <a:ext uri="{9D8B030D-6E8A-4147-A177-3AD203B41FA5}">
                      <a16:colId xmlns:a16="http://schemas.microsoft.com/office/drawing/2014/main" val="293995552"/>
                    </a:ext>
                  </a:extLst>
                </a:gridCol>
                <a:gridCol w="469711">
                  <a:extLst>
                    <a:ext uri="{9D8B030D-6E8A-4147-A177-3AD203B41FA5}">
                      <a16:colId xmlns:a16="http://schemas.microsoft.com/office/drawing/2014/main" val="1685287339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4045058349"/>
                    </a:ext>
                  </a:extLst>
                </a:gridCol>
                <a:gridCol w="455032">
                  <a:extLst>
                    <a:ext uri="{9D8B030D-6E8A-4147-A177-3AD203B41FA5}">
                      <a16:colId xmlns:a16="http://schemas.microsoft.com/office/drawing/2014/main" val="325300124"/>
                    </a:ext>
                  </a:extLst>
                </a:gridCol>
                <a:gridCol w="547999">
                  <a:extLst>
                    <a:ext uri="{9D8B030D-6E8A-4147-A177-3AD203B41FA5}">
                      <a16:colId xmlns:a16="http://schemas.microsoft.com/office/drawing/2014/main" val="4206172810"/>
                    </a:ext>
                  </a:extLst>
                </a:gridCol>
                <a:gridCol w="547999">
                  <a:extLst>
                    <a:ext uri="{9D8B030D-6E8A-4147-A177-3AD203B41FA5}">
                      <a16:colId xmlns:a16="http://schemas.microsoft.com/office/drawing/2014/main" val="979947676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701563851"/>
                    </a:ext>
                  </a:extLst>
                </a:gridCol>
                <a:gridCol w="626283">
                  <a:extLst>
                    <a:ext uri="{9D8B030D-6E8A-4147-A177-3AD203B41FA5}">
                      <a16:colId xmlns:a16="http://schemas.microsoft.com/office/drawing/2014/main" val="1887922612"/>
                    </a:ext>
                  </a:extLst>
                </a:gridCol>
                <a:gridCol w="567567">
                  <a:extLst>
                    <a:ext uri="{9D8B030D-6E8A-4147-A177-3AD203B41FA5}">
                      <a16:colId xmlns:a16="http://schemas.microsoft.com/office/drawing/2014/main" val="3590919045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564564193"/>
                    </a:ext>
                  </a:extLst>
                </a:gridCol>
                <a:gridCol w="572463">
                  <a:extLst>
                    <a:ext uri="{9D8B030D-6E8A-4147-A177-3AD203B41FA5}">
                      <a16:colId xmlns:a16="http://schemas.microsoft.com/office/drawing/2014/main" val="2704861708"/>
                    </a:ext>
                  </a:extLst>
                </a:gridCol>
                <a:gridCol w="704568">
                  <a:extLst>
                    <a:ext uri="{9D8B030D-6E8A-4147-A177-3AD203B41FA5}">
                      <a16:colId xmlns:a16="http://schemas.microsoft.com/office/drawing/2014/main" val="2364455237"/>
                    </a:ext>
                  </a:extLst>
                </a:gridCol>
                <a:gridCol w="665424">
                  <a:extLst>
                    <a:ext uri="{9D8B030D-6E8A-4147-A177-3AD203B41FA5}">
                      <a16:colId xmlns:a16="http://schemas.microsoft.com/office/drawing/2014/main" val="1762924781"/>
                    </a:ext>
                  </a:extLst>
                </a:gridCol>
                <a:gridCol w="689888">
                  <a:extLst>
                    <a:ext uri="{9D8B030D-6E8A-4147-A177-3AD203B41FA5}">
                      <a16:colId xmlns:a16="http://schemas.microsoft.com/office/drawing/2014/main" val="418917574"/>
                    </a:ext>
                  </a:extLst>
                </a:gridCol>
                <a:gridCol w="866030">
                  <a:extLst>
                    <a:ext uri="{9D8B030D-6E8A-4147-A177-3AD203B41FA5}">
                      <a16:colId xmlns:a16="http://schemas.microsoft.com/office/drawing/2014/main" val="2044921273"/>
                    </a:ext>
                  </a:extLst>
                </a:gridCol>
              </a:tblGrid>
              <a:tr h="817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Date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G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PA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Palatino Linotype" panose="02040502050505030304" pitchFamily="18" charset="0"/>
                        </a:rPr>
                        <a:t>H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2B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3B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HR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RBI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BB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Palatino Linotype" panose="02040502050505030304" pitchFamily="18" charset="0"/>
                        </a:rPr>
                        <a:t>SO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BA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OBP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SLG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alatino Linotype" panose="02040502050505030304" pitchFamily="18" charset="0"/>
                        </a:rPr>
                        <a:t>OPS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Palatino Linotype" panose="02040502050505030304" pitchFamily="18" charset="0"/>
                        </a:rPr>
                        <a:t>BABIP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9165057"/>
                  </a:ext>
                </a:extLst>
              </a:tr>
              <a:tr h="817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8/14-9/28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42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178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Palatino Linotype" panose="02040502050505030304" pitchFamily="18" charset="0"/>
                        </a:rPr>
                        <a:t>36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21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23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52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.237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.343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.454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alatino Linotype" panose="02040502050505030304" pitchFamily="18" charset="0"/>
                        </a:rPr>
                        <a:t>.797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</a:rPr>
                        <a:t>.294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48140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467E4F-CA91-7CE7-26AE-7ED742B307EC}"/>
              </a:ext>
            </a:extLst>
          </p:cNvPr>
          <p:cNvSpPr txBox="1"/>
          <p:nvPr/>
        </p:nvSpPr>
        <p:spPr>
          <a:xfrm>
            <a:off x="1541092" y="529839"/>
            <a:ext cx="910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Palatino Linotype" panose="02040502050505030304" pitchFamily="18" charset="0"/>
              </a:rPr>
              <a:t>A Tale of Three </a:t>
            </a:r>
            <a:r>
              <a:rPr lang="en-US" sz="3600" b="1" dirty="0" err="1">
                <a:latin typeface="Palatino Linotype" panose="02040502050505030304" pitchFamily="18" charset="0"/>
              </a:rPr>
              <a:t>Ugglas</a:t>
            </a:r>
            <a:r>
              <a:rPr lang="en-US" sz="3600" b="1" dirty="0">
                <a:latin typeface="Palatino Linotype" panose="02040502050505030304" pitchFamily="18" charset="0"/>
              </a:rPr>
              <a:t> – After the Streak</a:t>
            </a:r>
          </a:p>
        </p:txBody>
      </p:sp>
    </p:spTree>
    <p:extLst>
      <p:ext uri="{BB962C8B-B14F-4D97-AF65-F5344CB8AC3E}">
        <p14:creationId xmlns:p14="http://schemas.microsoft.com/office/powerpoint/2010/main" val="672709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3B1657-5D45-414C-4C4F-AB315EA03CD8}"/>
              </a:ext>
            </a:extLst>
          </p:cNvPr>
          <p:cNvSpPr txBox="1"/>
          <p:nvPr/>
        </p:nvSpPr>
        <p:spPr>
          <a:xfrm>
            <a:off x="2956845" y="225372"/>
            <a:ext cx="585386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Summary of Uggla’s Anomalous 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Hit Streak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C6204-3C82-7FAD-6D78-E28DFF05C68F}"/>
              </a:ext>
            </a:extLst>
          </p:cNvPr>
          <p:cNvSpPr txBox="1"/>
          <p:nvPr/>
        </p:nvSpPr>
        <p:spPr>
          <a:xfrm>
            <a:off x="2768837" y="1128045"/>
            <a:ext cx="6503350" cy="557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Homers made up 30% of hits (highest all-time)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Strikeouts made up 18.5% of plate appearances (3</a:t>
            </a:r>
            <a:r>
              <a:rPr lang="en-US" sz="2400" b="1" baseline="30000" dirty="0">
                <a:latin typeface="Palatino Linotype" panose="02040502050505030304" pitchFamily="18" charset="0"/>
              </a:rPr>
              <a:t>rd</a:t>
            </a:r>
            <a:r>
              <a:rPr lang="en-US" sz="2400" b="1" dirty="0">
                <a:latin typeface="Palatino Linotype" panose="02040502050505030304" pitchFamily="18" charset="0"/>
              </a:rPr>
              <a:t>-highest all-time)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.377 batting average (9</a:t>
            </a:r>
            <a:r>
              <a:rPr lang="en-US" sz="2400" b="1" baseline="30000" dirty="0">
                <a:latin typeface="Palatino Linotype" panose="02040502050505030304" pitchFamily="18" charset="0"/>
              </a:rPr>
              <a:t>th</a:t>
            </a:r>
            <a:r>
              <a:rPr lang="en-US" sz="2400" b="1" dirty="0">
                <a:latin typeface="Palatino Linotype" panose="02040502050505030304" pitchFamily="18" charset="0"/>
              </a:rPr>
              <a:t>-lowest all-time)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Started at .173 and ended at .232 (both lowest all-time)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Ended season at .233 (lowest all-time)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Next longest streak 12 games (3</a:t>
            </a:r>
            <a:r>
              <a:rPr lang="en-US" sz="2400" b="1" baseline="30000" dirty="0">
                <a:latin typeface="Palatino Linotype" panose="02040502050505030304" pitchFamily="18" charset="0"/>
              </a:rPr>
              <a:t>rd</a:t>
            </a:r>
            <a:r>
              <a:rPr lang="en-US" sz="2400" b="1" dirty="0">
                <a:latin typeface="Palatino Linotype" panose="02040502050505030304" pitchFamily="18" charset="0"/>
              </a:rPr>
              <a:t>-lowest all-time)</a:t>
            </a:r>
          </a:p>
        </p:txBody>
      </p:sp>
    </p:spTree>
    <p:extLst>
      <p:ext uri="{BB962C8B-B14F-4D97-AF65-F5344CB8AC3E}">
        <p14:creationId xmlns:p14="http://schemas.microsoft.com/office/powerpoint/2010/main" val="3078635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>
            <a:extLst>
              <a:ext uri="{FF2B5EF4-FFF2-40B4-BE49-F238E27FC236}">
                <a16:creationId xmlns:a16="http://schemas.microsoft.com/office/drawing/2014/main" id="{4DEEF19F-7860-8121-7050-7D9B4C5B0C43}"/>
              </a:ext>
            </a:extLst>
          </p:cNvPr>
          <p:cNvSpPr txBox="1"/>
          <p:nvPr/>
        </p:nvSpPr>
        <p:spPr>
          <a:xfrm>
            <a:off x="762000" y="1597116"/>
            <a:ext cx="5314543" cy="3663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u="sng" dirty="0">
                <a:latin typeface="Palatino Linotype" panose="02040502050505030304" pitchFamily="18" charset="0"/>
              </a:rPr>
              <a:t>Data/photos culled from, and other thanks go out to: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Palatino Linotype" panose="02040502050505030304" pitchFamily="18" charset="0"/>
              </a:rPr>
              <a:t>Baseball Reference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Palatino Linotype" panose="02040502050505030304" pitchFamily="18" charset="0"/>
              </a:rPr>
              <a:t>SABR Rucker Archive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Palatino Linotype" panose="02040502050505030304" pitchFamily="18" charset="0"/>
              </a:rPr>
              <a:t>Associated Press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Palatino Linotype" panose="02040502050505030304" pitchFamily="18" charset="0"/>
              </a:rPr>
              <a:t>Trent McCotter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Palatino Linotype" panose="02040502050505030304" pitchFamily="18" charset="0"/>
              </a:rPr>
              <a:t>Fangraphs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Baseball bat and ball">
            <a:extLst>
              <a:ext uri="{FF2B5EF4-FFF2-40B4-BE49-F238E27FC236}">
                <a16:creationId xmlns:a16="http://schemas.microsoft.com/office/drawing/2014/main" id="{953660FD-FDB2-788E-F35D-24AD34622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4057" y="643002"/>
            <a:ext cx="3796790" cy="37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90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612848"/>
            <a:ext cx="6096000" cy="563231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57200" marR="0" algn="ctr"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are long hitting streaks so difficult to achieve?</a:t>
            </a:r>
            <a:endParaRPr lang="en-US" sz="60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8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seball">
            <a:extLst>
              <a:ext uri="{FF2B5EF4-FFF2-40B4-BE49-F238E27FC236}">
                <a16:creationId xmlns:a16="http://schemas.microsoft.com/office/drawing/2014/main" id="{05038C5B-BB29-ACF2-8BC8-D2A47307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23" y="1489749"/>
            <a:ext cx="5817755" cy="38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hat, wearing">
            <a:extLst>
              <a:ext uri="{FF2B5EF4-FFF2-40B4-BE49-F238E27FC236}">
                <a16:creationId xmlns:a16="http://schemas.microsoft.com/office/drawing/2014/main" id="{D98CACBE-AECF-EC88-4C66-EBF6FE2C9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10" y="370653"/>
            <a:ext cx="4211781" cy="611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80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1536174"/>
            <a:ext cx="6096000" cy="37856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6000" b="1" dirty="0">
                <a:latin typeface="Palatino Linotype" panose="02040502050505030304" pitchFamily="18" charset="0"/>
              </a:rPr>
              <a:t>Pete Rose’s Four Components for a Long Hitting Streak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0156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DA686-14B6-2A55-9DB6-4D9D7BE399D9}"/>
              </a:ext>
            </a:extLst>
          </p:cNvPr>
          <p:cNvSpPr txBox="1"/>
          <p:nvPr/>
        </p:nvSpPr>
        <p:spPr>
          <a:xfrm>
            <a:off x="3048000" y="1536177"/>
            <a:ext cx="6096000" cy="37856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80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ability to hit for contact</a:t>
            </a:r>
            <a:endParaRPr lang="en-US" sz="80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32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1011</Words>
  <Application>Microsoft Office PowerPoint</Application>
  <PresentationFormat>Widescreen</PresentationFormat>
  <Paragraphs>428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Palatino Linotype</vt:lpstr>
      <vt:lpstr>Office Theme</vt:lpstr>
      <vt:lpstr>“Dan Uggla: History's Most Unlikely Hitting Streak?”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“Longer Game Lengths … How Much are Foul Balls to Blame?”</dc:title>
  <dc:creator>David Firstman</dc:creator>
  <cp:lastModifiedBy>David Firstman</cp:lastModifiedBy>
  <cp:revision>184</cp:revision>
  <dcterms:created xsi:type="dcterms:W3CDTF">2022-05-07T22:07:06Z</dcterms:created>
  <dcterms:modified xsi:type="dcterms:W3CDTF">2023-06-11T16:45:46Z</dcterms:modified>
</cp:coreProperties>
</file>