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6858000" cx="12192000"/>
  <p:notesSz cx="6858000" cy="9144000"/>
  <p:embeddedFontLs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8" roundtripDataSignature="AMtx7miysIALNTbg088KvyBGPfVmYTwf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Roboto-bold.fntdata"/><Relationship Id="rId12" Type="http://schemas.openxmlformats.org/officeDocument/2006/relationships/slide" Target="slides/slide8.xml"/><Relationship Id="rId34" Type="http://schemas.openxmlformats.org/officeDocument/2006/relationships/font" Target="fonts/Roboto-regular.fntdata"/><Relationship Id="rId15" Type="http://schemas.openxmlformats.org/officeDocument/2006/relationships/slide" Target="slides/slide11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10.xml"/><Relationship Id="rId36" Type="http://schemas.openxmlformats.org/officeDocument/2006/relationships/font" Target="fonts/Roboto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df3543ff8_0_5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2bdf3543ff8_0_5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2bdf3543ff8_0_5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df3543ff8_0_6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bdf3543ff8_0_6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g2bdf3543ff8_0_6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df3543ff8_0_6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2bdf3543ff8_0_6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g2bdf3543ff8_0_6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df3543ff8_0_6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2bdf3543ff8_0_6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g2bdf3543ff8_0_6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df3543ff8_0_14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2bdf3543ff8_0_14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g2bdf3543ff8_0_14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df3543ff8_0_15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2bdf3543ff8_0_15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g2bdf3543ff8_0_15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bdf3543ff8_0_1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2bdf3543ff8_0_15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4" name="Google Shape;304;g2bdf3543ff8_0_15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be60a088b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2be60a088b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g2be60a088b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df3543ff8_0_15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2bdf3543ff8_0_15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g2bdf3543ff8_0_15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be9d91ebfd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2be9d91ebfd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g2be9d91ebfd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df3543ff8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2bdf3543ff8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g2bdf3543ff8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e9d91ebfd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2be9d91ebfd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g2be9d91ebfd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be9d91ebfd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2be9d91ebfd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2be9d91ebfd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be9d91ebfd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g2be9d91ebfd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g2be9d91ebfd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be9d91ebfd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2be9d91ebfd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4" name="Google Shape;404;g2be9d91ebfd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be9d91ebfd_0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2be9d91ebfd_0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2be9d91ebfd_0_1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be9d91ebfd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2be9d91ebfd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g2be9d91ebfd_0_1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be9d91ebfd_0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2be9d91ebfd_0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1" name="Google Shape;451;g2be9d91ebfd_0_2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be9d91ebfd_0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2be9d91ebfd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g2be9d91ebfd_0_1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be9d91ebfd_0_7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2be9d91ebfd_0_7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g2be9d91ebfd_0_7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be9d91ebfd_0_7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g2be9d91ebfd_0_7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5" name="Google Shape;495;g2be9d91ebfd_0_7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df3543ff8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2bdf3543ff8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2bdf3543ff8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df3543ff8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2bdf3543ff8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g2bdf3543ff8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df3543ff8_0_5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2bdf3543ff8_0_5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Do we want to credit this to “social media”? Saying “Effects of Social Media” implies the change is being driven by arguments on social. And I’m not inclined to state that. </a:t>
            </a:r>
            <a:endParaRPr/>
          </a:p>
        </p:txBody>
      </p:sp>
      <p:sp>
        <p:nvSpPr>
          <p:cNvPr id="123" name="Google Shape;123;g2bdf3543ff8_0_5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df3543ff8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bdf3543ff8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g2bdf3543ff8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df3543ff8_0_5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2bdf3543ff8_0_5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2bdf3543ff8_0_5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df3543ff8_0_5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bdf3543ff8_0_5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g2bdf3543ff8_0_5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df3543ff8_0_5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2bdf3543ff8_0_5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2bdf3543ff8_0_5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Block S (White)" showMasterSp="0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731520" y="1879447"/>
            <a:ext cx="658368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731520" y="4975122"/>
            <a:ext cx="6583680" cy="1039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Syracuse University is presented next to a block S in orange on a white background." id="18" name="Google Shape;18;p30" title="Syracuse University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1667" y="442093"/>
            <a:ext cx="4335411" cy="596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Two Column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Subtitles">
  <p:cSld name="Two Columns with Subtitle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idx="1" type="body"/>
          </p:nvPr>
        </p:nvSpPr>
        <p:spPr>
          <a:xfrm>
            <a:off x="839788" y="1825625"/>
            <a:ext cx="5157787" cy="731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37"/>
          <p:cNvSpPr txBox="1"/>
          <p:nvPr>
            <p:ph idx="2" type="body"/>
          </p:nvPr>
        </p:nvSpPr>
        <p:spPr>
          <a:xfrm>
            <a:off x="839788" y="2651761"/>
            <a:ext cx="5157787" cy="3525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7"/>
          <p:cNvSpPr txBox="1"/>
          <p:nvPr>
            <p:ph idx="3" type="body"/>
          </p:nvPr>
        </p:nvSpPr>
        <p:spPr>
          <a:xfrm>
            <a:off x="6172200" y="1825625"/>
            <a:ext cx="5183188" cy="731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37"/>
          <p:cNvSpPr txBox="1"/>
          <p:nvPr>
            <p:ph idx="4" type="body"/>
          </p:nvPr>
        </p:nvSpPr>
        <p:spPr>
          <a:xfrm>
            <a:off x="6172200" y="2651761"/>
            <a:ext cx="5183188" cy="3525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with Photo (Navy)" showMasterSp="0">
  <p:cSld name="Section with Photo (Navy)">
    <p:bg>
      <p:bgPr>
        <a:solidFill>
          <a:schemeClr val="accen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3"/>
          <p:cNvSpPr txBox="1"/>
          <p:nvPr>
            <p:ph type="title"/>
          </p:nvPr>
        </p:nvSpPr>
        <p:spPr>
          <a:xfrm>
            <a:off x="704031" y="1060809"/>
            <a:ext cx="5224821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3"/>
          <p:cNvSpPr txBox="1"/>
          <p:nvPr>
            <p:ph idx="1" type="body"/>
          </p:nvPr>
        </p:nvSpPr>
        <p:spPr>
          <a:xfrm>
            <a:off x="704031" y="4114800"/>
            <a:ext cx="5224821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66" name="Google Shape;66;p43"/>
          <p:cNvSpPr/>
          <p:nvPr>
            <p:ph idx="2" type="pic"/>
          </p:nvPr>
        </p:nvSpPr>
        <p:spPr>
          <a:xfrm>
            <a:off x="6492240" y="0"/>
            <a:ext cx="569976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(Orange)" showMasterSp="0" type="secHead">
  <p:cSld name="SECTION_HEADER">
    <p:bg>
      <p:bgPr>
        <a:solidFill>
          <a:schemeClr val="dk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4"/>
          <p:cNvSpPr txBox="1"/>
          <p:nvPr>
            <p:ph type="title"/>
          </p:nvPr>
        </p:nvSpPr>
        <p:spPr>
          <a:xfrm>
            <a:off x="831850" y="3836987"/>
            <a:ext cx="10515600" cy="13636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4"/>
          <p:cNvSpPr txBox="1"/>
          <p:nvPr>
            <p:ph idx="1" type="body"/>
          </p:nvPr>
        </p:nvSpPr>
        <p:spPr>
          <a:xfrm>
            <a:off x="831850" y="5357813"/>
            <a:ext cx="10515600" cy="7194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(Navy)" showMasterSp="0">
  <p:cSld name="Section (Navy)">
    <p:bg>
      <p:bgPr>
        <a:solidFill>
          <a:schemeClr val="accen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5"/>
          <p:cNvSpPr txBox="1"/>
          <p:nvPr>
            <p:ph type="title"/>
          </p:nvPr>
        </p:nvSpPr>
        <p:spPr>
          <a:xfrm>
            <a:off x="831850" y="3836987"/>
            <a:ext cx="10515600" cy="13636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5"/>
          <p:cNvSpPr txBox="1"/>
          <p:nvPr>
            <p:ph idx="1" type="body"/>
          </p:nvPr>
        </p:nvSpPr>
        <p:spPr>
          <a:xfrm>
            <a:off x="831850" y="5357813"/>
            <a:ext cx="10515600" cy="7194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with Laurel (Navy)" showMasterSp="0">
  <p:cSld name="Closing Slide with Laurel (Navy)">
    <p:bg>
      <p:bgPr>
        <a:solidFill>
          <a:schemeClr val="accen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0"/>
          <p:cNvSpPr txBox="1"/>
          <p:nvPr>
            <p:ph type="title"/>
          </p:nvPr>
        </p:nvSpPr>
        <p:spPr>
          <a:xfrm>
            <a:off x="740664" y="2766217"/>
            <a:ext cx="5483335" cy="1737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rial"/>
              <a:buNone/>
              <a:defRPr sz="6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yracuse University is presented next to a block S in orange on a navy background." id="75" name="Google Shape;75;p50" title="Syracuse University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laurel from the Syracuse University seal is cropped to fit the right side of the slide. The laurel consists of a series of leaves in an arch. The laurel is white on top of a navy background." id="76" name="Google Shape;76;p50" title="Syracuse University Laurel"/>
          <p:cNvPicPr preferRelativeResize="0"/>
          <p:nvPr/>
        </p:nvPicPr>
        <p:blipFill rotWithShape="1">
          <a:blip r:embed="rId3">
            <a:alphaModFix/>
          </a:blip>
          <a:srcRect b="23975" l="-17" r="69128" t="19247"/>
          <a:stretch/>
        </p:blipFill>
        <p:spPr>
          <a:xfrm>
            <a:off x="8339328" y="0"/>
            <a:ext cx="38496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with Photo (Orange)" showMasterSp="0">
  <p:cSld name="Section with Photo (Orange)">
    <p:bg>
      <p:bgPr>
        <a:solidFill>
          <a:schemeClr val="dk2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/>
          <p:nvPr>
            <p:ph type="title"/>
          </p:nvPr>
        </p:nvSpPr>
        <p:spPr>
          <a:xfrm>
            <a:off x="704031" y="1060809"/>
            <a:ext cx="5224821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1"/>
          <p:cNvSpPr txBox="1"/>
          <p:nvPr>
            <p:ph idx="1" type="body"/>
          </p:nvPr>
        </p:nvSpPr>
        <p:spPr>
          <a:xfrm>
            <a:off x="704088" y="4114800"/>
            <a:ext cx="5224821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41"/>
          <p:cNvSpPr/>
          <p:nvPr>
            <p:ph idx="2" type="pic"/>
          </p:nvPr>
        </p:nvSpPr>
        <p:spPr>
          <a:xfrm>
            <a:off x="6492240" y="0"/>
            <a:ext cx="569976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bg>
      <p:bgPr>
        <a:solidFill>
          <a:schemeClr val="dk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his rectangle is a decorative element that becomes a white background for the orange logo at the top left of the slide. " id="83" name="Google Shape;83;p46" title="Decorative Background"/>
          <p:cNvSpPr/>
          <p:nvPr/>
        </p:nvSpPr>
        <p:spPr>
          <a:xfrm>
            <a:off x="0" y="0"/>
            <a:ext cx="12191999" cy="11887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" name="Google Shape;84;p46"/>
          <p:cNvSpPr txBox="1"/>
          <p:nvPr>
            <p:ph type="title"/>
          </p:nvPr>
        </p:nvSpPr>
        <p:spPr>
          <a:xfrm>
            <a:off x="3354332" y="2778847"/>
            <a:ext cx="5486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yracuse University is presented next to a block S in orange on a white background." id="85" name="Google Shape;85;p46" title="Syracuse University Logo"/>
          <p:cNvPicPr preferRelativeResize="0"/>
          <p:nvPr/>
        </p:nvPicPr>
        <p:blipFill rotWithShape="1">
          <a:blip r:embed="rId2">
            <a:alphaModFix/>
          </a:blip>
          <a:srcRect b="0" l="-90" r="-90" t="0"/>
          <a:stretch/>
        </p:blipFill>
        <p:spPr>
          <a:xfrm>
            <a:off x="696058" y="365760"/>
            <a:ext cx="241837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Only">
  <p:cSld name="Picture 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9"/>
          <p:cNvSpPr/>
          <p:nvPr>
            <p:ph idx="2" type="pic"/>
          </p:nvPr>
        </p:nvSpPr>
        <p:spPr>
          <a:xfrm>
            <a:off x="0" y="2070101"/>
            <a:ext cx="12192000" cy="47878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with Laurel (Orange)" showMasterSp="0">
  <p:cSld name="Closing Slide with Laurel (Orange)">
    <p:bg>
      <p:bgPr>
        <a:solidFill>
          <a:schemeClr val="dk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8"/>
          <p:cNvSpPr txBox="1"/>
          <p:nvPr>
            <p:ph type="title"/>
          </p:nvPr>
        </p:nvSpPr>
        <p:spPr>
          <a:xfrm>
            <a:off x="740663" y="2766217"/>
            <a:ext cx="5486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yracuse University is presented next to a block S in white on an orange background." id="88" name="Google Shape;88;p48" title="Syracuse University Logo"/>
          <p:cNvPicPr preferRelativeResize="0"/>
          <p:nvPr/>
        </p:nvPicPr>
        <p:blipFill rotWithShape="1">
          <a:blip r:embed="rId2">
            <a:alphaModFix/>
          </a:blip>
          <a:srcRect b="-405" l="69" r="-67" t="406"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laurel from the Syracuse University seal is cropped to fit the right side of the slide. The laurel consists of a series of leaves in an arch. The laurel is white on top of an orange background." id="89" name="Google Shape;89;p48" title="Syracuse University Laurel"/>
          <p:cNvPicPr preferRelativeResize="0"/>
          <p:nvPr/>
        </p:nvPicPr>
        <p:blipFill rotWithShape="1">
          <a:blip r:embed="rId3">
            <a:alphaModFix/>
          </a:blip>
          <a:srcRect b="23975" l="-17" r="69128" t="19247"/>
          <a:stretch/>
        </p:blipFill>
        <p:spPr>
          <a:xfrm>
            <a:off x="8339328" y="0"/>
            <a:ext cx="38496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Block S (Orange)" showMasterSp="0">
  <p:cSld name="Title Slide with Block S (Orange)">
    <p:bg>
      <p:bgPr>
        <a:solidFill>
          <a:schemeClr val="dk2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/>
          <p:nvPr>
            <p:ph type="ctrTitle"/>
          </p:nvPr>
        </p:nvSpPr>
        <p:spPr>
          <a:xfrm>
            <a:off x="731520" y="1879447"/>
            <a:ext cx="658368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" type="subTitle"/>
          </p:nvPr>
        </p:nvSpPr>
        <p:spPr>
          <a:xfrm>
            <a:off x="731520" y="4975122"/>
            <a:ext cx="6583680" cy="1039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Syracuse University is presented next to a block S in white on an orange background" id="26" name="Google Shape;26;p32" title="Syracuse University Logo"/>
          <p:cNvPicPr preferRelativeResize="0"/>
          <p:nvPr/>
        </p:nvPicPr>
        <p:blipFill rotWithShape="1">
          <a:blip r:embed="rId2">
            <a:alphaModFix/>
          </a:blip>
          <a:srcRect b="-405" l="69" r="-67" t="406"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1666" y="447261"/>
            <a:ext cx="4335412" cy="596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Block S (Navy)" showMasterSp="0">
  <p:cSld name="Title Slide with Block S (Navy)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ctrTitle"/>
          </p:nvPr>
        </p:nvSpPr>
        <p:spPr>
          <a:xfrm>
            <a:off x="731520" y="1879447"/>
            <a:ext cx="658368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" type="subTitle"/>
          </p:nvPr>
        </p:nvSpPr>
        <p:spPr>
          <a:xfrm>
            <a:off x="731520" y="4975122"/>
            <a:ext cx="6583680" cy="1039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Syracuse University is presented next to a block S in orange on a white background." id="36" name="Google Shape;36;p31" title="Syracuse University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1666" y="447261"/>
            <a:ext cx="4335412" cy="596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hoto (Orange)" showMasterSp="0">
  <p:cSld name="Title Slide with Photo (Orange)">
    <p:bg>
      <p:bgPr>
        <a:solidFill>
          <a:schemeClr val="dk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 txBox="1"/>
          <p:nvPr>
            <p:ph type="ctrTitle"/>
          </p:nvPr>
        </p:nvSpPr>
        <p:spPr>
          <a:xfrm>
            <a:off x="457200" y="1879447"/>
            <a:ext cx="4390103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1" type="subTitle"/>
          </p:nvPr>
        </p:nvSpPr>
        <p:spPr>
          <a:xfrm>
            <a:off x="457200" y="4975122"/>
            <a:ext cx="4390103" cy="1039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" name="Google Shape;41;p33"/>
          <p:cNvSpPr/>
          <p:nvPr>
            <p:ph idx="2" type="pic"/>
          </p:nvPr>
        </p:nvSpPr>
        <p:spPr>
          <a:xfrm>
            <a:off x="5029200" y="0"/>
            <a:ext cx="7162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descr="Syracuse University is presented next to a block S in white on an orange background" id="42" name="Google Shape;42;p33" title="Syracuse University Logo"/>
          <p:cNvPicPr preferRelativeResize="0"/>
          <p:nvPr/>
        </p:nvPicPr>
        <p:blipFill rotWithShape="1">
          <a:blip r:embed="rId2">
            <a:alphaModFix/>
          </a:blip>
          <a:srcRect b="734" l="0" r="0" t="-735"/>
          <a:stretch/>
        </p:blipFill>
        <p:spPr>
          <a:xfrm>
            <a:off x="457200" y="457200"/>
            <a:ext cx="3300984" cy="621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hoto (Navy)" showMasterSp="0">
  <p:cSld name="Title Slide with Photo (Navy)">
    <p:bg>
      <p:bgPr>
        <a:solidFill>
          <a:schemeClr val="accen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 txBox="1"/>
          <p:nvPr>
            <p:ph type="ctrTitle"/>
          </p:nvPr>
        </p:nvSpPr>
        <p:spPr>
          <a:xfrm>
            <a:off x="457200" y="1879447"/>
            <a:ext cx="4390103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idx="1" type="subTitle"/>
          </p:nvPr>
        </p:nvSpPr>
        <p:spPr>
          <a:xfrm>
            <a:off x="457200" y="4975122"/>
            <a:ext cx="4390103" cy="1039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6" name="Google Shape;46;p34"/>
          <p:cNvSpPr/>
          <p:nvPr>
            <p:ph idx="2" type="pic"/>
          </p:nvPr>
        </p:nvSpPr>
        <p:spPr>
          <a:xfrm>
            <a:off x="5029200" y="0"/>
            <a:ext cx="7162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descr="Syracuse University is presented next to a block S in orange on a navy background. " id="47" name="Google Shape;47;p34" title="Syracuse University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57200"/>
            <a:ext cx="3300984" cy="621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List">
  <p:cSld name="Bulleted Lis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▪"/>
              <a:defRPr sz="2800"/>
            </a:lvl3pPr>
            <a:lvl4pPr indent="-3810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838200" y="1825625"/>
            <a:ext cx="10515600" cy="4352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TR"/>
              <a:buChar char="–"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TR"/>
              <a:buChar char="–"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cxnSp>
        <p:nvCxnSpPr>
          <p:cNvPr id="12" name="Google Shape;12;p27"/>
          <p:cNvCxnSpPr/>
          <p:nvPr/>
        </p:nvCxnSpPr>
        <p:spPr>
          <a:xfrm>
            <a:off x="838200" y="6355845"/>
            <a:ext cx="1051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" name="Google Shape;13;p27"/>
          <p:cNvSpPr txBox="1"/>
          <p:nvPr/>
        </p:nvSpPr>
        <p:spPr>
          <a:xfrm>
            <a:off x="838200" y="6355845"/>
            <a:ext cx="19192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Syracuse University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7"/>
          <p:cNvSpPr txBox="1"/>
          <p:nvPr/>
        </p:nvSpPr>
        <p:spPr>
          <a:xfrm>
            <a:off x="9434557" y="6355845"/>
            <a:ext cx="19192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dzE0LGb6xLw" TargetMode="External"/><Relationship Id="rId4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uweJM8ye9cQ" TargetMode="External"/><Relationship Id="rId4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ngfRPZpieF0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Mmy14Xpr9BQ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/>
          <p:nvPr>
            <p:ph type="ctrTitle"/>
          </p:nvPr>
        </p:nvSpPr>
        <p:spPr>
          <a:xfrm>
            <a:off x="731525" y="1427926"/>
            <a:ext cx="6583800" cy="319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4000"/>
              <a:t>Changes In Minor League Umpire Tendencies With The Challenge and Automatic Ball-Strikes Systems</a:t>
            </a:r>
            <a:endParaRPr sz="4000"/>
          </a:p>
        </p:txBody>
      </p:sp>
      <p:sp>
        <p:nvSpPr>
          <p:cNvPr id="95" name="Google Shape;95;p6"/>
          <p:cNvSpPr txBox="1"/>
          <p:nvPr>
            <p:ph idx="1" type="subTitle"/>
          </p:nvPr>
        </p:nvSpPr>
        <p:spPr>
          <a:xfrm>
            <a:off x="731520" y="4975122"/>
            <a:ext cx="6583680" cy="1039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Jonah Soos, Dr. Jeremy Losak, </a:t>
            </a:r>
            <a:br>
              <a:rPr lang="en-US"/>
            </a:br>
            <a:r>
              <a:rPr lang="en-US"/>
              <a:t>&amp; Dr. Jason Maddox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bdf3543ff8_0_580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Area of Focus</a:t>
            </a:r>
            <a:endParaRPr/>
          </a:p>
        </p:txBody>
      </p:sp>
      <p:cxnSp>
        <p:nvCxnSpPr>
          <p:cNvPr id="206" name="Google Shape;206;g2bdf3543ff8_0_580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g2bdf3543ff8_0_580"/>
          <p:cNvSpPr txBox="1"/>
          <p:nvPr/>
        </p:nvSpPr>
        <p:spPr>
          <a:xfrm>
            <a:off x="838200" y="1129750"/>
            <a:ext cx="4681200" cy="5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Utilized the 2023 Triple-A season as our focus group for umpire systems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First full season to use both the ABS and Challenge Systems interchangeably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Higher caliber of play &amp; umpires can allow for results to be more translatable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2bdf3543ff8_0_580"/>
          <p:cNvPicPr preferRelativeResize="0"/>
          <p:nvPr/>
        </p:nvPicPr>
        <p:blipFill rotWithShape="1">
          <a:blip r:embed="rId3">
            <a:alphaModFix/>
          </a:blip>
          <a:srcRect b="0" l="11972" r="18776" t="0"/>
          <a:stretch/>
        </p:blipFill>
        <p:spPr>
          <a:xfrm>
            <a:off x="5991302" y="1129750"/>
            <a:ext cx="5365652" cy="516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df3543ff8_0_618"/>
          <p:cNvSpPr/>
          <p:nvPr/>
        </p:nvSpPr>
        <p:spPr>
          <a:xfrm>
            <a:off x="7437775" y="6357725"/>
            <a:ext cx="4754100" cy="500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2bdf3543ff8_0_618"/>
          <p:cNvSpPr/>
          <p:nvPr/>
        </p:nvSpPr>
        <p:spPr>
          <a:xfrm rot="5400000">
            <a:off x="9564750" y="4230750"/>
            <a:ext cx="4754100" cy="500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bdf3543ff8_0_618"/>
          <p:cNvSpPr/>
          <p:nvPr/>
        </p:nvSpPr>
        <p:spPr>
          <a:xfrm>
            <a:off x="0" y="0"/>
            <a:ext cx="4754100" cy="500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bdf3543ff8_0_618"/>
          <p:cNvSpPr/>
          <p:nvPr/>
        </p:nvSpPr>
        <p:spPr>
          <a:xfrm rot="5400000">
            <a:off x="-2126850" y="2126850"/>
            <a:ext cx="4754100" cy="500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2bdf3543ff8_0_618"/>
          <p:cNvCxnSpPr/>
          <p:nvPr/>
        </p:nvCxnSpPr>
        <p:spPr>
          <a:xfrm flipH="1" rot="10800000">
            <a:off x="510200" y="493675"/>
            <a:ext cx="110622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" name="Google Shape;219;g2bdf3543ff8_0_618"/>
          <p:cNvSpPr txBox="1"/>
          <p:nvPr/>
        </p:nvSpPr>
        <p:spPr>
          <a:xfrm>
            <a:off x="1355025" y="970725"/>
            <a:ext cx="9511800" cy="47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b="0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Analyze </a:t>
            </a:r>
            <a:r>
              <a:rPr b="1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umpire accuracy and tendency</a:t>
            </a:r>
            <a:r>
              <a:rPr b="0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shifts under the </a:t>
            </a:r>
            <a:r>
              <a:rPr b="1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two new systems.</a:t>
            </a:r>
            <a:endParaRPr b="1" i="0" sz="4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Question: </a:t>
            </a:r>
            <a:r>
              <a:rPr b="0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 umpires </a:t>
            </a:r>
            <a:r>
              <a:rPr b="1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change their strike calling tendencies</a:t>
            </a:r>
            <a:r>
              <a:rPr b="0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with the ABS and challenge systems?</a:t>
            </a:r>
            <a:endParaRPr b="0" i="0" sz="4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df3543ff8_0_632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What We Know About Umpires</a:t>
            </a:r>
            <a:endParaRPr/>
          </a:p>
        </p:txBody>
      </p:sp>
      <p:cxnSp>
        <p:nvCxnSpPr>
          <p:cNvPr id="226" name="Google Shape;226;g2bdf3543ff8_0_632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7" name="Google Shape;227;g2bdf3543ff8_0_632"/>
          <p:cNvSpPr txBox="1"/>
          <p:nvPr/>
        </p:nvSpPr>
        <p:spPr>
          <a:xfrm>
            <a:off x="838200" y="1129750"/>
            <a:ext cx="6588000" cy="5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More scrutiny of umpires with increased access to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Umpire scorecard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Thorough review of umpire behaviors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Umpire pitch calling has positively progressed as strike-zone technology improves (Mills, 2016)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Expediting skill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Especially prominent in younger umpires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Umpires impacted by external social pressures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“Heckling” umpires (Guérette et al., 2024)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g2bdf3543ff8_0_6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8176" y="1129750"/>
            <a:ext cx="2871899" cy="516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g2bdf3543ff8_0_640"/>
          <p:cNvGrpSpPr/>
          <p:nvPr/>
        </p:nvGrpSpPr>
        <p:grpSpPr>
          <a:xfrm>
            <a:off x="947376" y="1524101"/>
            <a:ext cx="2168312" cy="1050560"/>
            <a:chOff x="3154242" y="2800065"/>
            <a:chExt cx="1626275" cy="787940"/>
          </a:xfrm>
        </p:grpSpPr>
        <p:sp>
          <p:nvSpPr>
            <p:cNvPr id="235" name="Google Shape;235;g2bdf3543ff8_0_640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g2bdf3543ff8_0_640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237" name="Google Shape;237;g2bdf3543ff8_0_64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38" name="Google Shape;238;g2bdf3543ff8_0_64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39" name="Google Shape;239;g2bdf3543ff8_0_640"/>
            <p:cNvSpPr txBox="1"/>
            <p:nvPr/>
          </p:nvSpPr>
          <p:spPr>
            <a:xfrm>
              <a:off x="3154242" y="3216605"/>
              <a:ext cx="760500" cy="371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Game 1</a:t>
              </a:r>
              <a:endParaRPr b="1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0" name="Google Shape;240;g2bdf3543ff8_0_640"/>
          <p:cNvGrpSpPr/>
          <p:nvPr/>
        </p:nvGrpSpPr>
        <p:grpSpPr>
          <a:xfrm>
            <a:off x="2657776" y="1524101"/>
            <a:ext cx="2168313" cy="1050560"/>
            <a:chOff x="3154242" y="2800065"/>
            <a:chExt cx="1626275" cy="787940"/>
          </a:xfrm>
        </p:grpSpPr>
        <p:sp>
          <p:nvSpPr>
            <p:cNvPr id="241" name="Google Shape;241;g2bdf3543ff8_0_640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2bdf3543ff8_0_640"/>
            <p:cNvSpPr txBox="1"/>
            <p:nvPr/>
          </p:nvSpPr>
          <p:spPr>
            <a:xfrm>
              <a:off x="3154242" y="3216605"/>
              <a:ext cx="774300" cy="371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Game 2</a:t>
              </a:r>
              <a:endParaRPr b="1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43" name="Google Shape;243;g2bdf3543ff8_0_640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244" name="Google Shape;244;g2bdf3543ff8_0_64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45" name="Google Shape;245;g2bdf3543ff8_0_64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246" name="Google Shape;246;g2bdf3543ff8_0_640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Test Groups</a:t>
            </a:r>
            <a:endParaRPr/>
          </a:p>
        </p:txBody>
      </p:sp>
      <p:cxnSp>
        <p:nvCxnSpPr>
          <p:cNvPr id="247" name="Google Shape;247;g2bdf3543ff8_0_640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8" name="Google Shape;248;g2bdf3543ff8_0_640"/>
          <p:cNvGrpSpPr/>
          <p:nvPr/>
        </p:nvGrpSpPr>
        <p:grpSpPr>
          <a:xfrm>
            <a:off x="4376077" y="1524101"/>
            <a:ext cx="2168312" cy="1050560"/>
            <a:chOff x="3154242" y="2800065"/>
            <a:chExt cx="1626275" cy="787940"/>
          </a:xfrm>
        </p:grpSpPr>
        <p:sp>
          <p:nvSpPr>
            <p:cNvPr id="249" name="Google Shape;249;g2bdf3543ff8_0_640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2bdf3543ff8_0_640"/>
            <p:cNvSpPr txBox="1"/>
            <p:nvPr/>
          </p:nvSpPr>
          <p:spPr>
            <a:xfrm>
              <a:off x="3154242" y="3216605"/>
              <a:ext cx="790500" cy="371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Game 3</a:t>
              </a:r>
              <a:endParaRPr b="1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51" name="Google Shape;251;g2bdf3543ff8_0_640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252" name="Google Shape;252;g2bdf3543ff8_0_64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3" name="Google Shape;253;g2bdf3543ff8_0_64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254" name="Google Shape;254;g2bdf3543ff8_0_640"/>
          <p:cNvGrpSpPr/>
          <p:nvPr/>
        </p:nvGrpSpPr>
        <p:grpSpPr>
          <a:xfrm>
            <a:off x="6079601" y="1524101"/>
            <a:ext cx="2168312" cy="1050560"/>
            <a:chOff x="3154242" y="2800065"/>
            <a:chExt cx="1626275" cy="787940"/>
          </a:xfrm>
        </p:grpSpPr>
        <p:sp>
          <p:nvSpPr>
            <p:cNvPr id="255" name="Google Shape;255;g2bdf3543ff8_0_640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6" name="Google Shape;256;g2bdf3543ff8_0_640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257" name="Google Shape;257;g2bdf3543ff8_0_64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8" name="Google Shape;258;g2bdf3543ff8_0_64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59" name="Google Shape;259;g2bdf3543ff8_0_640"/>
            <p:cNvSpPr txBox="1"/>
            <p:nvPr/>
          </p:nvSpPr>
          <p:spPr>
            <a:xfrm>
              <a:off x="3154242" y="3216605"/>
              <a:ext cx="760500" cy="371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Game 4</a:t>
              </a:r>
              <a:endParaRPr b="1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0" name="Google Shape;260;g2bdf3543ff8_0_640"/>
          <p:cNvGrpSpPr/>
          <p:nvPr/>
        </p:nvGrpSpPr>
        <p:grpSpPr>
          <a:xfrm>
            <a:off x="7790001" y="1524101"/>
            <a:ext cx="2168313" cy="1050560"/>
            <a:chOff x="3154242" y="2800065"/>
            <a:chExt cx="1626275" cy="787940"/>
          </a:xfrm>
        </p:grpSpPr>
        <p:sp>
          <p:nvSpPr>
            <p:cNvPr id="261" name="Google Shape;261;g2bdf3543ff8_0_640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2bdf3543ff8_0_640"/>
            <p:cNvSpPr txBox="1"/>
            <p:nvPr/>
          </p:nvSpPr>
          <p:spPr>
            <a:xfrm>
              <a:off x="3154242" y="3216605"/>
              <a:ext cx="774300" cy="371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Game 5</a:t>
              </a:r>
              <a:endParaRPr b="1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63" name="Google Shape;263;g2bdf3543ff8_0_640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264" name="Google Shape;264;g2bdf3543ff8_0_64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5" name="Google Shape;265;g2bdf3543ff8_0_64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266" name="Google Shape;266;g2bdf3543ff8_0_640"/>
          <p:cNvGrpSpPr/>
          <p:nvPr/>
        </p:nvGrpSpPr>
        <p:grpSpPr>
          <a:xfrm>
            <a:off x="9508302" y="1524101"/>
            <a:ext cx="2168312" cy="1050560"/>
            <a:chOff x="3154242" y="2800065"/>
            <a:chExt cx="1626275" cy="787940"/>
          </a:xfrm>
        </p:grpSpPr>
        <p:sp>
          <p:nvSpPr>
            <p:cNvPr id="267" name="Google Shape;267;g2bdf3543ff8_0_640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2bdf3543ff8_0_640"/>
            <p:cNvSpPr txBox="1"/>
            <p:nvPr/>
          </p:nvSpPr>
          <p:spPr>
            <a:xfrm>
              <a:off x="3154242" y="3216605"/>
              <a:ext cx="790500" cy="371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Game 6</a:t>
              </a:r>
              <a:endParaRPr b="1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69" name="Google Shape;269;g2bdf3543ff8_0_640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270" name="Google Shape;270;g2bdf3543ff8_0_64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71" name="Google Shape;271;g2bdf3543ff8_0_64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272" name="Google Shape;272;g2bdf3543ff8_0_640"/>
          <p:cNvSpPr txBox="1"/>
          <p:nvPr/>
        </p:nvSpPr>
        <p:spPr>
          <a:xfrm>
            <a:off x="1366125" y="1095175"/>
            <a:ext cx="51288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ABS System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bdf3543ff8_0_640"/>
          <p:cNvSpPr txBox="1"/>
          <p:nvPr/>
        </p:nvSpPr>
        <p:spPr>
          <a:xfrm>
            <a:off x="6494925" y="1069163"/>
            <a:ext cx="51288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Challenge System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bdf3543ff8_0_640"/>
          <p:cNvSpPr txBox="1"/>
          <p:nvPr/>
        </p:nvSpPr>
        <p:spPr>
          <a:xfrm>
            <a:off x="881400" y="2733725"/>
            <a:ext cx="10429200" cy="24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 Groups: ABS and Challenge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September, raised the bottom of the strike zone to account for player feedback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Used International League Games pre April 25th as our control group.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bdf3543ff8_0_640"/>
          <p:cNvSpPr/>
          <p:nvPr/>
        </p:nvSpPr>
        <p:spPr>
          <a:xfrm flipH="1">
            <a:off x="947419" y="5434531"/>
            <a:ext cx="2952560" cy="191195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bdf3543ff8_0_640"/>
          <p:cNvSpPr/>
          <p:nvPr/>
        </p:nvSpPr>
        <p:spPr>
          <a:xfrm>
            <a:off x="947377" y="5890875"/>
            <a:ext cx="10676400" cy="191100"/>
          </a:xfrm>
          <a:prstGeom prst="parallelogram">
            <a:avLst>
              <a:gd fmla="val 9695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bdf3543ff8_0_640"/>
          <p:cNvSpPr/>
          <p:nvPr/>
        </p:nvSpPr>
        <p:spPr>
          <a:xfrm flipH="1">
            <a:off x="3720218" y="5434600"/>
            <a:ext cx="7903500" cy="191100"/>
          </a:xfrm>
          <a:prstGeom prst="parallelogram">
            <a:avLst>
              <a:gd fmla="val 9695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bdf3543ff8_0_640"/>
          <p:cNvSpPr txBox="1"/>
          <p:nvPr/>
        </p:nvSpPr>
        <p:spPr>
          <a:xfrm>
            <a:off x="1568600" y="5005600"/>
            <a:ext cx="15471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ABS Inactive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bdf3543ff8_0_640"/>
          <p:cNvSpPr txBox="1"/>
          <p:nvPr/>
        </p:nvSpPr>
        <p:spPr>
          <a:xfrm>
            <a:off x="6390200" y="5005600"/>
            <a:ext cx="15471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ABS Active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g2bdf3543ff8_0_640"/>
          <p:cNvCxnSpPr/>
          <p:nvPr/>
        </p:nvCxnSpPr>
        <p:spPr>
          <a:xfrm>
            <a:off x="3720230" y="5393950"/>
            <a:ext cx="233100" cy="2724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2bdf3543ff8_0_640"/>
          <p:cNvSpPr txBox="1"/>
          <p:nvPr/>
        </p:nvSpPr>
        <p:spPr>
          <a:xfrm>
            <a:off x="457650" y="5315650"/>
            <a:ext cx="377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IL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bdf3543ff8_0_640"/>
          <p:cNvSpPr txBox="1"/>
          <p:nvPr/>
        </p:nvSpPr>
        <p:spPr>
          <a:xfrm>
            <a:off x="310350" y="5771925"/>
            <a:ext cx="6720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PCL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bdf3543ff8_0_1456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Available Data</a:t>
            </a:r>
            <a:endParaRPr/>
          </a:p>
        </p:txBody>
      </p:sp>
      <p:cxnSp>
        <p:nvCxnSpPr>
          <p:cNvPr id="289" name="Google Shape;289;g2bdf3543ff8_0_1456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0" name="Google Shape;290;g2bdf3543ff8_0_1456"/>
          <p:cNvSpPr txBox="1"/>
          <p:nvPr/>
        </p:nvSpPr>
        <p:spPr>
          <a:xfrm>
            <a:off x="927650" y="1119425"/>
            <a:ext cx="5914200" cy="5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Collected Pitch-By-Pitch data for the 2023 Triple-A Season.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First season with access to PITCHf/x data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Binary Indicator for an Incorrect Call by the Umpire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Determined through a predefined 2D strike zone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Looked specifically at 3-0, 0-2, and 3-2 counts in analysis.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g2bdf3543ff8_0_14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8563" y="782288"/>
            <a:ext cx="4124325" cy="5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2bdf3543ff8_0_1501"/>
          <p:cNvPicPr preferRelativeResize="0"/>
          <p:nvPr/>
        </p:nvPicPr>
        <p:blipFill rotWithShape="1">
          <a:blip r:embed="rId3">
            <a:alphaModFix/>
          </a:blip>
          <a:srcRect b="0" l="2862" r="19743" t="0"/>
          <a:stretch/>
        </p:blipFill>
        <p:spPr>
          <a:xfrm>
            <a:off x="4555425" y="1227100"/>
            <a:ext cx="6801523" cy="494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bdf3543ff8_0_1501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Defining the Strike Zone</a:t>
            </a:r>
            <a:endParaRPr/>
          </a:p>
        </p:txBody>
      </p:sp>
      <p:cxnSp>
        <p:nvCxnSpPr>
          <p:cNvPr id="299" name="Google Shape;299;g2bdf3543ff8_0_1501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0" name="Google Shape;300;g2bdf3543ff8_0_1501"/>
          <p:cNvSpPr txBox="1"/>
          <p:nvPr/>
        </p:nvSpPr>
        <p:spPr>
          <a:xfrm>
            <a:off x="927650" y="1119425"/>
            <a:ext cx="4184400" cy="5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Classified our 2D strike zone with different parameters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Strike Zone Edge: One ball radius from the defined MLB Strike 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Zone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Buffer Zone: Half Ball Radius zone on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both sides of the 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Strike Zone Edge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bdf3543ff8_0_1511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Modeling Methodology</a:t>
            </a:r>
            <a:endParaRPr/>
          </a:p>
        </p:txBody>
      </p:sp>
      <p:cxnSp>
        <p:nvCxnSpPr>
          <p:cNvPr id="307" name="Google Shape;307;g2bdf3543ff8_0_1511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8" name="Google Shape;308;g2bdf3543ff8_0_1511"/>
          <p:cNvSpPr txBox="1"/>
          <p:nvPr/>
        </p:nvSpPr>
        <p:spPr>
          <a:xfrm>
            <a:off x="927650" y="1119425"/>
            <a:ext cx="5008200" cy="5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Limit the data to non-swing pitches.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Model predicted probability of the umpire making the correct call 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Effects of ball/strike system using average predictions.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Attempted logistic regression, but too many complex interactions.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g2bdf3543ff8_0_15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3400" y="1043225"/>
            <a:ext cx="7650699" cy="51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be60a088bf_0_0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Modeling Methodology</a:t>
            </a:r>
            <a:endParaRPr/>
          </a:p>
        </p:txBody>
      </p:sp>
      <p:cxnSp>
        <p:nvCxnSpPr>
          <p:cNvPr id="316" name="Google Shape;316;g2be60a088bf_0_0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7" name="Google Shape;317;g2be60a088bf_0_0"/>
          <p:cNvSpPr txBox="1"/>
          <p:nvPr/>
        </p:nvSpPr>
        <p:spPr>
          <a:xfrm>
            <a:off x="927650" y="1119425"/>
            <a:ext cx="4277400" cy="5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Fit an xgboost model to predict probability of an incorrect call by umpire.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Tuned parameters: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max tree depth: 8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eta: 1/700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trees: 3360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100 bootstrap sample models ran to approximate standard errors of incorrect call probability.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g2be60a088b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2050" y="1667600"/>
            <a:ext cx="6775148" cy="4062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bdf3543ff8_0_1519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ABS Accuracy</a:t>
            </a:r>
            <a:endParaRPr/>
          </a:p>
        </p:txBody>
      </p:sp>
      <p:cxnSp>
        <p:nvCxnSpPr>
          <p:cNvPr id="325" name="Google Shape;325;g2bdf3543ff8_0_1519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6" name="Google Shape;326;g2bdf3543ff8_0_15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0075" y="1119425"/>
            <a:ext cx="5646876" cy="513135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bdf3543ff8_0_1519"/>
          <p:cNvSpPr txBox="1"/>
          <p:nvPr/>
        </p:nvSpPr>
        <p:spPr>
          <a:xfrm>
            <a:off x="860500" y="1165725"/>
            <a:ext cx="4849500" cy="48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bdf3543ff8_0_1519"/>
          <p:cNvSpPr txBox="1"/>
          <p:nvPr/>
        </p:nvSpPr>
        <p:spPr>
          <a:xfrm>
            <a:off x="927650" y="1119425"/>
            <a:ext cx="4638000" cy="5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Predicted Inaccuracy in the ABS system is nearly 0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Should not be exactly zero – limitation of a 2D strike zone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Most notable jump is Very Close vertically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bdf3543ff8_0_1519"/>
          <p:cNvSpPr txBox="1"/>
          <p:nvPr/>
        </p:nvSpPr>
        <p:spPr>
          <a:xfrm>
            <a:off x="6208575" y="1496925"/>
            <a:ext cx="1500300" cy="74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Distance Horizontally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bdf3543ff8_0_1519"/>
          <p:cNvSpPr txBox="1"/>
          <p:nvPr/>
        </p:nvSpPr>
        <p:spPr>
          <a:xfrm>
            <a:off x="7708875" y="1496925"/>
            <a:ext cx="1500300" cy="74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Distance Vertically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Google Shape;331;g2bdf3543ff8_0_1519"/>
          <p:cNvCxnSpPr/>
          <p:nvPr/>
        </p:nvCxnSpPr>
        <p:spPr>
          <a:xfrm rot="5400000">
            <a:off x="7645550" y="2378575"/>
            <a:ext cx="935100" cy="6915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2" name="Google Shape;332;g2bdf3543ff8_0_1519"/>
          <p:cNvCxnSpPr/>
          <p:nvPr/>
        </p:nvCxnSpPr>
        <p:spPr>
          <a:xfrm flipH="1" rot="-5400000">
            <a:off x="6688263" y="2532075"/>
            <a:ext cx="1169100" cy="579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3" name="Google Shape;333;g2bdf3543ff8_0_1519"/>
          <p:cNvSpPr/>
          <p:nvPr/>
        </p:nvSpPr>
        <p:spPr>
          <a:xfrm>
            <a:off x="6267025" y="5237675"/>
            <a:ext cx="2844504" cy="467586"/>
          </a:xfrm>
          <a:prstGeom prst="flowChartTerminator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be9d91ebfd_0_10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General Umpire Accuracy</a:t>
            </a:r>
            <a:endParaRPr/>
          </a:p>
        </p:txBody>
      </p:sp>
      <p:cxnSp>
        <p:nvCxnSpPr>
          <p:cNvPr id="340" name="Google Shape;340;g2be9d91ebfd_0_10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1" name="Google Shape;341;g2be9d91ebfd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0075" y="1119425"/>
            <a:ext cx="5646876" cy="513135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be9d91ebfd_0_10"/>
          <p:cNvSpPr txBox="1"/>
          <p:nvPr/>
        </p:nvSpPr>
        <p:spPr>
          <a:xfrm>
            <a:off x="860500" y="1165725"/>
            <a:ext cx="4849500" cy="48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be9d91ebfd_0_10"/>
          <p:cNvSpPr txBox="1"/>
          <p:nvPr/>
        </p:nvSpPr>
        <p:spPr>
          <a:xfrm>
            <a:off x="927650" y="1119425"/>
            <a:ext cx="4638000" cy="5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Some evidence that Umpires are more accurate in the Challenge system over the control group.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General trend, some instances of statistical significance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Sample Size of control group make it difficult to draw definitive conclusions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be9d91ebfd_0_10"/>
          <p:cNvSpPr/>
          <p:nvPr/>
        </p:nvSpPr>
        <p:spPr>
          <a:xfrm>
            <a:off x="8829025" y="3318600"/>
            <a:ext cx="214200" cy="886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be9d91ebfd_0_10"/>
          <p:cNvSpPr/>
          <p:nvPr/>
        </p:nvSpPr>
        <p:spPr>
          <a:xfrm>
            <a:off x="9429525" y="4367225"/>
            <a:ext cx="214200" cy="886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be9d91ebfd_0_10"/>
          <p:cNvSpPr/>
          <p:nvPr/>
        </p:nvSpPr>
        <p:spPr>
          <a:xfrm>
            <a:off x="8666225" y="4061775"/>
            <a:ext cx="214200" cy="886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df3543ff8_0_29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April 24th 2022: Schwarber Bat Slam</a:t>
            </a:r>
            <a:endParaRPr/>
          </a:p>
        </p:txBody>
      </p:sp>
      <p:cxnSp>
        <p:nvCxnSpPr>
          <p:cNvPr id="102" name="Google Shape;102;g2bdf3543ff8_0_29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Kyle Schwarber, the Phillies, and the Brewers all are tired of Angel Hernandez.&#10;&#10;Use Promo Code &quot;TRUERGM&quot; on SeatGeek for $20 off your first purchase:  https://seatgeek.com/&#10;&#10;Watch me throw gas on my 2nd channel: https://www.youtube.com/channel/UCaDGBwcAybW4s6uKYFapd8g&#10;&#10;Patreon: https://www.patreon.com/TrueRGM&#10;&#10;------------------------------------------- &#10;&#10;Follow us on Social Media! &#10;&#10;Instagram: https://www.instagram.com/truergm/ &#10;&#10;Twitter: https://twitter.com/TrueRGM &#10;&#10;------------------------------------------- &#10;&#10;**disclaimer: I do not own any of these clips/music. This video is for entertainment purposes only. All rights go to their respective owners. (MLB) &#10;&#10;Check out http://MLB.com/video for more baseball coverage! MLB Youtube Channel: http://youtube.com/MLB&#10;&#10;#KyleSchwarber #TrueRGM" id="103" name="Google Shape;103;g2bdf3543ff8_0_29" title="Kyle Schwarber Explodes And Gets Ejec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175" y="1119425"/>
            <a:ext cx="9135650" cy="51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e9d91ebfd_0_28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General Umpire Accuracy</a:t>
            </a:r>
            <a:endParaRPr/>
          </a:p>
        </p:txBody>
      </p:sp>
      <p:cxnSp>
        <p:nvCxnSpPr>
          <p:cNvPr id="353" name="Google Shape;353;g2be9d91ebfd_0_28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4" name="Google Shape;354;g2be9d91ebfd_0_28"/>
          <p:cNvSpPr txBox="1"/>
          <p:nvPr/>
        </p:nvSpPr>
        <p:spPr>
          <a:xfrm>
            <a:off x="860500" y="1165725"/>
            <a:ext cx="4849500" cy="48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g2be9d91ebfd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574" y="1119425"/>
            <a:ext cx="10330851" cy="516542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be9d91ebfd_0_28"/>
          <p:cNvSpPr/>
          <p:nvPr/>
        </p:nvSpPr>
        <p:spPr>
          <a:xfrm rot="2521548">
            <a:off x="7124298" y="2022964"/>
            <a:ext cx="331160" cy="1149594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2be9d91ebfd_0_28"/>
          <p:cNvSpPr/>
          <p:nvPr/>
        </p:nvSpPr>
        <p:spPr>
          <a:xfrm rot="2333695">
            <a:off x="8455434" y="3636611"/>
            <a:ext cx="331107" cy="114948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2be9d91ebfd_0_28"/>
          <p:cNvSpPr/>
          <p:nvPr/>
        </p:nvSpPr>
        <p:spPr>
          <a:xfrm rot="2869853">
            <a:off x="4290986" y="3522254"/>
            <a:ext cx="597032" cy="1149688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be9d91ebfd_0_46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General Umpire Accuracy</a:t>
            </a:r>
            <a:endParaRPr/>
          </a:p>
        </p:txBody>
      </p:sp>
      <p:cxnSp>
        <p:nvCxnSpPr>
          <p:cNvPr id="365" name="Google Shape;365;g2be9d91ebfd_0_46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6" name="Google Shape;366;g2be9d91ebfd_0_46"/>
          <p:cNvSpPr txBox="1"/>
          <p:nvPr/>
        </p:nvSpPr>
        <p:spPr>
          <a:xfrm>
            <a:off x="860500" y="1165725"/>
            <a:ext cx="4849500" cy="48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g2be9d91ebfd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074" y="1119425"/>
            <a:ext cx="10360149" cy="51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be9d91ebfd_0_46"/>
          <p:cNvSpPr/>
          <p:nvPr/>
        </p:nvSpPr>
        <p:spPr>
          <a:xfrm>
            <a:off x="8371175" y="4565500"/>
            <a:ext cx="564900" cy="11397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2be9d91ebfd_0_46"/>
          <p:cNvSpPr/>
          <p:nvPr/>
        </p:nvSpPr>
        <p:spPr>
          <a:xfrm>
            <a:off x="7367800" y="3503675"/>
            <a:ext cx="302100" cy="14514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2be9d91ebfd_0_46"/>
          <p:cNvSpPr/>
          <p:nvPr/>
        </p:nvSpPr>
        <p:spPr>
          <a:xfrm>
            <a:off x="6078475" y="3503675"/>
            <a:ext cx="302100" cy="1321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2be9d91ebfd_0_46"/>
          <p:cNvSpPr/>
          <p:nvPr/>
        </p:nvSpPr>
        <p:spPr>
          <a:xfrm>
            <a:off x="3503250" y="4384000"/>
            <a:ext cx="302100" cy="1321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2be9d91ebfd_0_46"/>
          <p:cNvSpPr/>
          <p:nvPr/>
        </p:nvSpPr>
        <p:spPr>
          <a:xfrm>
            <a:off x="2233375" y="4384000"/>
            <a:ext cx="302100" cy="1321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g2be9d91ebfd_0_46"/>
          <p:cNvCxnSpPr/>
          <p:nvPr/>
        </p:nvCxnSpPr>
        <p:spPr>
          <a:xfrm rot="-5400000">
            <a:off x="7450600" y="2573250"/>
            <a:ext cx="857400" cy="6528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374" name="Google Shape;374;g2be9d91ebfd_0_46"/>
          <p:cNvSpPr txBox="1"/>
          <p:nvPr/>
        </p:nvSpPr>
        <p:spPr>
          <a:xfrm>
            <a:off x="7669900" y="1730550"/>
            <a:ext cx="1480800" cy="74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Statistical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Significance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5" name="Google Shape;375;g2be9d91ebfd_0_46"/>
          <p:cNvCxnSpPr>
            <a:endCxn id="374" idx="2"/>
          </p:cNvCxnSpPr>
          <p:nvPr/>
        </p:nvCxnSpPr>
        <p:spPr>
          <a:xfrm flipH="1" rot="5400000">
            <a:off x="7601650" y="3279600"/>
            <a:ext cx="1938600" cy="3213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be9d91ebfd_0_70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Accuracy Based on Count</a:t>
            </a:r>
            <a:endParaRPr/>
          </a:p>
        </p:txBody>
      </p:sp>
      <p:cxnSp>
        <p:nvCxnSpPr>
          <p:cNvPr id="382" name="Google Shape;382;g2be9d91ebfd_0_70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3" name="Google Shape;383;g2be9d91ebfd_0_70"/>
          <p:cNvSpPr txBox="1"/>
          <p:nvPr/>
        </p:nvSpPr>
        <p:spPr>
          <a:xfrm>
            <a:off x="860500" y="1165725"/>
            <a:ext cx="4849500" cy="48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g2be9d91ebfd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574" y="1119425"/>
            <a:ext cx="10330851" cy="5165426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2be9d91ebfd_0_70"/>
          <p:cNvSpPr/>
          <p:nvPr/>
        </p:nvSpPr>
        <p:spPr>
          <a:xfrm>
            <a:off x="5331825" y="2802300"/>
            <a:ext cx="535800" cy="1042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2be9d91ebfd_0_70"/>
          <p:cNvSpPr/>
          <p:nvPr/>
        </p:nvSpPr>
        <p:spPr>
          <a:xfrm>
            <a:off x="6779825" y="2422375"/>
            <a:ext cx="471000" cy="9219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2be9d91ebfd_0_70"/>
          <p:cNvSpPr/>
          <p:nvPr/>
        </p:nvSpPr>
        <p:spPr>
          <a:xfrm>
            <a:off x="8666200" y="3130425"/>
            <a:ext cx="471000" cy="1279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be9d91ebfd_0_70"/>
          <p:cNvSpPr/>
          <p:nvPr/>
        </p:nvSpPr>
        <p:spPr>
          <a:xfrm>
            <a:off x="8101225" y="4175850"/>
            <a:ext cx="471000" cy="7137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2be9d91ebfd_0_70"/>
          <p:cNvSpPr/>
          <p:nvPr/>
        </p:nvSpPr>
        <p:spPr>
          <a:xfrm>
            <a:off x="5955300" y="4662925"/>
            <a:ext cx="292200" cy="5550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2be9d91ebfd_0_70"/>
          <p:cNvSpPr/>
          <p:nvPr/>
        </p:nvSpPr>
        <p:spPr>
          <a:xfrm>
            <a:off x="5429250" y="4562050"/>
            <a:ext cx="194700" cy="4905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2be9d91ebfd_0_70"/>
          <p:cNvSpPr/>
          <p:nvPr/>
        </p:nvSpPr>
        <p:spPr>
          <a:xfrm>
            <a:off x="2824825" y="4948225"/>
            <a:ext cx="194700" cy="2697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be9d91ebfd_0_70"/>
          <p:cNvSpPr/>
          <p:nvPr/>
        </p:nvSpPr>
        <p:spPr>
          <a:xfrm>
            <a:off x="1496525" y="5052550"/>
            <a:ext cx="194700" cy="2697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2be9d91ebfd_0_70"/>
          <p:cNvSpPr/>
          <p:nvPr/>
        </p:nvSpPr>
        <p:spPr>
          <a:xfrm>
            <a:off x="6740850" y="4996925"/>
            <a:ext cx="194700" cy="2697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2be9d91ebfd_0_70"/>
          <p:cNvSpPr/>
          <p:nvPr/>
        </p:nvSpPr>
        <p:spPr>
          <a:xfrm>
            <a:off x="7347625" y="1523100"/>
            <a:ext cx="471000" cy="1493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5" name="Google Shape;395;g2be9d91ebfd_0_70"/>
          <p:cNvCxnSpPr/>
          <p:nvPr/>
        </p:nvCxnSpPr>
        <p:spPr>
          <a:xfrm rot="10800000">
            <a:off x="5307000" y="1993000"/>
            <a:ext cx="1827000" cy="176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396" name="Google Shape;396;g2be9d91ebfd_0_70"/>
          <p:cNvSpPr txBox="1"/>
          <p:nvPr/>
        </p:nvSpPr>
        <p:spPr>
          <a:xfrm>
            <a:off x="3997150" y="1681975"/>
            <a:ext cx="1198200" cy="74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Least Accurate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7" name="Google Shape;397;g2be9d91ebfd_0_70"/>
          <p:cNvCxnSpPr/>
          <p:nvPr/>
        </p:nvCxnSpPr>
        <p:spPr>
          <a:xfrm rot="10800000">
            <a:off x="5307125" y="2207650"/>
            <a:ext cx="1359300" cy="4875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398" name="Google Shape;398;g2be9d91ebfd_0_70"/>
          <p:cNvSpPr txBox="1"/>
          <p:nvPr/>
        </p:nvSpPr>
        <p:spPr>
          <a:xfrm>
            <a:off x="3997150" y="5097750"/>
            <a:ext cx="1198200" cy="74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Most Accurate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9" name="Google Shape;399;g2be9d91ebfd_0_70"/>
          <p:cNvCxnSpPr/>
          <p:nvPr/>
        </p:nvCxnSpPr>
        <p:spPr>
          <a:xfrm flipH="1">
            <a:off x="5307100" y="5179225"/>
            <a:ext cx="531300" cy="2298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400" name="Google Shape;400;g2be9d91ebfd_0_70"/>
          <p:cNvCxnSpPr/>
          <p:nvPr/>
        </p:nvCxnSpPr>
        <p:spPr>
          <a:xfrm>
            <a:off x="3169225" y="5179225"/>
            <a:ext cx="681900" cy="263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be9d91ebfd_0_92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Accuracy Based on Count</a:t>
            </a:r>
            <a:endParaRPr/>
          </a:p>
        </p:txBody>
      </p:sp>
      <p:cxnSp>
        <p:nvCxnSpPr>
          <p:cNvPr id="407" name="Google Shape;407;g2be9d91ebfd_0_92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8" name="Google Shape;408;g2be9d91ebfd_0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025" y="1119425"/>
            <a:ext cx="10204251" cy="5102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2be9d91ebfd_0_92"/>
          <p:cNvSpPr/>
          <p:nvPr/>
        </p:nvSpPr>
        <p:spPr>
          <a:xfrm rot="1716959">
            <a:off x="3520014" y="3903037"/>
            <a:ext cx="993451" cy="272658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2be9d91ebfd_0_92"/>
          <p:cNvSpPr/>
          <p:nvPr/>
        </p:nvSpPr>
        <p:spPr>
          <a:xfrm rot="2006715">
            <a:off x="3335545" y="4418252"/>
            <a:ext cx="1207316" cy="272582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2be9d91ebfd_0_92"/>
          <p:cNvSpPr txBox="1"/>
          <p:nvPr/>
        </p:nvSpPr>
        <p:spPr>
          <a:xfrm>
            <a:off x="1805325" y="1701450"/>
            <a:ext cx="1393200" cy="93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Other: 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2nd in Inaccuracy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be9d91ebfd_0_92"/>
          <p:cNvSpPr txBox="1"/>
          <p:nvPr/>
        </p:nvSpPr>
        <p:spPr>
          <a:xfrm>
            <a:off x="4432075" y="1701450"/>
            <a:ext cx="1393200" cy="93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3-2: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Close to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0-2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3" name="Google Shape;413;g2be9d91ebfd_0_92"/>
          <p:cNvCxnSpPr>
            <a:stCxn id="410" idx="6"/>
          </p:cNvCxnSpPr>
          <p:nvPr/>
        </p:nvCxnSpPr>
        <p:spPr>
          <a:xfrm flipH="1" rot="10800000">
            <a:off x="4442903" y="2633943"/>
            <a:ext cx="695400" cy="2253300"/>
          </a:xfrm>
          <a:prstGeom prst="curvedConnector2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414" name="Google Shape;414;g2be9d91ebfd_0_92"/>
          <p:cNvCxnSpPr>
            <a:stCxn id="409" idx="0"/>
          </p:cNvCxnSpPr>
          <p:nvPr/>
        </p:nvCxnSpPr>
        <p:spPr>
          <a:xfrm flipH="1" rot="5400000">
            <a:off x="2802832" y="2640490"/>
            <a:ext cx="1130700" cy="14277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be9d91ebfd_0_130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Shrinking the Strike-Zone</a:t>
            </a:r>
            <a:endParaRPr/>
          </a:p>
        </p:txBody>
      </p:sp>
      <p:cxnSp>
        <p:nvCxnSpPr>
          <p:cNvPr id="421" name="Google Shape;421;g2be9d91ebfd_0_130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2" name="Google Shape;422;g2be9d91ebfd_0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900" y="1119425"/>
            <a:ext cx="10204200" cy="5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2be9d91ebfd_0_130"/>
          <p:cNvSpPr/>
          <p:nvPr/>
        </p:nvSpPr>
        <p:spPr>
          <a:xfrm>
            <a:off x="7416500" y="3406275"/>
            <a:ext cx="136500" cy="6552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2be9d91ebfd_0_130"/>
          <p:cNvSpPr/>
          <p:nvPr/>
        </p:nvSpPr>
        <p:spPr>
          <a:xfrm>
            <a:off x="8591750" y="4513350"/>
            <a:ext cx="136500" cy="5880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2be9d91ebfd_0_130"/>
          <p:cNvSpPr/>
          <p:nvPr/>
        </p:nvSpPr>
        <p:spPr>
          <a:xfrm>
            <a:off x="4837825" y="3769550"/>
            <a:ext cx="136500" cy="1821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2be9d91ebfd_0_130"/>
          <p:cNvSpPr/>
          <p:nvPr/>
        </p:nvSpPr>
        <p:spPr>
          <a:xfrm>
            <a:off x="4483650" y="4061475"/>
            <a:ext cx="136500" cy="1821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2be9d91ebfd_0_130"/>
          <p:cNvSpPr txBox="1"/>
          <p:nvPr/>
        </p:nvSpPr>
        <p:spPr>
          <a:xfrm>
            <a:off x="7876550" y="1477400"/>
            <a:ext cx="1566900" cy="93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Considerable Accuracy Differences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8" name="Google Shape;428;g2be9d91ebfd_0_130"/>
          <p:cNvCxnSpPr/>
          <p:nvPr/>
        </p:nvCxnSpPr>
        <p:spPr>
          <a:xfrm rot="5400000">
            <a:off x="7470075" y="2456450"/>
            <a:ext cx="828000" cy="7404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29" name="Google Shape;429;g2be9d91ebfd_0_130"/>
          <p:cNvSpPr txBox="1"/>
          <p:nvPr/>
        </p:nvSpPr>
        <p:spPr>
          <a:xfrm>
            <a:off x="3964475" y="1477400"/>
            <a:ext cx="1393200" cy="93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Marginal Differences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0" name="Google Shape;430;g2be9d91ebfd_0_130"/>
          <p:cNvCxnSpPr/>
          <p:nvPr/>
        </p:nvCxnSpPr>
        <p:spPr>
          <a:xfrm rot="5400000">
            <a:off x="7931100" y="3135200"/>
            <a:ext cx="1948200" cy="503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31" name="Google Shape;431;g2be9d91ebfd_0_130"/>
          <p:cNvCxnSpPr/>
          <p:nvPr/>
        </p:nvCxnSpPr>
        <p:spPr>
          <a:xfrm rot="5400000">
            <a:off x="4438725" y="2886950"/>
            <a:ext cx="1188600" cy="240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32" name="Google Shape;432;g2be9d91ebfd_0_130"/>
          <p:cNvCxnSpPr/>
          <p:nvPr/>
        </p:nvCxnSpPr>
        <p:spPr>
          <a:xfrm flipH="1" rot="-5400000">
            <a:off x="3667350" y="2949825"/>
            <a:ext cx="1441800" cy="3675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be9d91ebfd_0_157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Shrinking the Strike-Zone</a:t>
            </a:r>
            <a:endParaRPr/>
          </a:p>
        </p:txBody>
      </p:sp>
      <p:cxnSp>
        <p:nvCxnSpPr>
          <p:cNvPr id="439" name="Google Shape;439;g2be9d91ebfd_0_157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0" name="Google Shape;440;g2be9d91ebfd_0_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1913" y="1119425"/>
            <a:ext cx="10194474" cy="509725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2be9d91ebfd_0_157"/>
          <p:cNvSpPr/>
          <p:nvPr/>
        </p:nvSpPr>
        <p:spPr>
          <a:xfrm>
            <a:off x="6832025" y="1555400"/>
            <a:ext cx="272700" cy="1743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be9d91ebfd_0_157"/>
          <p:cNvSpPr/>
          <p:nvPr/>
        </p:nvSpPr>
        <p:spPr>
          <a:xfrm>
            <a:off x="7364350" y="3373600"/>
            <a:ext cx="272700" cy="1591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2be9d91ebfd_0_157"/>
          <p:cNvSpPr/>
          <p:nvPr/>
        </p:nvSpPr>
        <p:spPr>
          <a:xfrm>
            <a:off x="7091650" y="3701350"/>
            <a:ext cx="272700" cy="1390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2be9d91ebfd_0_157"/>
          <p:cNvSpPr/>
          <p:nvPr/>
        </p:nvSpPr>
        <p:spPr>
          <a:xfrm>
            <a:off x="8101300" y="3373600"/>
            <a:ext cx="272700" cy="1390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2be9d91ebfd_0_157"/>
          <p:cNvSpPr/>
          <p:nvPr/>
        </p:nvSpPr>
        <p:spPr>
          <a:xfrm>
            <a:off x="8614150" y="4497325"/>
            <a:ext cx="272700" cy="1159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2be9d91ebfd_0_157"/>
          <p:cNvSpPr/>
          <p:nvPr/>
        </p:nvSpPr>
        <p:spPr>
          <a:xfrm>
            <a:off x="6491125" y="4273250"/>
            <a:ext cx="272700" cy="993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2be9d91ebfd_0_157"/>
          <p:cNvSpPr/>
          <p:nvPr/>
        </p:nvSpPr>
        <p:spPr>
          <a:xfrm>
            <a:off x="4256875" y="3422275"/>
            <a:ext cx="841200" cy="11592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be9d91ebfd_0_202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Accuracy in High Leverage</a:t>
            </a:r>
            <a:endParaRPr/>
          </a:p>
        </p:txBody>
      </p:sp>
      <p:cxnSp>
        <p:nvCxnSpPr>
          <p:cNvPr id="454" name="Google Shape;454;g2be9d91ebfd_0_202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55" name="Google Shape;455;g2be9d91ebfd_0_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1913" y="1119425"/>
            <a:ext cx="10194474" cy="5097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g2be9d91ebfd_0_202"/>
          <p:cNvCxnSpPr/>
          <p:nvPr/>
        </p:nvCxnSpPr>
        <p:spPr>
          <a:xfrm>
            <a:off x="2078175" y="6075450"/>
            <a:ext cx="175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7" name="Google Shape;457;g2be9d91ebfd_0_202"/>
          <p:cNvCxnSpPr/>
          <p:nvPr/>
        </p:nvCxnSpPr>
        <p:spPr>
          <a:xfrm>
            <a:off x="3341075" y="6075450"/>
            <a:ext cx="175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8" name="Google Shape;458;g2be9d91ebfd_0_202"/>
          <p:cNvCxnSpPr/>
          <p:nvPr/>
        </p:nvCxnSpPr>
        <p:spPr>
          <a:xfrm>
            <a:off x="4604000" y="6075450"/>
            <a:ext cx="175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g2be9d91ebfd_0_202"/>
          <p:cNvCxnSpPr/>
          <p:nvPr/>
        </p:nvCxnSpPr>
        <p:spPr>
          <a:xfrm>
            <a:off x="7113850" y="6075450"/>
            <a:ext cx="175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g2be9d91ebfd_0_202"/>
          <p:cNvCxnSpPr/>
          <p:nvPr/>
        </p:nvCxnSpPr>
        <p:spPr>
          <a:xfrm>
            <a:off x="8376800" y="6075450"/>
            <a:ext cx="175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1" name="Google Shape;461;g2be9d91ebfd_0_202"/>
          <p:cNvCxnSpPr/>
          <p:nvPr/>
        </p:nvCxnSpPr>
        <p:spPr>
          <a:xfrm>
            <a:off x="9639750" y="6075450"/>
            <a:ext cx="175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2" name="Google Shape;462;g2be9d91ebfd_0_202"/>
          <p:cNvSpPr/>
          <p:nvPr/>
        </p:nvSpPr>
        <p:spPr>
          <a:xfrm>
            <a:off x="7153475" y="3766725"/>
            <a:ext cx="175200" cy="1305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2be9d91ebfd_0_202"/>
          <p:cNvSpPr/>
          <p:nvPr/>
        </p:nvSpPr>
        <p:spPr>
          <a:xfrm>
            <a:off x="8302975" y="4565500"/>
            <a:ext cx="298500" cy="1110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2be9d91ebfd_0_202"/>
          <p:cNvSpPr/>
          <p:nvPr/>
        </p:nvSpPr>
        <p:spPr>
          <a:xfrm>
            <a:off x="2044125" y="4182100"/>
            <a:ext cx="243300" cy="1110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2be9d91ebfd_0_202"/>
          <p:cNvSpPr txBox="1"/>
          <p:nvPr/>
        </p:nvSpPr>
        <p:spPr>
          <a:xfrm>
            <a:off x="3841300" y="1818350"/>
            <a:ext cx="1490400" cy="730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Statistical Significance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6" name="Google Shape;466;g2be9d91ebfd_0_202"/>
          <p:cNvCxnSpPr>
            <a:stCxn id="465" idx="1"/>
            <a:endCxn id="464" idx="0"/>
          </p:cNvCxnSpPr>
          <p:nvPr/>
        </p:nvCxnSpPr>
        <p:spPr>
          <a:xfrm flipH="1">
            <a:off x="2165800" y="2183750"/>
            <a:ext cx="1675500" cy="19983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7" name="Google Shape;467;g2be9d91ebfd_0_202"/>
          <p:cNvCxnSpPr>
            <a:stCxn id="465" idx="2"/>
            <a:endCxn id="462" idx="0"/>
          </p:cNvCxnSpPr>
          <p:nvPr/>
        </p:nvCxnSpPr>
        <p:spPr>
          <a:xfrm flipH="1" rot="-5400000">
            <a:off x="5305000" y="1830650"/>
            <a:ext cx="1217700" cy="2654700"/>
          </a:xfrm>
          <a:prstGeom prst="curvedConnector3">
            <a:avLst>
              <a:gd fmla="val 499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8" name="Google Shape;468;g2be9d91ebfd_0_202"/>
          <p:cNvCxnSpPr>
            <a:stCxn id="465" idx="3"/>
            <a:endCxn id="463" idx="0"/>
          </p:cNvCxnSpPr>
          <p:nvPr/>
        </p:nvCxnSpPr>
        <p:spPr>
          <a:xfrm>
            <a:off x="5331700" y="2183750"/>
            <a:ext cx="3120600" cy="23817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be9d91ebfd_0_186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Results: Accuracy in High Leverage</a:t>
            </a:r>
            <a:endParaRPr/>
          </a:p>
        </p:txBody>
      </p:sp>
      <p:cxnSp>
        <p:nvCxnSpPr>
          <p:cNvPr id="475" name="Google Shape;475;g2be9d91ebfd_0_186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6" name="Google Shape;476;g2be9d91ebfd_0_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050" y="1801813"/>
            <a:ext cx="10521900" cy="325437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2be9d91ebfd_0_186"/>
          <p:cNvSpPr/>
          <p:nvPr/>
        </p:nvSpPr>
        <p:spPr>
          <a:xfrm>
            <a:off x="3305600" y="2071675"/>
            <a:ext cx="7988100" cy="2337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8" name="Google Shape;478;g2be9d91ebfd_0_186"/>
          <p:cNvCxnSpPr/>
          <p:nvPr/>
        </p:nvCxnSpPr>
        <p:spPr>
          <a:xfrm rot="-5400000">
            <a:off x="7358075" y="1740475"/>
            <a:ext cx="496800" cy="204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9" name="Google Shape;479;g2be9d91ebfd_0_186"/>
          <p:cNvSpPr txBox="1"/>
          <p:nvPr/>
        </p:nvSpPr>
        <p:spPr>
          <a:xfrm>
            <a:off x="6773575" y="1126775"/>
            <a:ext cx="4364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2be9d91ebfd_0_186"/>
          <p:cNvSpPr txBox="1"/>
          <p:nvPr/>
        </p:nvSpPr>
        <p:spPr>
          <a:xfrm>
            <a:off x="6598225" y="1126775"/>
            <a:ext cx="4695300" cy="4539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Largest Challenge %, low overturn rate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1" name="Google Shape;481;g2be9d91ebfd_0_186"/>
          <p:cNvCxnSpPr/>
          <p:nvPr/>
        </p:nvCxnSpPr>
        <p:spPr>
          <a:xfrm>
            <a:off x="1143000" y="2305375"/>
            <a:ext cx="175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be9d91ebfd_0_713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Conclusions</a:t>
            </a:r>
            <a:endParaRPr/>
          </a:p>
        </p:txBody>
      </p:sp>
      <p:cxnSp>
        <p:nvCxnSpPr>
          <p:cNvPr id="488" name="Google Shape;488;g2be9d91ebfd_0_713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9" name="Google Shape;489;g2be9d91ebfd_0_713"/>
          <p:cNvSpPr txBox="1"/>
          <p:nvPr/>
        </p:nvSpPr>
        <p:spPr>
          <a:xfrm>
            <a:off x="6773575" y="1126775"/>
            <a:ext cx="4364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2be9d91ebfd_0_713"/>
          <p:cNvSpPr txBox="1"/>
          <p:nvPr/>
        </p:nvSpPr>
        <p:spPr>
          <a:xfrm>
            <a:off x="927650" y="1119425"/>
            <a:ext cx="6372000" cy="5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Umpires trended to be more accurate under observation within the challenge system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Found some statistical significance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Found evidence Umpires adapted strike zones to account for inaccuracies in 3-0 counts.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Umpires tended to be more accurate in high leverage situations.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Batters and Pitchers challenged unsuccessfully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g2be9d91ebfd_0_7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9650" y="1405050"/>
            <a:ext cx="4587551" cy="458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be9d91ebfd_0_731"/>
          <p:cNvSpPr txBox="1"/>
          <p:nvPr/>
        </p:nvSpPr>
        <p:spPr>
          <a:xfrm>
            <a:off x="740663" y="3996714"/>
            <a:ext cx="25324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Jonah Soos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@jonahsoos24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jasoos@syr.edu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2be9d91ebfd_0_731"/>
          <p:cNvSpPr txBox="1"/>
          <p:nvPr/>
        </p:nvSpPr>
        <p:spPr>
          <a:xfrm>
            <a:off x="3376491" y="3996713"/>
            <a:ext cx="271950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Jeremy Losak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@JeremyLosak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jmlosak@syr.edu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2be9d91ebfd_0_731"/>
          <p:cNvSpPr txBox="1"/>
          <p:nvPr/>
        </p:nvSpPr>
        <p:spPr>
          <a:xfrm>
            <a:off x="740663" y="2766217"/>
            <a:ext cx="5486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b="0" i="0" lang="en-U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5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2be9d91ebfd_0_731"/>
          <p:cNvSpPr txBox="1"/>
          <p:nvPr/>
        </p:nvSpPr>
        <p:spPr>
          <a:xfrm>
            <a:off x="740663" y="5311333"/>
            <a:ext cx="2906427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Jason Maddox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@jasontmaddox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jtmaddox@syr.edu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df3543ff8_0_21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April 13th 2023: Alec Bohm’s Blow Up</a:t>
            </a:r>
            <a:endParaRPr/>
          </a:p>
        </p:txBody>
      </p:sp>
      <p:cxnSp>
        <p:nvCxnSpPr>
          <p:cNvPr id="110" name="Google Shape;110;g2bdf3543ff8_0_21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The Phillies' Alec Bohm is rung up on a pitch inside with the bases loaded and spikes his bat in frustration as the Minnesota Twins shut out the Phillies, 3-0.&#10;&#10;✔️ Subscribe to ESPN+ http://espnplus.com/youtube&#10;✔️ Get the ESPN App: http://www.espn.com/espn/apps/espn&#10;✔️ Subscribe to ESPN on YouTube: http://es.pn/SUBSCRIBEtoYOUTUBE&#10;✔️ Subscribe to NBA on ESPN on YouTube: http://bit.ly/SUBSCRIBEtoNBAonESPN&#10;✔️ Watch ESPN on YouTube TV: http://es.pn/YouTubeTV&#10;&#10;#mlb #espn" id="111" name="Google Shape;111;g2bdf3543ff8_0_21" title="Alec Bohm ejected after spiking bat on crucial strike-3 call | MLB on ESP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1363" y="1119425"/>
            <a:ext cx="9135575" cy="51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bdf3543ff8_0_12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1997 NLCS: “The Eric Gregg Game”</a:t>
            </a:r>
            <a:endParaRPr/>
          </a:p>
        </p:txBody>
      </p:sp>
      <p:pic>
        <p:nvPicPr>
          <p:cNvPr id="118" name="Google Shape;118;g2bdf3543ff8_0_12" title="Livan Hernandez’s strike zone 1997, one of the worst strike zones ev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0337" y="1171500"/>
            <a:ext cx="8471325" cy="476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g2bdf3543ff8_0_12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Google Shape;125;g2bdf3543ff8_0_593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g2bdf3543ff8_0_593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Responding to Scrutiny</a:t>
            </a:r>
            <a:endParaRPr/>
          </a:p>
        </p:txBody>
      </p:sp>
      <p:sp>
        <p:nvSpPr>
          <p:cNvPr id="127" name="Google Shape;127;g2bdf3543ff8_0_593"/>
          <p:cNvSpPr txBox="1"/>
          <p:nvPr/>
        </p:nvSpPr>
        <p:spPr>
          <a:xfrm>
            <a:off x="835050" y="1044850"/>
            <a:ext cx="7368000" cy="48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Sparked discourse amongst the community about the </a:t>
            </a:r>
            <a:r>
              <a:rPr b="1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effect of umpires</a:t>
            </a:r>
            <a:r>
              <a:rPr b="0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on the game of baseball.</a:t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●"/>
            </a:pPr>
            <a:r>
              <a:rPr b="0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Lead MLB to test two new alternatives in recent MiLB seasons</a:t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○"/>
            </a:pPr>
            <a:r>
              <a:rPr b="0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Automatic Ball-Strike (ABS) System</a:t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○"/>
            </a:pPr>
            <a:r>
              <a:rPr b="0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Challenge System</a:t>
            </a:r>
            <a:endParaRPr b="0" i="0" sz="3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2bdf3543ff8_0_5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3075" y="1044850"/>
            <a:ext cx="4595725" cy="35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bdf3543ff8_0_5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5170" y="3546575"/>
            <a:ext cx="4997025" cy="281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df3543ff8_0_37"/>
          <p:cNvSpPr/>
          <p:nvPr/>
        </p:nvSpPr>
        <p:spPr>
          <a:xfrm flipH="1" rot="750808">
            <a:off x="10428566" y="3547856"/>
            <a:ext cx="1823517" cy="99137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2bdf3543ff8_0_37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History of Automated Strike Zones</a:t>
            </a:r>
            <a:endParaRPr/>
          </a:p>
        </p:txBody>
      </p:sp>
      <p:cxnSp>
        <p:nvCxnSpPr>
          <p:cNvPr id="137" name="Google Shape;137;g2bdf3543ff8_0_37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8" name="Google Shape;138;g2bdf3543ff8_0_37"/>
          <p:cNvSpPr/>
          <p:nvPr/>
        </p:nvSpPr>
        <p:spPr>
          <a:xfrm rot="-750865">
            <a:off x="8329455" y="3588959"/>
            <a:ext cx="2202734" cy="99137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bdf3543ff8_0_37"/>
          <p:cNvSpPr/>
          <p:nvPr/>
        </p:nvSpPr>
        <p:spPr>
          <a:xfrm flipH="1" rot="750865">
            <a:off x="6239836" y="3588959"/>
            <a:ext cx="2202734" cy="99137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" name="Google Shape;140;g2bdf3543ff8_0_37"/>
          <p:cNvGrpSpPr/>
          <p:nvPr/>
        </p:nvGrpSpPr>
        <p:grpSpPr>
          <a:xfrm>
            <a:off x="6901325" y="3684985"/>
            <a:ext cx="2785364" cy="2434348"/>
            <a:chOff x="5796623" y="2541798"/>
            <a:chExt cx="1712700" cy="1415812"/>
          </a:xfrm>
        </p:grpSpPr>
        <p:sp>
          <p:nvSpPr>
            <p:cNvPr id="141" name="Google Shape;141;g2bdf3543ff8_0_37"/>
            <p:cNvSpPr/>
            <p:nvPr/>
          </p:nvSpPr>
          <p:spPr>
            <a:xfrm rot="-1789476">
              <a:off x="6572742" y="2571072"/>
              <a:ext cx="160451" cy="160451"/>
            </a:xfrm>
            <a:prstGeom prst="ellipse">
              <a:avLst/>
            </a:prstGeom>
            <a:solidFill>
              <a:schemeClr val="accent4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g2bdf3543ff8_0_37"/>
            <p:cNvSpPr txBox="1"/>
            <p:nvPr/>
          </p:nvSpPr>
          <p:spPr>
            <a:xfrm>
              <a:off x="6296613" y="2735584"/>
              <a:ext cx="696900" cy="2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450"/>
                <a:buFont typeface="Arial"/>
                <a:buNone/>
              </a:pPr>
              <a:r>
                <a:rPr b="1" i="0" lang="en-US" sz="14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2023</a:t>
              </a:r>
              <a:endParaRPr b="1" i="0" sz="1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g2bdf3543ff8_0_37"/>
            <p:cNvSpPr/>
            <p:nvPr/>
          </p:nvSpPr>
          <p:spPr>
            <a:xfrm>
              <a:off x="5796623" y="3069010"/>
              <a:ext cx="1712700" cy="888600"/>
            </a:xfrm>
            <a:prstGeom prst="roundRect">
              <a:avLst>
                <a:gd fmla="val 4485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2bdf3543ff8_0_37"/>
            <p:cNvSpPr txBox="1"/>
            <p:nvPr/>
          </p:nvSpPr>
          <p:spPr>
            <a:xfrm>
              <a:off x="5840880" y="3234905"/>
              <a:ext cx="1624200" cy="556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All 30 Triple-A Ballparks fully adapt the ABS and Challenge Systems.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g2bdf3543ff8_0_37"/>
            <p:cNvSpPr/>
            <p:nvPr/>
          </p:nvSpPr>
          <p:spPr>
            <a:xfrm>
              <a:off x="660797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g2bdf3543ff8_0_37"/>
          <p:cNvSpPr/>
          <p:nvPr/>
        </p:nvSpPr>
        <p:spPr>
          <a:xfrm rot="-750865">
            <a:off x="4156513" y="3588959"/>
            <a:ext cx="2202734" cy="99137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" name="Google Shape;147;g2bdf3543ff8_0_37"/>
          <p:cNvGrpSpPr/>
          <p:nvPr/>
        </p:nvGrpSpPr>
        <p:grpSpPr>
          <a:xfrm>
            <a:off x="4863450" y="1245100"/>
            <a:ext cx="2785364" cy="2346319"/>
            <a:chOff x="4409293" y="1102080"/>
            <a:chExt cx="1712700" cy="1364615"/>
          </a:xfrm>
        </p:grpSpPr>
        <p:sp>
          <p:nvSpPr>
            <p:cNvPr id="148" name="Google Shape;148;g2bdf3543ff8_0_37"/>
            <p:cNvSpPr/>
            <p:nvPr/>
          </p:nvSpPr>
          <p:spPr>
            <a:xfrm rot="-1789476">
              <a:off x="5185416" y="2276970"/>
              <a:ext cx="160451" cy="160451"/>
            </a:xfrm>
            <a:prstGeom prst="ellipse">
              <a:avLst/>
            </a:prstGeom>
            <a:solidFill>
              <a:schemeClr val="dk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g2bdf3543ff8_0_37"/>
            <p:cNvSpPr txBox="1"/>
            <p:nvPr/>
          </p:nvSpPr>
          <p:spPr>
            <a:xfrm>
              <a:off x="4921731" y="1985297"/>
              <a:ext cx="696900" cy="276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rm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4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2022</a:t>
              </a:r>
              <a:endParaRPr b="1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bdf3543ff8_0_37"/>
            <p:cNvSpPr/>
            <p:nvPr/>
          </p:nvSpPr>
          <p:spPr>
            <a:xfrm>
              <a:off x="4409293" y="1102080"/>
              <a:ext cx="1712700" cy="821400"/>
            </a:xfrm>
            <a:prstGeom prst="roundRect">
              <a:avLst>
                <a:gd fmla="val 4485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g2bdf3543ff8_0_37"/>
            <p:cNvSpPr/>
            <p:nvPr/>
          </p:nvSpPr>
          <p:spPr>
            <a:xfrm rot="10800000">
              <a:off x="5220625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g2bdf3543ff8_0_37"/>
            <p:cNvSpPr txBox="1"/>
            <p:nvPr/>
          </p:nvSpPr>
          <p:spPr>
            <a:xfrm>
              <a:off x="4453550" y="1102080"/>
              <a:ext cx="1624200" cy="779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ABS Used in 11 Triple-A Ballparks. Low-A, and for final month of Triple-A, </a:t>
              </a: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tested the challenge system.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Further used in AFL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g2bdf3543ff8_0_37"/>
          <p:cNvSpPr/>
          <p:nvPr/>
        </p:nvSpPr>
        <p:spPr>
          <a:xfrm flipH="1" rot="750865">
            <a:off x="2055604" y="3588959"/>
            <a:ext cx="2202734" cy="99137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g2bdf3543ff8_0_37"/>
          <p:cNvGrpSpPr/>
          <p:nvPr/>
        </p:nvGrpSpPr>
        <p:grpSpPr>
          <a:xfrm>
            <a:off x="2820175" y="3684985"/>
            <a:ext cx="2785364" cy="2434348"/>
            <a:chOff x="3021981" y="2541798"/>
            <a:chExt cx="1712700" cy="1415812"/>
          </a:xfrm>
        </p:grpSpPr>
        <p:sp>
          <p:nvSpPr>
            <p:cNvPr id="155" name="Google Shape;155;g2bdf3543ff8_0_37"/>
            <p:cNvSpPr txBox="1"/>
            <p:nvPr/>
          </p:nvSpPr>
          <p:spPr>
            <a:xfrm>
              <a:off x="3529877" y="2735584"/>
              <a:ext cx="696900" cy="276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rm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4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b="1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2bdf3543ff8_0_37"/>
            <p:cNvSpPr/>
            <p:nvPr/>
          </p:nvSpPr>
          <p:spPr>
            <a:xfrm rot="-1789476">
              <a:off x="3798091" y="2571072"/>
              <a:ext cx="160451" cy="160451"/>
            </a:xfrm>
            <a:prstGeom prst="ellipse">
              <a:avLst/>
            </a:prstGeom>
            <a:solidFill>
              <a:schemeClr val="dk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2bdf3543ff8_0_37"/>
            <p:cNvSpPr/>
            <p:nvPr/>
          </p:nvSpPr>
          <p:spPr>
            <a:xfrm>
              <a:off x="3021981" y="3069010"/>
              <a:ext cx="1712700" cy="888600"/>
            </a:xfrm>
            <a:prstGeom prst="roundRect">
              <a:avLst>
                <a:gd fmla="val 4485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2bdf3543ff8_0_37"/>
            <p:cNvSpPr txBox="1"/>
            <p:nvPr/>
          </p:nvSpPr>
          <p:spPr>
            <a:xfrm>
              <a:off x="3066238" y="3162910"/>
              <a:ext cx="1624200" cy="700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Revamped ABS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used in Low-A Southeast (now Florida State League), first full season test. Used in AFL.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2bdf3543ff8_0_37"/>
            <p:cNvSpPr/>
            <p:nvPr/>
          </p:nvSpPr>
          <p:spPr>
            <a:xfrm>
              <a:off x="383332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160;g2bdf3543ff8_0_37"/>
          <p:cNvSpPr/>
          <p:nvPr/>
        </p:nvSpPr>
        <p:spPr>
          <a:xfrm rot="-750865">
            <a:off x="-16418" y="3588959"/>
            <a:ext cx="2202734" cy="99137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g2bdf3543ff8_0_37"/>
          <p:cNvGrpSpPr/>
          <p:nvPr/>
        </p:nvGrpSpPr>
        <p:grpSpPr>
          <a:xfrm>
            <a:off x="727425" y="1245100"/>
            <a:ext cx="2785364" cy="2346320"/>
            <a:chOff x="1637473" y="1102080"/>
            <a:chExt cx="1712700" cy="1364615"/>
          </a:xfrm>
        </p:grpSpPr>
        <p:sp>
          <p:nvSpPr>
            <p:cNvPr id="162" name="Google Shape;162;g2bdf3543ff8_0_37"/>
            <p:cNvSpPr/>
            <p:nvPr/>
          </p:nvSpPr>
          <p:spPr>
            <a:xfrm>
              <a:off x="1637473" y="1102080"/>
              <a:ext cx="1712700" cy="821400"/>
            </a:xfrm>
            <a:prstGeom prst="roundRect">
              <a:avLst>
                <a:gd fmla="val 4485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2bdf3543ff8_0_37"/>
            <p:cNvSpPr txBox="1"/>
            <p:nvPr/>
          </p:nvSpPr>
          <p:spPr>
            <a:xfrm>
              <a:off x="2144544" y="1985297"/>
              <a:ext cx="696900" cy="276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rm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4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2019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2bdf3543ff8_0_37"/>
            <p:cNvSpPr/>
            <p:nvPr/>
          </p:nvSpPr>
          <p:spPr>
            <a:xfrm rot="10800000">
              <a:off x="2448800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2bdf3543ff8_0_37"/>
            <p:cNvSpPr txBox="1"/>
            <p:nvPr/>
          </p:nvSpPr>
          <p:spPr>
            <a:xfrm>
              <a:off x="1681730" y="1134577"/>
              <a:ext cx="1624200" cy="700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ABS </a:t>
              </a: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First Tested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at the Atlantic League (AA) All-Star Game. Used for 2nd half and in Arizona Fall League (AFL).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2bdf3543ff8_0_37"/>
            <p:cNvSpPr/>
            <p:nvPr/>
          </p:nvSpPr>
          <p:spPr>
            <a:xfrm rot="-1789476">
              <a:off x="2410765" y="2276970"/>
              <a:ext cx="160451" cy="160451"/>
            </a:xfrm>
            <a:prstGeom prst="ellipse">
              <a:avLst/>
            </a:prstGeom>
            <a:solidFill>
              <a:schemeClr val="dk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g2bdf3543ff8_0_37"/>
          <p:cNvGrpSpPr/>
          <p:nvPr/>
        </p:nvGrpSpPr>
        <p:grpSpPr>
          <a:xfrm>
            <a:off x="9092212" y="1245100"/>
            <a:ext cx="2785364" cy="2346320"/>
            <a:chOff x="4409293" y="1102080"/>
            <a:chExt cx="1712700" cy="1364615"/>
          </a:xfrm>
        </p:grpSpPr>
        <p:sp>
          <p:nvSpPr>
            <p:cNvPr id="168" name="Google Shape;168;g2bdf3543ff8_0_37"/>
            <p:cNvSpPr/>
            <p:nvPr/>
          </p:nvSpPr>
          <p:spPr>
            <a:xfrm rot="-1789476">
              <a:off x="5185416" y="2276970"/>
              <a:ext cx="160451" cy="160451"/>
            </a:xfrm>
            <a:prstGeom prst="ellipse">
              <a:avLst/>
            </a:prstGeom>
            <a:solidFill>
              <a:schemeClr val="accent4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2bdf3543ff8_0_37"/>
            <p:cNvSpPr txBox="1"/>
            <p:nvPr/>
          </p:nvSpPr>
          <p:spPr>
            <a:xfrm>
              <a:off x="4921731" y="1985297"/>
              <a:ext cx="696900" cy="2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rm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450"/>
                <a:buFont typeface="Arial"/>
                <a:buNone/>
              </a:pPr>
              <a:r>
                <a:rPr b="1" i="0" lang="en-US" sz="14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2024</a:t>
              </a:r>
              <a:endPara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2bdf3543ff8_0_37"/>
            <p:cNvSpPr/>
            <p:nvPr/>
          </p:nvSpPr>
          <p:spPr>
            <a:xfrm>
              <a:off x="4409293" y="1102080"/>
              <a:ext cx="1712700" cy="821400"/>
            </a:xfrm>
            <a:prstGeom prst="roundRect">
              <a:avLst>
                <a:gd fmla="val 4485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2bdf3543ff8_0_37"/>
            <p:cNvSpPr/>
            <p:nvPr/>
          </p:nvSpPr>
          <p:spPr>
            <a:xfrm rot="10800000">
              <a:off x="5220625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2bdf3543ff8_0_37"/>
            <p:cNvSpPr txBox="1"/>
            <p:nvPr/>
          </p:nvSpPr>
          <p:spPr>
            <a:xfrm>
              <a:off x="4453527" y="1234387"/>
              <a:ext cx="1624200" cy="556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KBO announced they would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fully utilize the ABS system</a:t>
              </a: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to ensure fairness.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df3543ff8_0_507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Automatic Ball-Strike (ABS) System</a:t>
            </a:r>
            <a:endParaRPr/>
          </a:p>
        </p:txBody>
      </p:sp>
      <p:cxnSp>
        <p:nvCxnSpPr>
          <p:cNvPr id="179" name="Google Shape;179;g2bdf3543ff8_0_507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0" name="Google Shape;180;g2bdf3543ff8_0_507"/>
          <p:cNvPicPr preferRelativeResize="0"/>
          <p:nvPr/>
        </p:nvPicPr>
        <p:blipFill rotWithShape="1">
          <a:blip r:embed="rId3">
            <a:alphaModFix/>
          </a:blip>
          <a:srcRect b="0" l="23091" r="20270" t="5829"/>
          <a:stretch/>
        </p:blipFill>
        <p:spPr>
          <a:xfrm>
            <a:off x="5768000" y="1119425"/>
            <a:ext cx="5588950" cy="51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2bdf3543ff8_0_507"/>
          <p:cNvSpPr txBox="1"/>
          <p:nvPr/>
        </p:nvSpPr>
        <p:spPr>
          <a:xfrm>
            <a:off x="858075" y="1189375"/>
            <a:ext cx="4830300" cy="50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bdf3543ff8_0_507"/>
          <p:cNvSpPr txBox="1"/>
          <p:nvPr/>
        </p:nvSpPr>
        <p:spPr>
          <a:xfrm>
            <a:off x="838200" y="1129750"/>
            <a:ext cx="4681200" cy="5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Uses Hawk-Eye 3D Tracking system to determining whether a ball touches any area of the strike zone.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Negates any umpire variability – every call is automated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Received criticism and multiple adjustments for being too pitcher/batter friendly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df3543ff8_0_550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ABS-Challenge System</a:t>
            </a:r>
            <a:endParaRPr/>
          </a:p>
        </p:txBody>
      </p:sp>
      <p:cxnSp>
        <p:nvCxnSpPr>
          <p:cNvPr id="189" name="Google Shape;189;g2bdf3543ff8_0_550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0" name="Google Shape;190;g2bdf3543ff8_0_550"/>
          <p:cNvPicPr preferRelativeResize="0"/>
          <p:nvPr/>
        </p:nvPicPr>
        <p:blipFill rotWithShape="1">
          <a:blip r:embed="rId3">
            <a:alphaModFix/>
          </a:blip>
          <a:srcRect b="5414" l="6488" r="35266" t="1681"/>
          <a:stretch/>
        </p:blipFill>
        <p:spPr>
          <a:xfrm>
            <a:off x="5651875" y="1119425"/>
            <a:ext cx="5705073" cy="511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2bdf3543ff8_0_550"/>
          <p:cNvSpPr txBox="1"/>
          <p:nvPr/>
        </p:nvSpPr>
        <p:spPr>
          <a:xfrm>
            <a:off x="838200" y="1129750"/>
            <a:ext cx="4681200" cy="5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Uses same Hawkeye Technology to determine balls and strikes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Batter, Catcher, or Pitcher can initiate a challenge after the pitch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Teams get unlimited challenges, until they reach 3 unsuccessful attempts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Maintains umpire variability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bdf3543ff8_0_573"/>
          <p:cNvSpPr txBox="1"/>
          <p:nvPr>
            <p:ph type="title"/>
          </p:nvPr>
        </p:nvSpPr>
        <p:spPr>
          <a:xfrm>
            <a:off x="841350" y="290525"/>
            <a:ext cx="10515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How a Challenge Works</a:t>
            </a:r>
            <a:endParaRPr/>
          </a:p>
        </p:txBody>
      </p:sp>
      <p:cxnSp>
        <p:nvCxnSpPr>
          <p:cNvPr id="198" name="Google Shape;198;g2bdf3543ff8_0_573"/>
          <p:cNvCxnSpPr/>
          <p:nvPr/>
        </p:nvCxnSpPr>
        <p:spPr>
          <a:xfrm>
            <a:off x="835050" y="1021925"/>
            <a:ext cx="105219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ere are 8 borderline pitches that were challenged and immediately reviewed during Jacksonville Jumbo Shrimp home games (Marlins Triple-A affiliate). Do you want to see something like this implemented in the big leagues?&#10;&#10;Pitch 1: pitcher Louis Head, hitter Jacob Amaya, catcher John Hicks &#10;Pitch 2: Trey Cobb, Austin Allen, John Hicks &#10;Pitch 3: Jesús Cruz, Jacob Amaya, John Hicks &#10;Pitch 4: Chris Vallimont, C.J. Hinojosa, Anthony Bemboom &#10;Pitch 5: Robert Garcia, Colton Cowser, Austin Allen &#10;Pitch 6: Dillon Tate, Jerar Encarnación, Anthony Bemboom &#10;Pitch 7: Archie Bradley, Colton Cowser, Santiago Chávez &#10;Pitch 8: Logan Gillaspie, Santiago Chávez, Maverick Handley&#10;&#10;Become a Super Subscriber: https://bit.ly/FOFSuperSubscriber&#10;Complete Miami Marlins coverage: https://fishonfirst.com/" id="199" name="Google Shape;199;g2bdf3543ff8_0_573" title="Automated Ball-Strike Challenge System in Action!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7400" y="1119425"/>
            <a:ext cx="9155900" cy="51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Syracuse University Color Palette">
      <a:dk1>
        <a:srgbClr val="3F403F"/>
      </a:dk1>
      <a:lt1>
        <a:srgbClr val="FFFFFF"/>
      </a:lt1>
      <a:dk2>
        <a:srgbClr val="F76900"/>
      </a:dk2>
      <a:lt2>
        <a:srgbClr val="ADB3B8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2B72D7"/>
      </a:accent5>
      <a:accent6>
        <a:srgbClr val="F76900"/>
      </a:accent6>
      <a:hlink>
        <a:srgbClr val="D74100"/>
      </a:hlink>
      <a:folHlink>
        <a:srgbClr val="D741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2019-07-05T14:23:44Z</dcterms:created>
  <dc:creator>Hubert De La Vega</dc:creator>
</cp:coreProperties>
</file>