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3" r:id="rId18"/>
    <p:sldId id="275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BF"/>
    <a:srgbClr val="FFFA8C"/>
    <a:srgbClr val="FEFFEC"/>
    <a:srgbClr val="F8F86D"/>
    <a:srgbClr val="0096FF"/>
    <a:srgbClr val="FF9300"/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E8794-38F9-CA20-65E0-CB7DF0F0F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39E1A-9552-F9EE-9D8C-F5FF9A2C0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D9011-6E89-54E4-00A7-D8BA8FE37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75C47-B100-F3D0-8A2E-A2840C44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3ADC-5CB7-89FC-9F34-EB8175405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2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E085-0C27-337A-AEA8-B17A4BDE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92FC5-3212-78F0-557D-617A7C92A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DDA45-9076-13BC-8520-68DBD325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7114E-94AB-489C-70CF-41955094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B35AD-7BC1-9E00-E367-C5EFC968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2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FA1045-0DA8-8721-E1D9-ACCFDF662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554A9-A0AE-BAD5-B1F2-B3F9737A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9E8C4-C726-6F2B-18B2-75B5042DA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D3D33-001E-D658-58CB-97E87F0F2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205BC-5C24-3C4D-9504-8AF787CF5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2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0452-7C4A-53C9-9020-C346C285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C2A9-107A-4571-60C5-ED880D8C8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B78E7-DC47-188C-8C8F-C7228157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E9D6E-2A82-17EA-A590-757D9CB7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B5BA7-5083-0077-DC81-DFCDA038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2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7E96-CDFE-6B7C-7324-E66A590B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F0ADC-76F8-205D-709F-7BA4F75DC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20A48-BF85-06AA-5BDB-A5AAA28B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D0FA3-8621-8C1A-A601-BD6DF33F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1FB3B-EE51-785D-AB8E-28D64EED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1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6140-A987-AE73-A6BB-B613AF61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091B-A27D-3069-FD89-28E5348FD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873D5-7CF5-3F46-D9BA-C09EEBB4D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B4276-8D03-9014-55AA-1AB188EB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B597D-2B7A-783D-D2D1-F464C506A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F56B8-3355-1F98-2FEE-ECBC6C12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1353D-5B4F-0585-3EE4-82389099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79617-D2BB-839F-5D5C-3D5BFA526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1DB1E-28FD-DCBF-D07E-8631726C3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485AF-68D7-0656-8661-ED371B7D4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21BECD-837E-31CD-F941-9B7C9009D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44A76-C8EA-D83B-FE96-205719C4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45A67-05D0-BE68-65A5-AAED3D3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3D0C0-96B8-3470-F560-629BA9BF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3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0BD5-D041-1498-0F5A-6C2C1EDFE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C6E8A-086C-5DAB-3326-C9680DD3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5F552-D6E5-0072-0E6B-29CE9633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8CF0C-DCC1-C4D1-0895-994BCD1A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1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D7649-68CE-D1CA-FE65-92B5FA32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927C2-F3B2-7AED-D7F1-92FD7BBF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EE382-C28B-0E2A-0F53-A66A3EDCE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5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53118-3CE7-1C3E-1526-CFA4240AD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762C5-4325-7304-7B9F-5EAAEE7E9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95E06-4A07-8C49-27AB-1BF1771E0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CBD35-8105-92D9-39E1-AFCF1AD5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3A6922-98A0-C85D-9E1C-20C32AA7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8800C-B441-49D8-7E34-81DA7934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41B8-FAAB-971B-4D73-3692DAD7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E8105-CC05-E8C5-F121-ED7BB3627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5D9E0-1843-A74F-9BDC-C9A53710C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6CE18-D58C-BA1A-0CC6-DE7E66052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3858F-30DF-3E05-50DF-E94C579F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79E33-9903-E59B-63CF-E244CAD2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99A9E-2407-9FBE-DEDA-2F0C8322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9F1E8-2516-5EBD-F7C3-11C0EA5E7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78766-3A67-5EAD-A989-29C9CDA2A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D31B-70B8-4BA7-BEB3-0E1BB6EA8F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FBD62-358C-A8D1-6E66-FA7A5562D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04B2F-5E7F-34F5-3577-EF654D147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9AB9A-CB7F-411D-88AE-954546E51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5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abr.org/bioproj/person/miles-wolff-jr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BBBB-34CE-B1D4-9586-1CAFC07771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Miles Wolff and the Rebirth of Independent Baseball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7667B0-54FD-17EB-857D-B21EA9B58C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3600" dirty="0"/>
              <a:t>SABR51, Chicago</a:t>
            </a:r>
          </a:p>
          <a:p>
            <a:r>
              <a:rPr lang="en-US" sz="3600" dirty="0"/>
              <a:t>July 7, 2023</a:t>
            </a:r>
          </a:p>
        </p:txBody>
      </p:sp>
    </p:spTree>
    <p:extLst>
      <p:ext uri="{BB962C8B-B14F-4D97-AF65-F5344CB8AC3E}">
        <p14:creationId xmlns:p14="http://schemas.microsoft.com/office/powerpoint/2010/main" val="2898222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D7EE5-A827-F842-0BFB-5F6BAB9ED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4" y="599428"/>
            <a:ext cx="10323622" cy="7722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Show Them and Others Will Come</a:t>
            </a:r>
          </a:p>
        </p:txBody>
      </p:sp>
      <p:pic>
        <p:nvPicPr>
          <p:cNvPr id="14" name="Picture 13" descr="A logo of a baseball team&#10;&#10;Description automatically generated with medium confidence">
            <a:extLst>
              <a:ext uri="{FF2B5EF4-FFF2-40B4-BE49-F238E27FC236}">
                <a16:creationId xmlns:a16="http://schemas.microsoft.com/office/drawing/2014/main" id="{CEBA6D26-A5E2-2E43-BD65-AFF2B68D3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1" y="1543743"/>
            <a:ext cx="4583515" cy="459500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969F-11B5-4759-AD8F-D0CC1AA85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1993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– A  second independent league, the Frontier League, begins play in towns in West Virginia, Kentucky, and Ohio</a:t>
            </a:r>
          </a:p>
          <a:p>
            <a:r>
              <a:rPr lang="en-US" b="1" dirty="0">
                <a:solidFill>
                  <a:schemeClr val="bg1"/>
                </a:solidFill>
              </a:rPr>
              <a:t>1994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- The Texas-Louisiana, North Central, and Great Central Leagues with the latter two Leagues folding after the 1994 season.</a:t>
            </a:r>
          </a:p>
          <a:p>
            <a:r>
              <a:rPr lang="en-US" b="1" dirty="0">
                <a:solidFill>
                  <a:schemeClr val="bg1"/>
                </a:solidFill>
              </a:rPr>
              <a:t>1995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- Eleven new leagues begin operating.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850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3000">
              <a:schemeClr val="accent5">
                <a:lumMod val="20000"/>
                <a:lumOff val="80000"/>
              </a:schemeClr>
            </a:gs>
            <a:gs pos="92000">
              <a:schemeClr val="accent5">
                <a:lumMod val="60000"/>
                <a:lumOff val="40000"/>
              </a:schemeClr>
            </a:gs>
            <a:gs pos="100000">
              <a:srgbClr val="0096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C4A3-6B8D-CAC8-46AE-2E58C44F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846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Northern League Continues to Grow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DCED3-7E0F-8C4A-A41F-4D61BE17E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3932"/>
            <a:ext cx="5181600" cy="4828268"/>
          </a:xfrm>
        </p:spPr>
        <p:txBody>
          <a:bodyPr/>
          <a:lstStyle/>
          <a:p>
            <a:r>
              <a:rPr lang="en-US" dirty="0"/>
              <a:t>In 1994 Sam Katz purchases the Rochester franchise for $200,000 and moves them to </a:t>
            </a:r>
            <a:r>
              <a:rPr lang="en-US" b="1" dirty="0"/>
              <a:t>Winnipeg</a:t>
            </a:r>
            <a:r>
              <a:rPr lang="en-US" dirty="0"/>
              <a:t>.</a:t>
            </a:r>
          </a:p>
          <a:p>
            <a:r>
              <a:rPr lang="en-US" dirty="0"/>
              <a:t>1996 sees the addition of </a:t>
            </a:r>
            <a:r>
              <a:rPr lang="en-US" b="1" dirty="0"/>
              <a:t>Fargo</a:t>
            </a:r>
            <a:r>
              <a:rPr lang="en-US" dirty="0"/>
              <a:t> and </a:t>
            </a:r>
            <a:r>
              <a:rPr lang="en-US" b="1" dirty="0"/>
              <a:t>Madison</a:t>
            </a:r>
            <a:r>
              <a:rPr lang="en-US" dirty="0"/>
              <a:t> franchises.</a:t>
            </a:r>
          </a:p>
          <a:p>
            <a:r>
              <a:rPr lang="en-US" dirty="0"/>
              <a:t>By 2000 only the St. Paul ownership was still in place.</a:t>
            </a:r>
          </a:p>
          <a:p>
            <a:r>
              <a:rPr lang="en-US" dirty="0"/>
              <a:t>Duluth sold for </a:t>
            </a:r>
            <a:r>
              <a:rPr lang="en-US" b="1" dirty="0"/>
              <a:t>$500,000</a:t>
            </a:r>
            <a:r>
              <a:rPr lang="en-US" dirty="0"/>
              <a:t>, Thunder Bay for </a:t>
            </a:r>
            <a:r>
              <a:rPr lang="en-US" b="1" dirty="0"/>
              <a:t>$750,000 </a:t>
            </a:r>
            <a:r>
              <a:rPr lang="en-US" dirty="0"/>
              <a:t>and Sioux Falls for </a:t>
            </a:r>
            <a:r>
              <a:rPr lang="en-US" b="1" dirty="0"/>
              <a:t>$1,000,000</a:t>
            </a:r>
            <a:r>
              <a:rPr lang="en-US" b="1" dirty="0">
                <a:latin typeface="+mj-lt"/>
              </a:rPr>
              <a:t>.</a:t>
            </a:r>
          </a:p>
        </p:txBody>
      </p:sp>
      <p:pic>
        <p:nvPicPr>
          <p:cNvPr id="20" name="Content Placeholder 19" descr="A logo of a baseball&#10;&#10;Description automatically generated with low confidence">
            <a:extLst>
              <a:ext uri="{FF2B5EF4-FFF2-40B4-BE49-F238E27FC236}">
                <a16:creationId xmlns:a16="http://schemas.microsoft.com/office/drawing/2014/main" id="{31ED2736-3305-DE48-B92A-22F12AC554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43932"/>
            <a:ext cx="5620799" cy="4828267"/>
          </a:xfrm>
        </p:spPr>
      </p:pic>
    </p:spTree>
    <p:extLst>
      <p:ext uri="{BB962C8B-B14F-4D97-AF65-F5344CB8AC3E}">
        <p14:creationId xmlns:p14="http://schemas.microsoft.com/office/powerpoint/2010/main" val="51261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45266C-6703-386E-C889-693EF0E3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59" y="410482"/>
            <a:ext cx="7192224" cy="8876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Miles Engages in New Ventures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03A71-A9AA-8EC2-25E8-59950846F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73" y="1453243"/>
            <a:ext cx="6638390" cy="452301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Becomes commissioner of Northeast League in 1999.</a:t>
            </a:r>
          </a:p>
          <a:p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Northern League Central and Northern League East operate as single entity for four seasons.</a:t>
            </a:r>
          </a:p>
          <a:p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Buys Bangor, ME franchise and moves it to Quebec City as part of Northern League East </a:t>
            </a:r>
          </a:p>
          <a:p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Quebec City begins play in 1999 with Miles taking on day-to-day operating duties</a:t>
            </a:r>
          </a:p>
          <a:p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Sells Baseball America in 2000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alpha val="80000"/>
                </a:schemeClr>
              </a:solidFill>
            </a:endParaRPr>
          </a:p>
          <a:p>
            <a:pPr marL="3200400" lvl="7" indent="0">
              <a:buNone/>
            </a:pPr>
            <a:endParaRPr lang="en-US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8" name="Content Placeholder 7" descr="A person holding a baseball bat&#10;&#10;Description automatically generated">
            <a:extLst>
              <a:ext uri="{FF2B5EF4-FFF2-40B4-BE49-F238E27FC236}">
                <a16:creationId xmlns:a16="http://schemas.microsoft.com/office/drawing/2014/main" id="{E4523796-BA92-5C48-9C8C-F6B506279D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886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80594-2853-88F6-55B3-817AE7A06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295" y="1189755"/>
            <a:ext cx="5821378" cy="53031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2002 Northern League ends relationship with Northeast League.</a:t>
            </a:r>
          </a:p>
          <a:p>
            <a:r>
              <a:rPr lang="en-US" dirty="0"/>
              <a:t>Miles resigns as commissioner of Northern League.</a:t>
            </a:r>
          </a:p>
          <a:p>
            <a:r>
              <a:rPr lang="en-US" dirty="0"/>
              <a:t>Northeast League dissolves and remaining members form the </a:t>
            </a:r>
            <a:r>
              <a:rPr lang="en-US" b="1" dirty="0"/>
              <a:t>Can-Am Leagu</a:t>
            </a:r>
            <a:r>
              <a:rPr lang="en-US" dirty="0"/>
              <a:t>e with Miles as commissioner.</a:t>
            </a:r>
          </a:p>
          <a:p>
            <a:r>
              <a:rPr lang="en-US" dirty="0"/>
              <a:t>Becomes commissioner of </a:t>
            </a:r>
            <a:r>
              <a:rPr lang="en-US" b="1" dirty="0"/>
              <a:t>Central League</a:t>
            </a:r>
            <a:r>
              <a:rPr lang="en-US" dirty="0"/>
              <a:t> in 2002 (formerly TX-LA League).</a:t>
            </a:r>
          </a:p>
          <a:p>
            <a:r>
              <a:rPr lang="en-US" dirty="0"/>
              <a:t>In 2005 the Durham office is running those two leagues and the Burlington and Quebec City franchises.</a:t>
            </a:r>
          </a:p>
          <a:p>
            <a:r>
              <a:rPr lang="en-US" dirty="0"/>
              <a:t>Northern League eventually dissolves with several franchises joining </a:t>
            </a:r>
            <a:r>
              <a:rPr lang="en-US" b="1" dirty="0"/>
              <a:t>Central League teams</a:t>
            </a:r>
            <a:r>
              <a:rPr lang="en-US" dirty="0"/>
              <a:t> that already formed a new league, the </a:t>
            </a:r>
            <a:r>
              <a:rPr lang="en-US" b="1" dirty="0"/>
              <a:t>American Association</a:t>
            </a:r>
            <a:r>
              <a:rPr lang="en-US" dirty="0"/>
              <a:t>, with Miles as commissioner.</a:t>
            </a:r>
          </a:p>
        </p:txBody>
      </p:sp>
      <p:pic>
        <p:nvPicPr>
          <p:cNvPr id="8" name="Content Placeholder 7" descr="A picture containing text, human face, person, person&#10;&#10;Description automatically generated">
            <a:extLst>
              <a:ext uri="{FF2B5EF4-FFF2-40B4-BE49-F238E27FC236}">
                <a16:creationId xmlns:a16="http://schemas.microsoft.com/office/drawing/2014/main" id="{828563F5-C970-6445-9D17-A8B30A0028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858" y="1016950"/>
            <a:ext cx="4527829" cy="55692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DC1F50-6B30-2595-024C-A304C82D0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38" y="245854"/>
            <a:ext cx="8380912" cy="72420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Further Moves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A38D4F-36BB-7B48-BC2D-9EC26392DEB7}"/>
              </a:ext>
            </a:extLst>
          </p:cNvPr>
          <p:cNvSpPr/>
          <p:nvPr/>
        </p:nvSpPr>
        <p:spPr>
          <a:xfrm>
            <a:off x="6540039" y="763325"/>
            <a:ext cx="5279666" cy="20434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3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stadium, building, sport venue, outdoor&#10;&#10;Description automatically generated">
            <a:extLst>
              <a:ext uri="{FF2B5EF4-FFF2-40B4-BE49-F238E27FC236}">
                <a16:creationId xmlns:a16="http://schemas.microsoft.com/office/drawing/2014/main" id="{59D9BC0A-4542-EB44-AE14-88B24B68E3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87388" y="175336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24D0B-7C0F-E88A-0565-AE2E9420E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866" y="486518"/>
            <a:ext cx="10165218" cy="7152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+mn-lt"/>
              </a:rPr>
              <a:t>Miles and Ottawa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64895-5ACE-B07D-3948-E85A040FB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689" y="1377062"/>
            <a:ext cx="11163631" cy="2588458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r>
              <a:rPr lang="en-US" sz="7400" dirty="0">
                <a:solidFill>
                  <a:srgbClr val="FFFFFF"/>
                </a:solidFill>
              </a:rPr>
              <a:t>Sells Quebec City at the end of 2010 season.</a:t>
            </a:r>
          </a:p>
          <a:p>
            <a:r>
              <a:rPr lang="en-US" sz="7400" dirty="0">
                <a:solidFill>
                  <a:srgbClr val="FFFFFF"/>
                </a:solidFill>
              </a:rPr>
              <a:t>Can-Am League needs new franchises, has only four or five teams.</a:t>
            </a:r>
          </a:p>
          <a:p>
            <a:r>
              <a:rPr lang="en-US" sz="7400" dirty="0">
                <a:solidFill>
                  <a:srgbClr val="FFFFFF"/>
                </a:solidFill>
              </a:rPr>
              <a:t>Miles is encouraged to pursue Ottawa.</a:t>
            </a:r>
          </a:p>
          <a:p>
            <a:r>
              <a:rPr lang="en-US" sz="7400" dirty="0">
                <a:solidFill>
                  <a:srgbClr val="FFFFFF"/>
                </a:solidFill>
              </a:rPr>
              <a:t>City of Ottawa selects Can-Am League for their franchise and play begins in 2015</a:t>
            </a:r>
          </a:p>
          <a:p>
            <a:r>
              <a:rPr lang="en-US" sz="7400" dirty="0">
                <a:solidFill>
                  <a:srgbClr val="FFFFFF"/>
                </a:solidFill>
              </a:rPr>
              <a:t>Once again, Miles becomes hands-on owner.</a:t>
            </a:r>
          </a:p>
          <a:p>
            <a:r>
              <a:rPr lang="en-US" sz="7400" dirty="0">
                <a:solidFill>
                  <a:srgbClr val="FFFFFF"/>
                </a:solidFill>
              </a:rPr>
              <a:t>Needs average attendance of 2,500 to break-even, actual is less than 2,000</a:t>
            </a:r>
          </a:p>
          <a:p>
            <a:r>
              <a:rPr lang="en-US" sz="7400" dirty="0">
                <a:solidFill>
                  <a:srgbClr val="FFFFFF"/>
                </a:solidFill>
              </a:rPr>
              <a:t>After three years, City provides Miles with an incentive to continue in 2018</a:t>
            </a:r>
          </a:p>
          <a:p>
            <a:r>
              <a:rPr lang="en-US" sz="7400" dirty="0">
                <a:solidFill>
                  <a:srgbClr val="FFFFFF"/>
                </a:solidFill>
              </a:rPr>
              <a:t>Attendance continues to disappoint</a:t>
            </a:r>
          </a:p>
          <a:p>
            <a:endParaRPr lang="en-US" sz="74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7400" dirty="0">
              <a:solidFill>
                <a:srgbClr val="FFFFFF"/>
              </a:solidFill>
            </a:endParaRPr>
          </a:p>
          <a:p>
            <a:pPr marL="0"/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63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B255E-40C1-9BA9-5D6D-8CA306802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latin typeface="+mn-lt"/>
              </a:rPr>
              <a:t>Final Moves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E2EBB-EF03-7943-2957-894457C46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4792" y="1066470"/>
            <a:ext cx="6079007" cy="5791529"/>
          </a:xfrm>
        </p:spPr>
        <p:txBody>
          <a:bodyPr>
            <a:normAutofit/>
          </a:bodyPr>
          <a:lstStyle/>
          <a:p>
            <a:r>
              <a:rPr lang="en-US" dirty="0"/>
              <a:t>Steps down as Commissioner of both Can-Am and American Association following the 2018 season.</a:t>
            </a:r>
          </a:p>
          <a:p>
            <a:r>
              <a:rPr lang="en-US" dirty="0"/>
              <a:t>After losing $2,000,000 in Ottawa, Miles terminates his ownership following the 2019 season.</a:t>
            </a:r>
          </a:p>
          <a:p>
            <a:r>
              <a:rPr lang="en-US" dirty="0"/>
              <a:t>With the Appalachian League being threatened, Miles sells the Burlington franchise. </a:t>
            </a:r>
          </a:p>
          <a:p>
            <a:r>
              <a:rPr lang="en-US" dirty="0"/>
              <a:t>Writes </a:t>
            </a:r>
            <a:r>
              <a:rPr lang="en-US" i="1" dirty="0"/>
              <a:t>There’s a Bulldozer on Home Plate: </a:t>
            </a:r>
            <a:r>
              <a:rPr lang="en-US" b="1" i="1" dirty="0"/>
              <a:t>A 50-Year Journey in Minor League Baseball.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Content Placeholder 11" descr="A picture containing text, person, advertising, clothing&#10;&#10;Description automatically generated">
            <a:extLst>
              <a:ext uri="{FF2B5EF4-FFF2-40B4-BE49-F238E27FC236}">
                <a16:creationId xmlns:a16="http://schemas.microsoft.com/office/drawing/2014/main" id="{A974F9BC-E9C4-DA4F-88D4-12D013056D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87" y="397783"/>
            <a:ext cx="4883990" cy="5343276"/>
          </a:xfrm>
        </p:spPr>
      </p:pic>
      <p:pic>
        <p:nvPicPr>
          <p:cNvPr id="14" name="Picture 13" descr="A group of baseballs with writing on them&#10;&#10;Description automatically generated with low confidence">
            <a:extLst>
              <a:ext uri="{FF2B5EF4-FFF2-40B4-BE49-F238E27FC236}">
                <a16:creationId xmlns:a16="http://schemas.microsoft.com/office/drawing/2014/main" id="{FC27939A-831C-E44A-AD3A-E3C10563D8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87" y="4263241"/>
            <a:ext cx="2417160" cy="2433529"/>
          </a:xfrm>
          <a:prstGeom prst="rect">
            <a:avLst/>
          </a:prstGeom>
        </p:spPr>
      </p:pic>
      <p:pic>
        <p:nvPicPr>
          <p:cNvPr id="16" name="Picture 15" descr="A black and gold logo&#10;&#10;Description automatically generated with low confidence">
            <a:extLst>
              <a:ext uri="{FF2B5EF4-FFF2-40B4-BE49-F238E27FC236}">
                <a16:creationId xmlns:a16="http://schemas.microsoft.com/office/drawing/2014/main" id="{AD90596C-B862-5447-B03B-0E6630BF2B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656" y="154379"/>
            <a:ext cx="1166058" cy="11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3000">
              <a:srgbClr val="FFFEBF"/>
            </a:gs>
            <a:gs pos="91000">
              <a:srgbClr val="FFFA8C"/>
            </a:gs>
            <a:gs pos="100000">
              <a:srgbClr val="FFFF00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7E7F4-5959-634C-B376-D3DB2490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214" y="329500"/>
            <a:ext cx="9899095" cy="763031"/>
          </a:xfrm>
        </p:spPr>
        <p:txBody>
          <a:bodyPr>
            <a:normAutofit/>
          </a:bodyPr>
          <a:lstStyle/>
          <a:p>
            <a:r>
              <a:rPr lang="en-US" b="1" dirty="0">
                <a:latin typeface="American Purpose Casual 01" pitchFamily="2" charset="77"/>
              </a:rPr>
              <a:t>Current State of Independent Baseball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2BAD-3F89-8C45-85F0-06290DE1D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6217" y="1172689"/>
            <a:ext cx="8899566" cy="48718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American Association OF PRO BASEBALL </a:t>
            </a:r>
            <a:br>
              <a:rPr lang="en-US" sz="3500" spc="300" dirty="0">
                <a:latin typeface="Bebas Neue" panose="020B0606020202050201" pitchFamily="34" charset="77"/>
              </a:rPr>
            </a:br>
            <a:r>
              <a:rPr lang="en-US" sz="3500" spc="300" dirty="0">
                <a:latin typeface="Bebas Neue" panose="020B0606020202050201" pitchFamily="34" charset="77"/>
              </a:rPr>
              <a:t>Including Chicago Dogs (12)*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Atlantic League Including </a:t>
            </a:r>
            <a:br>
              <a:rPr lang="en-US" sz="3500" spc="300" dirty="0">
                <a:latin typeface="Bebas Neue" panose="020B0606020202050201" pitchFamily="34" charset="77"/>
              </a:rPr>
            </a:br>
            <a:r>
              <a:rPr lang="en-US" sz="3500" spc="300" dirty="0">
                <a:latin typeface="Bebas Neue" panose="020B0606020202050201" pitchFamily="34" charset="77"/>
              </a:rPr>
              <a:t>York Revolution (10)*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Empire League (5)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Frontier League (16)*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Mavericks League (4)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Pecos League (16)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Pioneer League (10)*</a:t>
            </a:r>
          </a:p>
          <a:p>
            <a:pPr algn="ctr"/>
            <a:r>
              <a:rPr lang="en-US" sz="3500" spc="300" dirty="0">
                <a:latin typeface="Bebas Neue" panose="020B0606020202050201" pitchFamily="34" charset="77"/>
              </a:rPr>
              <a:t>United Shore League (4)</a:t>
            </a:r>
          </a:p>
          <a:p>
            <a:pPr marL="0" indent="0">
              <a:buNone/>
            </a:pPr>
            <a:endParaRPr lang="en-US" dirty="0">
              <a:latin typeface="Bebas Neue" panose="020B0606020202050201" pitchFamily="34" charset="77"/>
            </a:endParaRPr>
          </a:p>
          <a:p>
            <a:endParaRPr lang="en-US" dirty="0">
              <a:latin typeface="Bebas Neue" panose="020B0606020202050201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8D3BC-A895-994E-88C8-DD6A753F8F51}"/>
              </a:ext>
            </a:extLst>
          </p:cNvPr>
          <p:cNvSpPr txBox="1"/>
          <p:nvPr/>
        </p:nvSpPr>
        <p:spPr>
          <a:xfrm>
            <a:off x="4389417" y="5454478"/>
            <a:ext cx="3131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* MLB Partner Leagues</a:t>
            </a:r>
          </a:p>
        </p:txBody>
      </p:sp>
      <p:pic>
        <p:nvPicPr>
          <p:cNvPr id="11" name="Picture 10" descr="A red and blue ribbon with white stars&#10;&#10;Description automatically generated with low confidence">
            <a:extLst>
              <a:ext uri="{FF2B5EF4-FFF2-40B4-BE49-F238E27FC236}">
                <a16:creationId xmlns:a16="http://schemas.microsoft.com/office/drawing/2014/main" id="{808F3B8E-D817-464F-B590-03949E35A1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053" y="1188847"/>
            <a:ext cx="1508120" cy="607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BE2B92-650C-1A4C-B132-A51535DD0F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25" y="121284"/>
            <a:ext cx="797280" cy="6615431"/>
          </a:xfrm>
          <a:prstGeom prst="rect">
            <a:avLst/>
          </a:prstGeom>
        </p:spPr>
      </p:pic>
      <p:pic>
        <p:nvPicPr>
          <p:cNvPr id="19" name="Picture 18" descr="A logo of a baseball team&#10;&#10;Description automatically generated with low confidence">
            <a:extLst>
              <a:ext uri="{FF2B5EF4-FFF2-40B4-BE49-F238E27FC236}">
                <a16:creationId xmlns:a16="http://schemas.microsoft.com/office/drawing/2014/main" id="{B2ABDD57-8A3B-4D4B-BB31-F40363D174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827" y="1420746"/>
            <a:ext cx="925694" cy="925694"/>
          </a:xfrm>
          <a:prstGeom prst="rect">
            <a:avLst/>
          </a:prstGeom>
        </p:spPr>
      </p:pic>
      <p:pic>
        <p:nvPicPr>
          <p:cNvPr id="23" name="Picture 2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11DBDE88-722C-2641-9E04-9AA1175AC9C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315" y="3079042"/>
            <a:ext cx="1087810" cy="892911"/>
          </a:xfrm>
          <a:prstGeom prst="rect">
            <a:avLst/>
          </a:prstGeom>
        </p:spPr>
      </p:pic>
      <p:pic>
        <p:nvPicPr>
          <p:cNvPr id="25" name="Picture 24" descr="A picture containing poster, graphic design, graphics, cartoon&#10;&#10;Description automatically generated">
            <a:extLst>
              <a:ext uri="{FF2B5EF4-FFF2-40B4-BE49-F238E27FC236}">
                <a16:creationId xmlns:a16="http://schemas.microsoft.com/office/drawing/2014/main" id="{7CF04AC1-3A6E-7F4C-B8D6-B5F7DC6ABF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862" y="4897076"/>
            <a:ext cx="1112759" cy="685800"/>
          </a:xfrm>
          <a:prstGeom prst="rect">
            <a:avLst/>
          </a:prstGeom>
        </p:spPr>
      </p:pic>
      <p:pic>
        <p:nvPicPr>
          <p:cNvPr id="27" name="Picture 26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906268EC-41BA-EC4A-A78E-4F3824F6A7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220" y="4047668"/>
            <a:ext cx="1200000" cy="685800"/>
          </a:xfrm>
          <a:prstGeom prst="rect">
            <a:avLst/>
          </a:prstGeom>
        </p:spPr>
      </p:pic>
      <p:pic>
        <p:nvPicPr>
          <p:cNvPr id="29" name="Picture 28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E6C9E0B0-2B9B-9B41-AE12-D7444B99613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436" y="2170922"/>
            <a:ext cx="1828800" cy="454360"/>
          </a:xfrm>
          <a:prstGeom prst="rect">
            <a:avLst/>
          </a:prstGeom>
        </p:spPr>
      </p:pic>
      <p:pic>
        <p:nvPicPr>
          <p:cNvPr id="31" name="Picture 30" descr="A picture containing clipart, graphics, cartoon&#10;&#10;Description automatically generated">
            <a:extLst>
              <a:ext uri="{FF2B5EF4-FFF2-40B4-BE49-F238E27FC236}">
                <a16:creationId xmlns:a16="http://schemas.microsoft.com/office/drawing/2014/main" id="{4D90E1F8-B582-374D-B9FA-543DC60853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827" y="5617896"/>
            <a:ext cx="1131683" cy="685800"/>
          </a:xfrm>
          <a:prstGeom prst="rect">
            <a:avLst/>
          </a:prstGeom>
        </p:spPr>
      </p:pic>
      <p:pic>
        <p:nvPicPr>
          <p:cNvPr id="35" name="Picture 34" descr="A picture containing clipart, cartoon, graphics, graphic design&#10;&#10;Description automatically generated">
            <a:extLst>
              <a:ext uri="{FF2B5EF4-FFF2-40B4-BE49-F238E27FC236}">
                <a16:creationId xmlns:a16="http://schemas.microsoft.com/office/drawing/2014/main" id="{9FFFD213-8200-5841-AE0E-1D26AA1A1D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7156" y="4275630"/>
            <a:ext cx="999752" cy="931405"/>
          </a:xfrm>
          <a:prstGeom prst="rect">
            <a:avLst/>
          </a:prstGeom>
        </p:spPr>
      </p:pic>
      <p:pic>
        <p:nvPicPr>
          <p:cNvPr id="37" name="Picture 36" descr="A cartoon of a peacock with a bat&#10;&#10;Description automatically generated with low confidence">
            <a:extLst>
              <a:ext uri="{FF2B5EF4-FFF2-40B4-BE49-F238E27FC236}">
                <a16:creationId xmlns:a16="http://schemas.microsoft.com/office/drawing/2014/main" id="{D11ADCD2-516A-9D40-B432-81631425576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413" y="5314270"/>
            <a:ext cx="1294347" cy="1293051"/>
          </a:xfrm>
          <a:prstGeom prst="rect">
            <a:avLst/>
          </a:prstGeom>
        </p:spPr>
      </p:pic>
      <p:pic>
        <p:nvPicPr>
          <p:cNvPr id="39" name="Picture 38" descr="A picture containing clipart, graphics, cartoon, graphic design&#10;&#10;Description automatically generated">
            <a:extLst>
              <a:ext uri="{FF2B5EF4-FFF2-40B4-BE49-F238E27FC236}">
                <a16:creationId xmlns:a16="http://schemas.microsoft.com/office/drawing/2014/main" id="{B0F16C96-8589-C940-AE20-D523D022505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066" y="4712555"/>
            <a:ext cx="1032657" cy="1032657"/>
          </a:xfrm>
          <a:prstGeom prst="rect">
            <a:avLst/>
          </a:prstGeom>
        </p:spPr>
      </p:pic>
      <p:pic>
        <p:nvPicPr>
          <p:cNvPr id="41" name="Picture 40" descr="A blue and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EEDCF6C-F509-EB44-A134-60C2341021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206" y="6154336"/>
            <a:ext cx="2409038" cy="600653"/>
          </a:xfrm>
          <a:prstGeom prst="rect">
            <a:avLst/>
          </a:prstGeom>
        </p:spPr>
      </p:pic>
      <p:pic>
        <p:nvPicPr>
          <p:cNvPr id="43" name="Picture 42" descr="A red and blue logo&#10;&#10;Description automatically generated with medium confidence">
            <a:extLst>
              <a:ext uri="{FF2B5EF4-FFF2-40B4-BE49-F238E27FC236}">
                <a16:creationId xmlns:a16="http://schemas.microsoft.com/office/drawing/2014/main" id="{09D6C977-53B5-884A-BB63-6220DA42066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75" y="5442605"/>
            <a:ext cx="1231658" cy="868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B064F-EE56-424F-BE12-4E6DC89DDEC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8" y="3831860"/>
            <a:ext cx="1032657" cy="802402"/>
          </a:xfrm>
          <a:prstGeom prst="rect">
            <a:avLst/>
          </a:prstGeom>
        </p:spPr>
      </p:pic>
      <p:pic>
        <p:nvPicPr>
          <p:cNvPr id="8" name="Picture 7" descr="A logo of a baseball club&#10;&#10;Description automatically generated with low confidence">
            <a:extLst>
              <a:ext uri="{FF2B5EF4-FFF2-40B4-BE49-F238E27FC236}">
                <a16:creationId xmlns:a16="http://schemas.microsoft.com/office/drawing/2014/main" id="{A0ECCAF8-4407-8D4F-A354-57B8E95A322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509" y="3180834"/>
            <a:ext cx="892911" cy="892911"/>
          </a:xfrm>
          <a:prstGeom prst="rect">
            <a:avLst/>
          </a:prstGeom>
        </p:spPr>
      </p:pic>
      <p:pic>
        <p:nvPicPr>
          <p:cNvPr id="10" name="Picture 9" descr="A blue and yellow logo&#10;&#10;Description automatically generated with low confidence">
            <a:extLst>
              <a:ext uri="{FF2B5EF4-FFF2-40B4-BE49-F238E27FC236}">
                <a16:creationId xmlns:a16="http://schemas.microsoft.com/office/drawing/2014/main" id="{E944580E-7841-1E40-8B0B-BE93189363F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690" y="2349083"/>
            <a:ext cx="1369955" cy="685800"/>
          </a:xfrm>
          <a:prstGeom prst="rect">
            <a:avLst/>
          </a:prstGeom>
        </p:spPr>
      </p:pic>
      <p:pic>
        <p:nvPicPr>
          <p:cNvPr id="13" name="Picture 12" descr="A picture containing bird, poster, graphics, graphic design&#10;&#10;Description automatically generated">
            <a:extLst>
              <a:ext uri="{FF2B5EF4-FFF2-40B4-BE49-F238E27FC236}">
                <a16:creationId xmlns:a16="http://schemas.microsoft.com/office/drawing/2014/main" id="{D4387FB3-ADC8-DB48-971A-1FF3FD82731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9" y="5879359"/>
            <a:ext cx="1032657" cy="863129"/>
          </a:xfrm>
          <a:prstGeom prst="rect">
            <a:avLst/>
          </a:prstGeom>
        </p:spPr>
      </p:pic>
      <p:pic>
        <p:nvPicPr>
          <p:cNvPr id="15" name="Picture 14" descr="A red circle with white text and a fish&#10;&#10;Description automatically generated with low confidence">
            <a:extLst>
              <a:ext uri="{FF2B5EF4-FFF2-40B4-BE49-F238E27FC236}">
                <a16:creationId xmlns:a16="http://schemas.microsoft.com/office/drawing/2014/main" id="{946CEB45-9C72-F24D-BB0F-9FF0C51A83BB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5612" y="4686543"/>
            <a:ext cx="1032657" cy="10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6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F682-FDC1-4047-A2FE-567A146C5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1593" y="-121764"/>
            <a:ext cx="4208813" cy="64427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Legendary Independent Teams</a:t>
            </a:r>
          </a:p>
        </p:txBody>
      </p:sp>
      <p:pic>
        <p:nvPicPr>
          <p:cNvPr id="5" name="Picture 4" descr="A collage of baseball players&#10;&#10;Description automatically generated with medium confidence">
            <a:extLst>
              <a:ext uri="{FF2B5EF4-FFF2-40B4-BE49-F238E27FC236}">
                <a16:creationId xmlns:a16="http://schemas.microsoft.com/office/drawing/2014/main" id="{65D059A3-35AC-7743-8F3E-2EE7B0DA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025"/>
            <a:ext cx="12192000" cy="64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9B44E-D238-4444-ADA7-F47A3047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173537"/>
            <a:ext cx="10515600" cy="749572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Legendary Independent Teams</a:t>
            </a:r>
            <a:endParaRPr lang="en-US" dirty="0"/>
          </a:p>
        </p:txBody>
      </p:sp>
      <p:pic>
        <p:nvPicPr>
          <p:cNvPr id="9" name="Content Placeholder 8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428F0CB-2B1B-1D41-9385-582A1B90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257" y="963567"/>
            <a:ext cx="10145485" cy="5894433"/>
          </a:xfrm>
        </p:spPr>
      </p:pic>
    </p:spTree>
    <p:extLst>
      <p:ext uri="{BB962C8B-B14F-4D97-AF65-F5344CB8AC3E}">
        <p14:creationId xmlns:p14="http://schemas.microsoft.com/office/powerpoint/2010/main" val="262071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ADCF-2B29-C1E7-A011-5115DFBB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American Typewriter" panose="02090604020004020304" pitchFamily="18" charset="77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44BD-93EC-970A-8300-E13011B63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Miles Wolff Jr., There’s a Bulldozer on Home Plate: A Fifty-Year Journey in Minor League Baseball (Jefferson, NC: McFarland &amp; Co., 2023)</a:t>
            </a:r>
          </a:p>
          <a:p>
            <a:pPr marL="0" indent="0">
              <a:buNone/>
            </a:pPr>
            <a:endParaRPr lang="en-US" sz="24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Stefan Fatsis, Wild and Outside: How a Renegade Minor League Revived the Sport of Baseball in America’s Heartland (New York: Walker and Co., 1995)</a:t>
            </a:r>
          </a:p>
          <a:p>
            <a:pPr marL="0" indent="0">
              <a:buNone/>
            </a:pPr>
            <a:endParaRPr lang="en-US" sz="24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  <a:hlinkClick r:id="rId3"/>
              </a:rPr>
              <a:t>https://sabr.org/bioproj/person/miles-wolff-jr/</a:t>
            </a:r>
            <a:endParaRPr lang="en-US" sz="24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endParaRPr lang="en-US" sz="24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r>
              <a:rPr lang="en-US" sz="2400" dirty="0">
                <a:latin typeface="American Typewriter" panose="02090604020004020304" pitchFamily="18" charset="77"/>
              </a:rPr>
              <a:t>The author wishes to thank Jim Considine from Baltimore for </a:t>
            </a:r>
            <a:r>
              <a:rPr lang="en-US" sz="2400">
                <a:latin typeface="American Typewriter" panose="02090604020004020304" pitchFamily="18" charset="77"/>
              </a:rPr>
              <a:t>his contributions. </a:t>
            </a:r>
            <a:endParaRPr lang="en-US" sz="2400" dirty="0">
              <a:latin typeface="American Typewriter" panose="02090604020004020304" pitchFamily="18" charset="77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791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2">
                <a:lumMod val="40000"/>
                <a:lumOff val="6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99000">
              <a:srgbClr val="FF9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17A555-A51B-A8A2-AC4B-72CB3F167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129" y="422867"/>
            <a:ext cx="6632452" cy="968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600" b="1" dirty="0">
                <a:latin typeface="+mn-lt"/>
              </a:rPr>
              <a:t>Who is Miles Wolff?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3441E1-A56C-69ED-ACF3-5B81C0F2B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10994" y="1512278"/>
            <a:ext cx="5236795" cy="609307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Born in Baltimore and moved to Greensboro at an early age.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Fell in love with minor league baseball.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Graduated from Johns Hopkins in 1965 with a B.A. in History.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Received Master’s degree from UVA.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Served as a US Naval officer from 1967 to 1970.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Hired by Atlanta Braves G.M. Paul Richards and Farm Director Eddie Robinson to take control of their Savannah club.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Several minor league jobs followed.</a:t>
            </a: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latin typeface="+mj-lt"/>
              </a:rPr>
              <a:t>Miles was convinced that he needed to own his own team.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1304CB2-8B37-344F-57BC-149CE49F5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11" y="983344"/>
            <a:ext cx="5451789" cy="54517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040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162FC-2DA8-2C6E-69ED-A76B76A7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086" y="200811"/>
            <a:ext cx="2008361" cy="352649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40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Miles and </a:t>
            </a:r>
            <a:b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the Durham Bulls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4445DB-FC93-5D21-2E76-E5C1F47B7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92447" y="2928309"/>
            <a:ext cx="4709746" cy="3728880"/>
          </a:xfr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en-US" sz="2600" b="1" dirty="0">
                <a:latin typeface="+mj-lt"/>
              </a:rPr>
              <a:t>Purchased Durham franchise for $2,417.</a:t>
            </a:r>
            <a:r>
              <a:rPr lang="en-US" sz="2600" b="1" u="sng" baseline="30000" dirty="0">
                <a:latin typeface="+mj-lt"/>
              </a:rPr>
              <a:t>00</a:t>
            </a:r>
          </a:p>
          <a:p>
            <a:r>
              <a:rPr lang="en-US" sz="2600" b="1" dirty="0">
                <a:latin typeface="+mj-lt"/>
              </a:rPr>
              <a:t>Played in the old Durham Athletic Park. </a:t>
            </a:r>
          </a:p>
          <a:p>
            <a:r>
              <a:rPr lang="en-US" sz="2600" b="1" dirty="0">
                <a:latin typeface="+mj-lt"/>
              </a:rPr>
              <a:t>Began play in 1981 with over 4,000 attending on opening day.</a:t>
            </a:r>
          </a:p>
          <a:p>
            <a:r>
              <a:rPr lang="en-US" sz="2600" b="1" dirty="0">
                <a:latin typeface="+mj-lt"/>
              </a:rPr>
              <a:t>And then there was the movie, Bull Durham …</a:t>
            </a:r>
          </a:p>
          <a:p>
            <a:r>
              <a:rPr lang="en-US" sz="2600" b="1" dirty="0">
                <a:latin typeface="+mj-lt"/>
              </a:rPr>
              <a:t>While owning Durham, Miles also pursues a franchise in Burlington, NC.</a:t>
            </a:r>
          </a:p>
          <a:p>
            <a:r>
              <a:rPr lang="en-US" sz="2600" b="1" dirty="0">
                <a:latin typeface="+mj-lt"/>
              </a:rPr>
              <a:t>He acquires interests in Asheville, Utica, and Butte teams.</a:t>
            </a:r>
          </a:p>
          <a:p>
            <a:r>
              <a:rPr lang="en-US" sz="2600" b="1" dirty="0">
                <a:latin typeface="+mj-lt"/>
              </a:rPr>
              <a:t>Miles sells the Bulls when he cannot orchestrate a new stadium deal.</a:t>
            </a:r>
          </a:p>
          <a:p>
            <a:r>
              <a:rPr lang="en-US" sz="2600" b="1" dirty="0">
                <a:latin typeface="+mj-lt"/>
              </a:rPr>
              <a:t>While owning the Bulls, becomes publisher of Baseball America.</a:t>
            </a:r>
          </a:p>
          <a:p>
            <a:pPr marL="0"/>
            <a:endParaRPr lang="en-US" sz="800" b="1" dirty="0"/>
          </a:p>
        </p:txBody>
      </p:sp>
      <p:pic>
        <p:nvPicPr>
          <p:cNvPr id="12" name="Picture 11" descr="A picture containing mammal, cattle, text, cloud&#10;&#10;Description automatically generated">
            <a:extLst>
              <a:ext uri="{FF2B5EF4-FFF2-40B4-BE49-F238E27FC236}">
                <a16:creationId xmlns:a16="http://schemas.microsoft.com/office/drawing/2014/main" id="{95F75172-259C-6E44-A0FB-31CEFCD5E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6704" y="0"/>
            <a:ext cx="4345296" cy="2646485"/>
          </a:xfrm>
          <a:prstGeom prst="rect">
            <a:avLst/>
          </a:prstGeom>
        </p:spPr>
      </p:pic>
      <p:pic>
        <p:nvPicPr>
          <p:cNvPr id="8" name="Picture 7" descr="A picture containing outdoor, sky, building, window&#10;&#10;Description automatically generated">
            <a:extLst>
              <a:ext uri="{FF2B5EF4-FFF2-40B4-BE49-F238E27FC236}">
                <a16:creationId xmlns:a16="http://schemas.microsoft.com/office/drawing/2014/main" id="{2939B095-CE15-E14C-972F-EA29DF8311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-42603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1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5">
                <a:lumMod val="40000"/>
                <a:lumOff val="60000"/>
              </a:schemeClr>
            </a:gs>
            <a:gs pos="83000">
              <a:schemeClr val="accent5">
                <a:lumMod val="60000"/>
                <a:lumOff val="40000"/>
              </a:schemeClr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9E1730F-B1C0-494E-FD49-7F3FD455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513"/>
            <a:ext cx="10515600" cy="755586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Miles and Independent Baseball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2946EE-9917-6638-5516-BDDD19CA5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 the owner of Burlington Indians, Miles is chosen to represent Single A Ball in the 1990 contract negotiations between MiLB and MLB.</a:t>
            </a:r>
          </a:p>
          <a:p>
            <a:r>
              <a:rPr lang="en-US" dirty="0"/>
              <a:t>Prepared to vote “no” on possible agreement since it gives too much control to MLB.</a:t>
            </a:r>
          </a:p>
          <a:p>
            <a:r>
              <a:rPr lang="en-US" dirty="0"/>
              <a:t>Before the vote, a friend who is on the MLB team cautions Miles that potential agreement is in best interests of minor leagues.</a:t>
            </a:r>
          </a:p>
          <a:p>
            <a:r>
              <a:rPr lang="en-US" dirty="0"/>
              <a:t>Miles votes to support deal </a:t>
            </a:r>
            <a:r>
              <a:rPr lang="en-US" i="1" u="sng" dirty="0"/>
              <a:t>but is not a happy camper.</a:t>
            </a:r>
          </a:p>
          <a:p>
            <a:r>
              <a:rPr lang="en-US" dirty="0"/>
              <a:t>Realizes that the only way forward is independent baseball especially given his “ Raleigh IceCaps experience”.</a:t>
            </a:r>
          </a:p>
        </p:txBody>
      </p:sp>
      <p:pic>
        <p:nvPicPr>
          <p:cNvPr id="7" name="Picture 6" descr="A picture containing graphics, graphic design, font, poster&#10;&#10;Description automatically generated">
            <a:extLst>
              <a:ext uri="{FF2B5EF4-FFF2-40B4-BE49-F238E27FC236}">
                <a16:creationId xmlns:a16="http://schemas.microsoft.com/office/drawing/2014/main" id="{1283BCB4-3E33-8442-B54D-75F7C63E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25" y="4999698"/>
            <a:ext cx="3328488" cy="17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4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6">
                <a:lumMod val="60000"/>
                <a:lumOff val="40000"/>
              </a:schemeClr>
            </a:gs>
            <a:gs pos="92000">
              <a:srgbClr val="92D050"/>
            </a:gs>
            <a:gs pos="100000">
              <a:srgbClr val="00B05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3771-6E29-A3EB-303B-6D77F3FB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What is Independent Baseball?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F2A0-41E1-E6C1-51CF-D166AF6D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81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n w="3175"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Teams or leagues that have no affiliation with MLB</a:t>
            </a:r>
          </a:p>
          <a:p>
            <a:r>
              <a:rPr lang="en-US" b="1" dirty="0">
                <a:ln w="3175"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Before Branch Rickey and his farm system, minors were composed of independent leagues and teams.</a:t>
            </a:r>
          </a:p>
          <a:p>
            <a:r>
              <a:rPr lang="en-US" b="1" dirty="0">
                <a:ln w="3175"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Since leagues and teams became affiliated, there have been few independent teams in several minor leagues.</a:t>
            </a:r>
          </a:p>
          <a:p>
            <a:r>
              <a:rPr lang="en-US" b="1" dirty="0">
                <a:ln w="3175"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Two better known independent teams are the 1973-77 Portland Mavericks in the Single A Northwest League and the Salt Lake Trappers in PCL. </a:t>
            </a:r>
          </a:p>
          <a:p>
            <a:r>
              <a:rPr lang="en-US" b="1" dirty="0">
                <a:ln w="3175">
                  <a:noFill/>
                </a:ln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By 1990 there were just a few remaining independent franchises and no independent leagues.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46B00F-9183-9544-95CF-4A013373C4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53" y="5705286"/>
            <a:ext cx="11268893" cy="65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group of baseball players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29FD1AE-55E7-B545-9BF3-338B88F5E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26" y="572247"/>
            <a:ext cx="3241449" cy="480214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clothing, human face, person, person&#10;&#10;Description automatically generated">
            <a:extLst>
              <a:ext uri="{FF2B5EF4-FFF2-40B4-BE49-F238E27FC236}">
                <a16:creationId xmlns:a16="http://schemas.microsoft.com/office/drawing/2014/main" id="{FE4AEC13-6599-E048-842E-B176F044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191" y="988647"/>
            <a:ext cx="6960323" cy="38881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BB4A2-A3AA-9948-B882-EBF06D9D1F91}"/>
              </a:ext>
            </a:extLst>
          </p:cNvPr>
          <p:cNvSpPr txBox="1"/>
          <p:nvPr/>
        </p:nvSpPr>
        <p:spPr>
          <a:xfrm>
            <a:off x="140677" y="5864493"/>
            <a:ext cx="3858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372C4"/>
                </a:solidFill>
                <a:latin typeface="Bebas Neue" panose="020B0606020202050201" pitchFamily="34" charset="77"/>
              </a:rPr>
              <a:t>PORTLAND MAVERICKS, 1973-77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A1B5B-B51D-BD49-86FC-8243F2DED0C9}"/>
              </a:ext>
            </a:extLst>
          </p:cNvPr>
          <p:cNvSpPr txBox="1"/>
          <p:nvPr/>
        </p:nvSpPr>
        <p:spPr>
          <a:xfrm>
            <a:off x="4901777" y="5090980"/>
            <a:ext cx="71898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Shocking Headline" panose="02000500000000000000" pitchFamily="2" charset="0"/>
              </a:rPr>
              <a:t>TRAPPERS SET PRO BASEBALL RECORD BY WINNING 29 CONSECUTIVE GAMES IN 1987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A1F9B-1CAF-7D46-BB0F-652865FA8210}"/>
              </a:ext>
            </a:extLst>
          </p:cNvPr>
          <p:cNvSpPr txBox="1"/>
          <p:nvPr/>
        </p:nvSpPr>
        <p:spPr>
          <a:xfrm>
            <a:off x="6385400" y="465427"/>
            <a:ext cx="432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Bebas Neue" panose="020B0606020202050201" pitchFamily="34" charset="77"/>
              </a:rPr>
              <a:t>SALT LAKE CITY TRAPPERS, 1985-92</a:t>
            </a:r>
          </a:p>
        </p:txBody>
      </p:sp>
    </p:spTree>
    <p:extLst>
      <p:ext uri="{BB962C8B-B14F-4D97-AF65-F5344CB8AC3E}">
        <p14:creationId xmlns:p14="http://schemas.microsoft.com/office/powerpoint/2010/main" val="1424568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4ED3B728-4861-7240-A84B-7BDF37167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2D8D3-9A64-E4B0-38B5-16936AA4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4" y="305811"/>
            <a:ext cx="7623958" cy="3948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Miles and the Northern League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B56B-31C9-524D-E269-F70FB963A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631" y="963402"/>
            <a:ext cx="4785755" cy="5982163"/>
          </a:xfrm>
        </p:spPr>
        <p:txBody>
          <a:bodyPr>
            <a:normAutofit/>
          </a:bodyPr>
          <a:lstStyle/>
          <a:p>
            <a:r>
              <a:rPr lang="en-US" sz="2000" dirty="0">
                <a:ln w="3175">
                  <a:noFill/>
                </a:ln>
              </a:rPr>
              <a:t>The 1980s see a revival of the minor leagues creating interest in mid-size cities without teams.</a:t>
            </a:r>
          </a:p>
          <a:p>
            <a:r>
              <a:rPr lang="en-US" sz="2000" dirty="0">
                <a:ln w="3175">
                  <a:noFill/>
                </a:ln>
              </a:rPr>
              <a:t>As publisher of Baseball America, Miles gets calls from Duluth, MN, Sioux Falls, SD, and Thunder Bay, Ont. asking how can they get Minor League franchises.</a:t>
            </a:r>
          </a:p>
          <a:p>
            <a:r>
              <a:rPr lang="en-US" sz="2000" dirty="0">
                <a:ln w="3175">
                  <a:noFill/>
                </a:ln>
              </a:rPr>
              <a:t>He visits those cities and recognizes their potential as franchises in an independent Northern League.</a:t>
            </a:r>
          </a:p>
          <a:p>
            <a:r>
              <a:rPr lang="en-US" sz="2000" dirty="0">
                <a:ln w="3175">
                  <a:noFill/>
                </a:ln>
              </a:rPr>
              <a:t>St. Paul, MN, is added to the list along with Sioux City, Iowa which promises to build a ballpark.</a:t>
            </a:r>
          </a:p>
          <a:p>
            <a:r>
              <a:rPr lang="en-US" sz="2000" dirty="0">
                <a:ln w="3175">
                  <a:noFill/>
                </a:ln>
              </a:rPr>
              <a:t>The final city in the upcoming six-team league is Rochester, MN.</a:t>
            </a:r>
          </a:p>
          <a:p>
            <a:r>
              <a:rPr lang="en-US" sz="2000" dirty="0">
                <a:ln w="3175">
                  <a:noFill/>
                </a:ln>
              </a:rPr>
              <a:t>Now that the cities are decided, Miles needs to find owners.</a:t>
            </a:r>
          </a:p>
        </p:txBody>
      </p:sp>
    </p:spTree>
    <p:extLst>
      <p:ext uri="{BB962C8B-B14F-4D97-AF65-F5344CB8AC3E}">
        <p14:creationId xmlns:p14="http://schemas.microsoft.com/office/powerpoint/2010/main" val="338106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baseball field&#10;&#10;Description automatically generated with medium confidence">
            <a:extLst>
              <a:ext uri="{FF2B5EF4-FFF2-40B4-BE49-F238E27FC236}">
                <a16:creationId xmlns:a16="http://schemas.microsoft.com/office/drawing/2014/main" id="{F2B70FBC-2B65-2742-B1FC-77B2445FE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2509B-4024-C826-9A87-71E55734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282365"/>
            <a:ext cx="5271796" cy="112777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Miles and the Owners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8A7A4-EBAC-BA0D-AF99-9793AFF0A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1211668"/>
            <a:ext cx="4332370" cy="4991975"/>
          </a:xfrm>
        </p:spPr>
        <p:txBody>
          <a:bodyPr>
            <a:normAutofit/>
          </a:bodyPr>
          <a:lstStyle/>
          <a:p>
            <a:r>
              <a:rPr lang="en-US" sz="2400" dirty="0"/>
              <a:t>St. Paul - Mike Veeck and Marvin Goldklang</a:t>
            </a:r>
          </a:p>
          <a:p>
            <a:r>
              <a:rPr lang="en-US" sz="2400" dirty="0"/>
              <a:t>Sioux City - Bill Pereira</a:t>
            </a:r>
          </a:p>
          <a:p>
            <a:r>
              <a:rPr lang="en-US" sz="2400" dirty="0"/>
              <a:t>Duluth - Bruce Engel</a:t>
            </a:r>
          </a:p>
          <a:p>
            <a:r>
              <a:rPr lang="en-US" sz="2400" dirty="0"/>
              <a:t>Sioux Falls - Harry Stavranos</a:t>
            </a:r>
          </a:p>
          <a:p>
            <a:r>
              <a:rPr lang="en-US" sz="2400" dirty="0"/>
              <a:t>Thunder Bay - Ricky May</a:t>
            </a:r>
          </a:p>
          <a:p>
            <a:r>
              <a:rPr lang="en-US" sz="2400" dirty="0"/>
              <a:t>Rochester - Charles Sanders</a:t>
            </a:r>
          </a:p>
          <a:p>
            <a:pPr marL="0" indent="0">
              <a:buNone/>
            </a:pPr>
            <a:r>
              <a:rPr lang="en-US" sz="2400" dirty="0"/>
              <a:t>     -----------------------------</a:t>
            </a:r>
          </a:p>
          <a:p>
            <a:pPr marL="0" indent="0">
              <a:buNone/>
            </a:pPr>
            <a:r>
              <a:rPr lang="en-US" sz="2400" i="1" dirty="0">
                <a:latin typeface="+mj-lt"/>
              </a:rPr>
              <a:t>New owners would not be charged a fee for the first three years.  If league would succeed, they would each pay $50,000.</a:t>
            </a:r>
          </a:p>
        </p:txBody>
      </p:sp>
    </p:spTree>
    <p:extLst>
      <p:ext uri="{BB962C8B-B14F-4D97-AF65-F5344CB8AC3E}">
        <p14:creationId xmlns:p14="http://schemas.microsoft.com/office/powerpoint/2010/main" val="69049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036E58-D3F1-E5E3-13A2-65CDBB59D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93" y="262683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 dirty="0">
                <a:latin typeface="+mn-lt"/>
              </a:rPr>
              <a:t>Who Is Going To Play in This League?</a:t>
            </a:r>
          </a:p>
        </p:txBody>
      </p:sp>
      <p:pic>
        <p:nvPicPr>
          <p:cNvPr id="31" name="Picture 30" descr="A collage of baseball players&#10;&#10;Description automatically generated with medium confidence">
            <a:extLst>
              <a:ext uri="{FF2B5EF4-FFF2-40B4-BE49-F238E27FC236}">
                <a16:creationId xmlns:a16="http://schemas.microsoft.com/office/drawing/2014/main" id="{6BEBDDB3-2B03-2645-A951-5448DA4110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2617-DE0E-7A6B-3C3E-899E8B446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1709" y="2583668"/>
            <a:ext cx="6556994" cy="382219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Given the MLB draft, minors must make space for draftees resulting in other minor leaguers being released.</a:t>
            </a:r>
          </a:p>
          <a:p>
            <a:r>
              <a:rPr lang="en-US" sz="2400" dirty="0"/>
              <a:t>College players who were not drafted.</a:t>
            </a:r>
          </a:p>
          <a:p>
            <a:r>
              <a:rPr lang="en-US" sz="2400" dirty="0"/>
              <a:t>Managers, coaches, and executives who no longer had positions in organized baseball.</a:t>
            </a:r>
          </a:p>
          <a:p>
            <a:r>
              <a:rPr lang="en-US" sz="2400" dirty="0"/>
              <a:t>Miles was somewhat surprised by the amount of people interested.</a:t>
            </a:r>
          </a:p>
          <a:p>
            <a:r>
              <a:rPr lang="en-US" sz="2400" b="1" dirty="0"/>
              <a:t>Leon “Bull” Durham, Daryll Strawberry, and Pedro Guerrero</a:t>
            </a:r>
            <a:r>
              <a:rPr lang="en-US" sz="2400" dirty="0"/>
              <a:t> were among the many ex-big leaguers who played in Northern League.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15532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1268</Words>
  <Application>Microsoft Office PowerPoint</Application>
  <PresentationFormat>Widescreen</PresentationFormat>
  <Paragraphs>119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American Purpose Casual 01</vt:lpstr>
      <vt:lpstr>American Typewriter</vt:lpstr>
      <vt:lpstr>Arial</vt:lpstr>
      <vt:lpstr>Bebas Neue</vt:lpstr>
      <vt:lpstr>Calibri</vt:lpstr>
      <vt:lpstr>Calibri Light</vt:lpstr>
      <vt:lpstr>Shocking Headline</vt:lpstr>
      <vt:lpstr>Office Theme</vt:lpstr>
      <vt:lpstr>Miles Wolff and the Rebirth of Independent Baseball</vt:lpstr>
      <vt:lpstr>Who is Miles Wolff?</vt:lpstr>
      <vt:lpstr>  Miles and  the Durham Bulls </vt:lpstr>
      <vt:lpstr>Miles and Independent Baseball</vt:lpstr>
      <vt:lpstr>What is Independent Baseball?</vt:lpstr>
      <vt:lpstr>PowerPoint Presentation</vt:lpstr>
      <vt:lpstr>Miles and the Northern League</vt:lpstr>
      <vt:lpstr>Miles and the Owners</vt:lpstr>
      <vt:lpstr>Who Is Going To Play in This League?</vt:lpstr>
      <vt:lpstr>Show Them and Others Will Come</vt:lpstr>
      <vt:lpstr>Northern League Continues to Grow</vt:lpstr>
      <vt:lpstr>Miles Engages in New Ventures</vt:lpstr>
      <vt:lpstr>Further Moves</vt:lpstr>
      <vt:lpstr>Miles and Ottawa</vt:lpstr>
      <vt:lpstr>Final Moves</vt:lpstr>
      <vt:lpstr>Current State of Independent Baseball</vt:lpstr>
      <vt:lpstr>Legendary Independent Teams</vt:lpstr>
      <vt:lpstr>Legendary Independent Teams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Miles Wolff and the Rebirth of Independent Baseball</dc:title>
  <dc:creator>Jim Considine</dc:creator>
  <cp:lastModifiedBy>John Burbridge</cp:lastModifiedBy>
  <cp:revision>23</cp:revision>
  <dcterms:created xsi:type="dcterms:W3CDTF">2023-06-27T20:17:02Z</dcterms:created>
  <dcterms:modified xsi:type="dcterms:W3CDTF">2023-07-03T17:38:55Z</dcterms:modified>
</cp:coreProperties>
</file>