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3" r:id="rId3"/>
    <p:sldId id="258" r:id="rId4"/>
    <p:sldId id="264" r:id="rId5"/>
    <p:sldId id="257" r:id="rId6"/>
    <p:sldId id="263" r:id="rId7"/>
    <p:sldId id="272" r:id="rId8"/>
    <p:sldId id="265" r:id="rId9"/>
    <p:sldId id="276" r:id="rId10"/>
    <p:sldId id="269" r:id="rId11"/>
    <p:sldId id="277" r:id="rId12"/>
    <p:sldId id="267" r:id="rId13"/>
    <p:sldId id="274" r:id="rId14"/>
    <p:sldId id="262" r:id="rId15"/>
    <p:sldId id="275" r:id="rId16"/>
    <p:sldId id="266" r:id="rId17"/>
    <p:sldId id="270" r:id="rId18"/>
    <p:sldId id="261" r:id="rId19"/>
    <p:sldId id="279" r:id="rId20"/>
    <p:sldId id="268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8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CD064-97D4-D147-AF9A-2DC4822EC422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6149E-9030-524C-9C3D-EA9FBD719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33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E29D-AB02-F547-8089-1D501B375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225F6-82FE-774C-BC97-90237DA24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12854-959A-694E-B3D3-96F526E9C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2B3-0658-A747-AB9E-E94A32A5CC81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9CA83-D57A-5A40-9673-24C1F7C2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4A4E5-B112-4D44-9401-CDED6E99D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79E8-BC4A-E441-9C76-5C24E66DB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579F8-7E7B-7C42-BCAF-4A79A055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A51042-50C1-134B-AC83-D25762BC5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BEAE4-4D99-5442-AAD0-3C8E1BD84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2B3-0658-A747-AB9E-E94A32A5CC81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2B108-A8BC-3B45-96F0-A8BF24FCF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A40D7-7431-9E40-9865-D1D919BA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79E8-BC4A-E441-9C76-5C24E66DB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908EB-EF6F-6040-8B82-92F8985ACC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EEBD68-1B4B-924E-9F92-0831EF55D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14AD7-8230-954F-9E79-F9BE1C77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2B3-0658-A747-AB9E-E94A32A5CC81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11F25-6479-7E41-8DD2-7AFA33A8B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9192F-548F-C14D-87A0-E48F21358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79E8-BC4A-E441-9C76-5C24E66DB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1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7A830-D105-1344-B89A-D0B829DDB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BC78E-3C8F-0F45-B0AB-AF03B3AAB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61743-FD9C-1347-882B-DBB9FDEC6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2B3-0658-A747-AB9E-E94A32A5CC81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5E41A-4B39-6C47-94F0-27185C7D7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E787D-D78D-F845-B1CA-3D47B60F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79E8-BC4A-E441-9C76-5C24E66DB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56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828C2-3DF9-414F-95AE-6449C4D1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C063B-AAB1-9346-891F-332B798CB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33F75-67E7-8A4D-8DB0-AC3A6910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2B3-0658-A747-AB9E-E94A32A5CC81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AC6A1-0992-2447-908A-CE19F3D74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FE53C-1029-0048-A364-A86A5C9AF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79E8-BC4A-E441-9C76-5C24E66DB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44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A26FF-29F1-7E42-9996-CAD4635F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DEB35-A6B6-9042-998E-8EEB503A68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F9957F-2440-1E4A-AF5C-58C837AA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66E1E-80E9-224B-B27F-DF569CB78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2B3-0658-A747-AB9E-E94A32A5CC81}" type="datetimeFigureOut">
              <a:rPr lang="en-US" smtClean="0"/>
              <a:t>7/3/23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CD41B-5661-B347-8C6D-83604422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8E1B4-2669-B24B-BCAF-18ACCF34F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79E8-BC4A-E441-9C76-5C24E66DB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7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174E2-DFCC-4F41-806E-1BCF105D4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22409-57E8-BA4A-8079-A0914585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3C0C1-F42D-9F44-BD95-F35D155B4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0249F3-E3B4-324D-81CF-0D56DDE58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9D728-E39A-0942-BFB4-F4E1774279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D628FB-FECF-454D-A0ED-1983B20DB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2B3-0658-A747-AB9E-E94A32A5CC81}" type="datetimeFigureOut">
              <a:rPr lang="en-US" smtClean="0"/>
              <a:t>7/3/23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2B7155-7A92-4946-832F-890C9B36C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277848-D1DE-9E45-AFE2-5DF5984B0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79E8-BC4A-E441-9C76-5C24E66DB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20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5AFE4-2BDC-6944-999E-87D1582A6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C48A2F-E0E1-C444-BAE4-39BDA0DC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2B3-0658-A747-AB9E-E94A32A5CC81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C919F-84B5-8D46-8D29-1B2816766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00065-91EF-F249-843D-A7054E457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79E8-BC4A-E441-9C76-5C24E66DB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22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2DF7FE-D47B-D74B-BBC5-52FE1B97C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2B3-0658-A747-AB9E-E94A32A5CC81}" type="datetimeFigureOut">
              <a:rPr lang="en-US" smtClean="0"/>
              <a:t>7/3/23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8FCDB-4D0D-4147-B2FB-961056B8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E1B1A-9D7B-E44D-8400-6BE99873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79E8-BC4A-E441-9C76-5C24E66DB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45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98E81-E53B-7240-806D-1F6FF2CCD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6BF87-3355-974D-AE45-EC5643F2E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42E2E-E41D-C04F-8C1D-432AEC13E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DD4B0-D71D-C14D-B390-A30D3E988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2B3-0658-A747-AB9E-E94A32A5CC81}" type="datetimeFigureOut">
              <a:rPr lang="en-US" smtClean="0"/>
              <a:t>7/3/23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276B9-2C46-964A-9F2B-867A869A4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3840C-D352-8A4B-9C6D-52627D26E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79E8-BC4A-E441-9C76-5C24E66DB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26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C900B-FAAA-8B4D-829E-BBC6AF62D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809F40-49CA-9C4A-A1FF-999745F78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AEEAC-0F71-1F4B-9236-7AB47284D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F5C0D4-ABBB-9F4C-B3C5-F337C51EA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EB2B3-0658-A747-AB9E-E94A32A5CC81}" type="datetimeFigureOut">
              <a:rPr lang="en-US" smtClean="0"/>
              <a:t>7/3/23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70AE4-AC59-B847-8086-B0690E953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C2E62-ED81-F748-B536-0F9490C23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79E8-BC4A-E441-9C76-5C24E66DB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95B863-6313-0B40-8E85-45CEDC551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6ED4B-9664-034B-A9C3-850FA7C62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4C8EA-69C4-9C47-A858-DDBB69E43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EB2B3-0658-A747-AB9E-E94A32A5CC81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FCFC3-AE88-D645-8252-04F291BA20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07C0D-9888-D945-975E-76C9DA8BE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979E8-BC4A-E441-9C76-5C24E66DB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1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E14B-0437-DD43-BE1F-D9087BC08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8411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2E68EC-68C5-F04A-85EF-926AE4203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22362"/>
            <a:ext cx="9144000" cy="45131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3600" dirty="0"/>
              <a:t>A Fresh Scent of Scandal:</a:t>
            </a:r>
          </a:p>
          <a:p>
            <a:r>
              <a:rPr lang="en-US" sz="3600" dirty="0"/>
              <a:t>The Dolan-O’Connell Affair</a:t>
            </a:r>
          </a:p>
          <a:p>
            <a:endParaRPr lang="en-US" sz="3600" dirty="0"/>
          </a:p>
          <a:p>
            <a:r>
              <a:rPr lang="en-US" sz="3600" dirty="0"/>
              <a:t>Robert F. Garratt</a:t>
            </a:r>
            <a:endParaRPr lang="en-US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85768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16B261D8-2B40-7148-AED5-1B534936C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8916" y="1885778"/>
            <a:ext cx="2571314" cy="3183326"/>
          </a:xfrm>
        </p:spPr>
      </p:pic>
      <p:pic>
        <p:nvPicPr>
          <p:cNvPr id="7" name="Picture 6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C704FEF7-955A-8F4B-8879-184AFAEE4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619" y="1890781"/>
            <a:ext cx="2831871" cy="3138875"/>
          </a:xfrm>
          <a:prstGeom prst="rect">
            <a:avLst/>
          </a:prstGeom>
        </p:spPr>
      </p:pic>
      <p:pic>
        <p:nvPicPr>
          <p:cNvPr id="9" name="Picture 8" descr="A baseball player holding a bat&#10;&#10;Description automatically generated">
            <a:extLst>
              <a:ext uri="{FF2B5EF4-FFF2-40B4-BE49-F238E27FC236}">
                <a16:creationId xmlns:a16="http://schemas.microsoft.com/office/drawing/2014/main" id="{F793AFAE-ADF3-9344-ABC5-6FF676852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43" y="1846330"/>
            <a:ext cx="3232635" cy="31833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B45645-887E-9545-99E8-578B7DF4E845}"/>
              </a:ext>
            </a:extLst>
          </p:cNvPr>
          <p:cNvSpPr txBox="1"/>
          <p:nvPr/>
        </p:nvSpPr>
        <p:spPr>
          <a:xfrm>
            <a:off x="970811" y="5069104"/>
            <a:ext cx="2385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Frank Frisch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B76F17-EC24-0B42-BCDD-96CBBE4ECCE2}"/>
              </a:ext>
            </a:extLst>
          </p:cNvPr>
          <p:cNvSpPr txBox="1"/>
          <p:nvPr/>
        </p:nvSpPr>
        <p:spPr>
          <a:xfrm>
            <a:off x="4850296" y="5069104"/>
            <a:ext cx="1868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Ross Youngs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E4FDA4-C1DD-DC44-A007-7C54B4478704}"/>
              </a:ext>
            </a:extLst>
          </p:cNvPr>
          <p:cNvSpPr txBox="1"/>
          <p:nvPr/>
        </p:nvSpPr>
        <p:spPr>
          <a:xfrm>
            <a:off x="8410128" y="5069104"/>
            <a:ext cx="2146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George Kelly</a:t>
            </a:r>
          </a:p>
        </p:txBody>
      </p:sp>
    </p:spTree>
    <p:extLst>
      <p:ext uri="{BB962C8B-B14F-4D97-AF65-F5344CB8AC3E}">
        <p14:creationId xmlns:p14="http://schemas.microsoft.com/office/powerpoint/2010/main" val="1307167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F83C45E5-6CD2-654C-A621-6D2E8C31F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909" y="1031966"/>
            <a:ext cx="4715691" cy="48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41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9E100-9133-CC4F-997C-FA2A5B57E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934"/>
            <a:ext cx="10515600" cy="6176963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2000" dirty="0"/>
              <a:t>  	</a:t>
            </a:r>
            <a:r>
              <a:rPr lang="en-US" sz="2400" dirty="0"/>
              <a:t>Landis: Did you tell O’Connell to offer Sand $500 not to bear down against 		the Giants?</a:t>
            </a:r>
          </a:p>
          <a:p>
            <a:pPr marL="0" indent="0">
              <a:buNone/>
            </a:pPr>
            <a:r>
              <a:rPr lang="en-US" sz="2400" dirty="0"/>
              <a:t>	Dolan: 	I don’t remember.</a:t>
            </a:r>
          </a:p>
          <a:p>
            <a:pPr marL="0" indent="0">
              <a:buNone/>
            </a:pPr>
            <a:r>
              <a:rPr lang="en-US" sz="2400" dirty="0"/>
              <a:t>	Landis:	You don’t remember?</a:t>
            </a:r>
          </a:p>
          <a:p>
            <a:pPr marL="0" indent="0">
              <a:buNone/>
            </a:pPr>
            <a:r>
              <a:rPr lang="en-US" sz="2400" dirty="0"/>
              <a:t>	Dolan:	No, sir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	Landis: This is Monday.  Do you mean to sit there and tell me that you don’t 		remember whether or not you told O’Connell to offer a bribe to 			Sand on Saturday--two days ago?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	Dolan:	Yes Sir.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	Landis: ‘Yes Sir’ what?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	Dolan:	I don’t remember.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/>
              <a:t>		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/>
              <a:t>			</a:t>
            </a:r>
            <a:r>
              <a:rPr lang="en-US" sz="1400" dirty="0"/>
              <a:t>source: </a:t>
            </a:r>
            <a:r>
              <a:rPr lang="en-US" sz="1400" i="1" dirty="0"/>
              <a:t>New York Times, </a:t>
            </a:r>
            <a:r>
              <a:rPr lang="en-US" sz="1400" dirty="0"/>
              <a:t>Oct. 2, 1924; Frank Graham, </a:t>
            </a:r>
            <a:r>
              <a:rPr lang="en-US" sz="1400" i="1" dirty="0"/>
              <a:t>The New York Giants: An Informal History, </a:t>
            </a:r>
            <a:r>
              <a:rPr lang="en-US" sz="1400" dirty="0"/>
              <a:t>p. 154</a:t>
            </a:r>
            <a:r>
              <a:rPr lang="en-US" sz="1200" i="1" dirty="0"/>
              <a:t>.</a:t>
            </a:r>
            <a:endParaRPr lang="en-US" sz="12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6569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62A56E-5389-0548-A49F-37596D4C4AAE}"/>
              </a:ext>
            </a:extLst>
          </p:cNvPr>
          <p:cNvSpPr txBox="1"/>
          <p:nvPr/>
        </p:nvSpPr>
        <p:spPr>
          <a:xfrm>
            <a:off x="4353340" y="3419061"/>
            <a:ext cx="3419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Judgement</a:t>
            </a:r>
          </a:p>
        </p:txBody>
      </p:sp>
    </p:spTree>
    <p:extLst>
      <p:ext uri="{BB962C8B-B14F-4D97-AF65-F5344CB8AC3E}">
        <p14:creationId xmlns:p14="http://schemas.microsoft.com/office/powerpoint/2010/main" val="1681298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B00DA076-F7DF-A544-BA5C-ADC08BCF6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09" t="818" r="6003" b="9534"/>
          <a:stretch/>
        </p:blipFill>
        <p:spPr>
          <a:xfrm>
            <a:off x="528974" y="988541"/>
            <a:ext cx="3750223" cy="4448431"/>
          </a:xfrm>
        </p:spPr>
      </p:pic>
      <p:pic>
        <p:nvPicPr>
          <p:cNvPr id="7" name="Picture 6" descr="A newspaper with a person's face on it&#10;&#10;Description automatically generated with medium confidence">
            <a:extLst>
              <a:ext uri="{FF2B5EF4-FFF2-40B4-BE49-F238E27FC236}">
                <a16:creationId xmlns:a16="http://schemas.microsoft.com/office/drawing/2014/main" id="{3ECB8774-3445-CE4F-A177-E50DEF2E8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467" y="1421026"/>
            <a:ext cx="3246067" cy="3392633"/>
          </a:xfrm>
          <a:prstGeom prst="rect">
            <a:avLst/>
          </a:prstGeom>
        </p:spPr>
      </p:pic>
      <p:pic>
        <p:nvPicPr>
          <p:cNvPr id="9" name="Picture 8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6A74B0CC-F0EA-DB4C-B089-DD5620E83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804" y="1087395"/>
            <a:ext cx="2955732" cy="423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319745-2211-3645-9F99-2FEDAE68C3B4}"/>
              </a:ext>
            </a:extLst>
          </p:cNvPr>
          <p:cNvSpPr txBox="1"/>
          <p:nvPr/>
        </p:nvSpPr>
        <p:spPr>
          <a:xfrm>
            <a:off x="4194314" y="2623930"/>
            <a:ext cx="4353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The Fallout</a:t>
            </a:r>
          </a:p>
        </p:txBody>
      </p:sp>
    </p:spTree>
    <p:extLst>
      <p:ext uri="{BB962C8B-B14F-4D97-AF65-F5344CB8AC3E}">
        <p14:creationId xmlns:p14="http://schemas.microsoft.com/office/powerpoint/2010/main" val="772824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6385BDF1-55C7-B84C-B7A5-01C734D01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8252" y="1475239"/>
            <a:ext cx="3358083" cy="3722389"/>
          </a:xfrm>
        </p:spPr>
      </p:pic>
      <p:pic>
        <p:nvPicPr>
          <p:cNvPr id="7" name="Picture 6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F3E8FE72-6B60-9F4D-B700-0FFF503CD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286" y="1475239"/>
            <a:ext cx="4252321" cy="35292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12ACDF-97EE-3A48-8452-9FAFC44E21E8}"/>
              </a:ext>
            </a:extLst>
          </p:cNvPr>
          <p:cNvSpPr txBox="1"/>
          <p:nvPr/>
        </p:nvSpPr>
        <p:spPr>
          <a:xfrm>
            <a:off x="2175997" y="5382761"/>
            <a:ext cx="2842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Ban Johnson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1821DB-4E05-E241-93A2-919171B3A2E1}"/>
              </a:ext>
            </a:extLst>
          </p:cNvPr>
          <p:cNvSpPr txBox="1"/>
          <p:nvPr/>
        </p:nvSpPr>
        <p:spPr>
          <a:xfrm>
            <a:off x="7267517" y="5382761"/>
            <a:ext cx="2842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Barney Dreyfuss</a:t>
            </a:r>
          </a:p>
        </p:txBody>
      </p:sp>
    </p:spTree>
    <p:extLst>
      <p:ext uri="{BB962C8B-B14F-4D97-AF65-F5344CB8AC3E}">
        <p14:creationId xmlns:p14="http://schemas.microsoft.com/office/powerpoint/2010/main" val="934013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sitting next to 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0D6E7EDC-4D0E-044E-96C3-6EA1B98E3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973" y="87528"/>
            <a:ext cx="8229600" cy="6337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5D78B3-377D-274B-9C93-0DD634C8228B}"/>
              </a:ext>
            </a:extLst>
          </p:cNvPr>
          <p:cNvSpPr txBox="1"/>
          <p:nvPr/>
        </p:nvSpPr>
        <p:spPr>
          <a:xfrm>
            <a:off x="4769708" y="6401140"/>
            <a:ext cx="270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Dolan and William J. Fallon</a:t>
            </a:r>
          </a:p>
        </p:txBody>
      </p:sp>
    </p:spTree>
    <p:extLst>
      <p:ext uri="{BB962C8B-B14F-4D97-AF65-F5344CB8AC3E}">
        <p14:creationId xmlns:p14="http://schemas.microsoft.com/office/powerpoint/2010/main" val="2531296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CC593BAC-352E-3D41-B482-7DBB7F4E6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3157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020A562-53CA-4651-81E9-4EABA044A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>
            <a:normAutofit/>
          </a:bodyPr>
          <a:lstStyle/>
          <a:p>
            <a:r>
              <a:rPr lang="en-US" sz="2000" dirty="0"/>
              <a:t>Arnold Rothstein</a:t>
            </a:r>
          </a:p>
          <a:p>
            <a:r>
              <a:rPr lang="en-US" sz="2000" dirty="0"/>
              <a:t>“AR”</a:t>
            </a:r>
          </a:p>
          <a:p>
            <a:r>
              <a:rPr lang="en-US" sz="2000" dirty="0"/>
              <a:t>The Big Brain</a:t>
            </a:r>
          </a:p>
          <a:p>
            <a:r>
              <a:rPr lang="en-US" sz="2000" dirty="0"/>
              <a:t>Close Associate and </a:t>
            </a:r>
            <a:r>
              <a:rPr lang="en-US" sz="2000"/>
              <a:t>Business Partner </a:t>
            </a:r>
            <a:r>
              <a:rPr lang="en-US" sz="2000" dirty="0"/>
              <a:t>of Charley Stoneham</a:t>
            </a:r>
          </a:p>
        </p:txBody>
      </p:sp>
    </p:spTree>
    <p:extLst>
      <p:ext uri="{BB962C8B-B14F-4D97-AF65-F5344CB8AC3E}">
        <p14:creationId xmlns:p14="http://schemas.microsoft.com/office/powerpoint/2010/main" val="1582947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toneham and McGraw in 1924">
            <a:extLst>
              <a:ext uri="{FF2B5EF4-FFF2-40B4-BE49-F238E27FC236}">
                <a16:creationId xmlns:a16="http://schemas.microsoft.com/office/drawing/2014/main" id="{AE732179-D389-1845-B085-3F6C970EA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860" y="1123527"/>
            <a:ext cx="46048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4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65E0BB-6EE1-5A40-896D-E1AE31657DFD}"/>
              </a:ext>
            </a:extLst>
          </p:cNvPr>
          <p:cNvSpPr txBox="1"/>
          <p:nvPr/>
        </p:nvSpPr>
        <p:spPr>
          <a:xfrm>
            <a:off x="4890053" y="3438939"/>
            <a:ext cx="2226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The Play</a:t>
            </a:r>
          </a:p>
        </p:txBody>
      </p:sp>
    </p:spTree>
    <p:extLst>
      <p:ext uri="{BB962C8B-B14F-4D97-AF65-F5344CB8AC3E}">
        <p14:creationId xmlns:p14="http://schemas.microsoft.com/office/powerpoint/2010/main" val="2229374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36C2CC86-78C1-5D4D-8DE3-D40AA8F17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8681" y="741404"/>
            <a:ext cx="4547286" cy="517347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23ADDA-0163-2D4A-B693-984C8BA2338B}"/>
              </a:ext>
            </a:extLst>
          </p:cNvPr>
          <p:cNvSpPr txBox="1"/>
          <p:nvPr/>
        </p:nvSpPr>
        <p:spPr>
          <a:xfrm>
            <a:off x="4164227" y="6079524"/>
            <a:ext cx="3163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Stoneham</a:t>
            </a:r>
          </a:p>
        </p:txBody>
      </p:sp>
    </p:spTree>
    <p:extLst>
      <p:ext uri="{BB962C8B-B14F-4D97-AF65-F5344CB8AC3E}">
        <p14:creationId xmlns:p14="http://schemas.microsoft.com/office/powerpoint/2010/main" val="4033700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human face, person, smile&#10;&#10;Description automatically generated">
            <a:extLst>
              <a:ext uri="{FF2B5EF4-FFF2-40B4-BE49-F238E27FC236}">
                <a16:creationId xmlns:a16="http://schemas.microsoft.com/office/drawing/2014/main" id="{35FBCC36-1ACC-D044-A810-93BE53F55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0" y="1098550"/>
            <a:ext cx="65659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5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baseball, player, person&#10;&#10;Description automatically generated">
            <a:extLst>
              <a:ext uri="{FF2B5EF4-FFF2-40B4-BE49-F238E27FC236}">
                <a16:creationId xmlns:a16="http://schemas.microsoft.com/office/drawing/2014/main" id="{9DD3C49D-6CA2-F84A-8610-4474B410C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7561" y="389840"/>
            <a:ext cx="5497729" cy="67246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88ED45-1432-CC4D-874C-34152B216293}"/>
              </a:ext>
            </a:extLst>
          </p:cNvPr>
          <p:cNvSpPr txBox="1"/>
          <p:nvPr/>
        </p:nvSpPr>
        <p:spPr>
          <a:xfrm>
            <a:off x="9181070" y="3105834"/>
            <a:ext cx="2533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John McGraw </a:t>
            </a:r>
          </a:p>
          <a:p>
            <a:r>
              <a:rPr lang="en-US" dirty="0"/>
              <a:t>and Jimmy O’Connell</a:t>
            </a:r>
          </a:p>
        </p:txBody>
      </p:sp>
    </p:spTree>
    <p:extLst>
      <p:ext uri="{BB962C8B-B14F-4D97-AF65-F5344CB8AC3E}">
        <p14:creationId xmlns:p14="http://schemas.microsoft.com/office/powerpoint/2010/main" val="2772723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1D525-95BF-B248-84D9-BF8F9EC98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33"/>
            <a:ext cx="10515600" cy="6362411"/>
          </a:xfrm>
        </p:spPr>
        <p:txBody>
          <a:bodyPr/>
          <a:lstStyle/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sz="4000" dirty="0"/>
              <a:t>National League Pennant Race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/>
              <a:t>September 27, 1924 </a:t>
            </a:r>
          </a:p>
          <a:p>
            <a:pPr marL="0" indent="0">
              <a:buNone/>
            </a:pPr>
            <a:r>
              <a:rPr lang="en-US" dirty="0"/>
              <a:t>				</a:t>
            </a:r>
          </a:p>
          <a:p>
            <a:pPr marL="0" indent="0">
              <a:buNone/>
            </a:pPr>
            <a:r>
              <a:rPr lang="en-US" dirty="0"/>
              <a:t>				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4C6A83C-5230-204D-B2A0-FD7CD01DD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444923"/>
              </p:ext>
            </p:extLst>
          </p:nvPr>
        </p:nvGraphicFramePr>
        <p:xfrm>
          <a:off x="543696" y="2892981"/>
          <a:ext cx="1128172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430">
                  <a:extLst>
                    <a:ext uri="{9D8B030D-6E8A-4147-A177-3AD203B41FA5}">
                      <a16:colId xmlns:a16="http://schemas.microsoft.com/office/drawing/2014/main" val="3339543919"/>
                    </a:ext>
                  </a:extLst>
                </a:gridCol>
                <a:gridCol w="2820430">
                  <a:extLst>
                    <a:ext uri="{9D8B030D-6E8A-4147-A177-3AD203B41FA5}">
                      <a16:colId xmlns:a16="http://schemas.microsoft.com/office/drawing/2014/main" val="2064304348"/>
                    </a:ext>
                  </a:extLst>
                </a:gridCol>
                <a:gridCol w="2820430">
                  <a:extLst>
                    <a:ext uri="{9D8B030D-6E8A-4147-A177-3AD203B41FA5}">
                      <a16:colId xmlns:a16="http://schemas.microsoft.com/office/drawing/2014/main" val="3564990672"/>
                    </a:ext>
                  </a:extLst>
                </a:gridCol>
                <a:gridCol w="2820430">
                  <a:extLst>
                    <a:ext uri="{9D8B030D-6E8A-4147-A177-3AD203B41FA5}">
                      <a16:colId xmlns:a16="http://schemas.microsoft.com/office/drawing/2014/main" val="15165103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gb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069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New York Giants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356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Brooklyn Robins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786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Pittsburgh Pirates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252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259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3389DAF-4026-8843-BA24-2B7F20955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3" b="48"/>
          <a:stretch/>
        </p:blipFill>
        <p:spPr>
          <a:xfrm>
            <a:off x="7103078" y="1100667"/>
            <a:ext cx="3765697" cy="50529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B0179013-ED51-9D42-9F7C-8025062A0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1180" y="864108"/>
            <a:ext cx="5129784" cy="51297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6140B7-220F-F041-AC52-8EA0B42C30D9}"/>
              </a:ext>
            </a:extLst>
          </p:cNvPr>
          <p:cNvSpPr txBox="1"/>
          <p:nvPr/>
        </p:nvSpPr>
        <p:spPr>
          <a:xfrm>
            <a:off x="2748354" y="6433304"/>
            <a:ext cx="1604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Cozy Dolan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EBFD92-DA1D-BF48-B7E9-8FB0B2BF8420}"/>
              </a:ext>
            </a:extLst>
          </p:cNvPr>
          <p:cNvSpPr txBox="1"/>
          <p:nvPr/>
        </p:nvSpPr>
        <p:spPr>
          <a:xfrm>
            <a:off x="8434824" y="6404940"/>
            <a:ext cx="201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Jimmy O’Connell</a:t>
            </a:r>
          </a:p>
        </p:txBody>
      </p:sp>
    </p:spTree>
    <p:extLst>
      <p:ext uri="{BB962C8B-B14F-4D97-AF65-F5344CB8AC3E}">
        <p14:creationId xmlns:p14="http://schemas.microsoft.com/office/powerpoint/2010/main" val="1157420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A996FA4A-B59A-9046-87AA-141ABBCFD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539" y="2997122"/>
            <a:ext cx="1877198" cy="2166141"/>
          </a:xfrm>
        </p:spPr>
      </p:pic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9B96990-9D08-F848-96E6-72F774D4C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973" y="995011"/>
            <a:ext cx="2273643" cy="2166141"/>
          </a:xfrm>
          <a:prstGeom prst="rect">
            <a:avLst/>
          </a:prstGeom>
        </p:spPr>
      </p:pic>
      <p:pic>
        <p:nvPicPr>
          <p:cNvPr id="9" name="Picture 8" descr="A baseball player in a uniform&#10;&#10;Description automatically generated with medium confidence">
            <a:extLst>
              <a:ext uri="{FF2B5EF4-FFF2-40B4-BE49-F238E27FC236}">
                <a16:creationId xmlns:a16="http://schemas.microsoft.com/office/drawing/2014/main" id="{BA18E727-C9DA-0B48-9305-5E55EAF6C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678" y="3457125"/>
            <a:ext cx="2273643" cy="2672767"/>
          </a:xfrm>
          <a:prstGeom prst="rect">
            <a:avLst/>
          </a:prstGeom>
        </p:spPr>
      </p:pic>
      <p:pic>
        <p:nvPicPr>
          <p:cNvPr id="4" name="Picture 3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29B3F923-5488-2D4E-851D-D2741C254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976" y="811325"/>
            <a:ext cx="1952368" cy="2283531"/>
          </a:xfrm>
          <a:prstGeom prst="rect">
            <a:avLst/>
          </a:prstGeom>
        </p:spPr>
      </p:pic>
      <p:pic>
        <p:nvPicPr>
          <p:cNvPr id="8" name="Picture 7" descr="A picture containing text, person, person, boxing&#10;&#10;Description automatically generated">
            <a:extLst>
              <a:ext uri="{FF2B5EF4-FFF2-40B4-BE49-F238E27FC236}">
                <a16:creationId xmlns:a16="http://schemas.microsoft.com/office/drawing/2014/main" id="{44812EBD-45F8-FF42-8772-620893271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2749" y="935806"/>
            <a:ext cx="2448892" cy="2283530"/>
          </a:xfrm>
          <a:prstGeom prst="rect">
            <a:avLst/>
          </a:prstGeom>
        </p:spPr>
      </p:pic>
      <p:pic>
        <p:nvPicPr>
          <p:cNvPr id="6" name="Picture 5" descr="A person wearing a bow tie&#10;&#10;Description automatically generated with medium confidence">
            <a:extLst>
              <a:ext uri="{FF2B5EF4-FFF2-40B4-BE49-F238E27FC236}">
                <a16:creationId xmlns:a16="http://schemas.microsoft.com/office/drawing/2014/main" id="{90599788-0011-5F46-AABC-FD34693DC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44" y="3799597"/>
            <a:ext cx="1740287" cy="1987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85E9D2-B3FA-2D41-B76C-D9A6983D6385}"/>
              </a:ext>
            </a:extLst>
          </p:cNvPr>
          <p:cNvSpPr txBox="1"/>
          <p:nvPr/>
        </p:nvSpPr>
        <p:spPr>
          <a:xfrm>
            <a:off x="721999" y="5163263"/>
            <a:ext cx="815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554D43-1638-5D46-813B-69D355CC4959}"/>
              </a:ext>
            </a:extLst>
          </p:cNvPr>
          <p:cNvSpPr txBox="1"/>
          <p:nvPr/>
        </p:nvSpPr>
        <p:spPr>
          <a:xfrm>
            <a:off x="2794875" y="3170451"/>
            <a:ext cx="1171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O’Connell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D82380-B022-8040-91EE-5A07FB3AA7AD}"/>
              </a:ext>
            </a:extLst>
          </p:cNvPr>
          <p:cNvSpPr txBox="1"/>
          <p:nvPr/>
        </p:nvSpPr>
        <p:spPr>
          <a:xfrm>
            <a:off x="4428163" y="6101767"/>
            <a:ext cx="132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Heinie Sand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2CB01A-C52A-BF4B-8ADC-9D0BEE3F2977}"/>
              </a:ext>
            </a:extLst>
          </p:cNvPr>
          <p:cNvSpPr txBox="1"/>
          <p:nvPr/>
        </p:nvSpPr>
        <p:spPr>
          <a:xfrm>
            <a:off x="6418584" y="3239084"/>
            <a:ext cx="132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 Fletcher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C4A1B0-8D89-1B44-BE27-02E845176CB9}"/>
              </a:ext>
            </a:extLst>
          </p:cNvPr>
          <p:cNvSpPr txBox="1"/>
          <p:nvPr/>
        </p:nvSpPr>
        <p:spPr>
          <a:xfrm>
            <a:off x="9302749" y="3245599"/>
            <a:ext cx="244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Commissioner Landis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CEE3D3-FFBD-A44C-8145-D763B4C57C3E}"/>
              </a:ext>
            </a:extLst>
          </p:cNvPr>
          <p:cNvSpPr txBox="1"/>
          <p:nvPr/>
        </p:nvSpPr>
        <p:spPr>
          <a:xfrm>
            <a:off x="8093422" y="5787422"/>
            <a:ext cx="1653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John </a:t>
            </a:r>
            <a:r>
              <a:rPr lang="en-US" dirty="0" err="1"/>
              <a:t>Heydler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44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91A30C-0C24-1D44-AEC3-16979601B4AC}"/>
              </a:ext>
            </a:extLst>
          </p:cNvPr>
          <p:cNvSpPr txBox="1"/>
          <p:nvPr/>
        </p:nvSpPr>
        <p:spPr>
          <a:xfrm>
            <a:off x="4733640" y="1898374"/>
            <a:ext cx="295786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400" dirty="0"/>
          </a:p>
          <a:p>
            <a:endParaRPr lang="en-US" sz="4400" dirty="0"/>
          </a:p>
          <a:p>
            <a:r>
              <a:rPr lang="en-US" sz="4400" dirty="0"/>
              <a:t>The Hearing</a:t>
            </a:r>
          </a:p>
        </p:txBody>
      </p:sp>
    </p:spTree>
    <p:extLst>
      <p:ext uri="{BB962C8B-B14F-4D97-AF65-F5344CB8AC3E}">
        <p14:creationId xmlns:p14="http://schemas.microsoft.com/office/powerpoint/2010/main" val="1639869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outdoor, people, old&#10;&#10;Description automatically generated">
            <a:extLst>
              <a:ext uri="{FF2B5EF4-FFF2-40B4-BE49-F238E27FC236}">
                <a16:creationId xmlns:a16="http://schemas.microsoft.com/office/drawing/2014/main" id="{C3D20BB0-463B-B146-A595-3310409A6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2012" y="1461052"/>
            <a:ext cx="3989084" cy="4023937"/>
          </a:xfrm>
        </p:spPr>
      </p:pic>
      <p:pic>
        <p:nvPicPr>
          <p:cNvPr id="4" name="Picture 3" descr="A picture containing text, person, person, wall&#10;&#10;Description automatically generated">
            <a:extLst>
              <a:ext uri="{FF2B5EF4-FFF2-40B4-BE49-F238E27FC236}">
                <a16:creationId xmlns:a16="http://schemas.microsoft.com/office/drawing/2014/main" id="{AE6627B5-CC04-854F-937E-093639D85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542" y="1461052"/>
            <a:ext cx="3746488" cy="393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52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white shirt&#10;&#10;Description automatically generated with low confidence">
            <a:extLst>
              <a:ext uri="{FF2B5EF4-FFF2-40B4-BE49-F238E27FC236}">
                <a16:creationId xmlns:a16="http://schemas.microsoft.com/office/drawing/2014/main" id="{A20226E3-42D7-1243-B2A4-45A709E7B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726" y="1084217"/>
            <a:ext cx="4010297" cy="434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40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258</Words>
  <Application>Microsoft Macintosh PowerPoint</Application>
  <PresentationFormat>Widescreen</PresentationFormat>
  <Paragraphs>66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Garratt</dc:creator>
  <cp:lastModifiedBy>Robert Garratt</cp:lastModifiedBy>
  <cp:revision>1</cp:revision>
  <dcterms:created xsi:type="dcterms:W3CDTF">2023-07-03T22:57:44Z</dcterms:created>
  <dcterms:modified xsi:type="dcterms:W3CDTF">2023-07-03T23:13:34Z</dcterms:modified>
</cp:coreProperties>
</file>