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82" r:id="rId7"/>
    <p:sldId id="263" r:id="rId8"/>
    <p:sldId id="283" r:id="rId9"/>
    <p:sldId id="265" r:id="rId10"/>
    <p:sldId id="284" r:id="rId11"/>
    <p:sldId id="264" r:id="rId12"/>
    <p:sldId id="270" r:id="rId13"/>
    <p:sldId id="285" r:id="rId14"/>
    <p:sldId id="271" r:id="rId15"/>
    <p:sldId id="274" r:id="rId16"/>
    <p:sldId id="273" r:id="rId17"/>
    <p:sldId id="281" r:id="rId18"/>
    <p:sldId id="266" r:id="rId19"/>
    <p:sldId id="267" r:id="rId20"/>
    <p:sldId id="268" r:id="rId21"/>
    <p:sldId id="279" r:id="rId22"/>
    <p:sldId id="276" r:id="rId23"/>
    <p:sldId id="278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1" autoAdjust="0"/>
    <p:restoredTop sz="94675" autoAdjust="0"/>
  </p:normalViewPr>
  <p:slideViewPr>
    <p:cSldViewPr snapToGrid="0" snapToObjects="1">
      <p:cViewPr varScale="1">
        <p:scale>
          <a:sx n="75" d="100"/>
          <a:sy n="75" d="100"/>
        </p:scale>
        <p:origin x="-5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0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armour:SABR:Platoon:PlatoonDat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armour:SABR:Platoon:PlatoonDat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armour:SABR:Platoon:PlatoonDa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0"/>
          <c:spPr>
            <a:ln w="28575" cap="rnd" cmpd="sng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Sheet2!$A$2:$A$111</c:f>
              <c:numCache>
                <c:formatCode>General</c:formatCode>
                <c:ptCount val="110"/>
                <c:pt idx="0">
                  <c:v>1908.0</c:v>
                </c:pt>
                <c:pt idx="1">
                  <c:v>1909.0</c:v>
                </c:pt>
                <c:pt idx="2">
                  <c:v>1910.0</c:v>
                </c:pt>
                <c:pt idx="3">
                  <c:v>1911.0</c:v>
                </c:pt>
                <c:pt idx="4">
                  <c:v>1912.0</c:v>
                </c:pt>
                <c:pt idx="5">
                  <c:v>1913.0</c:v>
                </c:pt>
                <c:pt idx="6">
                  <c:v>1914.0</c:v>
                </c:pt>
                <c:pt idx="7">
                  <c:v>1915.0</c:v>
                </c:pt>
                <c:pt idx="8">
                  <c:v>1916.0</c:v>
                </c:pt>
                <c:pt idx="9">
                  <c:v>1917.0</c:v>
                </c:pt>
                <c:pt idx="10">
                  <c:v>1918.0</c:v>
                </c:pt>
                <c:pt idx="11">
                  <c:v>1919.0</c:v>
                </c:pt>
                <c:pt idx="12">
                  <c:v>1920.0</c:v>
                </c:pt>
                <c:pt idx="13">
                  <c:v>1921.0</c:v>
                </c:pt>
                <c:pt idx="14">
                  <c:v>1922.0</c:v>
                </c:pt>
                <c:pt idx="15">
                  <c:v>1923.0</c:v>
                </c:pt>
                <c:pt idx="16">
                  <c:v>1924.0</c:v>
                </c:pt>
                <c:pt idx="17">
                  <c:v>1925.0</c:v>
                </c:pt>
                <c:pt idx="18">
                  <c:v>1926.0</c:v>
                </c:pt>
                <c:pt idx="19">
                  <c:v>1927.0</c:v>
                </c:pt>
                <c:pt idx="20">
                  <c:v>1928.0</c:v>
                </c:pt>
                <c:pt idx="21">
                  <c:v>1929.0</c:v>
                </c:pt>
                <c:pt idx="22">
                  <c:v>1930.0</c:v>
                </c:pt>
                <c:pt idx="23">
                  <c:v>1931.0</c:v>
                </c:pt>
                <c:pt idx="24">
                  <c:v>1932.0</c:v>
                </c:pt>
                <c:pt idx="25">
                  <c:v>1933.0</c:v>
                </c:pt>
                <c:pt idx="26">
                  <c:v>1934.0</c:v>
                </c:pt>
                <c:pt idx="27">
                  <c:v>1935.0</c:v>
                </c:pt>
                <c:pt idx="28">
                  <c:v>1936.0</c:v>
                </c:pt>
                <c:pt idx="29">
                  <c:v>1937.0</c:v>
                </c:pt>
                <c:pt idx="30">
                  <c:v>1938.0</c:v>
                </c:pt>
                <c:pt idx="31">
                  <c:v>1939.0</c:v>
                </c:pt>
                <c:pt idx="32">
                  <c:v>1940.0</c:v>
                </c:pt>
                <c:pt idx="33">
                  <c:v>1941.0</c:v>
                </c:pt>
                <c:pt idx="34">
                  <c:v>1942.0</c:v>
                </c:pt>
                <c:pt idx="35">
                  <c:v>1943.0</c:v>
                </c:pt>
                <c:pt idx="36">
                  <c:v>1944.0</c:v>
                </c:pt>
                <c:pt idx="37">
                  <c:v>1945.0</c:v>
                </c:pt>
                <c:pt idx="38">
                  <c:v>1946.0</c:v>
                </c:pt>
                <c:pt idx="39">
                  <c:v>1947.0</c:v>
                </c:pt>
                <c:pt idx="40">
                  <c:v>1948.0</c:v>
                </c:pt>
                <c:pt idx="41">
                  <c:v>1949.0</c:v>
                </c:pt>
                <c:pt idx="42">
                  <c:v>1950.0</c:v>
                </c:pt>
                <c:pt idx="43">
                  <c:v>1951.0</c:v>
                </c:pt>
                <c:pt idx="44">
                  <c:v>1952.0</c:v>
                </c:pt>
                <c:pt idx="45">
                  <c:v>1953.0</c:v>
                </c:pt>
                <c:pt idx="46">
                  <c:v>1954.0</c:v>
                </c:pt>
                <c:pt idx="47">
                  <c:v>1955.0</c:v>
                </c:pt>
                <c:pt idx="48">
                  <c:v>1956.0</c:v>
                </c:pt>
                <c:pt idx="49">
                  <c:v>1957.0</c:v>
                </c:pt>
                <c:pt idx="50">
                  <c:v>1958.0</c:v>
                </c:pt>
                <c:pt idx="51">
                  <c:v>1959.0</c:v>
                </c:pt>
                <c:pt idx="52">
                  <c:v>1960.0</c:v>
                </c:pt>
                <c:pt idx="53">
                  <c:v>1961.0</c:v>
                </c:pt>
                <c:pt idx="54">
                  <c:v>1962.0</c:v>
                </c:pt>
                <c:pt idx="55">
                  <c:v>1963.0</c:v>
                </c:pt>
                <c:pt idx="56">
                  <c:v>1964.0</c:v>
                </c:pt>
                <c:pt idx="57">
                  <c:v>1965.0</c:v>
                </c:pt>
                <c:pt idx="58">
                  <c:v>1966.0</c:v>
                </c:pt>
                <c:pt idx="59">
                  <c:v>1967.0</c:v>
                </c:pt>
                <c:pt idx="60">
                  <c:v>1968.0</c:v>
                </c:pt>
                <c:pt idx="61">
                  <c:v>1969.0</c:v>
                </c:pt>
                <c:pt idx="62">
                  <c:v>1970.0</c:v>
                </c:pt>
                <c:pt idx="63">
                  <c:v>1971.0</c:v>
                </c:pt>
                <c:pt idx="64">
                  <c:v>1972.0</c:v>
                </c:pt>
                <c:pt idx="65">
                  <c:v>1973.0</c:v>
                </c:pt>
                <c:pt idx="66">
                  <c:v>1974.0</c:v>
                </c:pt>
                <c:pt idx="67">
                  <c:v>1975.0</c:v>
                </c:pt>
                <c:pt idx="68">
                  <c:v>1976.0</c:v>
                </c:pt>
                <c:pt idx="69">
                  <c:v>1977.0</c:v>
                </c:pt>
                <c:pt idx="70">
                  <c:v>1978.0</c:v>
                </c:pt>
                <c:pt idx="71">
                  <c:v>1979.0</c:v>
                </c:pt>
                <c:pt idx="72">
                  <c:v>1980.0</c:v>
                </c:pt>
                <c:pt idx="73">
                  <c:v>1981.0</c:v>
                </c:pt>
                <c:pt idx="74">
                  <c:v>1982.0</c:v>
                </c:pt>
                <c:pt idx="75">
                  <c:v>1983.0</c:v>
                </c:pt>
                <c:pt idx="76">
                  <c:v>1984.0</c:v>
                </c:pt>
                <c:pt idx="77">
                  <c:v>1985.0</c:v>
                </c:pt>
                <c:pt idx="78">
                  <c:v>1986.0</c:v>
                </c:pt>
                <c:pt idx="79">
                  <c:v>1987.0</c:v>
                </c:pt>
                <c:pt idx="80">
                  <c:v>1988.0</c:v>
                </c:pt>
                <c:pt idx="81">
                  <c:v>1989.0</c:v>
                </c:pt>
                <c:pt idx="82">
                  <c:v>1990.0</c:v>
                </c:pt>
                <c:pt idx="83">
                  <c:v>1991.0</c:v>
                </c:pt>
                <c:pt idx="84">
                  <c:v>1992.0</c:v>
                </c:pt>
                <c:pt idx="85">
                  <c:v>1993.0</c:v>
                </c:pt>
                <c:pt idx="86">
                  <c:v>1994.0</c:v>
                </c:pt>
                <c:pt idx="87">
                  <c:v>1995.0</c:v>
                </c:pt>
                <c:pt idx="88">
                  <c:v>1996.0</c:v>
                </c:pt>
                <c:pt idx="89">
                  <c:v>1997.0</c:v>
                </c:pt>
                <c:pt idx="90">
                  <c:v>1998.0</c:v>
                </c:pt>
                <c:pt idx="91">
                  <c:v>1999.0</c:v>
                </c:pt>
                <c:pt idx="92">
                  <c:v>2000.0</c:v>
                </c:pt>
                <c:pt idx="93">
                  <c:v>2001.0</c:v>
                </c:pt>
                <c:pt idx="94">
                  <c:v>2002.0</c:v>
                </c:pt>
                <c:pt idx="95">
                  <c:v>2003.0</c:v>
                </c:pt>
                <c:pt idx="96">
                  <c:v>2004.0</c:v>
                </c:pt>
                <c:pt idx="97">
                  <c:v>2005.0</c:v>
                </c:pt>
                <c:pt idx="98">
                  <c:v>2006.0</c:v>
                </c:pt>
                <c:pt idx="99">
                  <c:v>2007.0</c:v>
                </c:pt>
                <c:pt idx="100">
                  <c:v>2008.0</c:v>
                </c:pt>
                <c:pt idx="101">
                  <c:v>2009.0</c:v>
                </c:pt>
                <c:pt idx="102">
                  <c:v>2010.0</c:v>
                </c:pt>
                <c:pt idx="103">
                  <c:v>2011.0</c:v>
                </c:pt>
                <c:pt idx="104">
                  <c:v>2012.0</c:v>
                </c:pt>
                <c:pt idx="105">
                  <c:v>2013.0</c:v>
                </c:pt>
                <c:pt idx="106">
                  <c:v>2014.0</c:v>
                </c:pt>
                <c:pt idx="107">
                  <c:v>2015.0</c:v>
                </c:pt>
                <c:pt idx="108">
                  <c:v>2016.0</c:v>
                </c:pt>
                <c:pt idx="109">
                  <c:v>2017.0</c:v>
                </c:pt>
              </c:numCache>
            </c:numRef>
          </c:cat>
          <c:val>
            <c:numRef>
              <c:f>Sheet2!$J$2:$J$112</c:f>
              <c:numCache>
                <c:formatCode>.000</c:formatCode>
                <c:ptCount val="111"/>
                <c:pt idx="0">
                  <c:v>0.204361873990307</c:v>
                </c:pt>
                <c:pt idx="1">
                  <c:v>0.233064516129032</c:v>
                </c:pt>
                <c:pt idx="2">
                  <c:v>0.230095541401274</c:v>
                </c:pt>
                <c:pt idx="3">
                  <c:v>0.224755700325733</c:v>
                </c:pt>
                <c:pt idx="4">
                  <c:v>0.182552504038772</c:v>
                </c:pt>
                <c:pt idx="5">
                  <c:v>0.298045602605863</c:v>
                </c:pt>
                <c:pt idx="6">
                  <c:v>0.320634920634921</c:v>
                </c:pt>
                <c:pt idx="7">
                  <c:v>0.284219001610306</c:v>
                </c:pt>
                <c:pt idx="8">
                  <c:v>0.3448</c:v>
                </c:pt>
                <c:pt idx="9">
                  <c:v>0.257234726688103</c:v>
                </c:pt>
                <c:pt idx="10">
                  <c:v>0.232283464566929</c:v>
                </c:pt>
                <c:pt idx="11">
                  <c:v>0.261607142857143</c:v>
                </c:pt>
                <c:pt idx="12">
                  <c:v>0.272285251215559</c:v>
                </c:pt>
                <c:pt idx="13">
                  <c:v>0.268668831168831</c:v>
                </c:pt>
                <c:pt idx="14">
                  <c:v>0.207119741100324</c:v>
                </c:pt>
                <c:pt idx="15">
                  <c:v>0.221590909090909</c:v>
                </c:pt>
                <c:pt idx="16">
                  <c:v>0.301458670988655</c:v>
                </c:pt>
                <c:pt idx="17">
                  <c:v>0.337662337662338</c:v>
                </c:pt>
                <c:pt idx="18">
                  <c:v>0.330357142857143</c:v>
                </c:pt>
                <c:pt idx="19">
                  <c:v>0.268174474959612</c:v>
                </c:pt>
                <c:pt idx="20">
                  <c:v>0.242301458670989</c:v>
                </c:pt>
                <c:pt idx="21">
                  <c:v>0.268352365415987</c:v>
                </c:pt>
                <c:pt idx="22">
                  <c:v>0.241071428571429</c:v>
                </c:pt>
                <c:pt idx="23">
                  <c:v>0.275080906148867</c:v>
                </c:pt>
                <c:pt idx="24">
                  <c:v>0.269105691056911</c:v>
                </c:pt>
                <c:pt idx="25">
                  <c:v>0.261513157894737</c:v>
                </c:pt>
                <c:pt idx="26">
                  <c:v>0.18780487804878</c:v>
                </c:pt>
                <c:pt idx="27">
                  <c:v>0.229132569558101</c:v>
                </c:pt>
                <c:pt idx="28">
                  <c:v>0.186893203883495</c:v>
                </c:pt>
                <c:pt idx="29">
                  <c:v>0.223472668810289</c:v>
                </c:pt>
                <c:pt idx="30">
                  <c:v>0.197389885807504</c:v>
                </c:pt>
                <c:pt idx="31">
                  <c:v>0.221951219512195</c:v>
                </c:pt>
                <c:pt idx="32">
                  <c:v>0.269789983844911</c:v>
                </c:pt>
                <c:pt idx="33">
                  <c:v>0.252411575562701</c:v>
                </c:pt>
                <c:pt idx="34">
                  <c:v>0.193126022913257</c:v>
                </c:pt>
                <c:pt idx="35">
                  <c:v>0.193679092382496</c:v>
                </c:pt>
                <c:pt idx="36">
                  <c:v>0.178513731825525</c:v>
                </c:pt>
                <c:pt idx="37">
                  <c:v>0.184640522875817</c:v>
                </c:pt>
                <c:pt idx="38">
                  <c:v>0.213365539452496</c:v>
                </c:pt>
                <c:pt idx="39">
                  <c:v>0.175762439807384</c:v>
                </c:pt>
                <c:pt idx="40">
                  <c:v>0.271844660194175</c:v>
                </c:pt>
                <c:pt idx="41">
                  <c:v>0.358414239482201</c:v>
                </c:pt>
                <c:pt idx="42">
                  <c:v>0.379838709677419</c:v>
                </c:pt>
                <c:pt idx="43">
                  <c:v>0.337115072933549</c:v>
                </c:pt>
                <c:pt idx="44">
                  <c:v>0.333333333333333</c:v>
                </c:pt>
                <c:pt idx="45">
                  <c:v>0.334142394822006</c:v>
                </c:pt>
                <c:pt idx="46">
                  <c:v>0.297906602254428</c:v>
                </c:pt>
                <c:pt idx="47">
                  <c:v>0.322006472491909</c:v>
                </c:pt>
                <c:pt idx="48">
                  <c:v>0.324433656957929</c:v>
                </c:pt>
                <c:pt idx="49">
                  <c:v>0.242694805194805</c:v>
                </c:pt>
                <c:pt idx="50">
                  <c:v>0.197899838449111</c:v>
                </c:pt>
                <c:pt idx="51">
                  <c:v>0.207119741100324</c:v>
                </c:pt>
                <c:pt idx="52">
                  <c:v>0.253646677471637</c:v>
                </c:pt>
                <c:pt idx="53">
                  <c:v>0.265721331689272</c:v>
                </c:pt>
                <c:pt idx="54">
                  <c:v>0.256489493201483</c:v>
                </c:pt>
                <c:pt idx="55">
                  <c:v>0.310643564356436</c:v>
                </c:pt>
                <c:pt idx="56">
                  <c:v>0.357493857493857</c:v>
                </c:pt>
                <c:pt idx="57">
                  <c:v>0.360493827160494</c:v>
                </c:pt>
                <c:pt idx="58">
                  <c:v>0.362282878411911</c:v>
                </c:pt>
                <c:pt idx="59">
                  <c:v>0.34320987654321</c:v>
                </c:pt>
                <c:pt idx="60">
                  <c:v>0.283866995073892</c:v>
                </c:pt>
                <c:pt idx="61">
                  <c:v>0.317060637204522</c:v>
                </c:pt>
                <c:pt idx="62">
                  <c:v>0.348920863309352</c:v>
                </c:pt>
                <c:pt idx="63">
                  <c:v>0.325051759834368</c:v>
                </c:pt>
                <c:pt idx="64">
                  <c:v>0.322389666307858</c:v>
                </c:pt>
                <c:pt idx="65">
                  <c:v>0.349279835390946</c:v>
                </c:pt>
                <c:pt idx="66">
                  <c:v>0.362281603288797</c:v>
                </c:pt>
                <c:pt idx="67">
                  <c:v>0.328141225337487</c:v>
                </c:pt>
                <c:pt idx="68">
                  <c:v>0.277145811789038</c:v>
                </c:pt>
                <c:pt idx="69">
                  <c:v>0.303271441202476</c:v>
                </c:pt>
                <c:pt idx="70">
                  <c:v>0.340406719717064</c:v>
                </c:pt>
                <c:pt idx="71">
                  <c:v>0.321206743566992</c:v>
                </c:pt>
                <c:pt idx="72">
                  <c:v>0.363957597173145</c:v>
                </c:pt>
                <c:pt idx="73">
                  <c:v>0.356666666666667</c:v>
                </c:pt>
                <c:pt idx="74">
                  <c:v>0.360352422907489</c:v>
                </c:pt>
                <c:pt idx="75">
                  <c:v>0.381938325991189</c:v>
                </c:pt>
                <c:pt idx="76">
                  <c:v>0.33994708994709</c:v>
                </c:pt>
                <c:pt idx="77">
                  <c:v>0.33613074204947</c:v>
                </c:pt>
                <c:pt idx="78">
                  <c:v>0.291446208112875</c:v>
                </c:pt>
                <c:pt idx="79">
                  <c:v>0.328042328042328</c:v>
                </c:pt>
                <c:pt idx="80">
                  <c:v>0.322723253757736</c:v>
                </c:pt>
                <c:pt idx="81">
                  <c:v>0.325242718446602</c:v>
                </c:pt>
                <c:pt idx="82">
                  <c:v>0.317740511915269</c:v>
                </c:pt>
                <c:pt idx="83">
                  <c:v>0.278218694885362</c:v>
                </c:pt>
                <c:pt idx="84">
                  <c:v>0.265432098765432</c:v>
                </c:pt>
                <c:pt idx="85">
                  <c:v>0.30026455026455</c:v>
                </c:pt>
                <c:pt idx="86">
                  <c:v>0.303638644918444</c:v>
                </c:pt>
                <c:pt idx="87">
                  <c:v>0.297524752475247</c:v>
                </c:pt>
                <c:pt idx="88">
                  <c:v>0.287290379523389</c:v>
                </c:pt>
                <c:pt idx="89">
                  <c:v>0.280035335689046</c:v>
                </c:pt>
                <c:pt idx="90">
                  <c:v>0.267636684303351</c:v>
                </c:pt>
                <c:pt idx="91">
                  <c:v>0.205739514348786</c:v>
                </c:pt>
                <c:pt idx="92">
                  <c:v>0.250772626931567</c:v>
                </c:pt>
                <c:pt idx="93">
                  <c:v>0.258605472197705</c:v>
                </c:pt>
                <c:pt idx="94">
                  <c:v>0.250441696113074</c:v>
                </c:pt>
                <c:pt idx="95">
                  <c:v>0.301762114537445</c:v>
                </c:pt>
                <c:pt idx="96">
                  <c:v>0.320829655781112</c:v>
                </c:pt>
                <c:pt idx="97">
                  <c:v>0.299823633156966</c:v>
                </c:pt>
                <c:pt idx="98">
                  <c:v>0.31305114638448</c:v>
                </c:pt>
                <c:pt idx="99">
                  <c:v>0.275573192239859</c:v>
                </c:pt>
                <c:pt idx="100">
                  <c:v>0.302469135802469</c:v>
                </c:pt>
                <c:pt idx="101">
                  <c:v>0.331277533039648</c:v>
                </c:pt>
                <c:pt idx="102">
                  <c:v>0.299823633156966</c:v>
                </c:pt>
                <c:pt idx="103">
                  <c:v>0.301146384479718</c:v>
                </c:pt>
                <c:pt idx="104">
                  <c:v>0.317460317460317</c:v>
                </c:pt>
                <c:pt idx="105">
                  <c:v>0.301398026315789</c:v>
                </c:pt>
                <c:pt idx="106">
                  <c:v>0.293415637860082</c:v>
                </c:pt>
                <c:pt idx="107">
                  <c:v>0.306836902800659</c:v>
                </c:pt>
                <c:pt idx="108">
                  <c:v>0.281301482701812</c:v>
                </c:pt>
                <c:pt idx="109">
                  <c:v>0.282304526748971</c:v>
                </c:pt>
                <c:pt idx="110">
                  <c:v>0.311608961303462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8678136"/>
        <c:axId val="-2138784584"/>
      </c:lineChart>
      <c:catAx>
        <c:axId val="-2138678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-2138784584"/>
        <c:crosses val="autoZero"/>
        <c:auto val="1"/>
        <c:lblAlgn val="ctr"/>
        <c:lblOffset val="100"/>
        <c:tickLblSkip val="10"/>
        <c:noMultiLvlLbl val="0"/>
      </c:catAx>
      <c:valAx>
        <c:axId val="-2138784584"/>
        <c:scaling>
          <c:orientation val="minMax"/>
          <c:max val="0.4"/>
        </c:scaling>
        <c:delete val="0"/>
        <c:axPos val="l"/>
        <c:majorGridlines/>
        <c:numFmt formatCode=".00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138678136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Positions</c:v>
          </c:tx>
          <c:invertIfNegative val="0"/>
          <c:cat>
            <c:strRef>
              <c:f>'New Threshold'!$A$161:$A$169</c:f>
              <c:strCache>
                <c:ptCount val="9"/>
                <c:pt idx="0">
                  <c:v>C</c:v>
                </c:pt>
                <c:pt idx="1">
                  <c:v>1B</c:v>
                </c:pt>
                <c:pt idx="2">
                  <c:v>2B</c:v>
                </c:pt>
                <c:pt idx="3">
                  <c:v>3B</c:v>
                </c:pt>
                <c:pt idx="4">
                  <c:v>SS</c:v>
                </c:pt>
                <c:pt idx="5">
                  <c:v>LF</c:v>
                </c:pt>
                <c:pt idx="6">
                  <c:v>CF</c:v>
                </c:pt>
                <c:pt idx="7">
                  <c:v>RF</c:v>
                </c:pt>
                <c:pt idx="8">
                  <c:v>DH</c:v>
                </c:pt>
              </c:strCache>
            </c:strRef>
          </c:cat>
          <c:val>
            <c:numRef>
              <c:f>'New Threshold'!$C$161:$C$169</c:f>
              <c:numCache>
                <c:formatCode>General</c:formatCode>
                <c:ptCount val="9"/>
                <c:pt idx="0">
                  <c:v>37.0</c:v>
                </c:pt>
                <c:pt idx="1">
                  <c:v>23.0</c:v>
                </c:pt>
                <c:pt idx="2">
                  <c:v>12.0</c:v>
                </c:pt>
                <c:pt idx="3">
                  <c:v>7.0</c:v>
                </c:pt>
                <c:pt idx="4">
                  <c:v>2.0</c:v>
                </c:pt>
                <c:pt idx="5">
                  <c:v>3.0</c:v>
                </c:pt>
                <c:pt idx="6">
                  <c:v>12.0</c:v>
                </c:pt>
                <c:pt idx="7">
                  <c:v>11.0</c:v>
                </c:pt>
                <c:pt idx="8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6959896"/>
        <c:axId val="-2126906680"/>
      </c:barChart>
      <c:catAx>
        <c:axId val="-2126959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-2126906680"/>
        <c:crosses val="autoZero"/>
        <c:auto val="1"/>
        <c:lblAlgn val="ctr"/>
        <c:lblOffset val="100"/>
        <c:noMultiLvlLbl val="0"/>
      </c:catAx>
      <c:valAx>
        <c:axId val="-2126906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126959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'New Threshold'!$A$143:$A$153</c:f>
              <c:strCache>
                <c:ptCount val="11"/>
                <c:pt idx="0">
                  <c:v>1908-17</c:v>
                </c:pt>
                <c:pt idx="1">
                  <c:v>1918-27</c:v>
                </c:pt>
                <c:pt idx="2">
                  <c:v>1928-37</c:v>
                </c:pt>
                <c:pt idx="3">
                  <c:v>1938-47</c:v>
                </c:pt>
                <c:pt idx="4">
                  <c:v>1948-57</c:v>
                </c:pt>
                <c:pt idx="5">
                  <c:v>1958-67</c:v>
                </c:pt>
                <c:pt idx="6">
                  <c:v>1968-77</c:v>
                </c:pt>
                <c:pt idx="7">
                  <c:v>1978-87</c:v>
                </c:pt>
                <c:pt idx="8">
                  <c:v>1988-97</c:v>
                </c:pt>
                <c:pt idx="9">
                  <c:v>1998-07</c:v>
                </c:pt>
                <c:pt idx="10">
                  <c:v>2008-17</c:v>
                </c:pt>
              </c:strCache>
            </c:strRef>
          </c:cat>
          <c:val>
            <c:numRef>
              <c:f>'New Threshold'!$C$143:$C$153</c:f>
              <c:numCache>
                <c:formatCode>General</c:formatCode>
                <c:ptCount val="11"/>
                <c:pt idx="0">
                  <c:v>2.0</c:v>
                </c:pt>
                <c:pt idx="1">
                  <c:v>9.0</c:v>
                </c:pt>
                <c:pt idx="2">
                  <c:v>2.0</c:v>
                </c:pt>
                <c:pt idx="3">
                  <c:v>4.0</c:v>
                </c:pt>
                <c:pt idx="4">
                  <c:v>12.0</c:v>
                </c:pt>
                <c:pt idx="5">
                  <c:v>13.0</c:v>
                </c:pt>
                <c:pt idx="6">
                  <c:v>15.0</c:v>
                </c:pt>
                <c:pt idx="7">
                  <c:v>40.0</c:v>
                </c:pt>
                <c:pt idx="8">
                  <c:v>18.0</c:v>
                </c:pt>
                <c:pt idx="9">
                  <c:v>14.0</c:v>
                </c:pt>
                <c:pt idx="10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2283256"/>
        <c:axId val="-2122302136"/>
      </c:barChart>
      <c:catAx>
        <c:axId val="-2122283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22302136"/>
        <c:crosses val="autoZero"/>
        <c:auto val="1"/>
        <c:lblAlgn val="ctr"/>
        <c:lblOffset val="100"/>
        <c:noMultiLvlLbl val="0"/>
      </c:catAx>
      <c:valAx>
        <c:axId val="-2122302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2283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5880E-F1F9-284B-A087-D18F1A2B8FE9}" type="datetimeFigureOut">
              <a:rPr lang="en-US" smtClean="0"/>
              <a:t>6/15/18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FD731-B154-C347-BB08-2889E8CB5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0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FD731-B154-C347-BB08-2889E8CB5E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885BFB4-9683-764B-AE58-D2561CA61BF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BFB4-9683-764B-AE58-D2561CA61BF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B13C-3E09-F74E-9BC0-A6729AC813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BFB4-9683-764B-AE58-D2561CA61BF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B13C-3E09-F74E-9BC0-A6729AC813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BFB4-9683-764B-AE58-D2561CA61BF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B13C-3E09-F74E-9BC0-A6729AC81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BFB4-9683-764B-AE58-D2561CA61BF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B13C-3E09-F74E-9BC0-A6729AC81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BFB4-9683-764B-AE58-D2561CA61BF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BFB4-9683-764B-AE58-D2561CA61BF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B13C-3E09-F74E-9BC0-A6729AC81353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BFB4-9683-764B-AE58-D2561CA61BF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B13C-3E09-F74E-9BC0-A6729AC81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BFB4-9683-764B-AE58-D2561CA61BF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B13C-3E09-F74E-9BC0-A6729AC8135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BFB4-9683-764B-AE58-D2561CA61BF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B13C-3E09-F74E-9BC0-A6729AC81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BFB4-9683-764B-AE58-D2561CA61BF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B13C-3E09-F74E-9BC0-A6729AC81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BFB4-9683-764B-AE58-D2561CA61BF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B13C-3E09-F74E-9BC0-A6729AC81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BFB4-9683-764B-AE58-D2561CA61BF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B13C-3E09-F74E-9BC0-A6729AC81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5885BFB4-9683-764B-AE58-D2561CA61BF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CFF3B13C-3E09-F74E-9BC0-A6729AC8135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BFB4-9683-764B-AE58-D2561CA61BF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B13C-3E09-F74E-9BC0-A6729AC8135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BFB4-9683-764B-AE58-D2561CA61BF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B13C-3E09-F74E-9BC0-A6729AC8135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BFB4-9683-764B-AE58-D2561CA61BF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B13C-3E09-F74E-9BC0-A6729AC81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BFB4-9683-764B-AE58-D2561CA61BF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B13C-3E09-F74E-9BC0-A6729AC81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BFB4-9683-764B-AE58-D2561CA61BF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B13C-3E09-F74E-9BC0-A6729AC8135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BFB4-9683-764B-AE58-D2561CA61BF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B13C-3E09-F74E-9BC0-A6729AC813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885BFB4-9683-764B-AE58-D2561CA61BF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CFF3B13C-3E09-F74E-9BC0-A6729AC813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  <p:sldLayoutId id="2147483954" r:id="rId18"/>
    <p:sldLayoutId id="2147483955" r:id="rId19"/>
    <p:sldLayoutId id="2147483956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725675"/>
            <a:ext cx="6477000" cy="2071195"/>
          </a:xfrm>
        </p:spPr>
        <p:txBody>
          <a:bodyPr/>
          <a:lstStyle/>
          <a:p>
            <a:pPr algn="ctr"/>
            <a:r>
              <a:rPr lang="en-US" dirty="0" smtClean="0"/>
              <a:t>The Perfect Platoon</a:t>
            </a:r>
            <a:br>
              <a:rPr lang="en-US" dirty="0" smtClean="0"/>
            </a:br>
            <a:r>
              <a:rPr lang="en-US" dirty="0" smtClean="0"/>
              <a:t>One Man’s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9322" y="4747119"/>
            <a:ext cx="2487478" cy="1483601"/>
          </a:xfrm>
        </p:spPr>
        <p:txBody>
          <a:bodyPr>
            <a:normAutofit/>
          </a:bodyPr>
          <a:lstStyle/>
          <a:p>
            <a:r>
              <a:rPr lang="en-US" dirty="0" smtClean="0"/>
              <a:t>Mark Armour</a:t>
            </a:r>
          </a:p>
          <a:p>
            <a:r>
              <a:rPr lang="en-US" dirty="0" smtClean="0"/>
              <a:t>SABR 48</a:t>
            </a:r>
          </a:p>
          <a:p>
            <a:r>
              <a:rPr lang="en-US" dirty="0" smtClean="0"/>
              <a:t>Pittsburgh PA</a:t>
            </a:r>
          </a:p>
          <a:p>
            <a:r>
              <a:rPr lang="en-US" dirty="0" smtClean="0"/>
              <a:t>June 23,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0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6521"/>
            <a:ext cx="7313613" cy="927967"/>
          </a:xfrm>
        </p:spPr>
        <p:txBody>
          <a:bodyPr/>
          <a:lstStyle/>
          <a:p>
            <a:r>
              <a:rPr lang="en-US" dirty="0" smtClean="0"/>
              <a:t>1952-54 </a:t>
            </a:r>
            <a:r>
              <a:rPr lang="en-US" dirty="0" smtClean="0"/>
              <a:t>Phillies </a:t>
            </a:r>
            <a:r>
              <a:rPr lang="en-US" dirty="0" smtClean="0"/>
              <a:t>Catcher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64" y="5143423"/>
            <a:ext cx="8855028" cy="1515145"/>
          </a:xfrm>
        </p:spPr>
        <p:txBody>
          <a:bodyPr>
            <a:noAutofit/>
          </a:bodyPr>
          <a:lstStyle/>
          <a:p>
            <a:r>
              <a:rPr lang="en-US" sz="3600" dirty="0" smtClean="0"/>
              <a:t>Smoky Burgess and Stan </a:t>
            </a:r>
            <a:r>
              <a:rPr lang="en-US" sz="3600" dirty="0" err="1" smtClean="0"/>
              <a:t>Lopata</a:t>
            </a:r>
            <a:endParaRPr lang="en-US" sz="3600" dirty="0" smtClean="0"/>
          </a:p>
          <a:p>
            <a:r>
              <a:rPr lang="en-US" sz="3600" dirty="0" smtClean="0"/>
              <a:t>Platoon Scores: 84, 84, 92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01" y="1074488"/>
            <a:ext cx="2766881" cy="4068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4" y="1045634"/>
            <a:ext cx="2692409" cy="40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8886"/>
            <a:ext cx="7313613" cy="948090"/>
          </a:xfrm>
        </p:spPr>
        <p:txBody>
          <a:bodyPr/>
          <a:lstStyle/>
          <a:p>
            <a:r>
              <a:rPr lang="en-US" dirty="0" smtClean="0"/>
              <a:t>By 10-year intervals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522970"/>
              </p:ext>
            </p:extLst>
          </p:nvPr>
        </p:nvGraphicFramePr>
        <p:xfrm>
          <a:off x="160970" y="1371600"/>
          <a:ext cx="8983030" cy="525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447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36" y="1516034"/>
            <a:ext cx="7592977" cy="124970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r>
              <a:rPr lang="en-US" sz="3200" dirty="0" smtClean="0"/>
              <a:t>1909 Tigers catcher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r>
              <a:rPr lang="en-US" sz="3200" dirty="0" smtClean="0"/>
              <a:t>Boss Schmidt and Oscar </a:t>
            </a:r>
            <a:r>
              <a:rPr lang="en-US" sz="3200" dirty="0" err="1" smtClean="0"/>
              <a:t>Stanage</a:t>
            </a:r>
            <a:r>
              <a:rPr lang="en-US" sz="3200" dirty="0" smtClean="0"/>
              <a:t> (85)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174859" y="20675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5036" y="2991092"/>
            <a:ext cx="7745377" cy="1003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Last*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5036" y="3769595"/>
            <a:ext cx="8234977" cy="253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r>
              <a:rPr lang="en-US" sz="3200" dirty="0" smtClean="0"/>
              <a:t>2016 Indians CF</a:t>
            </a:r>
            <a:endParaRPr lang="en-US" sz="3200" dirty="0"/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r>
              <a:rPr lang="en-US" sz="3200" dirty="0" smtClean="0"/>
              <a:t>Tyler Naquin and </a:t>
            </a:r>
            <a:r>
              <a:rPr lang="en-US" sz="3200" dirty="0" err="1" smtClean="0"/>
              <a:t>Rajai</a:t>
            </a:r>
            <a:r>
              <a:rPr lang="en-US" sz="3200" dirty="0" smtClean="0"/>
              <a:t> Davis (</a:t>
            </a:r>
            <a:r>
              <a:rPr lang="en-US" sz="3200" dirty="0"/>
              <a:t>85</a:t>
            </a:r>
            <a:r>
              <a:rPr lang="en-US" sz="3200" dirty="0" smtClean="0"/>
              <a:t>)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3200" dirty="0" smtClean="0"/>
              <a:t>2016 Mariners 1B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en-US" sz="3200" dirty="0" smtClean="0"/>
              <a:t>Adam Lind and </a:t>
            </a:r>
            <a:r>
              <a:rPr lang="en-US" sz="3200" dirty="0" err="1" smtClean="0"/>
              <a:t>Dae</a:t>
            </a:r>
            <a:r>
              <a:rPr lang="en-US" sz="3200" dirty="0" smtClean="0"/>
              <a:t>-ho Lee (86)</a:t>
            </a:r>
            <a:endParaRPr lang="en-US" sz="3200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8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89087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Bobby Cox		13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Gene </a:t>
            </a:r>
            <a:r>
              <a:rPr lang="en-US" sz="2800" dirty="0" err="1" smtClean="0"/>
              <a:t>Mauch</a:t>
            </a:r>
            <a:r>
              <a:rPr lang="en-US" sz="2800" dirty="0" smtClean="0"/>
              <a:t>		7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err="1" smtClean="0"/>
              <a:t>Tris</a:t>
            </a:r>
            <a:r>
              <a:rPr lang="en-US" sz="2800" dirty="0" smtClean="0"/>
              <a:t> Speaker		5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Sparky Anderson 	5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Davey Johnson		5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Ralph </a:t>
            </a:r>
            <a:r>
              <a:rPr lang="en-US" sz="2800" dirty="0" err="1" smtClean="0"/>
              <a:t>Houk</a:t>
            </a:r>
            <a:r>
              <a:rPr lang="en-US" sz="2800" dirty="0" smtClean="0"/>
              <a:t> 		4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Jim Leyland		4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Jim Tracy			4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err="1" smtClean="0"/>
              <a:t>Jimy</a:t>
            </a:r>
            <a:r>
              <a:rPr lang="en-US" sz="2800" dirty="0" smtClean="0"/>
              <a:t> Williams		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4859" y="20675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0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2550"/>
            <a:ext cx="7313613" cy="822871"/>
          </a:xfrm>
        </p:spPr>
        <p:txBody>
          <a:bodyPr/>
          <a:lstStyle/>
          <a:p>
            <a:r>
              <a:rPr lang="en-US" dirty="0" err="1" smtClean="0"/>
              <a:t>Tris</a:t>
            </a:r>
            <a:r>
              <a:rPr lang="en-US" dirty="0" smtClean="0"/>
              <a:t> Speaker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364792"/>
            <a:ext cx="7313613" cy="226121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1919 RF (95)	Elmer Smith, Joe Wood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1921 RF (96)	Elmer Smith, Joe Wood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1921 1B (93)	Doc Johnston, George Burns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1922 LF (90)	Charlie Jamieson, Joe Evans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1925 C (82)	Glenn Myatt, Luke Sewell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4859" y="20675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52998a_lg-1000x6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58" y="1232760"/>
            <a:ext cx="4948918" cy="296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3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4096"/>
            <a:ext cx="7313613" cy="885712"/>
          </a:xfrm>
        </p:spPr>
        <p:txBody>
          <a:bodyPr/>
          <a:lstStyle/>
          <a:p>
            <a:r>
              <a:rPr lang="en-US" dirty="0" smtClean="0"/>
              <a:t>Bobby Cox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0490" y="2122366"/>
            <a:ext cx="6146678" cy="473563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3B:  </a:t>
            </a:r>
            <a:r>
              <a:rPr lang="en-US" sz="3000" dirty="0" err="1" smtClean="0"/>
              <a:t>Rance</a:t>
            </a:r>
            <a:r>
              <a:rPr lang="en-US" sz="3000" dirty="0" smtClean="0"/>
              <a:t> </a:t>
            </a:r>
            <a:r>
              <a:rPr lang="en-US" sz="3000" dirty="0" err="1" smtClean="0"/>
              <a:t>Mulliniks</a:t>
            </a:r>
            <a:r>
              <a:rPr lang="en-US" sz="3000" dirty="0" smtClean="0"/>
              <a:t>, Dane </a:t>
            </a:r>
            <a:r>
              <a:rPr lang="en-US" sz="3000" dirty="0" err="1" smtClean="0"/>
              <a:t>Iorg</a:t>
            </a:r>
            <a:endParaRPr lang="en-US" sz="3000" dirty="0" smtClean="0"/>
          </a:p>
          <a:p>
            <a:pPr lvl="1"/>
            <a:r>
              <a:rPr lang="en-US" sz="3000" dirty="0" smtClean="0"/>
              <a:t>1982-1985</a:t>
            </a:r>
            <a:endParaRPr lang="en-US" sz="3000" dirty="0"/>
          </a:p>
          <a:p>
            <a:r>
              <a:rPr lang="en-US" sz="3000" dirty="0" smtClean="0"/>
              <a:t>C: Ernie Whitt and Buck Martinez</a:t>
            </a:r>
          </a:p>
          <a:p>
            <a:pPr lvl="1"/>
            <a:r>
              <a:rPr lang="en-US" sz="3000" dirty="0" smtClean="0"/>
              <a:t>1982-1984, 1986</a:t>
            </a:r>
          </a:p>
          <a:p>
            <a:r>
              <a:rPr lang="en-US" sz="3000" dirty="0" smtClean="0"/>
              <a:t>LF: Dave Collins, George Bell</a:t>
            </a:r>
          </a:p>
          <a:p>
            <a:pPr lvl="1"/>
            <a:r>
              <a:rPr lang="en-US" sz="3000" dirty="0" smtClean="0"/>
              <a:t>1984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5772840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288"/>
            <a:ext cx="3260489" cy="490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5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6521"/>
            <a:ext cx="7313613" cy="927967"/>
          </a:xfrm>
        </p:spPr>
        <p:txBody>
          <a:bodyPr/>
          <a:lstStyle/>
          <a:p>
            <a:r>
              <a:rPr lang="en-US" dirty="0" smtClean="0"/>
              <a:t>1949 Cardinals CF == 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64" y="4721233"/>
            <a:ext cx="8855028" cy="19373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Musial 68/69 against RHP (the other at 1B)</a:t>
            </a:r>
          </a:p>
          <a:p>
            <a:r>
              <a:rPr lang="en-US" sz="2800" dirty="0" smtClean="0"/>
              <a:t>Chuck </a:t>
            </a:r>
            <a:r>
              <a:rPr lang="en-US" sz="2800" dirty="0" err="1" smtClean="0"/>
              <a:t>Diering</a:t>
            </a:r>
            <a:r>
              <a:rPr lang="en-US" sz="2800" dirty="0" smtClean="0"/>
              <a:t> 78/88 against LHP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81" y="1308504"/>
            <a:ext cx="2498197" cy="3022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50" y="1097364"/>
            <a:ext cx="2218723" cy="336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6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03238"/>
            <a:ext cx="3878733" cy="600392"/>
          </a:xfrm>
        </p:spPr>
        <p:txBody>
          <a:bodyPr/>
          <a:lstStyle/>
          <a:p>
            <a:r>
              <a:rPr lang="en-US" dirty="0" smtClean="0"/>
              <a:t>Hall of Famers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84" y="1346201"/>
            <a:ext cx="5019939" cy="47917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Tony Perez</a:t>
            </a:r>
          </a:p>
          <a:p>
            <a:pPr lvl="1"/>
            <a:r>
              <a:rPr lang="en-US" sz="2600" dirty="0" smtClean="0"/>
              <a:t>1965 Reds 1B</a:t>
            </a:r>
          </a:p>
          <a:p>
            <a:r>
              <a:rPr lang="en-US" sz="2800" dirty="0"/>
              <a:t>Carl Yastrzemski &amp; Tony Perez</a:t>
            </a:r>
          </a:p>
          <a:p>
            <a:pPr lvl="1"/>
            <a:r>
              <a:rPr lang="en-US" sz="2800" dirty="0"/>
              <a:t>1982 Red Sox </a:t>
            </a:r>
            <a:r>
              <a:rPr lang="en-US" sz="2800" dirty="0" smtClean="0"/>
              <a:t>DH</a:t>
            </a:r>
            <a:endParaRPr lang="en-US" sz="2800" dirty="0"/>
          </a:p>
          <a:p>
            <a:r>
              <a:rPr lang="en-US" sz="2800" dirty="0" smtClean="0"/>
              <a:t>Pete Rose &amp; Tony Perez</a:t>
            </a:r>
            <a:endParaRPr lang="en-US" sz="2800" dirty="0"/>
          </a:p>
          <a:p>
            <a:pPr lvl="1"/>
            <a:r>
              <a:rPr lang="en-US" sz="2800" dirty="0"/>
              <a:t>1985 Reds </a:t>
            </a:r>
            <a:r>
              <a:rPr lang="en-US" sz="2800" dirty="0" smtClean="0"/>
              <a:t>1B</a:t>
            </a:r>
          </a:p>
          <a:p>
            <a:r>
              <a:rPr lang="en-US" sz="2800" dirty="0" smtClean="0"/>
              <a:t>Ken Griffey Jr.</a:t>
            </a:r>
          </a:p>
          <a:p>
            <a:pPr lvl="1"/>
            <a:r>
              <a:rPr lang="en-US" sz="2800" dirty="0" smtClean="0"/>
              <a:t>2009 Mariners DH</a:t>
            </a:r>
          </a:p>
          <a:p>
            <a:pPr lvl="1"/>
            <a:endParaRPr lang="en-US" sz="2800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101-546F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70" y="1346200"/>
            <a:ext cx="32131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6521"/>
            <a:ext cx="7313613" cy="927967"/>
          </a:xfrm>
        </p:spPr>
        <p:txBody>
          <a:bodyPr/>
          <a:lstStyle/>
          <a:p>
            <a:r>
              <a:rPr lang="en-US" dirty="0" smtClean="0"/>
              <a:t>1972 Phillies 2B == 99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64" y="4937223"/>
            <a:ext cx="8855028" cy="1721346"/>
          </a:xfrm>
        </p:spPr>
        <p:txBody>
          <a:bodyPr>
            <a:noAutofit/>
          </a:bodyPr>
          <a:lstStyle/>
          <a:p>
            <a:r>
              <a:rPr lang="en-US" sz="2800" dirty="0" smtClean="0"/>
              <a:t>July 1, Harmon started against a RHP</a:t>
            </a:r>
          </a:p>
          <a:p>
            <a:r>
              <a:rPr lang="en-US" sz="2800" dirty="0" smtClean="0"/>
              <a:t>September 30, neither started</a:t>
            </a:r>
          </a:p>
          <a:p>
            <a:r>
              <a:rPr lang="en-US" sz="2800" dirty="0" smtClean="0"/>
              <a:t>154/156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74487"/>
            <a:ext cx="2537516" cy="3524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34" y="1074487"/>
            <a:ext cx="2463365" cy="35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5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6521"/>
            <a:ext cx="7313613" cy="927967"/>
          </a:xfrm>
        </p:spPr>
        <p:txBody>
          <a:bodyPr/>
          <a:lstStyle/>
          <a:p>
            <a:r>
              <a:rPr lang="en-US" dirty="0" smtClean="0"/>
              <a:t>1979 Twins 2B == 99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64" y="4721233"/>
            <a:ext cx="8855028" cy="19373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August 8, </a:t>
            </a:r>
            <a:r>
              <a:rPr lang="en-US" sz="2800" dirty="0" err="1" smtClean="0"/>
              <a:t>Wilfong</a:t>
            </a:r>
            <a:r>
              <a:rPr lang="en-US" sz="2800" dirty="0" smtClean="0"/>
              <a:t> plays against LHP</a:t>
            </a:r>
          </a:p>
          <a:p>
            <a:r>
              <a:rPr lang="en-US" sz="2800" dirty="0" smtClean="0"/>
              <a:t>September 28</a:t>
            </a:r>
            <a:r>
              <a:rPr lang="en-US" sz="2800" dirty="0"/>
              <a:t>, </a:t>
            </a:r>
            <a:r>
              <a:rPr lang="en-US" sz="2800" dirty="0" err="1"/>
              <a:t>Wilfong</a:t>
            </a:r>
            <a:r>
              <a:rPr lang="en-US" sz="2800" dirty="0"/>
              <a:t> plays against </a:t>
            </a:r>
            <a:r>
              <a:rPr lang="en-US" sz="2800" dirty="0" smtClean="0"/>
              <a:t>LHP</a:t>
            </a:r>
          </a:p>
          <a:p>
            <a:r>
              <a:rPr lang="en-US" sz="2800" dirty="0" smtClean="0"/>
              <a:t>160/162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81" y="1074487"/>
            <a:ext cx="2498197" cy="3490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34" y="1097364"/>
            <a:ext cx="2393355" cy="336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8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Matty</a:t>
            </a:r>
            <a:r>
              <a:rPr lang="en-US" dirty="0" smtClean="0"/>
              <a:t> Alou and Manny </a:t>
            </a:r>
            <a:r>
              <a:rPr lang="en-US" dirty="0" err="1" smtClean="0"/>
              <a:t>Mota</a:t>
            </a:r>
            <a:endParaRPr lang="en-US" dirty="0"/>
          </a:p>
        </p:txBody>
      </p:sp>
      <p:pic>
        <p:nvPicPr>
          <p:cNvPr id="4" name="Content Placeholder 3" descr="AlouMot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58" r="-14558"/>
          <a:stretch>
            <a:fillRect/>
          </a:stretch>
        </p:blipFill>
        <p:spPr>
          <a:xfrm>
            <a:off x="258763" y="1762125"/>
            <a:ext cx="8647112" cy="4864100"/>
          </a:xfrm>
        </p:spPr>
      </p:pic>
    </p:spTree>
    <p:extLst>
      <p:ext uri="{BB962C8B-B14F-4D97-AF65-F5344CB8AC3E}">
        <p14:creationId xmlns:p14="http://schemas.microsoft.com/office/powerpoint/2010/main" val="297089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6521"/>
            <a:ext cx="7313613" cy="927967"/>
          </a:xfrm>
        </p:spPr>
        <p:txBody>
          <a:bodyPr/>
          <a:lstStyle/>
          <a:p>
            <a:r>
              <a:rPr lang="en-US" dirty="0" smtClean="0"/>
              <a:t>1983 Blue Jays C == 99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64" y="4688673"/>
            <a:ext cx="8855028" cy="19698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June 5, Martinez plays against RHP</a:t>
            </a:r>
          </a:p>
          <a:p>
            <a:r>
              <a:rPr lang="en-US" sz="2800" dirty="0" smtClean="0"/>
              <a:t>June 30, Martinez plays against RHP</a:t>
            </a:r>
          </a:p>
          <a:p>
            <a:r>
              <a:rPr lang="en-US" sz="2800" dirty="0" smtClean="0"/>
              <a:t>160/162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18" y="1074487"/>
            <a:ext cx="2493522" cy="3490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049" y="1097364"/>
            <a:ext cx="2362925" cy="336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8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6521"/>
            <a:ext cx="7313613" cy="927967"/>
          </a:xfrm>
        </p:spPr>
        <p:txBody>
          <a:bodyPr/>
          <a:lstStyle/>
          <a:p>
            <a:r>
              <a:rPr lang="en-US" dirty="0" smtClean="0"/>
              <a:t>1966 Phillies C == 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64" y="5063117"/>
            <a:ext cx="8855028" cy="159545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July 31, </a:t>
            </a:r>
            <a:r>
              <a:rPr lang="en-US" sz="2800" dirty="0" err="1" smtClean="0"/>
              <a:t>Uecker</a:t>
            </a:r>
            <a:r>
              <a:rPr lang="en-US" sz="2800" dirty="0" smtClean="0"/>
              <a:t> caught second game of DH against RHP</a:t>
            </a:r>
          </a:p>
          <a:p>
            <a:r>
              <a:rPr lang="en-US" sz="2800" dirty="0" smtClean="0"/>
              <a:t>September: Jimmie Schaefer, ugh.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85" y="1308504"/>
            <a:ext cx="2299693" cy="3308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48" y="1243826"/>
            <a:ext cx="2403726" cy="333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6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6521"/>
            <a:ext cx="7313613" cy="927967"/>
          </a:xfrm>
        </p:spPr>
        <p:txBody>
          <a:bodyPr/>
          <a:lstStyle/>
          <a:p>
            <a:r>
              <a:rPr lang="en-US" dirty="0" smtClean="0"/>
              <a:t>1965-68 Pirates 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64" y="4574713"/>
            <a:ext cx="8855028" cy="20838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(1965 </a:t>
            </a:r>
            <a:r>
              <a:rPr lang="en-US" sz="2800" dirty="0" err="1" smtClean="0"/>
              <a:t>Virdon</a:t>
            </a:r>
            <a:r>
              <a:rPr lang="en-US" sz="2800" dirty="0" smtClean="0"/>
              <a:t>/</a:t>
            </a:r>
            <a:r>
              <a:rPr lang="en-US" sz="2800" dirty="0" err="1" smtClean="0"/>
              <a:t>Mota</a:t>
            </a:r>
            <a:r>
              <a:rPr lang="en-US" sz="2800" dirty="0" smtClean="0"/>
              <a:t> == 97)</a:t>
            </a:r>
          </a:p>
          <a:p>
            <a:r>
              <a:rPr lang="en-US" sz="2800" dirty="0" smtClean="0"/>
              <a:t>1966 Alou/</a:t>
            </a:r>
            <a:r>
              <a:rPr lang="en-US" sz="2800" dirty="0" err="1" smtClean="0"/>
              <a:t>Mota</a:t>
            </a:r>
            <a:r>
              <a:rPr lang="en-US" sz="2800" dirty="0" smtClean="0"/>
              <a:t> == 97</a:t>
            </a:r>
          </a:p>
          <a:p>
            <a:r>
              <a:rPr lang="en-US" sz="2800" dirty="0" smtClean="0"/>
              <a:t>1967 Alou/</a:t>
            </a:r>
            <a:r>
              <a:rPr lang="en-US" sz="2800" dirty="0" err="1" smtClean="0"/>
              <a:t>Mota</a:t>
            </a:r>
            <a:r>
              <a:rPr lang="en-US" sz="2800" dirty="0" smtClean="0"/>
              <a:t> == 96</a:t>
            </a:r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18" y="1096682"/>
            <a:ext cx="2349329" cy="3247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049" y="1133747"/>
            <a:ext cx="2264171" cy="31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Platoon HOF: Initial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Tris</a:t>
            </a:r>
            <a:r>
              <a:rPr lang="en-US" sz="3200" dirty="0" smtClean="0"/>
              <a:t> Speaker, Gene </a:t>
            </a:r>
            <a:r>
              <a:rPr lang="en-US" sz="3200" dirty="0" err="1" smtClean="0"/>
              <a:t>Mauch</a:t>
            </a:r>
            <a:r>
              <a:rPr lang="en-US" sz="3200" dirty="0" smtClean="0"/>
              <a:t>, Bobby </a:t>
            </a:r>
            <a:r>
              <a:rPr lang="en-US" sz="3200" dirty="0" smtClean="0"/>
              <a:t>Cox</a:t>
            </a:r>
          </a:p>
          <a:p>
            <a:r>
              <a:rPr lang="en-US" sz="3200" dirty="0" smtClean="0"/>
              <a:t>Smoky Burgess, Stan </a:t>
            </a:r>
            <a:r>
              <a:rPr lang="en-US" sz="3200" dirty="0" err="1" smtClean="0"/>
              <a:t>Lopata</a:t>
            </a:r>
            <a:endParaRPr lang="en-US" sz="3200" dirty="0" smtClean="0"/>
          </a:p>
          <a:p>
            <a:r>
              <a:rPr lang="en-US" sz="3200" dirty="0" smtClean="0"/>
              <a:t>Ernie Whitt, Buck Martinez</a:t>
            </a:r>
          </a:p>
          <a:p>
            <a:r>
              <a:rPr lang="en-US" sz="3200" dirty="0" err="1" smtClean="0"/>
              <a:t>Rance</a:t>
            </a:r>
            <a:r>
              <a:rPr lang="en-US" sz="3200" dirty="0" smtClean="0"/>
              <a:t> </a:t>
            </a:r>
            <a:r>
              <a:rPr lang="en-US" sz="3200" dirty="0" err="1" smtClean="0"/>
              <a:t>Mulliniks</a:t>
            </a:r>
            <a:r>
              <a:rPr lang="en-US" sz="3200" dirty="0" smtClean="0"/>
              <a:t>, Garth </a:t>
            </a:r>
            <a:r>
              <a:rPr lang="en-US" sz="3200" dirty="0" err="1" smtClean="0"/>
              <a:t>Iorg</a:t>
            </a:r>
            <a:endParaRPr lang="en-US" sz="3200" dirty="0" smtClean="0"/>
          </a:p>
          <a:p>
            <a:r>
              <a:rPr lang="en-US" sz="3200" dirty="0" err="1" smtClean="0"/>
              <a:t>Matty</a:t>
            </a:r>
            <a:r>
              <a:rPr lang="en-US" sz="3200" dirty="0" smtClean="0"/>
              <a:t> Alou, Manny </a:t>
            </a:r>
            <a:r>
              <a:rPr lang="en-US" sz="3200" dirty="0" err="1" smtClean="0"/>
              <a:t>Mota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178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$(KGrHqQOKpEE1rfz)z,9BNg(im7WHQ___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25" r="-22125"/>
          <a:stretch>
            <a:fillRect/>
          </a:stretch>
        </p:blipFill>
        <p:spPr>
          <a:xfrm>
            <a:off x="-1430955" y="203199"/>
            <a:ext cx="11785749" cy="6536267"/>
          </a:xfrm>
        </p:spPr>
      </p:pic>
    </p:spTree>
    <p:extLst>
      <p:ext uri="{BB962C8B-B14F-4D97-AF65-F5344CB8AC3E}">
        <p14:creationId xmlns:p14="http://schemas.microsoft.com/office/powerpoint/2010/main" val="229446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1966 Pirates Centerfield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158" y="1514051"/>
            <a:ext cx="8156945" cy="4444472"/>
          </a:xfrm>
        </p:spPr>
        <p:txBody>
          <a:bodyPr/>
          <a:lstStyle/>
          <a:p>
            <a:r>
              <a:rPr lang="en-US" sz="2800" dirty="0" smtClean="0"/>
              <a:t>When facing RHP (122 games)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Alou 119 (97.5%)</a:t>
            </a:r>
          </a:p>
          <a:p>
            <a:pPr lvl="1"/>
            <a:r>
              <a:rPr lang="en-US" sz="2800" dirty="0" err="1" smtClean="0"/>
              <a:t>Mota</a:t>
            </a:r>
            <a:r>
              <a:rPr lang="en-US" sz="2800" dirty="0" smtClean="0"/>
              <a:t> 2</a:t>
            </a:r>
          </a:p>
          <a:p>
            <a:pPr lvl="1"/>
            <a:r>
              <a:rPr lang="en-US" sz="2800" dirty="0" smtClean="0"/>
              <a:t>Clemente 1</a:t>
            </a:r>
          </a:p>
          <a:p>
            <a:r>
              <a:rPr lang="en-US" sz="2800" dirty="0" smtClean="0"/>
              <a:t>When facing LHP (40 games)</a:t>
            </a:r>
          </a:p>
          <a:p>
            <a:pPr lvl="1"/>
            <a:r>
              <a:rPr lang="en-US" sz="2800" dirty="0" err="1" smtClean="0">
                <a:solidFill>
                  <a:srgbClr val="FF0000"/>
                </a:solidFill>
              </a:rPr>
              <a:t>Mota</a:t>
            </a:r>
            <a:r>
              <a:rPr lang="en-US" sz="2800" dirty="0" smtClean="0">
                <a:solidFill>
                  <a:srgbClr val="FF0000"/>
                </a:solidFill>
              </a:rPr>
              <a:t> 38 (95%)</a:t>
            </a:r>
          </a:p>
          <a:p>
            <a:pPr lvl="1"/>
            <a:r>
              <a:rPr lang="en-US" sz="2800" dirty="0" smtClean="0"/>
              <a:t>Alou 2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Platoon Score: 157/162 = .969 OR </a:t>
            </a:r>
            <a:r>
              <a:rPr lang="mr-IN" sz="2800" dirty="0" smtClean="0">
                <a:solidFill>
                  <a:srgbClr val="FF0000"/>
                </a:solidFill>
              </a:rPr>
              <a:t>…</a:t>
            </a:r>
            <a:r>
              <a:rPr lang="en-US" sz="2800" dirty="0" smtClean="0">
                <a:solidFill>
                  <a:srgbClr val="FF0000"/>
                </a:solidFill>
              </a:rPr>
              <a:t>  97</a:t>
            </a:r>
          </a:p>
        </p:txBody>
      </p:sp>
    </p:spTree>
    <p:extLst>
      <p:ext uri="{BB962C8B-B14F-4D97-AF65-F5344CB8AC3E}">
        <p14:creationId xmlns:p14="http://schemas.microsoft.com/office/powerpoint/2010/main" val="51204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Platoon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34" y="1735137"/>
            <a:ext cx="8433726" cy="462963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Platoon Score</a:t>
            </a:r>
            <a:r>
              <a:rPr lang="en-US" sz="2800" dirty="0" smtClean="0"/>
              <a:t>: How often manager employs two-person platoon “correctly”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Perfect Platoon</a:t>
            </a:r>
            <a:r>
              <a:rPr lang="en-US" sz="2800" dirty="0" smtClean="0"/>
              <a:t>:  Platoon Score = 100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Fulltime Platoon</a:t>
            </a:r>
            <a:endParaRPr lang="en-US" sz="2800" dirty="0"/>
          </a:p>
          <a:p>
            <a:pPr lvl="1"/>
            <a:r>
              <a:rPr lang="en-US" sz="2600" dirty="0" smtClean="0"/>
              <a:t>80% “compliance” from each half</a:t>
            </a:r>
          </a:p>
          <a:p>
            <a:pPr lvl="1"/>
            <a:r>
              <a:rPr lang="en-US" sz="2600" dirty="0" smtClean="0"/>
              <a:t>Switch hitters allowed (only for one half of platoon)</a:t>
            </a:r>
          </a:p>
          <a:p>
            <a:pPr lvl="1"/>
            <a:r>
              <a:rPr lang="en-US" sz="2600" dirty="0" smtClean="0"/>
              <a:t>Starting lineups only</a:t>
            </a:r>
          </a:p>
          <a:p>
            <a:pPr lvl="1"/>
            <a:r>
              <a:rPr lang="en-US" sz="2600" dirty="0" smtClean="0"/>
              <a:t>What players does on “off days” of no matter.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5405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6521"/>
            <a:ext cx="7313613" cy="927967"/>
          </a:xfrm>
        </p:spPr>
        <p:txBody>
          <a:bodyPr/>
          <a:lstStyle/>
          <a:p>
            <a:r>
              <a:rPr lang="en-US" dirty="0" smtClean="0"/>
              <a:t>1956 Dodgers 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64" y="3451384"/>
            <a:ext cx="8855028" cy="32071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Snider started 137 (of 140) against RHP</a:t>
            </a:r>
          </a:p>
          <a:p>
            <a:r>
              <a:rPr lang="en-US" sz="2800" dirty="0" err="1" smtClean="0"/>
              <a:t>Furillo</a:t>
            </a:r>
            <a:r>
              <a:rPr lang="en-US" sz="2800" dirty="0" smtClean="0"/>
              <a:t> started 3 (of 14) against LHP</a:t>
            </a:r>
          </a:p>
          <a:p>
            <a:r>
              <a:rPr lang="en-US" sz="2800" dirty="0" smtClean="0"/>
              <a:t>Platoon Score 91</a:t>
            </a:r>
          </a:p>
          <a:p>
            <a:r>
              <a:rPr lang="en-US" sz="2800" dirty="0" smtClean="0"/>
              <a:t>DUKE SNIDER CLAUSE: 80% compliance from each half of the platoon</a:t>
            </a:r>
            <a:endParaRPr lang="en-US" sz="2800" dirty="0"/>
          </a:p>
          <a:p>
            <a:endParaRPr lang="en-US" sz="2800" dirty="0" smtClean="0"/>
          </a:p>
        </p:txBody>
      </p:sp>
      <p:pic>
        <p:nvPicPr>
          <p:cNvPr id="4" name="Picture 3" descr="duke-1956-150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98" y="1074488"/>
            <a:ext cx="3126648" cy="2180104"/>
          </a:xfrm>
          <a:prstGeom prst="rect">
            <a:avLst/>
          </a:prstGeom>
        </p:spPr>
      </p:pic>
      <p:pic>
        <p:nvPicPr>
          <p:cNvPr id="5" name="Picture 4" descr="Furill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801" y="1074488"/>
            <a:ext cx="3357837" cy="237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3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1656"/>
            <a:ext cx="7313613" cy="755910"/>
          </a:xfrm>
        </p:spPr>
        <p:txBody>
          <a:bodyPr/>
          <a:lstStyle/>
          <a:p>
            <a:r>
              <a:rPr lang="en-US" dirty="0" smtClean="0"/>
              <a:t>LH Starter %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489106"/>
              </p:ext>
            </p:extLst>
          </p:nvPr>
        </p:nvGraphicFramePr>
        <p:xfrm>
          <a:off x="151203" y="967566"/>
          <a:ext cx="8992797" cy="589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3833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Fulltime </a:t>
            </a:r>
            <a:r>
              <a:rPr lang="en-US" dirty="0" smtClean="0"/>
              <a:t>Platoons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Both players remain productive and healthy</a:t>
            </a:r>
          </a:p>
          <a:p>
            <a:r>
              <a:rPr lang="en-US" sz="2800" dirty="0" smtClean="0"/>
              <a:t>Players at “compatible” positions need to stay </a:t>
            </a:r>
            <a:r>
              <a:rPr lang="en-US" sz="2800" dirty="0"/>
              <a:t>productive and </a:t>
            </a:r>
            <a:r>
              <a:rPr lang="en-US" sz="2800" dirty="0" smtClean="0"/>
              <a:t>healthy</a:t>
            </a:r>
          </a:p>
          <a:p>
            <a:r>
              <a:rPr lang="en-US" sz="2800" dirty="0" smtClean="0"/>
              <a:t>Manager needs the confidence/ego to stick with his plan</a:t>
            </a:r>
          </a:p>
          <a:p>
            <a:r>
              <a:rPr lang="en-US" sz="2800" dirty="0"/>
              <a:t>Roster must be large enough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6426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Perfect Platoon</a:t>
            </a:r>
            <a:r>
              <a:rPr lang="en-US" sz="2800" dirty="0"/>
              <a:t>:  </a:t>
            </a:r>
            <a:r>
              <a:rPr lang="en-US" sz="2800" dirty="0" smtClean="0"/>
              <a:t>NEVER</a:t>
            </a: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Fulltime </a:t>
            </a:r>
            <a:r>
              <a:rPr lang="en-US" sz="2800" dirty="0" smtClean="0">
                <a:solidFill>
                  <a:srgbClr val="FF0000"/>
                </a:solidFill>
              </a:rPr>
              <a:t>Platoon:  </a:t>
            </a:r>
            <a:r>
              <a:rPr lang="en-US" sz="2800" dirty="0" smtClean="0"/>
              <a:t>136 Times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2405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Position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4859" y="20675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463960"/>
              </p:ext>
            </p:extLst>
          </p:nvPr>
        </p:nvGraphicFramePr>
        <p:xfrm>
          <a:off x="143086" y="1371600"/>
          <a:ext cx="8835472" cy="525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022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23806</TotalTime>
  <Words>534</Words>
  <Application>Microsoft Macintosh PowerPoint</Application>
  <PresentationFormat>On-screen Show (4:3)</PresentationFormat>
  <Paragraphs>115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Inkwell</vt:lpstr>
      <vt:lpstr>The Perfect Platoon One Man’s Search</vt:lpstr>
      <vt:lpstr> Matty Alou and Manny Mota</vt:lpstr>
      <vt:lpstr>1966 Pirates Centerfield</vt:lpstr>
      <vt:lpstr>Platoon Score</vt:lpstr>
      <vt:lpstr>1956 Dodgers CF</vt:lpstr>
      <vt:lpstr>LH Starter %</vt:lpstr>
      <vt:lpstr>Keys to Fulltime Platoons</vt:lpstr>
      <vt:lpstr>Frequency?</vt:lpstr>
      <vt:lpstr>By Position</vt:lpstr>
      <vt:lpstr>1952-54 Phillies Catcher</vt:lpstr>
      <vt:lpstr>By 10-year intervals</vt:lpstr>
      <vt:lpstr>First*</vt:lpstr>
      <vt:lpstr>By Manager</vt:lpstr>
      <vt:lpstr>Tris Speaker</vt:lpstr>
      <vt:lpstr>Bobby Cox</vt:lpstr>
      <vt:lpstr>1949 Cardinals CF == 93</vt:lpstr>
      <vt:lpstr>Hall of Famers</vt:lpstr>
      <vt:lpstr>1972 Phillies 2B == 99</vt:lpstr>
      <vt:lpstr>1979 Twins 2B == 99</vt:lpstr>
      <vt:lpstr>1983 Blue Jays C == 99</vt:lpstr>
      <vt:lpstr>1966 Phillies C == 96</vt:lpstr>
      <vt:lpstr>1965-68 Pirates CF</vt:lpstr>
      <vt:lpstr>Platoon HOF: Initial Class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Perfect Platoon One Man’s Search</dc:title>
  <dc:creator>Mark Armour</dc:creator>
  <cp:lastModifiedBy>Mark Armour</cp:lastModifiedBy>
  <cp:revision>66</cp:revision>
  <dcterms:created xsi:type="dcterms:W3CDTF">2018-04-26T21:56:48Z</dcterms:created>
  <dcterms:modified xsi:type="dcterms:W3CDTF">2018-06-17T01:01:34Z</dcterms:modified>
</cp:coreProperties>
</file>