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2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Burbridge" initials="JB" lastIdx="1" clrIdx="0">
    <p:extLst>
      <p:ext uri="{19B8F6BF-5375-455C-9EA6-DF929625EA0E}">
        <p15:presenceInfo xmlns:p15="http://schemas.microsoft.com/office/powerpoint/2012/main" userId="S::burbridg@elon.edu::026f7762-7875-4780-bd85-4d2c550a49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7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8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2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0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8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1B10-BFAD-4FB3-B2C5-9AD69EA6F66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24C7-7CFB-49EA-B9A7-5BB8C1B4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6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19D9-73E8-4376-A548-7F78AC81A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766" y="3071183"/>
            <a:ext cx="7432722" cy="2590027"/>
          </a:xfrm>
        </p:spPr>
        <p:txBody>
          <a:bodyPr anchor="t">
            <a:normAutofit/>
          </a:bodyPr>
          <a:lstStyle/>
          <a:p>
            <a:pPr algn="l"/>
            <a:r>
              <a:rPr lang="en-US" sz="7000"/>
              <a:t>Jackie Robinson Comes to Baltimore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A2EA4-8985-4056-8258-C63E3347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766" y="1553518"/>
            <a:ext cx="7432721" cy="1281733"/>
          </a:xfrm>
        </p:spPr>
        <p:txBody>
          <a:bodyPr anchor="b">
            <a:normAutofit/>
          </a:bodyPr>
          <a:lstStyle/>
          <a:p>
            <a:pPr algn="l"/>
            <a:endParaRPr lang="en-US" sz="2200" dirty="0"/>
          </a:p>
          <a:p>
            <a:pPr algn="l"/>
            <a:r>
              <a:rPr lang="en-US" sz="2200" dirty="0"/>
              <a:t>SABR50</a:t>
            </a:r>
          </a:p>
          <a:p>
            <a:pPr algn="l"/>
            <a:r>
              <a:rPr lang="en-US" sz="2200" dirty="0"/>
              <a:t>August 19, 2022</a:t>
            </a:r>
          </a:p>
        </p:txBody>
      </p:sp>
    </p:spTree>
    <p:extLst>
      <p:ext uri="{BB962C8B-B14F-4D97-AF65-F5344CB8AC3E}">
        <p14:creationId xmlns:p14="http://schemas.microsoft.com/office/powerpoint/2010/main" val="6052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4641-DF79-45B7-B017-86D86863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b="1" dirty="0"/>
              <a:t>Second Visit-June 6-8</a:t>
            </a:r>
          </a:p>
        </p:txBody>
      </p:sp>
      <p:pic>
        <p:nvPicPr>
          <p:cNvPr id="6" name="Content Placeholder 5" descr="A baseball stadium with a full crowd&#10;&#10;Description automatically generated with low confidence">
            <a:extLst>
              <a:ext uri="{FF2B5EF4-FFF2-40B4-BE49-F238E27FC236}">
                <a16:creationId xmlns:a16="http://schemas.microsoft.com/office/drawing/2014/main" id="{15140AAA-9973-4622-8588-A9EFCD751C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7" r="25452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D61B-1E8E-462C-9198-A625AA6D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619" y="2308484"/>
            <a:ext cx="3489990" cy="400160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Jackie missed opener due to strained calf muscle </a:t>
            </a:r>
          </a:p>
          <a:p>
            <a:r>
              <a:rPr lang="en-US" sz="2000" dirty="0"/>
              <a:t>Played in  second game which Royals won  5-4 </a:t>
            </a:r>
          </a:p>
          <a:p>
            <a:r>
              <a:rPr lang="en-US" sz="2000" dirty="0"/>
              <a:t>Final play at home plate resulted in Jim </a:t>
            </a:r>
            <a:r>
              <a:rPr lang="en-US" sz="2000" dirty="0" err="1"/>
              <a:t>Honochick</a:t>
            </a:r>
            <a:r>
              <a:rPr lang="en-US" sz="2000" dirty="0"/>
              <a:t> and Herman Franks scuffling</a:t>
            </a:r>
          </a:p>
          <a:p>
            <a:r>
              <a:rPr lang="en-US" sz="2000" dirty="0"/>
              <a:t>Players and some fans joined fight</a:t>
            </a:r>
          </a:p>
          <a:p>
            <a:r>
              <a:rPr lang="en-US" sz="2000" dirty="0"/>
              <a:t>Wrath of fans quickly turned to Jackie as mob marched to clubhouse.  “Come out here Robinson, you SOB” was heard.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743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4641-DF79-45B7-B017-86D86863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7627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/>
              <a:t>Second Visit=June 6-8</a:t>
            </a:r>
          </a:p>
        </p:txBody>
      </p:sp>
      <p:pic>
        <p:nvPicPr>
          <p:cNvPr id="6" name="Content Placeholder 5" descr="A baseball stadium with a full crowd&#10;&#10;Description automatically generated with low confidence">
            <a:extLst>
              <a:ext uri="{FF2B5EF4-FFF2-40B4-BE49-F238E27FC236}">
                <a16:creationId xmlns:a16="http://schemas.microsoft.com/office/drawing/2014/main" id="{15140AAA-9973-4622-8588-A9EFCD751C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7" r="25452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D61B-1E8E-462C-9198-A625AA6D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6396" y="1813810"/>
            <a:ext cx="3419569" cy="475229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/>
              <a:t>Three teammates, Marv Rackley, Tommy Tatum, and Spider Jorgensen, stayed with Robinson until crowd dispersed</a:t>
            </a:r>
          </a:p>
          <a:p>
            <a:r>
              <a:rPr lang="en-US" sz="2000" dirty="0"/>
              <a:t>Jackie and teammates left clubhouse probably after 1:00 am</a:t>
            </a:r>
          </a:p>
          <a:p>
            <a:r>
              <a:rPr lang="en-US" sz="2000" dirty="0"/>
              <a:t>Robinson took a bus to go to his accommodations which were described as ‘staying with relatives.’</a:t>
            </a:r>
          </a:p>
          <a:p>
            <a:r>
              <a:rPr lang="en-US" sz="2000" dirty="0"/>
              <a:t>Jackie doesn’t play the following night given his calf issue as Royals win 10-6</a:t>
            </a:r>
          </a:p>
          <a:p>
            <a:pPr marL="0" indent="0">
              <a:buNone/>
            </a:pPr>
            <a:r>
              <a:rPr lang="en-US" sz="2000" dirty="0"/>
              <a:t> 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5956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4641-DF79-45B7-B017-86D86863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9431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/>
              <a:t>Third Visit-July 26-28</a:t>
            </a:r>
          </a:p>
        </p:txBody>
      </p:sp>
      <p:pic>
        <p:nvPicPr>
          <p:cNvPr id="6" name="Content Placeholder 5" descr="A baseball stadium with a full crowd&#10;&#10;Description automatically generated with low confidence">
            <a:extLst>
              <a:ext uri="{FF2B5EF4-FFF2-40B4-BE49-F238E27FC236}">
                <a16:creationId xmlns:a16="http://schemas.microsoft.com/office/drawing/2014/main" id="{15140AAA-9973-4622-8588-A9EFCD751C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7" r="25452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D61B-1E8E-462C-9198-A625AA6D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39" y="2158584"/>
            <a:ext cx="3419569" cy="4151506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sz="2400" dirty="0"/>
              <a:t>Royals won opener 10-9 as Jackie went 3 for 5 with HR and steal of home</a:t>
            </a:r>
          </a:p>
          <a:p>
            <a:r>
              <a:rPr lang="en-US" sz="2400" dirty="0"/>
              <a:t>Game ended with another disputed play at home plate resulting in some fans storming the field</a:t>
            </a:r>
          </a:p>
          <a:p>
            <a:r>
              <a:rPr lang="en-US" sz="2400" dirty="0"/>
              <a:t>Afro-American stated Gus Winters, the white umpire, was target not Robinson</a:t>
            </a:r>
          </a:p>
          <a:p>
            <a:r>
              <a:rPr lang="en-US" sz="2400" dirty="0"/>
              <a:t>Orioles won second game in the series 6-5 as Jackie went 1 for 5</a:t>
            </a:r>
          </a:p>
          <a:p>
            <a:r>
              <a:rPr lang="en-US" sz="2400" dirty="0"/>
              <a:t>Royals and Orioles split Sunday doubleheader as Robinson went 1 for 6</a:t>
            </a:r>
          </a:p>
          <a:p>
            <a:endParaRPr lang="en-US" sz="24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90565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4641-DF79-45B7-B017-86D86863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/>
              <a:t>Baltimore’s Hostile Environment</a:t>
            </a:r>
          </a:p>
        </p:txBody>
      </p:sp>
      <p:pic>
        <p:nvPicPr>
          <p:cNvPr id="6" name="Content Placeholder 5" descr="A baseball stadium with a full crowd&#10;&#10;Description automatically generated with low confidence">
            <a:extLst>
              <a:ext uri="{FF2B5EF4-FFF2-40B4-BE49-F238E27FC236}">
                <a16:creationId xmlns:a16="http://schemas.microsoft.com/office/drawing/2014/main" id="{15140AAA-9973-4622-8588-A9EFCD751C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905062" y="1490681"/>
            <a:ext cx="3886200" cy="41703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D61B-1E8E-462C-9198-A625AA6D2D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5E480-A0E6-4CC9-9B72-9971A9B03C32}"/>
              </a:ext>
            </a:extLst>
          </p:cNvPr>
          <p:cNvSpPr txBox="1"/>
          <p:nvPr/>
        </p:nvSpPr>
        <p:spPr>
          <a:xfrm>
            <a:off x="628650" y="1690689"/>
            <a:ext cx="34486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Sam Lacy reported abusive heckling was present in all the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Oriole manager Tommy Thompson tormented Jackie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Spider Jorgensen commented on the tension during the three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Robinson endured and performed well under such conditions</a:t>
            </a:r>
          </a:p>
        </p:txBody>
      </p:sp>
    </p:spTree>
    <p:extLst>
      <p:ext uri="{BB962C8B-B14F-4D97-AF65-F5344CB8AC3E}">
        <p14:creationId xmlns:p14="http://schemas.microsoft.com/office/powerpoint/2010/main" val="311354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79818E-3010-4782-B32A-73C3FF4F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Remainder of 1946 Season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ADA9F-87B0-4D1C-8ABC-D135DB81E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Royals dominated IL and won Little World Series</a:t>
            </a:r>
          </a:p>
          <a:p>
            <a:r>
              <a:rPr lang="en-US" dirty="0"/>
              <a:t>Robinson’s season stats were .349 BA, .468 OBP, 113 Rs, 3HRs, and 40 SBs</a:t>
            </a:r>
          </a:p>
          <a:p>
            <a:r>
              <a:rPr lang="en-US" dirty="0"/>
              <a:t>As season progressed, less emphasis on color and more on performance in the Montreal papers</a:t>
            </a:r>
          </a:p>
          <a:p>
            <a:r>
              <a:rPr lang="en-US" dirty="0"/>
              <a:t>Stress caught up with Jackie as he was told to take a rest in late August after Montreal clinched</a:t>
            </a:r>
          </a:p>
          <a:p>
            <a:r>
              <a:rPr lang="en-US" dirty="0"/>
              <a:t>Returned after missing a few games (maybe just one)</a:t>
            </a:r>
          </a:p>
          <a:p>
            <a:r>
              <a:rPr lang="en-US" dirty="0"/>
              <a:t>Announced he would not be going back to school after 1947 season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0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3008-B2B7-43F5-A776-8E14EB61D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ABFA-825E-4569-A2F3-C0B86A039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1946 was very stressful for Jackie and Rachel, conceivably  more than 1947</a:t>
            </a:r>
          </a:p>
          <a:p>
            <a:r>
              <a:rPr lang="en-US" dirty="0"/>
              <a:t>Given the above, Robinson still dazzled and proved he should be in Brooklyn in 1947</a:t>
            </a:r>
          </a:p>
          <a:p>
            <a:r>
              <a:rPr lang="en-US" dirty="0"/>
              <a:t>Jackie’s presence had significant effect on IL attendance</a:t>
            </a:r>
          </a:p>
          <a:p>
            <a:r>
              <a:rPr lang="en-US" dirty="0"/>
              <a:t>Frank Shaughnessy was correct in worrying about the reaction in Baltimore as a near-riot occurred in Jackie’s second visit and possibly the third visit</a:t>
            </a:r>
          </a:p>
          <a:p>
            <a:r>
              <a:rPr lang="en-US" dirty="0"/>
              <a:t>The season proved successful as Jackie clearly validated Rickey’s decision selecting him to break the color barrier</a:t>
            </a:r>
          </a:p>
        </p:txBody>
      </p:sp>
    </p:spTree>
    <p:extLst>
      <p:ext uri="{BB962C8B-B14F-4D97-AF65-F5344CB8AC3E}">
        <p14:creationId xmlns:p14="http://schemas.microsoft.com/office/powerpoint/2010/main" val="351437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68352-D5F4-448F-AE01-64817809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84" y="50006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1ADBB-8866-494F-A320-DE9BE502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Baltimore Sun</a:t>
            </a:r>
          </a:p>
          <a:p>
            <a:r>
              <a:rPr lang="en-US" dirty="0"/>
              <a:t>The Baltimore Afro-American</a:t>
            </a:r>
          </a:p>
          <a:p>
            <a:r>
              <a:rPr lang="en-US" dirty="0"/>
              <a:t>Arnold </a:t>
            </a:r>
            <a:r>
              <a:rPr lang="en-US" dirty="0" err="1"/>
              <a:t>Rampersad</a:t>
            </a:r>
            <a:r>
              <a:rPr lang="en-US" dirty="0"/>
              <a:t>, </a:t>
            </a:r>
            <a:r>
              <a:rPr lang="en-US" i="1" dirty="0"/>
              <a:t>Jackie Robinson</a:t>
            </a:r>
          </a:p>
          <a:p>
            <a:r>
              <a:rPr lang="en-US" dirty="0"/>
              <a:t>David Falkner, </a:t>
            </a:r>
            <a:r>
              <a:rPr lang="en-US" i="1" dirty="0"/>
              <a:t>The Life Of Jackie Robinson</a:t>
            </a:r>
          </a:p>
          <a:p>
            <a:r>
              <a:rPr lang="en-US" dirty="0"/>
              <a:t>Jules </a:t>
            </a:r>
            <a:r>
              <a:rPr lang="en-US" dirty="0" err="1"/>
              <a:t>Tygiel</a:t>
            </a:r>
            <a:r>
              <a:rPr lang="en-US" dirty="0"/>
              <a:t>, </a:t>
            </a:r>
            <a:r>
              <a:rPr lang="en-US" i="1" dirty="0"/>
              <a:t>Baseball’s Great Experiment</a:t>
            </a:r>
          </a:p>
          <a:p>
            <a:r>
              <a:rPr lang="en-US" dirty="0"/>
              <a:t>Kostya Kennedy, </a:t>
            </a:r>
            <a:r>
              <a:rPr lang="en-US" i="1" dirty="0"/>
              <a:t>True</a:t>
            </a:r>
          </a:p>
          <a:p>
            <a:r>
              <a:rPr lang="en-US" dirty="0"/>
              <a:t>https://www.milb.com/milb/history/jackie-robinson-1946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5267-4911-4242-8309-87FA80E7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/>
              <a:t>Jackie Breaks the Color Barrier</a:t>
            </a:r>
          </a:p>
        </p:txBody>
      </p:sp>
      <p:pic>
        <p:nvPicPr>
          <p:cNvPr id="6" name="Content Placeholder 5" descr="A couple of men looking at a paper&#10;&#10;Description automatically generated with medium confidence">
            <a:extLst>
              <a:ext uri="{FF2B5EF4-FFF2-40B4-BE49-F238E27FC236}">
                <a16:creationId xmlns:a16="http://schemas.microsoft.com/office/drawing/2014/main" id="{3D74C381-F4DA-4E49-9776-86BFC4C31B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8" r="34819" b="2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27567-F39C-498A-936F-96326D1D3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171" y="2163003"/>
            <a:ext cx="3419569" cy="397958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/>
              <a:t>Robinson signed a contract with the Montreal Royals in October 1945</a:t>
            </a:r>
          </a:p>
          <a:p>
            <a:r>
              <a:rPr lang="en-US" sz="2000" dirty="0"/>
              <a:t>Montreal was the top farm team of the Brooklyn Dodgers</a:t>
            </a:r>
          </a:p>
          <a:p>
            <a:r>
              <a:rPr lang="en-US" sz="2000" dirty="0"/>
              <a:t>Montreal was in the International League along with Jersey City, Newark, Syracuse, Baltimore, Buffalo, Toronto and Rochester</a:t>
            </a:r>
          </a:p>
          <a:p>
            <a:r>
              <a:rPr lang="en-US" sz="2000" dirty="0"/>
              <a:t>Baltimore was only city below Mason-Dixon Line</a:t>
            </a:r>
          </a:p>
        </p:txBody>
      </p:sp>
    </p:spTree>
    <p:extLst>
      <p:ext uri="{BB962C8B-B14F-4D97-AF65-F5344CB8AC3E}">
        <p14:creationId xmlns:p14="http://schemas.microsoft.com/office/powerpoint/2010/main" val="100420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9144-844B-45FE-AE28-99C036C52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/>
              <a:t>1946 Season Begins </a:t>
            </a:r>
          </a:p>
        </p:txBody>
      </p:sp>
      <p:pic>
        <p:nvPicPr>
          <p:cNvPr id="6" name="Content Placeholder 5" descr="A picture containing outdoor, baseball, person, sky&#10;&#10;Description automatically generated">
            <a:extLst>
              <a:ext uri="{FF2B5EF4-FFF2-40B4-BE49-F238E27FC236}">
                <a16:creationId xmlns:a16="http://schemas.microsoft.com/office/drawing/2014/main" id="{2EC1C07F-240A-4AD4-856C-0D8B21E11A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r="12161" b="-1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54E57-AA4B-4F88-AC75-9D1459E15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39" y="2116899"/>
            <a:ext cx="3419569" cy="41931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After stressful Spring Training, season began with road trip that included Jersey City, Newark, Syracuse, and Baltimore</a:t>
            </a:r>
          </a:p>
          <a:p>
            <a:r>
              <a:rPr lang="en-US" sz="2000" dirty="0"/>
              <a:t>In his first game, Jackie went 4 for 5 with 3 run HR and  two stolen bases as Royals won 14-1 </a:t>
            </a:r>
          </a:p>
          <a:p>
            <a:r>
              <a:rPr lang="en-US" sz="2000" dirty="0"/>
              <a:t>Opening game was a rousing success but there were some storm clouds on the horizon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8631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82BA6F-7272-4A91-9107-6A6D55C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514277"/>
            <a:ext cx="3420438" cy="14699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dirty="0"/>
              <a:t>     </a:t>
            </a:r>
            <a:r>
              <a:rPr lang="en-US" sz="3500" b="1" dirty="0"/>
              <a:t>Syracuse</a:t>
            </a:r>
          </a:p>
        </p:txBody>
      </p:sp>
      <p:pic>
        <p:nvPicPr>
          <p:cNvPr id="3" name="Content Placeholder 2" descr="A baseball player swinging a bat&#10;&#10;Description automatically generated with low confidence">
            <a:extLst>
              <a:ext uri="{FF2B5EF4-FFF2-40B4-BE49-F238E27FC236}">
                <a16:creationId xmlns:a16="http://schemas.microsoft.com/office/drawing/2014/main" id="{5123815E-6A95-41AF-8BF7-5549A91055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4" r="30753" b="1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DBDBB7-1C08-49B7-B7C5-285CDD417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714" y="1304144"/>
            <a:ext cx="3419569" cy="50395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Syracuse provided rude awakening</a:t>
            </a:r>
          </a:p>
          <a:p>
            <a:r>
              <a:rPr lang="en-US" sz="2000" dirty="0"/>
              <a:t>Unmerciful heckling from some fans but mainly from Syracuse players</a:t>
            </a:r>
          </a:p>
          <a:p>
            <a:r>
              <a:rPr lang="en-US" sz="2000" dirty="0"/>
              <a:t>Player pushed black cat toward Jackie shouting “there’s your cousin clowning on the field.”</a:t>
            </a:r>
          </a:p>
          <a:p>
            <a:r>
              <a:rPr lang="en-US" sz="2000" dirty="0"/>
              <a:t>Jackie remembered visits as his worst experience but claimed it didn’t bother him</a:t>
            </a:r>
          </a:p>
        </p:txBody>
      </p:sp>
    </p:spTree>
    <p:extLst>
      <p:ext uri="{BB962C8B-B14F-4D97-AF65-F5344CB8AC3E}">
        <p14:creationId xmlns:p14="http://schemas.microsoft.com/office/powerpoint/2010/main" val="185762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B513-F2D4-412B-8A62-F9DE8733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224852"/>
            <a:ext cx="3420438" cy="17593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/>
              <a:t>Baltimore in 1946</a:t>
            </a:r>
          </a:p>
        </p:txBody>
      </p:sp>
      <p:pic>
        <p:nvPicPr>
          <p:cNvPr id="5" name="Content Placeholder 4" descr="A picture containing sky, outdoor, building, city&#10;&#10;Description automatically generated">
            <a:extLst>
              <a:ext uri="{FF2B5EF4-FFF2-40B4-BE49-F238E27FC236}">
                <a16:creationId xmlns:a16="http://schemas.microsoft.com/office/drawing/2014/main" id="{4286D811-82A4-4C7E-B562-47E6D25A35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6" r="30978" b="-1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F35FD-9EDC-4937-BAAA-8C415ABA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646" y="1503124"/>
            <a:ext cx="3419569" cy="490747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/>
              <a:t>Practiced segregation in housing, education, dining,  and other public venues </a:t>
            </a:r>
          </a:p>
          <a:p>
            <a:r>
              <a:rPr lang="en-US" sz="2000" dirty="0"/>
              <a:t>Slow movement in integrating such facilities although there were the “Hollander Awards”</a:t>
            </a:r>
          </a:p>
          <a:p>
            <a:r>
              <a:rPr lang="en-US" sz="2000" dirty="0"/>
              <a:t>Frank Shaughnessy, president of the International League, requested Jackie not play in Baltimore predicting riot and bloodshed</a:t>
            </a:r>
          </a:p>
          <a:p>
            <a:r>
              <a:rPr lang="en-US" sz="2000" dirty="0"/>
              <a:t>Rickey denied the request claiming predictions were exaggerated and Jackie needed to face such crowds</a:t>
            </a:r>
          </a:p>
          <a:p>
            <a:pPr mar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6901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B513-F2D4-412B-8A62-F9DE8733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200" b="1" dirty="0"/>
              <a:t>How the Newspapers Anticipated  Jackie’s First Series </a:t>
            </a:r>
          </a:p>
        </p:txBody>
      </p:sp>
      <p:pic>
        <p:nvPicPr>
          <p:cNvPr id="5" name="Content Placeholder 4" descr="A picture containing sky, outdoor, building, city&#10;&#10;Description automatically generated">
            <a:extLst>
              <a:ext uri="{FF2B5EF4-FFF2-40B4-BE49-F238E27FC236}">
                <a16:creationId xmlns:a16="http://schemas.microsoft.com/office/drawing/2014/main" id="{4286D811-82A4-4C7E-B562-47E6D25A35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6" r="30978" b="-1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F35FD-9EDC-4937-BAAA-8C415ABA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39" y="2330505"/>
            <a:ext cx="3419569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Baltimore Sun referred  to “Negro star at second”</a:t>
            </a:r>
          </a:p>
          <a:p>
            <a:r>
              <a:rPr lang="en-US" sz="2000" dirty="0"/>
              <a:t>News-Post gave more play to Eddie Robinson but devoted a paragraph to “the highly publicized colored second baseman.”</a:t>
            </a:r>
          </a:p>
          <a:p>
            <a:r>
              <a:rPr lang="en-US" sz="2000" dirty="0"/>
              <a:t>Evening Sun described Jackie as “the Negro who is pioneering the cause of his race in organized baseball.”</a:t>
            </a:r>
          </a:p>
          <a:p>
            <a:pPr mar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23601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B513-F2D4-412B-8A62-F9DE8733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/>
              <a:t>Baltimore Afro-American</a:t>
            </a:r>
          </a:p>
        </p:txBody>
      </p:sp>
      <p:pic>
        <p:nvPicPr>
          <p:cNvPr id="5" name="Content Placeholder 4" descr="A picture containing sky, outdoor, building, city&#10;&#10;Description automatically generated">
            <a:extLst>
              <a:ext uri="{FF2B5EF4-FFF2-40B4-BE49-F238E27FC236}">
                <a16:creationId xmlns:a16="http://schemas.microsoft.com/office/drawing/2014/main" id="{4286D811-82A4-4C7E-B562-47E6D25A35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6" r="30978" b="-1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F35FD-9EDC-4937-BAAA-8C415ABA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39" y="2330505"/>
            <a:ext cx="3419569" cy="397958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400" dirty="0"/>
              <a:t>Montreal was in </a:t>
            </a:r>
            <a:r>
              <a:rPr lang="en-US" sz="2400" b="1" dirty="0"/>
              <a:t>bold</a:t>
            </a:r>
            <a:r>
              <a:rPr lang="en-US" sz="2400" dirty="0"/>
              <a:t> in IL standings</a:t>
            </a:r>
          </a:p>
          <a:p>
            <a:r>
              <a:rPr lang="en-US" sz="2400" dirty="0"/>
              <a:t>Headline on Sports page “Fans Await Jackie Robinson’s Initial Appearance”</a:t>
            </a:r>
          </a:p>
          <a:p>
            <a:r>
              <a:rPr lang="en-US" sz="2400" dirty="0"/>
              <a:t>Called upcoming games “a history making experience.”</a:t>
            </a:r>
          </a:p>
          <a:p>
            <a:r>
              <a:rPr lang="en-US" sz="2400" dirty="0"/>
              <a:t>Sam Lacy in his column called Jackie’s first game “a modern Emancipation Day.”</a:t>
            </a:r>
          </a:p>
          <a:p>
            <a:pPr mar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1748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4641-DF79-45B7-B017-86D86863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38" y="547909"/>
            <a:ext cx="3419569" cy="14363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b="1" dirty="0"/>
              <a:t>First Visit-April 27-29</a:t>
            </a:r>
          </a:p>
        </p:txBody>
      </p:sp>
      <p:pic>
        <p:nvPicPr>
          <p:cNvPr id="6" name="Content Placeholder 5" descr="A baseball stadium with a full crowd&#10;&#10;Description automatically generated with low confidence">
            <a:extLst>
              <a:ext uri="{FF2B5EF4-FFF2-40B4-BE49-F238E27FC236}">
                <a16:creationId xmlns:a16="http://schemas.microsoft.com/office/drawing/2014/main" id="{15140AAA-9973-4622-8588-A9EFCD751C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7" r="25452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D61B-1E8E-462C-9198-A625AA6D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39" y="1828801"/>
            <a:ext cx="3419569" cy="448129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/>
              <a:t>Four game series began on a frigid Saturday night before 3,415</a:t>
            </a:r>
          </a:p>
          <a:p>
            <a:r>
              <a:rPr lang="en-US" sz="2000" dirty="0"/>
              <a:t>Jackie said it felt like playing in Alaska</a:t>
            </a:r>
          </a:p>
          <a:p>
            <a:r>
              <a:rPr lang="en-US" sz="2000" dirty="0"/>
              <a:t>Small but very abusive  crowd as Rachel heard the “n” word amidst the heckling</a:t>
            </a:r>
          </a:p>
          <a:p>
            <a:r>
              <a:rPr lang="en-US" sz="2000" dirty="0"/>
              <a:t>Rachel cried that night wondering if it was worth all the abuse</a:t>
            </a:r>
          </a:p>
          <a:p>
            <a:r>
              <a:rPr lang="en-US" sz="2000" dirty="0"/>
              <a:t>Orioles won 12-7 as Jackie when 1 for 3 with a stolen base</a:t>
            </a:r>
          </a:p>
          <a:p>
            <a:r>
              <a:rPr lang="en-US" sz="2000" dirty="0"/>
              <a:t>John Wright also pitched</a:t>
            </a:r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9744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4641-DF79-45B7-B017-86D86863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b="1" dirty="0"/>
              <a:t>First Visit-April 27-29</a:t>
            </a:r>
          </a:p>
        </p:txBody>
      </p:sp>
      <p:pic>
        <p:nvPicPr>
          <p:cNvPr id="6" name="Content Placeholder 5" descr="A baseball stadium with a full crowd&#10;&#10;Description automatically generated with low confidence">
            <a:extLst>
              <a:ext uri="{FF2B5EF4-FFF2-40B4-BE49-F238E27FC236}">
                <a16:creationId xmlns:a16="http://schemas.microsoft.com/office/drawing/2014/main" id="{15140AAA-9973-4622-8588-A9EFCD751C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7" r="25452"/>
          <a:stretch/>
        </p:blipFill>
        <p:spPr>
          <a:xfrm>
            <a:off x="4483341" y="799352"/>
            <a:ext cx="4069057" cy="52592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D61B-1E8E-462C-9198-A625AA6D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39" y="2330505"/>
            <a:ext cx="3419569" cy="397958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000" dirty="0"/>
              <a:t>Double-header on Sunday before 25,306 fans that included an estimated 10,000 Blacks</a:t>
            </a:r>
          </a:p>
          <a:p>
            <a:r>
              <a:rPr lang="en-US" sz="2000" dirty="0"/>
              <a:t>Heckling continued but Black fans cheered Jackie and Rachel was possibly relieved</a:t>
            </a:r>
          </a:p>
          <a:p>
            <a:r>
              <a:rPr lang="en-US" sz="2000" dirty="0"/>
              <a:t>Teams split DH while Jackie went 1 for 7 and committed costly error in nightcap that Afro-American  attributed to stress</a:t>
            </a:r>
          </a:p>
          <a:p>
            <a:r>
              <a:rPr lang="en-US" sz="2000" dirty="0"/>
              <a:t>In the Monday night finale Jackie went 3 for 3 as Royals won 10-0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8984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14628</TotalTime>
  <Words>918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Jackie Robinson Comes to Baltimore</vt:lpstr>
      <vt:lpstr>Jackie Breaks the Color Barrier</vt:lpstr>
      <vt:lpstr>1946 Season Begins </vt:lpstr>
      <vt:lpstr>     Syracuse</vt:lpstr>
      <vt:lpstr>Baltimore in 1946</vt:lpstr>
      <vt:lpstr>How the Newspapers Anticipated  Jackie’s First Series </vt:lpstr>
      <vt:lpstr>Baltimore Afro-American</vt:lpstr>
      <vt:lpstr>First Visit-April 27-29</vt:lpstr>
      <vt:lpstr>First Visit-April 27-29</vt:lpstr>
      <vt:lpstr>Second Visit-June 6-8</vt:lpstr>
      <vt:lpstr>Second Visit=June 6-8</vt:lpstr>
      <vt:lpstr>Third Visit-July 26-28</vt:lpstr>
      <vt:lpstr>Baltimore’s Hostile Environment</vt:lpstr>
      <vt:lpstr>Remainder of 1946 Season</vt:lpstr>
      <vt:lpstr>Conclusions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Jackie Robinson Comes to Baltimore</dc:title>
  <dc:creator>John Burbridge</dc:creator>
  <cp:lastModifiedBy>John Burbridge</cp:lastModifiedBy>
  <cp:revision>97</cp:revision>
  <cp:lastPrinted>2022-08-15T17:35:51Z</cp:lastPrinted>
  <dcterms:created xsi:type="dcterms:W3CDTF">2022-06-21T18:45:33Z</dcterms:created>
  <dcterms:modified xsi:type="dcterms:W3CDTF">2022-08-16T16:54:20Z</dcterms:modified>
</cp:coreProperties>
</file>