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259" r:id="rId3"/>
    <p:sldId id="260" r:id="rId4"/>
    <p:sldId id="261" r:id="rId5"/>
    <p:sldId id="262" r:id="rId6"/>
    <p:sldId id="265" r:id="rId7"/>
    <p:sldId id="292" r:id="rId8"/>
    <p:sldId id="293" r:id="rId9"/>
    <p:sldId id="264" r:id="rId10"/>
    <p:sldId id="267" r:id="rId11"/>
    <p:sldId id="297" r:id="rId12"/>
    <p:sldId id="294" r:id="rId13"/>
    <p:sldId id="270" r:id="rId14"/>
    <p:sldId id="266" r:id="rId15"/>
    <p:sldId id="268" r:id="rId16"/>
    <p:sldId id="269" r:id="rId17"/>
    <p:sldId id="271" r:id="rId18"/>
    <p:sldId id="295" r:id="rId19"/>
    <p:sldId id="274" r:id="rId20"/>
    <p:sldId id="273" r:id="rId21"/>
    <p:sldId id="277" r:id="rId22"/>
    <p:sldId id="29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E8E8E8"/>
    <a:srgbClr val="5FB7B9"/>
    <a:srgbClr val="156082"/>
    <a:srgbClr val="D31145"/>
    <a:srgbClr val="B99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2AD6A-CC46-4DC2-8E0A-00F4C8F50508}" v="8" dt="2024-03-06T13:25:24.556"/>
    <p1510:client id="{95B4569D-17C7-436E-A625-7BADB654E6D5}" v="20" dt="2024-03-06T23:45:02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B0BC9-FB66-4F3B-BAE9-C5BB797950F7}" type="datetimeFigureOut"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BE7E6-DAB9-4D3A-89B1-E23F30A16C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School: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="https://www.flaticon.com/free-icons/university" title="university icons"&gt;University icons created by </a:t>
            </a:r>
            <a:r>
              <a:rPr lang="en-US" err="1"/>
              <a:t>Smashicons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Home Depot: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="https://www.flaticon.com/free-icons/the-home-depot" title="the home depot icons"&gt;The home depot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/>
          </a:p>
          <a:p>
            <a:r>
              <a:rPr lang="en-US" dirty="0">
                <a:cs typeface="Calibri"/>
              </a:rPr>
              <a:t>Website: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="https://www.flaticon.com/free-icons/browser" title="browser icons"&gt;Browser icons created by Tanah </a:t>
            </a:r>
            <a:r>
              <a:rPr lang="en-US" dirty="0" err="1"/>
              <a:t>Basah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/>
              </a:rPr>
              <a:t>Twitter: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="https://www.flaticon.com/free-icons/twitter" title="twitter icons"&gt;Twitter icons created by Pixel perfect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9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Baseball Computer: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="https://www.flaticon.com/free-icons/sports-and-competition" title="sports and competition icons"&gt;Sports and competition icons created by </a:t>
            </a:r>
            <a:r>
              <a:rPr lang="en-US" err="1"/>
              <a:t>Freepik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="https://www.flaticon.com/free-icons/card" title="card icons"&gt;Card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3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Pitcher: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="https://www.flaticon.com/free-icons/pitcher" title="pitcher icons"&gt;Pitcher icons created by </a:t>
            </a:r>
            <a:r>
              <a:rPr lang="en-US" err="1"/>
              <a:t>Leremy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Batter: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="https://www.flaticon.com/free-icons/batter" title="batter icons"&gt;Batter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List: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="https://www.flaticon.com/free-icons/priority" title="priority icons"&gt;Priority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Machine: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="https://www.flaticon.com/free-icons/automation" title="automation icons"&gt;Automation icons created by </a:t>
            </a:r>
            <a:r>
              <a:rPr lang="en-US" dirty="0" err="1"/>
              <a:t>Becris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Arrow: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="https://www.flaticon.com/free-icons/arrow" title="arrow icons"&gt;Arrow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Versus: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="https://www.flaticon.com/free-icons/vs" title="vs icons"&gt;Vs icons created by The Icon Tree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Data: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="https://www.flaticon.com/free-icons/data" title="data icons"&gt;Data icons created by </a:t>
            </a:r>
            <a:r>
              <a:rPr lang="en-US" dirty="0" err="1"/>
              <a:t>Kiranshastry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81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Base: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="https://www.flaticon.com/free-icons/base" title="base icons"&gt;Base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Baseball: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="https://www.flaticon.com/free-icons/ball" title="ball icons"&gt;Ball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Bat and Ball: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="https://www.flaticon.com/free-icons/ball" title="ball icons"&gt;Ball icons created by </a:t>
            </a:r>
            <a:r>
              <a:rPr lang="en-US" err="1"/>
              <a:t>Freepik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Baseball Diamond: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="https://www.flaticon.com/free-icons/arena" title="arena icons"&gt;Arena icons created by </a:t>
            </a:r>
            <a:r>
              <a:rPr lang="en-US" err="1"/>
              <a:t>magnemizer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Home Run: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="https://www.flaticon.com/free-icons/home-run" title="home run icons"&gt;Home run icons created by </a:t>
            </a:r>
            <a:r>
              <a:rPr lang="en-US" dirty="0" err="1"/>
              <a:t>kerismaker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Walking: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="https://www.flaticon.com/free-icons/people" title="people icons"&gt;People icons created by Bharat Icons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Superhero: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="https://www.flaticon.com/free-icons/superhero" title="superhero icons"&gt;Superhero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Shovel / Ground: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="https://www.flaticon.com/free-icons/ground" title="ground icons"&gt;Ground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/>
              </a:rPr>
              <a:t>Lightning: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="https://www.flaticon.com/free-icons/flash" title="flash icons"&gt;Flash icons created by </a:t>
            </a:r>
            <a:r>
              <a:rPr lang="en-US" dirty="0" err="1"/>
              <a:t>Smashicons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Canned Food: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="https://www.flaticon.com/free-icons/tin-can" title="tin can icons"&gt;Tin can icons created by </a:t>
            </a:r>
            <a:r>
              <a:rPr lang="en-US" dirty="0" err="1"/>
              <a:t>Ains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96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Baseball Computer: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="https://www.flaticon.com/free-icons/sports-and-competition" title="sports and competition icons"&gt;Sports and competition icons created by </a:t>
            </a:r>
            <a:r>
              <a:rPr lang="en-US" err="1"/>
              <a:t>Freepik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="https://www.flaticon.com/free-icons/card" title="card icons"&gt;Card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7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Baseball Computer: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="https://www.flaticon.com/free-icons/sports-and-competition" title="sports and competition icons"&gt;Sports and competition icons created by </a:t>
            </a:r>
            <a:r>
              <a:rPr lang="en-US" err="1"/>
              <a:t>Freepik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="https://www.flaticon.com/free-icons/card" title="card icons"&gt;Card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06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Baseball Computer: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="https://www.flaticon.com/free-icons/sports-and-competition" title="sports and competition icons"&gt;Sports and competition icons created by </a:t>
            </a:r>
            <a:r>
              <a:rPr lang="en-US" err="1"/>
              <a:t>Freepik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="https://www.flaticon.com/free-icons/card" title="card icons"&gt;Card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0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Baseball Computer: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="https://www.flaticon.com/free-icons/sports-and-competition" title="sports and competition icons"&gt;Sports and competition icons created by </a:t>
            </a:r>
            <a:r>
              <a:rPr lang="en-US" err="1"/>
              <a:t>Freepik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="https://www.flaticon.com/free-icons/card" title="card icons"&gt;Card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Pitcher: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="https://www.flaticon.com/free-icons/pitcher" title="pitcher icons"&gt;Pitcher icons created by </a:t>
            </a:r>
            <a:r>
              <a:rPr lang="en-US" err="1"/>
              <a:t>Leremy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Batter: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="https://www.flaticon.com/free-icons/batter" title="batter icons"&gt;Batter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List: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="https://www.flaticon.com/free-icons/priority" title="priority icons"&gt;Priority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Machine: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="https://www.flaticon.com/free-icons/automation" title="automation icons"&gt;Automation icons created by </a:t>
            </a:r>
            <a:r>
              <a:rPr lang="en-US" dirty="0" err="1"/>
              <a:t>Becris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Arrow: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="https://www.flaticon.com/free-icons/arrow" title="arrow icons"&gt;Arrow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Versus: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="https://www.flaticon.com/free-icons/vs" title="vs icons"&gt;Vs icons created by The Icon Tree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Data: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="https://www.flaticon.com/free-icons/data" title="data icons"&gt;Data icons created by </a:t>
            </a:r>
            <a:r>
              <a:rPr lang="en-US" dirty="0" err="1"/>
              <a:t>Kiranshastry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48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Baseball Computer: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="https://www.flaticon.com/free-icons/sports-and-competition" title="sports and competition icons"&gt;Sports and competition icons created by </a:t>
            </a:r>
            <a:r>
              <a:rPr lang="en-US" err="1"/>
              <a:t>Freepik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="https://www.flaticon.com/free-icons/card" title="card icons"&gt;Card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Baseball Computer: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="https://www.flaticon.com/free-icons/sports-and-competition" title="sports and competition icons"&gt;Sports and competition icons created by </a:t>
            </a:r>
            <a:r>
              <a:rPr lang="en-US" err="1"/>
              <a:t>Freepik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="https://www.flaticon.com/free-icons/card" title="card icons"&gt;Card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5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School: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="https://www.flaticon.com/free-icons/university" title="university icons"&gt;University icons created by </a:t>
            </a:r>
            <a:r>
              <a:rPr lang="en-US" err="1"/>
              <a:t>Smashicons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Home Depot: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="https://www.flaticon.com/free-icons/the-home-depot" title="the home depot icons"&gt;The home depot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/>
          </a:p>
          <a:p>
            <a:r>
              <a:rPr lang="en-US" dirty="0">
                <a:cs typeface="Calibri"/>
              </a:rPr>
              <a:t>Website: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="https://www.flaticon.com/free-icons/browser" title="browser icons"&gt;Browser icons created by Tanah </a:t>
            </a:r>
            <a:r>
              <a:rPr lang="en-US" dirty="0" err="1"/>
              <a:t>Basah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/>
              </a:rPr>
              <a:t>Twitter: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="https://www.flaticon.com/free-icons/twitter" title="twitter icons"&gt;Twitter icons created by Pixel perfect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4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Two</a:t>
            </a:r>
            <a:r>
              <a:rPr lang="en-US" dirty="0"/>
              <a:t> pieces: &lt;a </a:t>
            </a:r>
            <a:r>
              <a:rPr lang="en-US" dirty="0" err="1"/>
              <a:t>href</a:t>
            </a:r>
            <a:r>
              <a:rPr lang="en-US" dirty="0"/>
              <a:t>="https://www.flaticon.com/free-icons/two" title="two icons"&gt;Two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5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Pitcher: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="https://www.flaticon.com/free-icons/pitcher" title="pitcher icons"&gt;Pitcher icons created by </a:t>
            </a:r>
            <a:r>
              <a:rPr lang="en-US" err="1"/>
              <a:t>Leremy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Batter: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="https://www.flaticon.com/free-icons/batter" title="batter icons"&gt;Batter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List: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="https://www.flaticon.com/free-icons/priority" title="priority icons"&gt;Priority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Machine: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="https://www.flaticon.com/free-icons/automation" title="automation icons"&gt;Automation icons created by </a:t>
            </a:r>
            <a:r>
              <a:rPr lang="en-US" dirty="0" err="1"/>
              <a:t>Becris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Arrow: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="https://www.flaticon.com/free-icons/arrow" title="arrow icons"&gt;Arrow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Versus: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="https://www.flaticon.com/free-icons/vs" title="vs icons"&gt;Vs icons created by The Icon Tree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Data: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="https://www.flaticon.com/free-icons/data" title="data icons"&gt;Data icons created by </a:t>
            </a:r>
            <a:r>
              <a:rPr lang="en-US" dirty="0" err="1"/>
              <a:t>Kiranshastry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5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Two</a:t>
            </a:r>
            <a:r>
              <a:rPr lang="en-US" dirty="0"/>
              <a:t> pieces: &lt;a </a:t>
            </a:r>
            <a:r>
              <a:rPr lang="en-US" dirty="0" err="1"/>
              <a:t>href</a:t>
            </a:r>
            <a:r>
              <a:rPr lang="en-US" dirty="0"/>
              <a:t>="https://www.flaticon.com/free-icons/two" title="two icons"&gt;Two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7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Two</a:t>
            </a:r>
            <a:r>
              <a:rPr lang="en-US" dirty="0"/>
              <a:t> pieces: &lt;a </a:t>
            </a:r>
            <a:r>
              <a:rPr lang="en-US" dirty="0" err="1"/>
              <a:t>href</a:t>
            </a:r>
            <a:r>
              <a:rPr lang="en-US" dirty="0"/>
              <a:t>="https://www.flaticon.com/free-icons/two" title="two icons"&gt;Two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Two</a:t>
            </a:r>
            <a:r>
              <a:rPr lang="en-US" dirty="0"/>
              <a:t> pieces: &lt;a </a:t>
            </a:r>
            <a:r>
              <a:rPr lang="en-US" dirty="0" err="1"/>
              <a:t>href</a:t>
            </a:r>
            <a:r>
              <a:rPr lang="en-US" dirty="0"/>
              <a:t>="https://www.flaticon.com/free-icons/two" title="two icons"&gt;Two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50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Two</a:t>
            </a:r>
            <a:r>
              <a:rPr lang="en-US" dirty="0"/>
              <a:t> pieces: &lt;a </a:t>
            </a:r>
            <a:r>
              <a:rPr lang="en-US" dirty="0" err="1"/>
              <a:t>href</a:t>
            </a:r>
            <a:r>
              <a:rPr lang="en-US" dirty="0"/>
              <a:t>="https://www.flaticon.com/free-icons/two" title="two icons"&gt;Two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91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Two</a:t>
            </a:r>
            <a:r>
              <a:rPr lang="en-US" dirty="0"/>
              <a:t> pieces: &lt;a </a:t>
            </a:r>
            <a:r>
              <a:rPr lang="en-US" dirty="0" err="1"/>
              <a:t>href</a:t>
            </a:r>
            <a:r>
              <a:rPr lang="en-US" dirty="0"/>
              <a:t>="https://www.flaticon.com/free-icons/two" title="two icons"&gt;Two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9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Two</a:t>
            </a:r>
            <a:r>
              <a:rPr lang="en-US" dirty="0"/>
              <a:t> pieces: &lt;a </a:t>
            </a:r>
            <a:r>
              <a:rPr lang="en-US" dirty="0" err="1"/>
              <a:t>href</a:t>
            </a:r>
            <a:r>
              <a:rPr lang="en-US" dirty="0"/>
              <a:t>="https://www.flaticon.com/free-icons/two" title="two icons"&gt;Two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1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Two</a:t>
            </a:r>
            <a:r>
              <a:rPr lang="en-US" dirty="0"/>
              <a:t> pieces: &lt;a </a:t>
            </a:r>
            <a:r>
              <a:rPr lang="en-US" dirty="0" err="1"/>
              <a:t>href</a:t>
            </a:r>
            <a:r>
              <a:rPr lang="en-US" dirty="0"/>
              <a:t>="https://www.flaticon.com/free-icons/two" title="two icons"&gt;Two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9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Two</a:t>
            </a:r>
            <a:r>
              <a:rPr lang="en-US" dirty="0"/>
              <a:t> pieces: &lt;a </a:t>
            </a:r>
            <a:r>
              <a:rPr lang="en-US" dirty="0" err="1"/>
              <a:t>href</a:t>
            </a:r>
            <a:r>
              <a:rPr lang="en-US" dirty="0"/>
              <a:t>="https://www.flaticon.com/free-icons/two" title="two icons"&gt;Two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1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School: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="https://www.flaticon.com/free-icons/university" title="university icons"&gt;University icons created by </a:t>
            </a:r>
            <a:r>
              <a:rPr lang="en-US" err="1"/>
              <a:t>Smashicons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Home Depot: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="https://www.flaticon.com/free-icons/the-home-depot" title="the home depot icons"&gt;The home depot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/>
          </a:p>
          <a:p>
            <a:r>
              <a:rPr lang="en-US" dirty="0">
                <a:cs typeface="Calibri"/>
              </a:rPr>
              <a:t>Website: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="https://www.flaticon.com/free-icons/browser" title="browser icons"&gt;Browser icons created by Tanah </a:t>
            </a:r>
            <a:r>
              <a:rPr lang="en-US" dirty="0" err="1"/>
              <a:t>Basah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/>
              </a:rPr>
              <a:t>Twitter: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="https://www.flaticon.com/free-icons/twitter" title="twitter icons"&gt;Twitter icons created by Pixel perfect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65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Two: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err="1"/>
              <a:t>riajulislam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Three: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/>
              </a:rPr>
              <a:t>Four: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74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Two: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err="1"/>
              <a:t>riajulislam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Three: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/>
              </a:rPr>
              <a:t>Four: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5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Two: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err="1"/>
              <a:t>riajulislam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Three: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/>
              </a:rPr>
              <a:t>Four: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23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Two: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err="1"/>
              <a:t>riajulislam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Three: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/>
              </a:rPr>
              <a:t>Four: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="https://www.flaticon.com/free-icons/numbers" title="numbers icons"&gt;Numbers icons created by </a:t>
            </a:r>
            <a:r>
              <a:rPr lang="en-US" dirty="0" err="1"/>
              <a:t>riajulislam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0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6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Pitcher: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="https://www.flaticon.com/free-icons/pitcher" title="pitcher icons"&gt;Pitcher icons created by </a:t>
            </a:r>
            <a:r>
              <a:rPr lang="en-US" err="1"/>
              <a:t>Leremy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Batter: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="https://www.flaticon.com/free-icons/batter" title="batter icons"&gt;Batter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List: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="https://www.flaticon.com/free-icons/priority" title="priority icons"&gt;Priority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Machine: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="https://www.flaticon.com/free-icons/automation" title="automation icons"&gt;Automation icons created by </a:t>
            </a:r>
            <a:r>
              <a:rPr lang="en-US" dirty="0" err="1"/>
              <a:t>Becris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Arrow: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="https://www.flaticon.com/free-icons/arrow" title="arrow icons"&gt;Arrow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Versus: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="https://www.flaticon.com/free-icons/vs" title="vs icons"&gt;Vs icons created by The Icon Tree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7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Pitcher: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="https://www.flaticon.com/free-icons/pitcher" title="pitcher icons"&gt;Pitcher icons created by </a:t>
            </a:r>
            <a:r>
              <a:rPr lang="en-US" err="1"/>
              <a:t>Leremy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Batter: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="https://www.flaticon.com/free-icons/batter" title="batter icons"&gt;Batter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List: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="https://www.flaticon.com/free-icons/priority" title="priority icons"&gt;Priority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Machine: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="https://www.flaticon.com/free-icons/automation" title="automation icons"&gt;Automation icons created by </a:t>
            </a:r>
            <a:r>
              <a:rPr lang="en-US" dirty="0" err="1"/>
              <a:t>Becris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Arrow: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="https://www.flaticon.com/free-icons/arrow" title="arrow icons"&gt;Arrow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Versus: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="https://www.flaticon.com/free-icons/vs" title="vs icons"&gt;Vs icons created by The Icon Tree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Data: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="https://www.flaticon.com/free-icons/data" title="data icons"&gt;Data icons created by </a:t>
            </a:r>
            <a:r>
              <a:rPr lang="en-US" dirty="0" err="1"/>
              <a:t>Kiranshastry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7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Pitcher: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="https://www.flaticon.com/free-icons/pitcher" title="pitcher icons"&gt;Pitcher icons created by </a:t>
            </a:r>
            <a:r>
              <a:rPr lang="en-US" err="1"/>
              <a:t>Leremy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Batter: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="https://www.flaticon.com/free-icons/batter" title="batter icons"&gt;Batter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List: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="https://www.flaticon.com/free-icons/priority" title="priority icons"&gt;Priority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Machine: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="https://www.flaticon.com/free-icons/automation" title="automation icons"&gt;Automation icons created by </a:t>
            </a:r>
            <a:r>
              <a:rPr lang="en-US" dirty="0" err="1"/>
              <a:t>Becris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Arrow: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="https://www.flaticon.com/free-icons/arrow" title="arrow icons"&gt;Arrow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Versus: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="https://www.flaticon.com/free-icons/vs" title="vs icons"&gt;Vs icons created by The Icon Tree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Data: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="https://www.flaticon.com/free-icons/data" title="data icons"&gt;Data icons created by </a:t>
            </a:r>
            <a:r>
              <a:rPr lang="en-US" dirty="0" err="1"/>
              <a:t>Kiranshastry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5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Pitcher: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="https://www.flaticon.com/free-icons/pitcher" title="pitcher icons"&gt;Pitcher icons created by </a:t>
            </a:r>
            <a:r>
              <a:rPr lang="en-US" err="1"/>
              <a:t>Leremy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Batter: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="https://www.flaticon.com/free-icons/batter" title="batter icons"&gt;Batter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List: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="https://www.flaticon.com/free-icons/priority" title="priority icons"&gt;Priority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Machine: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="https://www.flaticon.com/free-icons/automation" title="automation icons"&gt;Automation icons created by </a:t>
            </a:r>
            <a:r>
              <a:rPr lang="en-US" dirty="0" err="1"/>
              <a:t>Becris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Arrow: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="https://www.flaticon.com/free-icons/arrow" title="arrow icons"&gt;Arrow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Versus: 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="https://www.flaticon.com/free-icons/vs" title="vs icons"&gt;Vs icons created by The Icon Tree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24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Baseball Computer: </a:t>
            </a:r>
            <a:r>
              <a:rPr lang="en-US" dirty="0"/>
              <a:t>&lt;a </a:t>
            </a:r>
            <a:r>
              <a:rPr lang="en-US" err="1"/>
              <a:t>href</a:t>
            </a:r>
            <a:r>
              <a:rPr lang="en-US" dirty="0"/>
              <a:t>="https://www.flaticon.com/free-icons/sports-and-competition" title="sports and competition icons"&gt;Sports and competition icons created by </a:t>
            </a:r>
            <a:r>
              <a:rPr lang="en-US" err="1"/>
              <a:t>Freepik</a:t>
            </a:r>
            <a:r>
              <a:rPr lang="en-US" dirty="0"/>
              <a:t> - </a:t>
            </a:r>
            <a:r>
              <a:rPr lang="en-US" err="1"/>
              <a:t>Flaticon</a:t>
            </a:r>
            <a:r>
              <a:rPr lang="en-US" dirty="0"/>
              <a:t>&lt;/a&gt;</a:t>
            </a:r>
            <a:endParaRPr lang="en-US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="https://www.flaticon.com/free-icons/card" title="card icons"&gt;Card icons created by </a:t>
            </a:r>
            <a:r>
              <a:rPr lang="en-US" dirty="0" err="1"/>
              <a:t>Freepik</a:t>
            </a:r>
            <a:r>
              <a:rPr lang="en-US" dirty="0"/>
              <a:t> - </a:t>
            </a:r>
            <a:r>
              <a:rPr lang="en-US" dirty="0" err="1"/>
              <a:t>Flaticon</a:t>
            </a:r>
            <a:r>
              <a:rPr lang="en-US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BE7E6-DAB9-4D3A-89B1-E23F30A16C42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ramanalytic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New York Yankees fans frustrated after first lineup of the season has IKF  at shortstop">
            <a:extLst>
              <a:ext uri="{FF2B5EF4-FFF2-40B4-BE49-F238E27FC236}">
                <a16:creationId xmlns:a16="http://schemas.microsoft.com/office/drawing/2014/main" id="{C5DBF272-D015-6E8D-926D-750EB05CA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b="1010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7FC25383-2A59-0ECA-FA8C-0052C5C79E9F}"/>
              </a:ext>
            </a:extLst>
          </p:cNvPr>
          <p:cNvSpPr>
            <a:spLocks noGrp="1"/>
          </p:cNvSpPr>
          <p:nvPr/>
        </p:nvSpPr>
        <p:spPr>
          <a:xfrm>
            <a:off x="3048" y="4555302"/>
            <a:ext cx="12188952" cy="183376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868680" tIns="9144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Calibri"/>
                <a:cs typeface="Arial"/>
              </a:rPr>
              <a:t>Weighted Bullpen Management Score Plus: </a:t>
            </a:r>
            <a:endParaRPr lang="en-US" sz="2900" dirty="0">
              <a:solidFill>
                <a:schemeClr val="tx1"/>
              </a:solidFill>
              <a:latin typeface="Calibri"/>
              <a:cs typeface="Arial"/>
            </a:endParaRPr>
          </a:p>
          <a:p>
            <a:r>
              <a:rPr lang="en-US" sz="3600" dirty="0">
                <a:solidFill>
                  <a:schemeClr val="tx1"/>
                </a:solidFill>
                <a:latin typeface="Calibri"/>
                <a:cs typeface="Arial"/>
              </a:rPr>
              <a:t>Quantifying MLB Pitching Change Decision Making</a:t>
            </a:r>
            <a:br>
              <a:rPr lang="en-US" sz="2900" dirty="0">
                <a:solidFill>
                  <a:schemeClr val="tx1"/>
                </a:solidFill>
                <a:latin typeface="Calibri"/>
                <a:cs typeface="Arial"/>
              </a:rPr>
            </a:br>
            <a:br>
              <a:rPr lang="en-US" sz="2900" dirty="0">
                <a:solidFill>
                  <a:schemeClr val="tx1"/>
                </a:solidFill>
                <a:latin typeface="Calibri"/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latin typeface="Calibri"/>
                <a:cs typeface="Arial"/>
              </a:rPr>
              <a:t>Sean Sullivan</a:t>
            </a:r>
            <a:endParaRPr lang="en-US" sz="2900">
              <a:solidFill>
                <a:schemeClr val="tx1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21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Hypothetical Matchups Are Needed To Make This Work</a:t>
            </a:r>
            <a:endParaRPr lang="en-US" dirty="0"/>
          </a:p>
        </p:txBody>
      </p:sp>
      <p:pic>
        <p:nvPicPr>
          <p:cNvPr id="4" name="Picture 3" descr="A person wearing a baseball cap&#10;&#10;Description automatically generated">
            <a:extLst>
              <a:ext uri="{FF2B5EF4-FFF2-40B4-BE49-F238E27FC236}">
                <a16:creationId xmlns:a16="http://schemas.microsoft.com/office/drawing/2014/main" id="{F4B2AB5E-B58F-CD44-B5C0-F172A9B35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30" y="2566752"/>
            <a:ext cx="1381125" cy="10001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BEB7D8-FEDE-7866-9BC5-340DD85C56FC}"/>
              </a:ext>
            </a:extLst>
          </p:cNvPr>
          <p:cNvSpPr/>
          <p:nvPr/>
        </p:nvSpPr>
        <p:spPr>
          <a:xfrm>
            <a:off x="314048" y="1918733"/>
            <a:ext cx="3149025" cy="4520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Actual Pitcher</a:t>
            </a:r>
          </a:p>
        </p:txBody>
      </p:sp>
      <p:pic>
        <p:nvPicPr>
          <p:cNvPr id="9" name="Picture 8" descr="A person wearing a baseball hat and a necklace&#10;&#10;Description automatically generated">
            <a:extLst>
              <a:ext uri="{FF2B5EF4-FFF2-40B4-BE49-F238E27FC236}">
                <a16:creationId xmlns:a16="http://schemas.microsoft.com/office/drawing/2014/main" id="{113CBE00-99D8-B439-5EAF-562049F52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949" y="2587919"/>
            <a:ext cx="1314450" cy="952500"/>
          </a:xfrm>
          <a:prstGeom prst="rect">
            <a:avLst/>
          </a:prstGeom>
        </p:spPr>
      </p:pic>
      <p:pic>
        <p:nvPicPr>
          <p:cNvPr id="11" name="Picture 10" descr="A person in a baseball uniform&#10;&#10;Description automatically generated">
            <a:extLst>
              <a:ext uri="{FF2B5EF4-FFF2-40B4-BE49-F238E27FC236}">
                <a16:creationId xmlns:a16="http://schemas.microsoft.com/office/drawing/2014/main" id="{5FD1ECA2-F24E-1A1B-8402-1B4474CDE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416" y="5501863"/>
            <a:ext cx="1314450" cy="952500"/>
          </a:xfrm>
          <a:prstGeom prst="rect">
            <a:avLst/>
          </a:prstGeom>
        </p:spPr>
      </p:pic>
      <p:pic>
        <p:nvPicPr>
          <p:cNvPr id="13" name="Picture 12" descr="A person wearing a baseball uniform and a hat&#10;&#10;Description automatically generated">
            <a:extLst>
              <a:ext uri="{FF2B5EF4-FFF2-40B4-BE49-F238E27FC236}">
                <a16:creationId xmlns:a16="http://schemas.microsoft.com/office/drawing/2014/main" id="{5ACA4524-F861-BC94-440D-AC6CCA03A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180" y="4093368"/>
            <a:ext cx="1314450" cy="952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716F1A-7ED2-0DD7-9200-62C0F7B5B95A}"/>
              </a:ext>
            </a:extLst>
          </p:cNvPr>
          <p:cNvSpPr txBox="1"/>
          <p:nvPr/>
        </p:nvSpPr>
        <p:spPr>
          <a:xfrm>
            <a:off x="315069" y="3710507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1: Duran vs Melendez</a:t>
            </a:r>
            <a:endParaRPr lang="en-US" dirty="0"/>
          </a:p>
        </p:txBody>
      </p:sp>
      <p:pic>
        <p:nvPicPr>
          <p:cNvPr id="16" name="Picture 15" descr="A person wearing a baseball cap&#10;&#10;Description automatically generated">
            <a:extLst>
              <a:ext uri="{FF2B5EF4-FFF2-40B4-BE49-F238E27FC236}">
                <a16:creationId xmlns:a16="http://schemas.microsoft.com/office/drawing/2014/main" id="{DD8BAFE8-7FC5-81BF-E9FA-1D6888623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30" y="4072202"/>
            <a:ext cx="1381125" cy="10001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9E8499-042B-7787-CC7D-AA84CE0CCBCC}"/>
              </a:ext>
            </a:extLst>
          </p:cNvPr>
          <p:cNvSpPr txBox="1"/>
          <p:nvPr/>
        </p:nvSpPr>
        <p:spPr>
          <a:xfrm>
            <a:off x="315069" y="5163951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2: Duran vs Reyes</a:t>
            </a:r>
            <a:endParaRPr lang="en-US" dirty="0"/>
          </a:p>
        </p:txBody>
      </p:sp>
      <p:pic>
        <p:nvPicPr>
          <p:cNvPr id="18" name="Picture 17" descr="A person wearing a baseball cap&#10;&#10;Description automatically generated">
            <a:extLst>
              <a:ext uri="{FF2B5EF4-FFF2-40B4-BE49-F238E27FC236}">
                <a16:creationId xmlns:a16="http://schemas.microsoft.com/office/drawing/2014/main" id="{E4B3C8C2-1C81-4219-F735-B194B957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30" y="5478344"/>
            <a:ext cx="1381125" cy="1000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21CA85-CBB9-0101-731C-9CF288AE5FFA}"/>
              </a:ext>
            </a:extLst>
          </p:cNvPr>
          <p:cNvSpPr txBox="1"/>
          <p:nvPr/>
        </p:nvSpPr>
        <p:spPr>
          <a:xfrm>
            <a:off x="319773" y="6546840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3: Duran vs Isbel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271ACB-76EB-FF78-F16D-6BF44B1DBCF7}"/>
              </a:ext>
            </a:extLst>
          </p:cNvPr>
          <p:cNvSpPr/>
          <p:nvPr/>
        </p:nvSpPr>
        <p:spPr>
          <a:xfrm>
            <a:off x="4523863" y="1899918"/>
            <a:ext cx="3149025" cy="4520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Previous Pitcher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C5F56D-08C7-F38D-0637-26D4FD1CFAD3}"/>
              </a:ext>
            </a:extLst>
          </p:cNvPr>
          <p:cNvSpPr/>
          <p:nvPr/>
        </p:nvSpPr>
        <p:spPr>
          <a:xfrm>
            <a:off x="8733677" y="1918733"/>
            <a:ext cx="3149025" cy="4520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Available In Bullpen</a:t>
            </a:r>
            <a:endParaRPr lang="en-US" dirty="0"/>
          </a:p>
        </p:txBody>
      </p:sp>
      <p:pic>
        <p:nvPicPr>
          <p:cNvPr id="22" name="Picture 21" descr="A person wearing a baseball hat and a necklace&#10;&#10;Description automatically generated">
            <a:extLst>
              <a:ext uri="{FF2B5EF4-FFF2-40B4-BE49-F238E27FC236}">
                <a16:creationId xmlns:a16="http://schemas.microsoft.com/office/drawing/2014/main" id="{CFB10AF7-7FAD-430F-E8E3-949DA7E77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764" y="2587919"/>
            <a:ext cx="1314450" cy="952500"/>
          </a:xfrm>
          <a:prstGeom prst="rect">
            <a:avLst/>
          </a:prstGeom>
        </p:spPr>
      </p:pic>
      <p:pic>
        <p:nvPicPr>
          <p:cNvPr id="23" name="Picture 22" descr="A person in a baseball uniform&#10;&#10;Description automatically generated">
            <a:extLst>
              <a:ext uri="{FF2B5EF4-FFF2-40B4-BE49-F238E27FC236}">
                <a16:creationId xmlns:a16="http://schemas.microsoft.com/office/drawing/2014/main" id="{0332C620-0827-78F2-75B9-6DED7D84A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342" y="5501863"/>
            <a:ext cx="1314450" cy="952500"/>
          </a:xfrm>
          <a:prstGeom prst="rect">
            <a:avLst/>
          </a:prstGeom>
        </p:spPr>
      </p:pic>
      <p:pic>
        <p:nvPicPr>
          <p:cNvPr id="24" name="Picture 23" descr="A person wearing a baseball uniform and a hat&#10;&#10;Description automatically generated">
            <a:extLst>
              <a:ext uri="{FF2B5EF4-FFF2-40B4-BE49-F238E27FC236}">
                <a16:creationId xmlns:a16="http://schemas.microsoft.com/office/drawing/2014/main" id="{EE195CF1-6449-9EF8-A833-9581663DC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588" y="4093368"/>
            <a:ext cx="1314450" cy="952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E33809-F306-88D1-2B29-1A55AE17D4CC}"/>
              </a:ext>
            </a:extLst>
          </p:cNvPr>
          <p:cNvSpPr txBox="1"/>
          <p:nvPr/>
        </p:nvSpPr>
        <p:spPr>
          <a:xfrm>
            <a:off x="4524884" y="3710507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1: Moran vs Melendez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C963DC-7C23-5151-52A5-22A5E86A7EC1}"/>
              </a:ext>
            </a:extLst>
          </p:cNvPr>
          <p:cNvSpPr txBox="1"/>
          <p:nvPr/>
        </p:nvSpPr>
        <p:spPr>
          <a:xfrm>
            <a:off x="4698921" y="5163951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2: Moran vs Reyes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D7A9F7-3A55-1BD3-BE2B-CEA8A6971986}"/>
              </a:ext>
            </a:extLst>
          </p:cNvPr>
          <p:cNvSpPr txBox="1"/>
          <p:nvPr/>
        </p:nvSpPr>
        <p:spPr>
          <a:xfrm>
            <a:off x="4698921" y="6546840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3: Moran vs Isbel</a:t>
            </a:r>
            <a:endParaRPr lang="en-US" dirty="0"/>
          </a:p>
        </p:txBody>
      </p:sp>
      <p:pic>
        <p:nvPicPr>
          <p:cNvPr id="28" name="Picture 27" descr="A person in a baseball uniform&#10;&#10;Description automatically generated">
            <a:extLst>
              <a:ext uri="{FF2B5EF4-FFF2-40B4-BE49-F238E27FC236}">
                <a16:creationId xmlns:a16="http://schemas.microsoft.com/office/drawing/2014/main" id="{59CA352F-2DA4-538E-AD1E-93B7E1DAA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6550" y="2609085"/>
            <a:ext cx="1266825" cy="914400"/>
          </a:xfrm>
          <a:prstGeom prst="rect">
            <a:avLst/>
          </a:prstGeom>
        </p:spPr>
      </p:pic>
      <p:pic>
        <p:nvPicPr>
          <p:cNvPr id="29" name="Picture 28" descr="A person in a baseball uniform&#10;&#10;Description automatically generated">
            <a:extLst>
              <a:ext uri="{FF2B5EF4-FFF2-40B4-BE49-F238E27FC236}">
                <a16:creationId xmlns:a16="http://schemas.microsoft.com/office/drawing/2014/main" id="{96CB8FA1-1751-6E67-7982-683CA87ED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6550" y="4114535"/>
            <a:ext cx="1266825" cy="914400"/>
          </a:xfrm>
          <a:prstGeom prst="rect">
            <a:avLst/>
          </a:prstGeom>
        </p:spPr>
      </p:pic>
      <p:pic>
        <p:nvPicPr>
          <p:cNvPr id="30" name="Picture 29" descr="A person in a baseball uniform&#10;&#10;Description automatically generated">
            <a:extLst>
              <a:ext uri="{FF2B5EF4-FFF2-40B4-BE49-F238E27FC236}">
                <a16:creationId xmlns:a16="http://schemas.microsoft.com/office/drawing/2014/main" id="{7E9CE4B2-6899-6F95-5CD0-BE95D5AEA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6550" y="5520677"/>
            <a:ext cx="1266825" cy="914400"/>
          </a:xfrm>
          <a:prstGeom prst="rect">
            <a:avLst/>
          </a:prstGeom>
        </p:spPr>
      </p:pic>
      <p:pic>
        <p:nvPicPr>
          <p:cNvPr id="31" name="Picture 30" descr="A person wearing a baseball hat and a necklace&#10;&#10;Description automatically generated">
            <a:extLst>
              <a:ext uri="{FF2B5EF4-FFF2-40B4-BE49-F238E27FC236}">
                <a16:creationId xmlns:a16="http://schemas.microsoft.com/office/drawing/2014/main" id="{176A6E2B-2B8E-AE46-A505-DC2B755E9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579" y="2587919"/>
            <a:ext cx="1314450" cy="952500"/>
          </a:xfrm>
          <a:prstGeom prst="rect">
            <a:avLst/>
          </a:prstGeom>
        </p:spPr>
      </p:pic>
      <p:pic>
        <p:nvPicPr>
          <p:cNvPr id="32" name="Picture 31" descr="A person in a baseball uniform&#10;&#10;Description automatically generated">
            <a:extLst>
              <a:ext uri="{FF2B5EF4-FFF2-40B4-BE49-F238E27FC236}">
                <a16:creationId xmlns:a16="http://schemas.microsoft.com/office/drawing/2014/main" id="{870CB061-153B-8995-1127-1C8D21BBE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046" y="5501863"/>
            <a:ext cx="1314450" cy="952500"/>
          </a:xfrm>
          <a:prstGeom prst="rect">
            <a:avLst/>
          </a:prstGeom>
        </p:spPr>
      </p:pic>
      <p:pic>
        <p:nvPicPr>
          <p:cNvPr id="33" name="Picture 32" descr="A person wearing a baseball uniform and a hat&#10;&#10;Description automatically generated">
            <a:extLst>
              <a:ext uri="{FF2B5EF4-FFF2-40B4-BE49-F238E27FC236}">
                <a16:creationId xmlns:a16="http://schemas.microsoft.com/office/drawing/2014/main" id="{D3FF5E11-0FF9-39AE-06EE-8A031968E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403" y="4093368"/>
            <a:ext cx="1314450" cy="9525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F23D590-5D48-FD97-9561-4D69D3B74C85}"/>
              </a:ext>
            </a:extLst>
          </p:cNvPr>
          <p:cNvSpPr txBox="1"/>
          <p:nvPr/>
        </p:nvSpPr>
        <p:spPr>
          <a:xfrm>
            <a:off x="8687662" y="3710507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1: Bullpen vs Melendez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2B1692-65E4-4B9A-EB7E-1E53278F9968}"/>
              </a:ext>
            </a:extLst>
          </p:cNvPr>
          <p:cNvSpPr txBox="1"/>
          <p:nvPr/>
        </p:nvSpPr>
        <p:spPr>
          <a:xfrm>
            <a:off x="8861699" y="5163951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2: Bullpen vs Reyes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BDD8C1-9F00-3AC7-9631-87C5789B59DC}"/>
              </a:ext>
            </a:extLst>
          </p:cNvPr>
          <p:cNvSpPr txBox="1"/>
          <p:nvPr/>
        </p:nvSpPr>
        <p:spPr>
          <a:xfrm>
            <a:off x="8861699" y="6546840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3: Bullpen vs Isbel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9F7C54-3B83-94D1-6734-03883F184439}"/>
              </a:ext>
            </a:extLst>
          </p:cNvPr>
          <p:cNvGrpSpPr/>
          <p:nvPr/>
        </p:nvGrpSpPr>
        <p:grpSpPr>
          <a:xfrm>
            <a:off x="8842375" y="2462389"/>
            <a:ext cx="1335500" cy="1252832"/>
            <a:chOff x="8842375" y="2462389"/>
            <a:chExt cx="1335500" cy="1252832"/>
          </a:xfrm>
        </p:grpSpPr>
        <p:pic>
          <p:nvPicPr>
            <p:cNvPr id="37" name="Picture 36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714156A4-6E66-DD5B-24D9-354309F20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25727" y="3261431"/>
              <a:ext cx="635236" cy="453790"/>
            </a:xfrm>
            <a:prstGeom prst="rect">
              <a:avLst/>
            </a:prstGeom>
          </p:spPr>
        </p:pic>
        <p:pic>
          <p:nvPicPr>
            <p:cNvPr id="38" name="Picture 37" descr="A person wearing a baseball hat&#10;&#10;Description automatically generated">
              <a:extLst>
                <a:ext uri="{FF2B5EF4-FFF2-40B4-BE49-F238E27FC236}">
                  <a16:creationId xmlns:a16="http://schemas.microsoft.com/office/drawing/2014/main" id="{1FA4ECD6-89E0-5F38-E6F8-C070CA4EA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2639" y="2948046"/>
              <a:ext cx="635236" cy="453790"/>
            </a:xfrm>
            <a:prstGeom prst="rect">
              <a:avLst/>
            </a:prstGeom>
          </p:spPr>
        </p:pic>
        <p:pic>
          <p:nvPicPr>
            <p:cNvPr id="39" name="Picture 38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967A4A41-CFB6-9996-7B4D-24B9EFA08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62366" y="2973329"/>
              <a:ext cx="635236" cy="453790"/>
            </a:xfrm>
            <a:prstGeom prst="rect">
              <a:avLst/>
            </a:prstGeom>
          </p:spPr>
        </p:pic>
        <p:pic>
          <p:nvPicPr>
            <p:cNvPr id="40" name="Picture 39" descr="A person wearing a baseball hat&#10;&#10;Description automatically generated">
              <a:extLst>
                <a:ext uri="{FF2B5EF4-FFF2-40B4-BE49-F238E27FC236}">
                  <a16:creationId xmlns:a16="http://schemas.microsoft.com/office/drawing/2014/main" id="{E342995C-1B44-924C-C357-2520F1287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41462" y="2462389"/>
              <a:ext cx="630532" cy="453790"/>
            </a:xfrm>
            <a:prstGeom prst="rect">
              <a:avLst/>
            </a:prstGeom>
          </p:spPr>
        </p:pic>
        <p:pic>
          <p:nvPicPr>
            <p:cNvPr id="41" name="Picture 40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7C3FDFD7-ACDA-3CE5-FF9C-B15AAE1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42375" y="2468857"/>
              <a:ext cx="635236" cy="45379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D135EC-6F13-DE62-DF44-1CEB2C350C87}"/>
              </a:ext>
            </a:extLst>
          </p:cNvPr>
          <p:cNvGrpSpPr/>
          <p:nvPr/>
        </p:nvGrpSpPr>
        <p:grpSpPr>
          <a:xfrm>
            <a:off x="8842375" y="3911130"/>
            <a:ext cx="1335500" cy="1252832"/>
            <a:chOff x="8842375" y="2462389"/>
            <a:chExt cx="1335500" cy="1252832"/>
          </a:xfrm>
        </p:grpSpPr>
        <p:pic>
          <p:nvPicPr>
            <p:cNvPr id="44" name="Picture 43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1614370A-8E2F-461E-817A-A95CFD7B3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25727" y="3261431"/>
              <a:ext cx="635236" cy="453790"/>
            </a:xfrm>
            <a:prstGeom prst="rect">
              <a:avLst/>
            </a:prstGeom>
          </p:spPr>
        </p:pic>
        <p:pic>
          <p:nvPicPr>
            <p:cNvPr id="45" name="Picture 44" descr="A person wearing a baseball hat&#10;&#10;Description automatically generated">
              <a:extLst>
                <a:ext uri="{FF2B5EF4-FFF2-40B4-BE49-F238E27FC236}">
                  <a16:creationId xmlns:a16="http://schemas.microsoft.com/office/drawing/2014/main" id="{2D49FC06-EF99-0A49-0158-245F9C435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2639" y="2948046"/>
              <a:ext cx="635236" cy="453790"/>
            </a:xfrm>
            <a:prstGeom prst="rect">
              <a:avLst/>
            </a:prstGeom>
          </p:spPr>
        </p:pic>
        <p:pic>
          <p:nvPicPr>
            <p:cNvPr id="46" name="Picture 45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28380A44-C543-659C-F72B-A4F9CBD0D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62366" y="2973329"/>
              <a:ext cx="635236" cy="453790"/>
            </a:xfrm>
            <a:prstGeom prst="rect">
              <a:avLst/>
            </a:prstGeom>
          </p:spPr>
        </p:pic>
        <p:pic>
          <p:nvPicPr>
            <p:cNvPr id="47" name="Picture 46" descr="A person wearing a baseball hat&#10;&#10;Description automatically generated">
              <a:extLst>
                <a:ext uri="{FF2B5EF4-FFF2-40B4-BE49-F238E27FC236}">
                  <a16:creationId xmlns:a16="http://schemas.microsoft.com/office/drawing/2014/main" id="{7BB75679-BDF0-E825-65C2-FA73C7A61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41462" y="2462389"/>
              <a:ext cx="630532" cy="453790"/>
            </a:xfrm>
            <a:prstGeom prst="rect">
              <a:avLst/>
            </a:prstGeom>
          </p:spPr>
        </p:pic>
        <p:pic>
          <p:nvPicPr>
            <p:cNvPr id="48" name="Picture 47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0BFC007A-967A-FD4F-D8BA-B02480D68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42375" y="2468857"/>
              <a:ext cx="635236" cy="45379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C0A709-F399-8A03-53C0-ADB57A5E086E}"/>
              </a:ext>
            </a:extLst>
          </p:cNvPr>
          <p:cNvGrpSpPr/>
          <p:nvPr/>
        </p:nvGrpSpPr>
        <p:grpSpPr>
          <a:xfrm>
            <a:off x="8842375" y="5303426"/>
            <a:ext cx="1335500" cy="1252832"/>
            <a:chOff x="8842375" y="2462389"/>
            <a:chExt cx="1335500" cy="1252832"/>
          </a:xfrm>
        </p:grpSpPr>
        <p:pic>
          <p:nvPicPr>
            <p:cNvPr id="50" name="Picture 49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796E9BA2-6C82-9873-F00D-7BCA365E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25727" y="3261431"/>
              <a:ext cx="635236" cy="453790"/>
            </a:xfrm>
            <a:prstGeom prst="rect">
              <a:avLst/>
            </a:prstGeom>
          </p:spPr>
        </p:pic>
        <p:pic>
          <p:nvPicPr>
            <p:cNvPr id="51" name="Picture 50" descr="A person wearing a baseball hat&#10;&#10;Description automatically generated">
              <a:extLst>
                <a:ext uri="{FF2B5EF4-FFF2-40B4-BE49-F238E27FC236}">
                  <a16:creationId xmlns:a16="http://schemas.microsoft.com/office/drawing/2014/main" id="{F18FFDEC-F2A9-DE99-5415-9F9E7C1F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2639" y="2948046"/>
              <a:ext cx="635236" cy="453790"/>
            </a:xfrm>
            <a:prstGeom prst="rect">
              <a:avLst/>
            </a:prstGeom>
          </p:spPr>
        </p:pic>
        <p:pic>
          <p:nvPicPr>
            <p:cNvPr id="52" name="Picture 51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4EC8303F-5B50-AD9A-0886-65C8A9589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62366" y="2973329"/>
              <a:ext cx="635236" cy="453790"/>
            </a:xfrm>
            <a:prstGeom prst="rect">
              <a:avLst/>
            </a:prstGeom>
          </p:spPr>
        </p:pic>
        <p:pic>
          <p:nvPicPr>
            <p:cNvPr id="53" name="Picture 52" descr="A person wearing a baseball hat&#10;&#10;Description automatically generated">
              <a:extLst>
                <a:ext uri="{FF2B5EF4-FFF2-40B4-BE49-F238E27FC236}">
                  <a16:creationId xmlns:a16="http://schemas.microsoft.com/office/drawing/2014/main" id="{6C8271D2-F49B-395F-0A93-7245E3C85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41462" y="2462389"/>
              <a:ext cx="630532" cy="453790"/>
            </a:xfrm>
            <a:prstGeom prst="rect">
              <a:avLst/>
            </a:prstGeom>
          </p:spPr>
        </p:pic>
        <p:pic>
          <p:nvPicPr>
            <p:cNvPr id="54" name="Picture 53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DBBB0456-8E49-E04F-E225-2BA97D8AE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42375" y="2468857"/>
              <a:ext cx="635236" cy="453790"/>
            </a:xfrm>
            <a:prstGeom prst="rect">
              <a:avLst/>
            </a:prstGeom>
          </p:spPr>
        </p:pic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C163CDF2-4449-59E1-F9E4-0D6E2D0CD958}"/>
              </a:ext>
            </a:extLst>
          </p:cNvPr>
          <p:cNvSpPr/>
          <p:nvPr/>
        </p:nvSpPr>
        <p:spPr>
          <a:xfrm>
            <a:off x="4411269" y="1709528"/>
            <a:ext cx="3400776" cy="5084703"/>
          </a:xfrm>
          <a:prstGeom prst="rect">
            <a:avLst/>
          </a:prstGeom>
          <a:noFill/>
          <a:ln w="28575">
            <a:solidFill>
              <a:srgbClr val="5FB7B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A6CEB5A-6F35-749C-8CE9-FE4887816899}"/>
              </a:ext>
            </a:extLst>
          </p:cNvPr>
          <p:cNvSpPr/>
          <p:nvPr/>
        </p:nvSpPr>
        <p:spPr>
          <a:xfrm>
            <a:off x="8606973" y="1709528"/>
            <a:ext cx="3400776" cy="5084703"/>
          </a:xfrm>
          <a:prstGeom prst="rect">
            <a:avLst/>
          </a:prstGeom>
          <a:noFill/>
          <a:ln w="28575">
            <a:solidFill>
              <a:srgbClr val="5FB7B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6B704-2D39-7EE1-4A28-E0E0F088DD95}"/>
              </a:ext>
            </a:extLst>
          </p:cNvPr>
          <p:cNvSpPr txBox="1"/>
          <p:nvPr/>
        </p:nvSpPr>
        <p:spPr>
          <a:xfrm>
            <a:off x="162235" y="1076925"/>
            <a:ext cx="93688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Component 1: Matchups Needed to Satisfy Three Batter Minimum Rule</a:t>
            </a:r>
          </a:p>
        </p:txBody>
      </p:sp>
    </p:spTree>
    <p:extLst>
      <p:ext uri="{BB962C8B-B14F-4D97-AF65-F5344CB8AC3E}">
        <p14:creationId xmlns:p14="http://schemas.microsoft.com/office/powerpoint/2010/main" val="407104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Hypothetical Matchups Are Needed To Make This Work</a:t>
            </a:r>
            <a:endParaRPr lang="en-US" dirty="0"/>
          </a:p>
        </p:txBody>
      </p:sp>
      <p:pic>
        <p:nvPicPr>
          <p:cNvPr id="4" name="Picture 3" descr="A person wearing a baseball cap&#10;&#10;Description automatically generated">
            <a:extLst>
              <a:ext uri="{FF2B5EF4-FFF2-40B4-BE49-F238E27FC236}">
                <a16:creationId xmlns:a16="http://schemas.microsoft.com/office/drawing/2014/main" id="{F4B2AB5E-B58F-CD44-B5C0-F172A9B35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30" y="2566752"/>
            <a:ext cx="1381125" cy="10001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BEB7D8-FEDE-7866-9BC5-340DD85C56FC}"/>
              </a:ext>
            </a:extLst>
          </p:cNvPr>
          <p:cNvSpPr/>
          <p:nvPr/>
        </p:nvSpPr>
        <p:spPr>
          <a:xfrm>
            <a:off x="314048" y="1918733"/>
            <a:ext cx="3149025" cy="4520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Actual Pitcher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716F1A-7ED2-0DD7-9200-62C0F7B5B95A}"/>
              </a:ext>
            </a:extLst>
          </p:cNvPr>
          <p:cNvSpPr txBox="1"/>
          <p:nvPr/>
        </p:nvSpPr>
        <p:spPr>
          <a:xfrm>
            <a:off x="315069" y="3710507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1: Duran vs Massey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C5F56D-08C7-F38D-0637-26D4FD1CFAD3}"/>
              </a:ext>
            </a:extLst>
          </p:cNvPr>
          <p:cNvSpPr/>
          <p:nvPr/>
        </p:nvSpPr>
        <p:spPr>
          <a:xfrm>
            <a:off x="4522315" y="1928140"/>
            <a:ext cx="3149025" cy="4520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Available In Bullpen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23D590-5D48-FD97-9561-4D69D3B74C85}"/>
              </a:ext>
            </a:extLst>
          </p:cNvPr>
          <p:cNvSpPr txBox="1"/>
          <p:nvPr/>
        </p:nvSpPr>
        <p:spPr>
          <a:xfrm>
            <a:off x="4476300" y="3719914"/>
            <a:ext cx="31485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Batter 1: Bullpen vs Massey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9F7C54-3B83-94D1-6734-03883F184439}"/>
              </a:ext>
            </a:extLst>
          </p:cNvPr>
          <p:cNvGrpSpPr/>
          <p:nvPr/>
        </p:nvGrpSpPr>
        <p:grpSpPr>
          <a:xfrm>
            <a:off x="4631013" y="2471796"/>
            <a:ext cx="1335500" cy="1252832"/>
            <a:chOff x="8842375" y="2462389"/>
            <a:chExt cx="1335500" cy="1252832"/>
          </a:xfrm>
        </p:grpSpPr>
        <p:pic>
          <p:nvPicPr>
            <p:cNvPr id="37" name="Picture 36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714156A4-6E66-DD5B-24D9-354309F20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25727" y="3261431"/>
              <a:ext cx="635236" cy="453790"/>
            </a:xfrm>
            <a:prstGeom prst="rect">
              <a:avLst/>
            </a:prstGeom>
          </p:spPr>
        </p:pic>
        <p:pic>
          <p:nvPicPr>
            <p:cNvPr id="38" name="Picture 37" descr="A person wearing a baseball hat&#10;&#10;Description automatically generated">
              <a:extLst>
                <a:ext uri="{FF2B5EF4-FFF2-40B4-BE49-F238E27FC236}">
                  <a16:creationId xmlns:a16="http://schemas.microsoft.com/office/drawing/2014/main" id="{1FA4ECD6-89E0-5F38-E6F8-C070CA4EA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2639" y="2948046"/>
              <a:ext cx="635236" cy="453790"/>
            </a:xfrm>
            <a:prstGeom prst="rect">
              <a:avLst/>
            </a:prstGeom>
          </p:spPr>
        </p:pic>
        <p:pic>
          <p:nvPicPr>
            <p:cNvPr id="39" name="Picture 38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967A4A41-CFB6-9996-7B4D-24B9EFA08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2366" y="2973329"/>
              <a:ext cx="635236" cy="453790"/>
            </a:xfrm>
            <a:prstGeom prst="rect">
              <a:avLst/>
            </a:prstGeom>
          </p:spPr>
        </p:pic>
        <p:pic>
          <p:nvPicPr>
            <p:cNvPr id="40" name="Picture 39" descr="A person wearing a baseball hat&#10;&#10;Description automatically generated">
              <a:extLst>
                <a:ext uri="{FF2B5EF4-FFF2-40B4-BE49-F238E27FC236}">
                  <a16:creationId xmlns:a16="http://schemas.microsoft.com/office/drawing/2014/main" id="{E342995C-1B44-924C-C357-2520F1287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41462" y="2462389"/>
              <a:ext cx="630532" cy="453790"/>
            </a:xfrm>
            <a:prstGeom prst="rect">
              <a:avLst/>
            </a:prstGeom>
          </p:spPr>
        </p:pic>
        <p:pic>
          <p:nvPicPr>
            <p:cNvPr id="41" name="Picture 40" descr="A person wearing a baseball cap&#10;&#10;Description automatically generated">
              <a:extLst>
                <a:ext uri="{FF2B5EF4-FFF2-40B4-BE49-F238E27FC236}">
                  <a16:creationId xmlns:a16="http://schemas.microsoft.com/office/drawing/2014/main" id="{7C3FDFD7-ACDA-3CE5-FF9C-B15AAE1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42375" y="2468857"/>
              <a:ext cx="635236" cy="453790"/>
            </a:xfrm>
            <a:prstGeom prst="rect">
              <a:avLst/>
            </a:prstGeom>
          </p:spPr>
        </p:pic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9A6CEB5A-6F35-749C-8CE9-FE4887816899}"/>
              </a:ext>
            </a:extLst>
          </p:cNvPr>
          <p:cNvSpPr/>
          <p:nvPr/>
        </p:nvSpPr>
        <p:spPr>
          <a:xfrm>
            <a:off x="4395611" y="1714232"/>
            <a:ext cx="3400776" cy="2431814"/>
          </a:xfrm>
          <a:prstGeom prst="rect">
            <a:avLst/>
          </a:prstGeom>
          <a:noFill/>
          <a:ln w="28575">
            <a:solidFill>
              <a:srgbClr val="5FB7B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chael Massey">
            <a:extLst>
              <a:ext uri="{FF2B5EF4-FFF2-40B4-BE49-F238E27FC236}">
                <a16:creationId xmlns:a16="http://schemas.microsoft.com/office/drawing/2014/main" id="{F2AD30D3-6F1B-3343-DE26-415159573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4438" y="2598241"/>
            <a:ext cx="1350903" cy="993593"/>
          </a:xfrm>
          <a:prstGeom prst="rect">
            <a:avLst/>
          </a:prstGeom>
        </p:spPr>
      </p:pic>
      <p:pic>
        <p:nvPicPr>
          <p:cNvPr id="7" name="Picture 6" descr="Michael Massey">
            <a:extLst>
              <a:ext uri="{FF2B5EF4-FFF2-40B4-BE49-F238E27FC236}">
                <a16:creationId xmlns:a16="http://schemas.microsoft.com/office/drawing/2014/main" id="{3BD51828-B0F9-63E0-9257-307216DAA8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8956" y="2565315"/>
            <a:ext cx="1350903" cy="993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DAC566-7C5E-3AE7-5020-AEB58EBC395D}"/>
              </a:ext>
            </a:extLst>
          </p:cNvPr>
          <p:cNvSpPr txBox="1"/>
          <p:nvPr/>
        </p:nvSpPr>
        <p:spPr>
          <a:xfrm>
            <a:off x="162235" y="1076925"/>
            <a:ext cx="93688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Component 2: Additional Matchups Once Rule is Satisfied</a:t>
            </a:r>
          </a:p>
        </p:txBody>
      </p:sp>
    </p:spTree>
    <p:extLst>
      <p:ext uri="{BB962C8B-B14F-4D97-AF65-F5344CB8AC3E}">
        <p14:creationId xmlns:p14="http://schemas.microsoft.com/office/powerpoint/2010/main" val="425734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What Data Did I Need?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F78E96-C5E3-A52F-C8D1-35C538B230E3}"/>
              </a:ext>
            </a:extLst>
          </p:cNvPr>
          <p:cNvGrpSpPr/>
          <p:nvPr/>
        </p:nvGrpSpPr>
        <p:grpSpPr>
          <a:xfrm>
            <a:off x="150553" y="3151544"/>
            <a:ext cx="2700582" cy="1889045"/>
            <a:chOff x="232303" y="1977415"/>
            <a:chExt cx="3914136" cy="29143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5732673-EA7C-F929-9A48-9E3AA9147861}"/>
                </a:ext>
              </a:extLst>
            </p:cNvPr>
            <p:cNvSpPr/>
            <p:nvPr/>
          </p:nvSpPr>
          <p:spPr>
            <a:xfrm>
              <a:off x="232303" y="1977415"/>
              <a:ext cx="3914136" cy="291432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aron Boone: “I Make the Lineup” | Keefe To The City">
              <a:extLst>
                <a:ext uri="{FF2B5EF4-FFF2-40B4-BE49-F238E27FC236}">
                  <a16:creationId xmlns:a16="http://schemas.microsoft.com/office/drawing/2014/main" id="{F7727C34-F36D-7AB0-7619-9D58B90A0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24" y="2222555"/>
              <a:ext cx="3629245" cy="2425404"/>
            </a:xfrm>
            <a:prstGeom prst="round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91ACD51-F497-6382-14EF-6C342B253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408" y="1750745"/>
            <a:ext cx="1266325" cy="12604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3BB7DD-DBAF-9125-70F8-92176DF01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898" y="3578652"/>
            <a:ext cx="750524" cy="10367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D50031-2AA6-9C2F-0A2E-991653F886AF}"/>
              </a:ext>
            </a:extLst>
          </p:cNvPr>
          <p:cNvSpPr txBox="1"/>
          <p:nvPr/>
        </p:nvSpPr>
        <p:spPr>
          <a:xfrm>
            <a:off x="496437" y="5414393"/>
            <a:ext cx="21773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Components of Decision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A8B83-1018-8E58-5469-8D507DEA572B}"/>
              </a:ext>
            </a:extLst>
          </p:cNvPr>
          <p:cNvSpPr txBox="1"/>
          <p:nvPr/>
        </p:nvSpPr>
        <p:spPr>
          <a:xfrm>
            <a:off x="4446787" y="5595486"/>
            <a:ext cx="1349470" cy="471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Data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3DBE8-C5CD-AEC7-A708-922082C8C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989" y="3316563"/>
            <a:ext cx="1561857" cy="156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9CA502-800E-31E3-D72A-0BB2934F8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06" y="3316563"/>
            <a:ext cx="1561858" cy="1566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9DE41-54D6-731D-75A0-99347A610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615" y="3578652"/>
            <a:ext cx="750524" cy="1036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1A4C2D-656D-9E4F-149C-B8198AA74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331" y="3578652"/>
            <a:ext cx="750524" cy="1036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8E39B-A270-D9B7-2BAE-2DD667078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422" y="3316563"/>
            <a:ext cx="1561858" cy="1566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B9A4A1-72C5-91CC-7792-33B32FCE636E}"/>
              </a:ext>
            </a:extLst>
          </p:cNvPr>
          <p:cNvSpPr txBox="1"/>
          <p:nvPr/>
        </p:nvSpPr>
        <p:spPr>
          <a:xfrm>
            <a:off x="7353676" y="5600189"/>
            <a:ext cx="15893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Simulation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A4EAA5-AC97-ABF6-A327-977AFB955193}"/>
              </a:ext>
            </a:extLst>
          </p:cNvPr>
          <p:cNvSpPr txBox="1"/>
          <p:nvPr/>
        </p:nvSpPr>
        <p:spPr>
          <a:xfrm>
            <a:off x="10505157" y="5595486"/>
            <a:ext cx="1349470" cy="471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Results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6C68-CC57-2645-3ACF-7317A87AE68C}"/>
              </a:ext>
            </a:extLst>
          </p:cNvPr>
          <p:cNvSpPr/>
          <p:nvPr/>
        </p:nvSpPr>
        <p:spPr>
          <a:xfrm>
            <a:off x="4040464" y="1855321"/>
            <a:ext cx="2055520" cy="4821295"/>
          </a:xfrm>
          <a:prstGeom prst="rect">
            <a:avLst/>
          </a:prstGeom>
          <a:noFill/>
          <a:ln w="57150">
            <a:solidFill>
              <a:srgbClr val="5FB7B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441A6-23E0-6E06-AC85-CFC726F08698}"/>
              </a:ext>
            </a:extLst>
          </p:cNvPr>
          <p:cNvSpPr/>
          <p:nvPr/>
        </p:nvSpPr>
        <p:spPr>
          <a:xfrm>
            <a:off x="47021" y="1751838"/>
            <a:ext cx="3052704" cy="4924777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CBF310-6699-D7BE-E57D-552CA8ADD29A}"/>
              </a:ext>
            </a:extLst>
          </p:cNvPr>
          <p:cNvSpPr/>
          <p:nvPr/>
        </p:nvSpPr>
        <p:spPr>
          <a:xfrm>
            <a:off x="3099723" y="3750912"/>
            <a:ext cx="898409" cy="677333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9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What Features Are Needed?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53EAEC-0385-478A-7AA3-2E4DBF7FD2A9}"/>
              </a:ext>
            </a:extLst>
          </p:cNvPr>
          <p:cNvSpPr/>
          <p:nvPr/>
        </p:nvSpPr>
        <p:spPr>
          <a:xfrm>
            <a:off x="388525" y="1589474"/>
            <a:ext cx="3022027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BCEFD4-1B91-10D2-EDC0-E4090215E9FE}"/>
              </a:ext>
            </a:extLst>
          </p:cNvPr>
          <p:cNvSpPr/>
          <p:nvPr/>
        </p:nvSpPr>
        <p:spPr>
          <a:xfrm>
            <a:off x="4585011" y="1589474"/>
            <a:ext cx="3022027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1997AE-48AC-3B92-96C1-829851870362}"/>
              </a:ext>
            </a:extLst>
          </p:cNvPr>
          <p:cNvSpPr/>
          <p:nvPr/>
        </p:nvSpPr>
        <p:spPr>
          <a:xfrm>
            <a:off x="8780715" y="1589474"/>
            <a:ext cx="3022027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1BF2C-2653-8A75-295B-4B60A317A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5" y="2260600"/>
            <a:ext cx="685801" cy="685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D03A8-6560-6A0B-9EFB-FEDF09A68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25" y="3394193"/>
            <a:ext cx="6858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9D36D6-6E9A-0C50-FC29-612299D0F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25" y="4527786"/>
            <a:ext cx="864541" cy="8692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E79976-2726-7507-55CB-CD8B752B4A32}"/>
              </a:ext>
            </a:extLst>
          </p:cNvPr>
          <p:cNvSpPr txBox="1"/>
          <p:nvPr/>
        </p:nvSpPr>
        <p:spPr>
          <a:xfrm>
            <a:off x="1236821" y="2418174"/>
            <a:ext cx="21585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On Base Percentage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047C1-51BC-EDFC-1C6A-E1DFC3AA43EE}"/>
              </a:ext>
            </a:extLst>
          </p:cNvPr>
          <p:cNvSpPr txBox="1"/>
          <p:nvPr/>
        </p:nvSpPr>
        <p:spPr>
          <a:xfrm>
            <a:off x="1236821" y="3550775"/>
            <a:ext cx="21585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Strikeout Percentage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46B38-7E0A-B29C-D66B-A3839BAD7625}"/>
              </a:ext>
            </a:extLst>
          </p:cNvPr>
          <p:cNvSpPr txBox="1"/>
          <p:nvPr/>
        </p:nvSpPr>
        <p:spPr>
          <a:xfrm>
            <a:off x="1236821" y="4764330"/>
            <a:ext cx="21585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Ball In Play Out Percentage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407AA5-B726-1B1E-2941-B0C5329E063B}"/>
              </a:ext>
            </a:extLst>
          </p:cNvPr>
          <p:cNvGrpSpPr/>
          <p:nvPr/>
        </p:nvGrpSpPr>
        <p:grpSpPr>
          <a:xfrm>
            <a:off x="4585011" y="2138304"/>
            <a:ext cx="930393" cy="935097"/>
            <a:chOff x="4584230" y="2444044"/>
            <a:chExt cx="930393" cy="9350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061071-CC71-ED05-F43C-C9FD0A30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4230" y="2444044"/>
              <a:ext cx="930393" cy="935097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E14BDA-B9CB-6C50-E5E9-35B3541C9329}"/>
                </a:ext>
              </a:extLst>
            </p:cNvPr>
            <p:cNvSpPr/>
            <p:nvPr/>
          </p:nvSpPr>
          <p:spPr>
            <a:xfrm>
              <a:off x="5161176" y="2913382"/>
              <a:ext cx="94074" cy="1128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AF0758B-DF48-54BF-490A-426602E1C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113" y="3141369"/>
            <a:ext cx="930393" cy="9350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1531AD-32D1-A42D-DA43-907DF5225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112" y="4149137"/>
            <a:ext cx="930393" cy="9350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F41BF8-7595-89DF-6005-64EA029F4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082" y="5156906"/>
            <a:ext cx="812801" cy="8128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4C097F-838D-8959-18BD-0472AF22E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230" y="6037674"/>
            <a:ext cx="681097" cy="6858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94D6B18-9655-718F-35C6-3E4444850E07}"/>
              </a:ext>
            </a:extLst>
          </p:cNvPr>
          <p:cNvSpPr txBox="1"/>
          <p:nvPr/>
        </p:nvSpPr>
        <p:spPr>
          <a:xfrm>
            <a:off x="5583042" y="2421886"/>
            <a:ext cx="20221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Singles Percentage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464970-7316-B9B5-F257-D0F3F2425DBB}"/>
              </a:ext>
            </a:extLst>
          </p:cNvPr>
          <p:cNvSpPr txBox="1"/>
          <p:nvPr/>
        </p:nvSpPr>
        <p:spPr>
          <a:xfrm>
            <a:off x="5564227" y="3428479"/>
            <a:ext cx="20644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Doubles Percentage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1AEC2-8238-31FE-6FA3-689EEE1873D0}"/>
              </a:ext>
            </a:extLst>
          </p:cNvPr>
          <p:cNvSpPr txBox="1"/>
          <p:nvPr/>
        </p:nvSpPr>
        <p:spPr>
          <a:xfrm>
            <a:off x="5583042" y="4388034"/>
            <a:ext cx="20221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Triples Percentage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AFF72F-641A-FA2B-1950-6AC68BD823A4}"/>
              </a:ext>
            </a:extLst>
          </p:cNvPr>
          <p:cNvSpPr txBox="1"/>
          <p:nvPr/>
        </p:nvSpPr>
        <p:spPr>
          <a:xfrm>
            <a:off x="5583042" y="5239404"/>
            <a:ext cx="20221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Home Run Percentage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F34A5F-6828-87B1-C542-F6498C88120B}"/>
              </a:ext>
            </a:extLst>
          </p:cNvPr>
          <p:cNvSpPr txBox="1"/>
          <p:nvPr/>
        </p:nvSpPr>
        <p:spPr>
          <a:xfrm>
            <a:off x="5583042" y="6194256"/>
            <a:ext cx="20221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Walks Percentage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6E5FFB3-9CC9-0C48-A4B8-60660003A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2285" y="2284119"/>
            <a:ext cx="671691" cy="6481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BA9735-7FD1-71AD-F636-73A2BBEC26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2285" y="3409872"/>
            <a:ext cx="671690" cy="676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3110CC-A88C-C5EE-6572-E4EA03763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2285" y="4563847"/>
            <a:ext cx="671689" cy="6716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9E837D-C2AB-825C-DBCE-7919880D86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9933" y="5713119"/>
            <a:ext cx="676394" cy="69050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7D54682-BED8-E59A-FF0A-77DED91C834F}"/>
              </a:ext>
            </a:extLst>
          </p:cNvPr>
          <p:cNvSpPr txBox="1"/>
          <p:nvPr/>
        </p:nvSpPr>
        <p:spPr>
          <a:xfrm>
            <a:off x="9675264" y="2417182"/>
            <a:ext cx="20221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Flyball Percentage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812537-475E-BE76-3A15-CC1178BFB9E2}"/>
              </a:ext>
            </a:extLst>
          </p:cNvPr>
          <p:cNvSpPr txBox="1"/>
          <p:nvPr/>
        </p:nvSpPr>
        <p:spPr>
          <a:xfrm>
            <a:off x="9675264" y="3475515"/>
            <a:ext cx="20221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Groundball Percentage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638773-BE86-85DB-EFA9-A3A1DABA8D5B}"/>
              </a:ext>
            </a:extLst>
          </p:cNvPr>
          <p:cNvSpPr txBox="1"/>
          <p:nvPr/>
        </p:nvSpPr>
        <p:spPr>
          <a:xfrm>
            <a:off x="9675263" y="4637330"/>
            <a:ext cx="20221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Line Drive Percentage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A1926B-9D8B-E82A-0526-0F4C36FC2097}"/>
              </a:ext>
            </a:extLst>
          </p:cNvPr>
          <p:cNvSpPr txBox="1"/>
          <p:nvPr/>
        </p:nvSpPr>
        <p:spPr>
          <a:xfrm>
            <a:off x="9675263" y="6010811"/>
            <a:ext cx="20221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Popup Percentage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4750E7-06B7-9FF4-8462-36000D1456FB}"/>
              </a:ext>
            </a:extLst>
          </p:cNvPr>
          <p:cNvSpPr/>
          <p:nvPr/>
        </p:nvSpPr>
        <p:spPr>
          <a:xfrm>
            <a:off x="5008616" y="3475005"/>
            <a:ext cx="94074" cy="1128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4E3AF8-A06A-EF73-897A-F5F5286C6A9C}"/>
              </a:ext>
            </a:extLst>
          </p:cNvPr>
          <p:cNvSpPr/>
          <p:nvPr/>
        </p:nvSpPr>
        <p:spPr>
          <a:xfrm>
            <a:off x="4848690" y="4618005"/>
            <a:ext cx="94074" cy="1128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5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Where The Data Came From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59219-D694-FFA4-644C-6AFFA1633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407" y="2323630"/>
            <a:ext cx="2662403" cy="265284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A9610E8-C9F0-C65B-A969-F286F89C5839}"/>
              </a:ext>
            </a:extLst>
          </p:cNvPr>
          <p:cNvGrpSpPr/>
          <p:nvPr/>
        </p:nvGrpSpPr>
        <p:grpSpPr>
          <a:xfrm>
            <a:off x="7652505" y="1883833"/>
            <a:ext cx="2120428" cy="3092026"/>
            <a:chOff x="7796858" y="2159188"/>
            <a:chExt cx="2120428" cy="30920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9E0299-FCE5-85D7-A94F-5E44C703A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6858" y="3126082"/>
              <a:ext cx="2120428" cy="2125132"/>
            </a:xfrm>
            <a:prstGeom prst="rect">
              <a:avLst/>
            </a:prstGeom>
          </p:spPr>
        </p:pic>
        <p:pic>
          <p:nvPicPr>
            <p:cNvPr id="8" name="Picture 7" descr="ESPN Logo and symbol, meaning, history, PNG, brand">
              <a:extLst>
                <a:ext uri="{FF2B5EF4-FFF2-40B4-BE49-F238E27FC236}">
                  <a16:creationId xmlns:a16="http://schemas.microsoft.com/office/drawing/2014/main" id="{CA4CD58B-A871-937A-A0AC-48537C32F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7969" y="2159188"/>
              <a:ext cx="1830681" cy="110499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108250-29B1-D472-551E-B39A70FE400A}"/>
              </a:ext>
            </a:extLst>
          </p:cNvPr>
          <p:cNvSpPr txBox="1"/>
          <p:nvPr/>
        </p:nvSpPr>
        <p:spPr>
          <a:xfrm>
            <a:off x="1629791" y="5151970"/>
            <a:ext cx="42467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latin typeface="Calibri"/>
                <a:cs typeface="Calibri"/>
              </a:rPr>
              <a:t>Pybaseball</a:t>
            </a:r>
            <a:r>
              <a:rPr lang="en-US" sz="2400" b="1" dirty="0">
                <a:latin typeface="Calibri"/>
                <a:cs typeface="Calibri"/>
              </a:rPr>
              <a:t> Python Package</a:t>
            </a:r>
            <a:endParaRPr lang="en-US" sz="24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25D70-91F7-82B4-7512-C0BA824A476C}"/>
              </a:ext>
            </a:extLst>
          </p:cNvPr>
          <p:cNvSpPr txBox="1"/>
          <p:nvPr/>
        </p:nvSpPr>
        <p:spPr>
          <a:xfrm>
            <a:off x="7090791" y="5151970"/>
            <a:ext cx="32449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ESPN MLB Team Rosters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6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Plate Appearance and Batters Faced Thresholds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60C32-4E9A-38C1-CCB5-B990C850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36" y="1569157"/>
            <a:ext cx="6698007" cy="455694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D45725-AD09-178F-3B44-ECD0ACB1FB69}"/>
              </a:ext>
            </a:extLst>
          </p:cNvPr>
          <p:cNvSpPr/>
          <p:nvPr/>
        </p:nvSpPr>
        <p:spPr>
          <a:xfrm>
            <a:off x="7600085" y="1570659"/>
            <a:ext cx="4362582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C89A72-E806-9985-9A88-2C3493E27657}"/>
              </a:ext>
            </a:extLst>
          </p:cNvPr>
          <p:cNvSpPr txBox="1"/>
          <p:nvPr/>
        </p:nvSpPr>
        <p:spPr>
          <a:xfrm>
            <a:off x="7602292" y="2085389"/>
            <a:ext cx="435769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Wanted a large enough sample for "stable" results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Wanted to account for handedness splits as well as Times Facing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Inputs for next step were the weighted average of </a:t>
            </a:r>
            <a:r>
              <a:rPr lang="en-US" b="1" dirty="0">
                <a:solidFill>
                  <a:srgbClr val="D31145"/>
                </a:solidFill>
                <a:latin typeface="Calibri"/>
                <a:cs typeface="Calibri"/>
              </a:rPr>
              <a:t>Element 1</a:t>
            </a:r>
            <a:r>
              <a:rPr lang="en-US" b="1" dirty="0">
                <a:latin typeface="Calibri"/>
                <a:cs typeface="Calibri"/>
              </a:rPr>
              <a:t> and </a:t>
            </a:r>
            <a:r>
              <a:rPr lang="en-US" b="1" dirty="0">
                <a:solidFill>
                  <a:srgbClr val="B9975B"/>
                </a:solidFill>
                <a:latin typeface="Calibri"/>
                <a:cs typeface="Calibri"/>
              </a:rPr>
              <a:t>Element 2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B9975B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If players didn't meet the threshold, a weighted average was used</a:t>
            </a:r>
            <a:endParaRPr lang="en-US" b="1" dirty="0">
              <a:solidFill>
                <a:srgbClr val="B9975B"/>
              </a:solidFill>
              <a:latin typeface="Calibri"/>
              <a:cs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F142D-8F72-3201-CF93-C67BA7E8F5E0}"/>
              </a:ext>
            </a:extLst>
          </p:cNvPr>
          <p:cNvSpPr/>
          <p:nvPr/>
        </p:nvSpPr>
        <p:spPr>
          <a:xfrm>
            <a:off x="454145" y="2499517"/>
            <a:ext cx="6345296" cy="244593"/>
          </a:xfrm>
          <a:prstGeom prst="rect">
            <a:avLst/>
          </a:prstGeom>
          <a:noFill/>
          <a:ln w="28575">
            <a:solidFill>
              <a:srgbClr val="D3114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80016A-32D9-F977-23F3-51C580556196}"/>
              </a:ext>
            </a:extLst>
          </p:cNvPr>
          <p:cNvSpPr/>
          <p:nvPr/>
        </p:nvSpPr>
        <p:spPr>
          <a:xfrm>
            <a:off x="435330" y="5006591"/>
            <a:ext cx="6345296" cy="244593"/>
          </a:xfrm>
          <a:prstGeom prst="rect">
            <a:avLst/>
          </a:prstGeom>
          <a:noFill/>
          <a:ln w="28575">
            <a:solidFill>
              <a:srgbClr val="D3114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A7D2685-CDE9-04F5-E341-D433ECA15ACF}"/>
              </a:ext>
            </a:extLst>
          </p:cNvPr>
          <p:cNvSpPr/>
          <p:nvPr/>
        </p:nvSpPr>
        <p:spPr>
          <a:xfrm>
            <a:off x="454145" y="2781739"/>
            <a:ext cx="6345296" cy="790222"/>
          </a:xfrm>
          <a:prstGeom prst="rect">
            <a:avLst/>
          </a:prstGeom>
          <a:noFill/>
          <a:ln w="28575">
            <a:solidFill>
              <a:srgbClr val="B9975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D0EB0B4-8B29-E308-E0C9-3684F1417EC8}"/>
              </a:ext>
            </a:extLst>
          </p:cNvPr>
          <p:cNvSpPr/>
          <p:nvPr/>
        </p:nvSpPr>
        <p:spPr>
          <a:xfrm>
            <a:off x="454145" y="5293517"/>
            <a:ext cx="6345296" cy="790222"/>
          </a:xfrm>
          <a:prstGeom prst="rect">
            <a:avLst/>
          </a:prstGeom>
          <a:noFill/>
          <a:ln w="28575">
            <a:solidFill>
              <a:srgbClr val="B9975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8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Input Generation Example</a:t>
            </a:r>
            <a:endParaRPr lang="en-US" dirty="0"/>
          </a:p>
        </p:txBody>
      </p:sp>
      <p:pic>
        <p:nvPicPr>
          <p:cNvPr id="3" name="Picture 2" descr="A screenshot of a sports player&#10;&#10;Description automatically generated">
            <a:extLst>
              <a:ext uri="{FF2B5EF4-FFF2-40B4-BE49-F238E27FC236}">
                <a16:creationId xmlns:a16="http://schemas.microsoft.com/office/drawing/2014/main" id="{CE12AE07-74D0-38CA-3F18-98504933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37" y="1275645"/>
            <a:ext cx="8414925" cy="51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4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Run Inputs Through Adjusted Log5 Method</a:t>
            </a:r>
            <a:endParaRPr lang="en-US" dirty="0"/>
          </a:p>
        </p:txBody>
      </p:sp>
      <p:pic>
        <p:nvPicPr>
          <p:cNvPr id="4" name="Picture 3" descr="A screenshot of a sports team&#10;&#10;Description automatically generated">
            <a:extLst>
              <a:ext uri="{FF2B5EF4-FFF2-40B4-BE49-F238E27FC236}">
                <a16:creationId xmlns:a16="http://schemas.microsoft.com/office/drawing/2014/main" id="{0EDC9045-C8FC-607E-1B06-CCE8D04D7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" t="1003" r="1525" b="1466"/>
          <a:stretch/>
        </p:blipFill>
        <p:spPr>
          <a:xfrm>
            <a:off x="937107" y="1127009"/>
            <a:ext cx="4983079" cy="547041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168251-AB72-FA22-236B-39156FC23C5D}"/>
              </a:ext>
            </a:extLst>
          </p:cNvPr>
          <p:cNvSpPr/>
          <p:nvPr/>
        </p:nvSpPr>
        <p:spPr>
          <a:xfrm>
            <a:off x="6640530" y="1128511"/>
            <a:ext cx="5322137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B6230-3796-D368-9181-4DBE4485860A}"/>
              </a:ext>
            </a:extLst>
          </p:cNvPr>
          <p:cNvSpPr txBox="1"/>
          <p:nvPr/>
        </p:nvSpPr>
        <p:spPr>
          <a:xfrm>
            <a:off x="6638034" y="1685574"/>
            <a:ext cx="532195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Used Bill James' adapted log5 method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Run each feature through adapted log5 method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Imperfect – as pointed out by </a:t>
            </a:r>
            <a:r>
              <a:rPr lang="en-US" b="1" err="1">
                <a:latin typeface="Calibri"/>
                <a:cs typeface="Calibri"/>
              </a:rPr>
              <a:t>Haechral</a:t>
            </a:r>
            <a:r>
              <a:rPr lang="en-US" b="1" dirty="0">
                <a:latin typeface="Calibri"/>
                <a:cs typeface="Calibri"/>
              </a:rPr>
              <a:t> in 2014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Revisiting if a Machine Learning approach can substitute for this portion of the framework</a:t>
            </a:r>
          </a:p>
        </p:txBody>
      </p:sp>
    </p:spTree>
    <p:extLst>
      <p:ext uri="{BB962C8B-B14F-4D97-AF65-F5344CB8AC3E}">
        <p14:creationId xmlns:p14="http://schemas.microsoft.com/office/powerpoint/2010/main" val="92809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How Did I Simulate the Matchups?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F78E96-C5E3-A52F-C8D1-35C538B230E3}"/>
              </a:ext>
            </a:extLst>
          </p:cNvPr>
          <p:cNvGrpSpPr/>
          <p:nvPr/>
        </p:nvGrpSpPr>
        <p:grpSpPr>
          <a:xfrm>
            <a:off x="150553" y="3151544"/>
            <a:ext cx="2700582" cy="1889045"/>
            <a:chOff x="232303" y="1977415"/>
            <a:chExt cx="3914136" cy="29143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5732673-EA7C-F929-9A48-9E3AA9147861}"/>
                </a:ext>
              </a:extLst>
            </p:cNvPr>
            <p:cNvSpPr/>
            <p:nvPr/>
          </p:nvSpPr>
          <p:spPr>
            <a:xfrm>
              <a:off x="232303" y="1977415"/>
              <a:ext cx="3914136" cy="291432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aron Boone: “I Make the Lineup” | Keefe To The City">
              <a:extLst>
                <a:ext uri="{FF2B5EF4-FFF2-40B4-BE49-F238E27FC236}">
                  <a16:creationId xmlns:a16="http://schemas.microsoft.com/office/drawing/2014/main" id="{F7727C34-F36D-7AB0-7619-9D58B90A0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24" y="2222555"/>
              <a:ext cx="3629245" cy="2425404"/>
            </a:xfrm>
            <a:prstGeom prst="round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91ACD51-F497-6382-14EF-6C342B253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408" y="1750745"/>
            <a:ext cx="1266325" cy="12604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3BB7DD-DBAF-9125-70F8-92176DF01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898" y="3578652"/>
            <a:ext cx="750524" cy="10367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D50031-2AA6-9C2F-0A2E-991653F886AF}"/>
              </a:ext>
            </a:extLst>
          </p:cNvPr>
          <p:cNvSpPr txBox="1"/>
          <p:nvPr/>
        </p:nvSpPr>
        <p:spPr>
          <a:xfrm>
            <a:off x="496437" y="5414393"/>
            <a:ext cx="21773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Components of Decision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A8B83-1018-8E58-5469-8D507DEA572B}"/>
              </a:ext>
            </a:extLst>
          </p:cNvPr>
          <p:cNvSpPr txBox="1"/>
          <p:nvPr/>
        </p:nvSpPr>
        <p:spPr>
          <a:xfrm>
            <a:off x="4446787" y="5595486"/>
            <a:ext cx="1349470" cy="471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Data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3DBE8-C5CD-AEC7-A708-922082C8C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989" y="3316563"/>
            <a:ext cx="1561857" cy="156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9CA502-800E-31E3-D72A-0BB2934F8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06" y="3316563"/>
            <a:ext cx="1561858" cy="1566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9DE41-54D6-731D-75A0-99347A610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615" y="3578652"/>
            <a:ext cx="750524" cy="1036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1A4C2D-656D-9E4F-149C-B8198AA74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331" y="3578652"/>
            <a:ext cx="750524" cy="1036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8E39B-A270-D9B7-2BAE-2DD667078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422" y="3316563"/>
            <a:ext cx="1561858" cy="1566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B9A4A1-72C5-91CC-7792-33B32FCE636E}"/>
              </a:ext>
            </a:extLst>
          </p:cNvPr>
          <p:cNvSpPr txBox="1"/>
          <p:nvPr/>
        </p:nvSpPr>
        <p:spPr>
          <a:xfrm>
            <a:off x="7353676" y="5600189"/>
            <a:ext cx="15893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Simulation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A4EAA5-AC97-ABF6-A327-977AFB955193}"/>
              </a:ext>
            </a:extLst>
          </p:cNvPr>
          <p:cNvSpPr txBox="1"/>
          <p:nvPr/>
        </p:nvSpPr>
        <p:spPr>
          <a:xfrm>
            <a:off x="10505157" y="5595486"/>
            <a:ext cx="1349470" cy="471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Results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D7453-FB96-770D-C37C-20AA0ECDF8FA}"/>
              </a:ext>
            </a:extLst>
          </p:cNvPr>
          <p:cNvSpPr/>
          <p:nvPr/>
        </p:nvSpPr>
        <p:spPr>
          <a:xfrm>
            <a:off x="7121390" y="1855321"/>
            <a:ext cx="2055520" cy="4821295"/>
          </a:xfrm>
          <a:prstGeom prst="rect">
            <a:avLst/>
          </a:prstGeom>
          <a:noFill/>
          <a:ln w="57150">
            <a:solidFill>
              <a:srgbClr val="5FB7B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AC9790-C4E3-3EE5-9272-B94A1C216C22}"/>
              </a:ext>
            </a:extLst>
          </p:cNvPr>
          <p:cNvSpPr/>
          <p:nvPr/>
        </p:nvSpPr>
        <p:spPr>
          <a:xfrm>
            <a:off x="47021" y="1751838"/>
            <a:ext cx="3052704" cy="4924777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35F3BB-B62E-1068-8DA0-6A8FFF06CE40}"/>
              </a:ext>
            </a:extLst>
          </p:cNvPr>
          <p:cNvSpPr/>
          <p:nvPr/>
        </p:nvSpPr>
        <p:spPr>
          <a:xfrm>
            <a:off x="4018828" y="1749016"/>
            <a:ext cx="2079038" cy="4924777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B8A890-4D98-45A3-AEF6-DE10C7C3E28F}"/>
              </a:ext>
            </a:extLst>
          </p:cNvPr>
          <p:cNvSpPr/>
          <p:nvPr/>
        </p:nvSpPr>
        <p:spPr>
          <a:xfrm>
            <a:off x="3099723" y="3750912"/>
            <a:ext cx="898409" cy="677333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6D1E1D-732E-DDA4-E879-755E99441091}"/>
              </a:ext>
            </a:extLst>
          </p:cNvPr>
          <p:cNvSpPr/>
          <p:nvPr/>
        </p:nvSpPr>
        <p:spPr>
          <a:xfrm>
            <a:off x="6097863" y="3729275"/>
            <a:ext cx="898409" cy="677333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1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Plate Appearance Matchup Simulation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168251-AB72-FA22-236B-39156FC23C5D}"/>
              </a:ext>
            </a:extLst>
          </p:cNvPr>
          <p:cNvSpPr/>
          <p:nvPr/>
        </p:nvSpPr>
        <p:spPr>
          <a:xfrm>
            <a:off x="6635826" y="1128511"/>
            <a:ext cx="5322137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B6230-3796-D368-9181-4DBE4485860A}"/>
              </a:ext>
            </a:extLst>
          </p:cNvPr>
          <p:cNvSpPr txBox="1"/>
          <p:nvPr/>
        </p:nvSpPr>
        <p:spPr>
          <a:xfrm>
            <a:off x="6638034" y="1685574"/>
            <a:ext cx="532195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Reach Base, Ball In Play Out, or Strikeout is determined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Next step is dependent on initial outcome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Baserunning takes place after Reached Base type or BIPO type is determined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Outcome affects game state of the simulation iteration for the next plate appearance matchup</a:t>
            </a:r>
          </a:p>
        </p:txBody>
      </p: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D5EAEAC-C107-F60B-E58D-06DF63E0A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" t="1150" r="957" b="783"/>
          <a:stretch/>
        </p:blipFill>
        <p:spPr>
          <a:xfrm>
            <a:off x="519412" y="1128010"/>
            <a:ext cx="4825449" cy="52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9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888486-CEFE-0534-5738-6ADC7C6B0456}"/>
              </a:ext>
            </a:extLst>
          </p:cNvPr>
          <p:cNvSpPr/>
          <p:nvPr/>
        </p:nvSpPr>
        <p:spPr>
          <a:xfrm>
            <a:off x="485963" y="2095172"/>
            <a:ext cx="4176769" cy="29434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CD455-51BD-4B86-CDBD-601788911FE2}"/>
              </a:ext>
            </a:extLst>
          </p:cNvPr>
          <p:cNvSpPr txBox="1"/>
          <p:nvPr/>
        </p:nvSpPr>
        <p:spPr>
          <a:xfrm>
            <a:off x="1370962" y="5120370"/>
            <a:ext cx="24052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Sean Sullivan</a:t>
            </a:r>
            <a:endParaRPr lang="en-US" b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F8546C-A887-3AE2-1A30-CD6E3744229A}"/>
              </a:ext>
            </a:extLst>
          </p:cNvPr>
          <p:cNvSpPr/>
          <p:nvPr/>
        </p:nvSpPr>
        <p:spPr>
          <a:xfrm>
            <a:off x="6894529" y="2097473"/>
            <a:ext cx="4875284" cy="2450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F64EA-B34B-2BE6-F7FE-022DD4A47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29" y="4680072"/>
            <a:ext cx="673667" cy="678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6DC6AA-DFD3-88B7-7799-CD18D4566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529" y="2570416"/>
            <a:ext cx="673667" cy="678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2C5235-ED03-7C68-C906-0F54335FD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956" y="3625244"/>
            <a:ext cx="668813" cy="678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C9DD05-6681-7E35-D036-B7568A1A6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529" y="5734900"/>
            <a:ext cx="673668" cy="6785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33E0B7-F2B0-ACAC-8BF3-9D4E1DD0DF07}"/>
              </a:ext>
            </a:extLst>
          </p:cNvPr>
          <p:cNvSpPr txBox="1"/>
          <p:nvPr/>
        </p:nvSpPr>
        <p:spPr>
          <a:xfrm>
            <a:off x="7926847" y="2720388"/>
            <a:ext cx="28101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UIUC and DePaul Graduate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B177B-26C3-6EFF-C7F0-8AFE2621EF18}"/>
              </a:ext>
            </a:extLst>
          </p:cNvPr>
          <p:cNvSpPr txBox="1"/>
          <p:nvPr/>
        </p:nvSpPr>
        <p:spPr>
          <a:xfrm>
            <a:off x="7824680" y="3778451"/>
            <a:ext cx="30151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Data Scientist at Home Depot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071DAB-4FEE-7B7B-5A85-10B8C2C97A3B}"/>
              </a:ext>
            </a:extLst>
          </p:cNvPr>
          <p:cNvSpPr txBox="1"/>
          <p:nvPr/>
        </p:nvSpPr>
        <p:spPr>
          <a:xfrm>
            <a:off x="8046043" y="4846221"/>
            <a:ext cx="25724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www.uramanalytics.com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B255EB-442E-1D56-F7C1-507CF481FA4E}"/>
              </a:ext>
            </a:extLst>
          </p:cNvPr>
          <p:cNvSpPr txBox="1"/>
          <p:nvPr/>
        </p:nvSpPr>
        <p:spPr>
          <a:xfrm>
            <a:off x="8303590" y="5884871"/>
            <a:ext cx="20573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@ </a:t>
            </a:r>
            <a:r>
              <a:rPr lang="en-US" b="1" dirty="0" err="1">
                <a:latin typeface="Calibri"/>
                <a:cs typeface="Calibri"/>
              </a:rPr>
              <a:t>URAM_Analytics</a:t>
            </a:r>
            <a:endParaRPr lang="en-US" dirty="0" err="1"/>
          </a:p>
        </p:txBody>
      </p:sp>
      <p:pic>
        <p:nvPicPr>
          <p:cNvPr id="21" name="Picture 20" descr="A person in a suit and bow tie">
            <a:extLst>
              <a:ext uri="{FF2B5EF4-FFF2-40B4-BE49-F238E27FC236}">
                <a16:creationId xmlns:a16="http://schemas.microsoft.com/office/drawing/2014/main" id="{F4DD0589-4F89-82BD-8BED-368752BFE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61" y="2266773"/>
            <a:ext cx="3842337" cy="2606675"/>
          </a:xfrm>
          <a:prstGeom prst="round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1F6050-5B38-75E6-AB29-EDA776C755E6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Introducing the Researcher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60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Simulation Program Breakdown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168251-AB72-FA22-236B-39156FC23C5D}"/>
              </a:ext>
            </a:extLst>
          </p:cNvPr>
          <p:cNvSpPr/>
          <p:nvPr/>
        </p:nvSpPr>
        <p:spPr>
          <a:xfrm>
            <a:off x="6635826" y="1128511"/>
            <a:ext cx="5322137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B6230-3796-D368-9181-4DBE4485860A}"/>
              </a:ext>
            </a:extLst>
          </p:cNvPr>
          <p:cNvSpPr txBox="1"/>
          <p:nvPr/>
        </p:nvSpPr>
        <p:spPr>
          <a:xfrm>
            <a:off x="6638034" y="1685574"/>
            <a:ext cx="532195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Matchup sets simulated 10K times</a:t>
            </a:r>
            <a:endParaRPr lang="en-US" dirty="0">
              <a:latin typeface="Aptos" panose="020B000402020202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Incorporates game state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Baserunning dynamics included, but not player specific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Output is the average runs scored</a:t>
            </a:r>
          </a:p>
        </p:txBody>
      </p:sp>
      <p:pic>
        <p:nvPicPr>
          <p:cNvPr id="9" name="Picture 8" descr="A screenshot of a game&#10;&#10;Description automatically generated">
            <a:extLst>
              <a:ext uri="{FF2B5EF4-FFF2-40B4-BE49-F238E27FC236}">
                <a16:creationId xmlns:a16="http://schemas.microsoft.com/office/drawing/2014/main" id="{AD5EAEAC-C107-F60B-E58D-06DF63E0A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" t="454" r="1590" b="1362"/>
          <a:stretch/>
        </p:blipFill>
        <p:spPr>
          <a:xfrm>
            <a:off x="481782" y="1127008"/>
            <a:ext cx="4906645" cy="54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So Many Simulations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5C524-ECE1-3C89-70C0-BD0F31E1B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325" y="2359379"/>
            <a:ext cx="1904060" cy="19040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430165-1FA1-AD87-B8A6-DA67D5C423E6}"/>
              </a:ext>
            </a:extLst>
          </p:cNvPr>
          <p:cNvSpPr/>
          <p:nvPr/>
        </p:nvSpPr>
        <p:spPr>
          <a:xfrm>
            <a:off x="1050329" y="1815252"/>
            <a:ext cx="4640098" cy="386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Component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51C57C-F7DE-86C6-050A-C20577365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28" y="4067936"/>
            <a:ext cx="684253" cy="6839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548DC8-4251-E45B-FE04-9A6115E81879}"/>
              </a:ext>
            </a:extLst>
          </p:cNvPr>
          <p:cNvSpPr txBox="1"/>
          <p:nvPr/>
        </p:nvSpPr>
        <p:spPr>
          <a:xfrm>
            <a:off x="1855383" y="4225506"/>
            <a:ext cx="36401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Actual Pitcher Matchup Sets: 16,099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123B59-9213-E467-8B2D-281FEA895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26" y="4801714"/>
            <a:ext cx="684253" cy="683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681292-BFD5-FA54-3756-790A9F7AB073}"/>
              </a:ext>
            </a:extLst>
          </p:cNvPr>
          <p:cNvSpPr txBox="1"/>
          <p:nvPr/>
        </p:nvSpPr>
        <p:spPr>
          <a:xfrm>
            <a:off x="1855383" y="4959284"/>
            <a:ext cx="38330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Previous Pitcher Matchup Sets: 16,099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B91551-BC17-4EB3-4C5F-CCDBCFAE8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26" y="5535492"/>
            <a:ext cx="684253" cy="6839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683765-EADA-FED6-7B12-7322EF7997BD}"/>
              </a:ext>
            </a:extLst>
          </p:cNvPr>
          <p:cNvSpPr txBox="1"/>
          <p:nvPr/>
        </p:nvSpPr>
        <p:spPr>
          <a:xfrm>
            <a:off x="1855383" y="5693062"/>
            <a:ext cx="38330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Bullpen Matchup Sets: 89,210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8EC76E-8EF4-B7F5-6730-AC9E0DDEE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917" y="2359379"/>
            <a:ext cx="1904060" cy="190406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4A77AF-DBEE-8EF4-A944-BC80BD40C111}"/>
              </a:ext>
            </a:extLst>
          </p:cNvPr>
          <p:cNvSpPr/>
          <p:nvPr/>
        </p:nvSpPr>
        <p:spPr>
          <a:xfrm>
            <a:off x="6501921" y="1815252"/>
            <a:ext cx="4640098" cy="386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Component 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BD7EB4-AFCB-9063-80B7-0F3351D78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520" y="4067936"/>
            <a:ext cx="684253" cy="6839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A89C96-55AC-FA10-53C0-F24636F5BE63}"/>
              </a:ext>
            </a:extLst>
          </p:cNvPr>
          <p:cNvSpPr txBox="1"/>
          <p:nvPr/>
        </p:nvSpPr>
        <p:spPr>
          <a:xfrm>
            <a:off x="7306975" y="4225506"/>
            <a:ext cx="38330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Actual Pitcher Matchup Sets: 37,557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B720A7-47AB-4499-A600-DC6CEDB16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518" y="4801714"/>
            <a:ext cx="684253" cy="6839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FCAED2-6EB2-A119-D3F7-09AB1BFF936D}"/>
              </a:ext>
            </a:extLst>
          </p:cNvPr>
          <p:cNvSpPr txBox="1"/>
          <p:nvPr/>
        </p:nvSpPr>
        <p:spPr>
          <a:xfrm>
            <a:off x="7306975" y="4959284"/>
            <a:ext cx="38330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Bullpen Matchup Sets: 221,374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A00A3515-1FF9-9EC9-7968-446F3E2999EF}"/>
              </a:ext>
            </a:extLst>
          </p:cNvPr>
          <p:cNvSpPr/>
          <p:nvPr/>
        </p:nvSpPr>
        <p:spPr>
          <a:xfrm>
            <a:off x="2831088" y="2358460"/>
            <a:ext cx="437444" cy="366888"/>
          </a:xfrm>
          <a:prstGeom prst="downArrow">
            <a:avLst/>
          </a:prstGeom>
          <a:solidFill>
            <a:srgbClr val="5FB7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BDB5EF5D-E845-DD81-1EF1-38F93926D9D3}"/>
              </a:ext>
            </a:extLst>
          </p:cNvPr>
          <p:cNvSpPr/>
          <p:nvPr/>
        </p:nvSpPr>
        <p:spPr>
          <a:xfrm>
            <a:off x="9119940" y="2358460"/>
            <a:ext cx="437444" cy="366888"/>
          </a:xfrm>
          <a:prstGeom prst="downArrow">
            <a:avLst/>
          </a:prstGeom>
          <a:solidFill>
            <a:srgbClr val="5FB7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6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How Did I Prepare the Results?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F78E96-C5E3-A52F-C8D1-35C538B230E3}"/>
              </a:ext>
            </a:extLst>
          </p:cNvPr>
          <p:cNvGrpSpPr/>
          <p:nvPr/>
        </p:nvGrpSpPr>
        <p:grpSpPr>
          <a:xfrm>
            <a:off x="150553" y="3151544"/>
            <a:ext cx="2700582" cy="1889045"/>
            <a:chOff x="232303" y="1977415"/>
            <a:chExt cx="3914136" cy="29143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5732673-EA7C-F929-9A48-9E3AA9147861}"/>
                </a:ext>
              </a:extLst>
            </p:cNvPr>
            <p:cNvSpPr/>
            <p:nvPr/>
          </p:nvSpPr>
          <p:spPr>
            <a:xfrm>
              <a:off x="232303" y="1977415"/>
              <a:ext cx="3914136" cy="291432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aron Boone: “I Make the Lineup” | Keefe To The City">
              <a:extLst>
                <a:ext uri="{FF2B5EF4-FFF2-40B4-BE49-F238E27FC236}">
                  <a16:creationId xmlns:a16="http://schemas.microsoft.com/office/drawing/2014/main" id="{F7727C34-F36D-7AB0-7619-9D58B90A0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24" y="2222555"/>
              <a:ext cx="3629245" cy="2425404"/>
            </a:xfrm>
            <a:prstGeom prst="round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91ACD51-F497-6382-14EF-6C342B253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408" y="1750745"/>
            <a:ext cx="1266325" cy="12604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3BB7DD-DBAF-9125-70F8-92176DF01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898" y="3578652"/>
            <a:ext cx="750524" cy="10367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D50031-2AA6-9C2F-0A2E-991653F886AF}"/>
              </a:ext>
            </a:extLst>
          </p:cNvPr>
          <p:cNvSpPr txBox="1"/>
          <p:nvPr/>
        </p:nvSpPr>
        <p:spPr>
          <a:xfrm>
            <a:off x="496437" y="5414393"/>
            <a:ext cx="21773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Components of Decision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A8B83-1018-8E58-5469-8D507DEA572B}"/>
              </a:ext>
            </a:extLst>
          </p:cNvPr>
          <p:cNvSpPr txBox="1"/>
          <p:nvPr/>
        </p:nvSpPr>
        <p:spPr>
          <a:xfrm>
            <a:off x="4446787" y="5595486"/>
            <a:ext cx="1349470" cy="471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Data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3DBE8-C5CD-AEC7-A708-922082C8C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989" y="3316563"/>
            <a:ext cx="1561857" cy="156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9CA502-800E-31E3-D72A-0BB2934F8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06" y="3316563"/>
            <a:ext cx="1561858" cy="1566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9DE41-54D6-731D-75A0-99347A610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615" y="3578652"/>
            <a:ext cx="750524" cy="1036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1A4C2D-656D-9E4F-149C-B8198AA74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331" y="3578652"/>
            <a:ext cx="750524" cy="1036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8E39B-A270-D9B7-2BAE-2DD667078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422" y="3316563"/>
            <a:ext cx="1561858" cy="1566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B9A4A1-72C5-91CC-7792-33B32FCE636E}"/>
              </a:ext>
            </a:extLst>
          </p:cNvPr>
          <p:cNvSpPr txBox="1"/>
          <p:nvPr/>
        </p:nvSpPr>
        <p:spPr>
          <a:xfrm>
            <a:off x="7353676" y="5600189"/>
            <a:ext cx="15893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Simulation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A4EAA5-AC97-ABF6-A327-977AFB955193}"/>
              </a:ext>
            </a:extLst>
          </p:cNvPr>
          <p:cNvSpPr txBox="1"/>
          <p:nvPr/>
        </p:nvSpPr>
        <p:spPr>
          <a:xfrm>
            <a:off x="10505157" y="5595486"/>
            <a:ext cx="1349470" cy="471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Results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0F3C0-60BA-062F-F174-659FECB90FC8}"/>
              </a:ext>
            </a:extLst>
          </p:cNvPr>
          <p:cNvSpPr/>
          <p:nvPr/>
        </p:nvSpPr>
        <p:spPr>
          <a:xfrm>
            <a:off x="10127057" y="1855321"/>
            <a:ext cx="1942632" cy="4821295"/>
          </a:xfrm>
          <a:prstGeom prst="rect">
            <a:avLst/>
          </a:prstGeom>
          <a:noFill/>
          <a:ln w="57150">
            <a:solidFill>
              <a:srgbClr val="5FB7B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6B949-D077-64C1-0189-6CB11E2514F2}"/>
              </a:ext>
            </a:extLst>
          </p:cNvPr>
          <p:cNvSpPr/>
          <p:nvPr/>
        </p:nvSpPr>
        <p:spPr>
          <a:xfrm>
            <a:off x="47021" y="1751838"/>
            <a:ext cx="3052704" cy="4924777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B4A7B7-8305-4FB2-09F0-80ECB6F59947}"/>
              </a:ext>
            </a:extLst>
          </p:cNvPr>
          <p:cNvSpPr/>
          <p:nvPr/>
        </p:nvSpPr>
        <p:spPr>
          <a:xfrm>
            <a:off x="4018828" y="1749016"/>
            <a:ext cx="2079038" cy="4924777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A95B65-8766-9D6F-1191-591ABD13C646}"/>
              </a:ext>
            </a:extLst>
          </p:cNvPr>
          <p:cNvSpPr/>
          <p:nvPr/>
        </p:nvSpPr>
        <p:spPr>
          <a:xfrm>
            <a:off x="7129857" y="1774416"/>
            <a:ext cx="2079038" cy="4924777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FAD909-BF8B-2640-9AF0-E6143690A736}"/>
              </a:ext>
            </a:extLst>
          </p:cNvPr>
          <p:cNvSpPr/>
          <p:nvPr/>
        </p:nvSpPr>
        <p:spPr>
          <a:xfrm>
            <a:off x="3099723" y="3750912"/>
            <a:ext cx="898409" cy="677333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6BB3EE-9C1F-A9BC-2625-C8CB2BCC0A4F}"/>
              </a:ext>
            </a:extLst>
          </p:cNvPr>
          <p:cNvSpPr/>
          <p:nvPr/>
        </p:nvSpPr>
        <p:spPr>
          <a:xfrm>
            <a:off x="6163716" y="3752793"/>
            <a:ext cx="898409" cy="677333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2ECF19-0BF0-4B81-6E95-85A3C5C83586}"/>
              </a:ext>
            </a:extLst>
          </p:cNvPr>
          <p:cNvSpPr/>
          <p:nvPr/>
        </p:nvSpPr>
        <p:spPr>
          <a:xfrm>
            <a:off x="9145864" y="3752793"/>
            <a:ext cx="898409" cy="677333"/>
          </a:xfrm>
          <a:prstGeom prst="rect">
            <a:avLst/>
          </a:prstGeom>
          <a:solidFill>
            <a:srgbClr val="F2F2F2">
              <a:alpha val="75000"/>
            </a:srgbClr>
          </a:solidFill>
          <a:ln w="57150">
            <a:noFill/>
            <a:prstDash val="dash"/>
          </a:ln>
          <a:effectLst>
            <a:outerShdw blurRad="63500" dist="38100" dir="2700000">
              <a:srgbClr val="156082">
                <a:alpha val="0"/>
              </a:srgbClr>
            </a:outerShdw>
            <a:reflection stA="46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Boiling Down the Results Into </a:t>
            </a:r>
            <a:r>
              <a:rPr lang="en-US" sz="4000" b="1" dirty="0" err="1">
                <a:latin typeface="Calibri"/>
                <a:cs typeface="Calibri"/>
              </a:rPr>
              <a:t>wBMS</a:t>
            </a:r>
            <a:r>
              <a:rPr lang="en-US" sz="4000" b="1" dirty="0">
                <a:latin typeface="Calibri"/>
                <a:cs typeface="Calibri"/>
              </a:rPr>
              <a:t>+</a:t>
            </a:r>
            <a:endParaRPr lang="en-US" dirty="0"/>
          </a:p>
        </p:txBody>
      </p:sp>
      <p:pic>
        <p:nvPicPr>
          <p:cNvPr id="4" name="Picture 3" descr="A screen shot of a diagram&#10;&#10;Description automatically generated">
            <a:extLst>
              <a:ext uri="{FF2B5EF4-FFF2-40B4-BE49-F238E27FC236}">
                <a16:creationId xmlns:a16="http://schemas.microsoft.com/office/drawing/2014/main" id="{D0373CB0-D1B2-B35D-E7B9-D418DF14A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" t="1003" r="1462" b="3007"/>
          <a:stretch/>
        </p:blipFill>
        <p:spPr>
          <a:xfrm>
            <a:off x="3419340" y="1170056"/>
            <a:ext cx="5348977" cy="3604236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3E98A503-AAB3-CD55-4743-CAA73099DE59}"/>
              </a:ext>
            </a:extLst>
          </p:cNvPr>
          <p:cNvSpPr/>
          <p:nvPr/>
        </p:nvSpPr>
        <p:spPr>
          <a:xfrm>
            <a:off x="5877024" y="4990800"/>
            <a:ext cx="437444" cy="366888"/>
          </a:xfrm>
          <a:prstGeom prst="downArrow">
            <a:avLst/>
          </a:prstGeom>
          <a:solidFill>
            <a:srgbClr val="5FB7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3F95D-486E-FD49-12BE-7AD1F3186381}"/>
              </a:ext>
            </a:extLst>
          </p:cNvPr>
          <p:cNvSpPr txBox="1"/>
          <p:nvPr/>
        </p:nvSpPr>
        <p:spPr>
          <a:xfrm>
            <a:off x="884043" y="5443692"/>
            <a:ext cx="104229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Results aggregated, normalized, and weighted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CCE0463-9D1A-01F1-6B85-D9E4B666FE51}"/>
              </a:ext>
            </a:extLst>
          </p:cNvPr>
          <p:cNvSpPr/>
          <p:nvPr/>
        </p:nvSpPr>
        <p:spPr>
          <a:xfrm>
            <a:off x="5877024" y="5896585"/>
            <a:ext cx="437444" cy="366888"/>
          </a:xfrm>
          <a:prstGeom prst="downArrow">
            <a:avLst/>
          </a:prstGeom>
          <a:solidFill>
            <a:srgbClr val="5FB7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4D58A-DC41-F930-A294-E8A2EAE910AA}"/>
              </a:ext>
            </a:extLst>
          </p:cNvPr>
          <p:cNvSpPr txBox="1"/>
          <p:nvPr/>
        </p:nvSpPr>
        <p:spPr>
          <a:xfrm>
            <a:off x="884043" y="6349477"/>
            <a:ext cx="104229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Component 1 and Component 2 combine to form a weighted composite score... </a:t>
            </a:r>
            <a:r>
              <a:rPr lang="en-US" b="1" dirty="0" err="1">
                <a:latin typeface="Calibri"/>
                <a:cs typeface="Calibri"/>
              </a:rPr>
              <a:t>wBMS</a:t>
            </a:r>
            <a:r>
              <a:rPr lang="en-US" b="1" dirty="0">
                <a:latin typeface="Calibri"/>
                <a:cs typeface="Calibri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1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 err="1">
                <a:latin typeface="Calibri"/>
                <a:cs typeface="Calibri"/>
              </a:rPr>
              <a:t>wBMS</a:t>
            </a:r>
            <a:r>
              <a:rPr lang="en-US" sz="4000" b="1" dirty="0">
                <a:latin typeface="Calibri"/>
                <a:cs typeface="Calibri"/>
              </a:rPr>
              <a:t>+ Rankings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C08E3-01C6-FD23-11CD-393E525C64EF}"/>
              </a:ext>
            </a:extLst>
          </p:cNvPr>
          <p:cNvGrpSpPr/>
          <p:nvPr/>
        </p:nvGrpSpPr>
        <p:grpSpPr>
          <a:xfrm>
            <a:off x="1446389" y="1423339"/>
            <a:ext cx="9298003" cy="4835971"/>
            <a:chOff x="1632070" y="1216376"/>
            <a:chExt cx="9298003" cy="4835971"/>
          </a:xfrm>
        </p:grpSpPr>
        <p:pic>
          <p:nvPicPr>
            <p:cNvPr id="3" name="Picture 2" descr="A screenshot of a sports team&#10;&#10;Description automatically generated">
              <a:extLst>
                <a:ext uri="{FF2B5EF4-FFF2-40B4-BE49-F238E27FC236}">
                  <a16:creationId xmlns:a16="http://schemas.microsoft.com/office/drawing/2014/main" id="{63A63BBF-4AA5-EEC1-7DC3-648581C1E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73" b="51286"/>
            <a:stretch/>
          </p:blipFill>
          <p:spPr>
            <a:xfrm>
              <a:off x="1632070" y="1216376"/>
              <a:ext cx="4586347" cy="4834952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47FFF6-2209-D4F9-4DC8-8075CA5F5031}"/>
                </a:ext>
              </a:extLst>
            </p:cNvPr>
            <p:cNvGrpSpPr/>
            <p:nvPr/>
          </p:nvGrpSpPr>
          <p:grpSpPr>
            <a:xfrm>
              <a:off x="6570959" y="1216376"/>
              <a:ext cx="4359114" cy="4835971"/>
              <a:chOff x="6570959" y="1216376"/>
              <a:chExt cx="4359114" cy="4835971"/>
            </a:xfrm>
          </p:grpSpPr>
          <p:pic>
            <p:nvPicPr>
              <p:cNvPr id="4" name="Picture 3" descr="A screenshot of a sports team&#10;&#10;Description automatically generated">
                <a:extLst>
                  <a:ext uri="{FF2B5EF4-FFF2-40B4-BE49-F238E27FC236}">
                    <a16:creationId xmlns:a16="http://schemas.microsoft.com/office/drawing/2014/main" id="{34E3E93C-1F32-4A7F-867C-2AF29C3F35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975" r="215" b="6047"/>
              <a:stretch/>
            </p:blipFill>
            <p:spPr>
              <a:xfrm>
                <a:off x="6570959" y="1818451"/>
                <a:ext cx="4358711" cy="4233896"/>
              </a:xfrm>
              <a:prstGeom prst="rect">
                <a:avLst/>
              </a:prstGeom>
            </p:spPr>
          </p:pic>
          <p:pic>
            <p:nvPicPr>
              <p:cNvPr id="5" name="Picture 4" descr="A screenshot of a sports team&#10;&#10;Description automatically generated">
                <a:extLst>
                  <a:ext uri="{FF2B5EF4-FFF2-40B4-BE49-F238E27FC236}">
                    <a16:creationId xmlns:a16="http://schemas.microsoft.com/office/drawing/2014/main" id="{0E22BDE7-CC6A-26FA-5C78-3AFDFA88F7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05" b="93905"/>
              <a:stretch/>
            </p:blipFill>
            <p:spPr>
              <a:xfrm>
                <a:off x="6570959" y="1216376"/>
                <a:ext cx="4359114" cy="6020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5531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Process vs Outcome (Excluding Leverage)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5627A-5895-8B48-C0C3-40CB3859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67" y="1231119"/>
            <a:ext cx="4988222" cy="54004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C30C5E-2D0E-3C22-3542-C9B93BA1AF47}"/>
              </a:ext>
            </a:extLst>
          </p:cNvPr>
          <p:cNvSpPr/>
          <p:nvPr/>
        </p:nvSpPr>
        <p:spPr>
          <a:xfrm>
            <a:off x="6635826" y="1230679"/>
            <a:ext cx="5322137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80747-0FF5-1AC9-5028-5CC9D29EEA3E}"/>
              </a:ext>
            </a:extLst>
          </p:cNvPr>
          <p:cNvSpPr txBox="1"/>
          <p:nvPr/>
        </p:nvSpPr>
        <p:spPr>
          <a:xfrm>
            <a:off x="6633777" y="1736658"/>
            <a:ext cx="532195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Good Process = Actual Pitcher chosen is expected to outperform Previous Pitcher and Bullpen</a:t>
            </a:r>
            <a:endParaRPr lang="en-US" dirty="0">
              <a:latin typeface="Aptos" panose="020B000402020202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Good Outcome = Actual Runs allowed &lt; Expected Runs allowed (RE24 Matrix)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Compared to previous slide, you can see the impact of Leverage</a:t>
            </a:r>
          </a:p>
        </p:txBody>
      </p:sp>
    </p:spTree>
    <p:extLst>
      <p:ext uri="{BB962C8B-B14F-4D97-AF65-F5344CB8AC3E}">
        <p14:creationId xmlns:p14="http://schemas.microsoft.com/office/powerpoint/2010/main" val="632439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Contextualizing the Raw Results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B780-0231-A550-5708-CD7C03E152DC}"/>
              </a:ext>
            </a:extLst>
          </p:cNvPr>
          <p:cNvGrpSpPr/>
          <p:nvPr/>
        </p:nvGrpSpPr>
        <p:grpSpPr>
          <a:xfrm>
            <a:off x="183444" y="1913461"/>
            <a:ext cx="11825268" cy="3587154"/>
            <a:chOff x="150518" y="1715905"/>
            <a:chExt cx="11825268" cy="35871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D5C46A-C3AB-3D15-C052-B33518C0A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1" t="1229" r="1426" b="1407"/>
            <a:stretch/>
          </p:blipFill>
          <p:spPr>
            <a:xfrm>
              <a:off x="150518" y="1715905"/>
              <a:ext cx="5794970" cy="358421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F0FD57-D609-7B52-3454-E53E248D5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8" t="2052" r="1874" b="1726"/>
            <a:stretch/>
          </p:blipFill>
          <p:spPr>
            <a:xfrm>
              <a:off x="6180667" y="1716835"/>
              <a:ext cx="5795119" cy="3586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1533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Team Review</a:t>
            </a:r>
            <a:endParaRPr lang="en-US" dirty="0"/>
          </a:p>
        </p:txBody>
      </p:sp>
      <p:pic>
        <p:nvPicPr>
          <p:cNvPr id="3" name="Picture 2" descr="A screenshot of a baseball game&#10;&#10;Description automatically generated">
            <a:extLst>
              <a:ext uri="{FF2B5EF4-FFF2-40B4-BE49-F238E27FC236}">
                <a16:creationId xmlns:a16="http://schemas.microsoft.com/office/drawing/2014/main" id="{594165A7-4038-5DE3-AD06-FB0D5BD16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" t="696" r="679" b="696"/>
          <a:stretch/>
        </p:blipFill>
        <p:spPr>
          <a:xfrm>
            <a:off x="628524" y="1214092"/>
            <a:ext cx="5000764" cy="54937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04DD02-BBD3-FEA6-B04C-BEE181923745}"/>
              </a:ext>
            </a:extLst>
          </p:cNvPr>
          <p:cNvSpPr/>
          <p:nvPr/>
        </p:nvSpPr>
        <p:spPr>
          <a:xfrm>
            <a:off x="6635826" y="1213651"/>
            <a:ext cx="5322137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865AA-1041-9E7F-7345-F07118D963D6}"/>
              </a:ext>
            </a:extLst>
          </p:cNvPr>
          <p:cNvSpPr txBox="1"/>
          <p:nvPr/>
        </p:nvSpPr>
        <p:spPr>
          <a:xfrm>
            <a:off x="6633777" y="1736658"/>
            <a:ext cx="532195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Component 1:</a:t>
            </a:r>
            <a:endParaRPr lang="en-US" dirty="0">
              <a:latin typeface="Aptos" panose="020B0004020202020204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ea typeface="Calibri"/>
                <a:cs typeface="Calibri"/>
              </a:rPr>
              <a:t>Many decisions made in Very High and High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ea typeface="Calibri"/>
                <a:cs typeface="Calibri"/>
              </a:rPr>
              <a:t>Leading the way with Very Good</a:t>
            </a:r>
          </a:p>
          <a:p>
            <a:pPr marL="742950" lvl="1" indent="-285750">
              <a:buFont typeface="Courier New"/>
              <a:buChar char="o"/>
            </a:pPr>
            <a:endParaRPr lang="en-US" b="1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ea typeface="Calibri"/>
                <a:cs typeface="Calibri"/>
              </a:rPr>
              <a:t>Component 2: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ea typeface="Calibri"/>
                <a:cs typeface="Calibri"/>
              </a:rPr>
              <a:t>Not as much Very High and High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ea typeface="Calibri"/>
                <a:cs typeface="Calibri"/>
              </a:rPr>
              <a:t>Lots of Bad Decisions, but Low Leverage helps</a:t>
            </a:r>
          </a:p>
        </p:txBody>
      </p:sp>
    </p:spTree>
    <p:extLst>
      <p:ext uri="{BB962C8B-B14F-4D97-AF65-F5344CB8AC3E}">
        <p14:creationId xmlns:p14="http://schemas.microsoft.com/office/powerpoint/2010/main" val="3468558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ea typeface="Calibri"/>
                <a:cs typeface="Calibri"/>
              </a:rPr>
              <a:t>Specific Pitching Change Example</a:t>
            </a:r>
          </a:p>
        </p:txBody>
      </p:sp>
      <p:pic>
        <p:nvPicPr>
          <p:cNvPr id="6" name="Picture 5" descr="A screenshot of a sports match&#10;&#10;Description automatically generated">
            <a:extLst>
              <a:ext uri="{FF2B5EF4-FFF2-40B4-BE49-F238E27FC236}">
                <a16:creationId xmlns:a16="http://schemas.microsoft.com/office/drawing/2014/main" id="{E4AC746B-092C-A246-88D4-FD0894AB6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11" b="-145"/>
          <a:stretch/>
        </p:blipFill>
        <p:spPr>
          <a:xfrm>
            <a:off x="299743" y="3683060"/>
            <a:ext cx="5228528" cy="2911486"/>
          </a:xfrm>
          <a:prstGeom prst="rect">
            <a:avLst/>
          </a:prstGeom>
        </p:spPr>
      </p:pic>
      <p:pic>
        <p:nvPicPr>
          <p:cNvPr id="8" name="Picture 7" descr="A screenshot of a screen&#10;&#10;Description automatically generated">
            <a:extLst>
              <a:ext uri="{FF2B5EF4-FFF2-40B4-BE49-F238E27FC236}">
                <a16:creationId xmlns:a16="http://schemas.microsoft.com/office/drawing/2014/main" id="{78EFC4D6-9B4A-1EF1-CCEE-1752D90A4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913" y="3685293"/>
            <a:ext cx="6191250" cy="295874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4D4AE2-769C-757A-EC42-6105C0D55113}"/>
              </a:ext>
            </a:extLst>
          </p:cNvPr>
          <p:cNvSpPr/>
          <p:nvPr/>
        </p:nvSpPr>
        <p:spPr>
          <a:xfrm>
            <a:off x="299937" y="3132763"/>
            <a:ext cx="5228063" cy="4378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Component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10E387-D2F9-C16E-AC48-CD40561DE3B7}"/>
              </a:ext>
            </a:extLst>
          </p:cNvPr>
          <p:cNvSpPr/>
          <p:nvPr/>
        </p:nvSpPr>
        <p:spPr>
          <a:xfrm>
            <a:off x="5855011" y="3132763"/>
            <a:ext cx="5933618" cy="4378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Component 2</a:t>
            </a:r>
          </a:p>
        </p:txBody>
      </p:sp>
      <p:pic>
        <p:nvPicPr>
          <p:cNvPr id="14" name="Picture 13" descr="Toronto Blue Jays">
            <a:extLst>
              <a:ext uri="{FF2B5EF4-FFF2-40B4-BE49-F238E27FC236}">
                <a16:creationId xmlns:a16="http://schemas.microsoft.com/office/drawing/2014/main" id="{F38433FC-1323-053B-41B3-1891C289A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222" y="1237074"/>
            <a:ext cx="1044222" cy="1044222"/>
          </a:xfrm>
          <a:prstGeom prst="rect">
            <a:avLst/>
          </a:prstGeom>
        </p:spPr>
      </p:pic>
      <p:pic>
        <p:nvPicPr>
          <p:cNvPr id="15" name="Picture 14" descr="Minnesota Twins">
            <a:extLst>
              <a:ext uri="{FF2B5EF4-FFF2-40B4-BE49-F238E27FC236}">
                <a16:creationId xmlns:a16="http://schemas.microsoft.com/office/drawing/2014/main" id="{333514E8-364B-4761-E02A-1B145C9A4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555" y="1237074"/>
            <a:ext cx="1044222" cy="10442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9F47F8-D7D3-95A3-BCE8-5C64A689FF5E}"/>
              </a:ext>
            </a:extLst>
          </p:cNvPr>
          <p:cNvSpPr txBox="1"/>
          <p:nvPr/>
        </p:nvSpPr>
        <p:spPr>
          <a:xfrm>
            <a:off x="3864093" y="1439025"/>
            <a:ext cx="44632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Toronto Blue Jays vs Minnesota Twins</a:t>
            </a:r>
            <a:endParaRPr lang="en-US"/>
          </a:p>
          <a:p>
            <a:pPr algn="ctr"/>
            <a:r>
              <a:rPr lang="en-US" sz="1600">
                <a:latin typeface="Calibri"/>
                <a:ea typeface="Calibri"/>
                <a:cs typeface="Calibri"/>
              </a:rPr>
              <a:t>ALWC Game 2 - 10.4.23</a:t>
            </a:r>
          </a:p>
        </p:txBody>
      </p:sp>
      <p:pic>
        <p:nvPicPr>
          <p:cNvPr id="17" name="Picture 16" descr="Jose Berrios">
            <a:extLst>
              <a:ext uri="{FF2B5EF4-FFF2-40B4-BE49-F238E27FC236}">
                <a16:creationId xmlns:a16="http://schemas.microsoft.com/office/drawing/2014/main" id="{70C01BCC-FB93-2F4C-A5CD-4788AF157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882" y="2193721"/>
            <a:ext cx="1101607" cy="7960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0A47C8-4DD5-F020-740B-51F722B9107F}"/>
              </a:ext>
            </a:extLst>
          </p:cNvPr>
          <p:cNvSpPr txBox="1"/>
          <p:nvPr/>
        </p:nvSpPr>
        <p:spPr>
          <a:xfrm>
            <a:off x="5105870" y="2652581"/>
            <a:ext cx="283581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/>
                <a:ea typeface="Calibri"/>
                <a:cs typeface="Calibri"/>
              </a:rPr>
              <a:t>Jose Berrios on the mound...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1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ea typeface="Calibri"/>
                <a:cs typeface="Calibri"/>
              </a:rPr>
              <a:t>Remember the Tool I Alluded To?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9221D45-7791-AD18-57D5-E0820D85E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" t="617" r="461" b="9596"/>
          <a:stretch/>
        </p:blipFill>
        <p:spPr>
          <a:xfrm>
            <a:off x="172369" y="1688630"/>
            <a:ext cx="6908346" cy="471832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23A834-33C9-BF51-03D9-81E6B326389A}"/>
              </a:ext>
            </a:extLst>
          </p:cNvPr>
          <p:cNvSpPr/>
          <p:nvPr/>
        </p:nvSpPr>
        <p:spPr>
          <a:xfrm>
            <a:off x="7717677" y="1686938"/>
            <a:ext cx="4193248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D0674-6D53-5CC5-813F-90A029F94261}"/>
              </a:ext>
            </a:extLst>
          </p:cNvPr>
          <p:cNvSpPr txBox="1"/>
          <p:nvPr/>
        </p:nvSpPr>
        <p:spPr>
          <a:xfrm>
            <a:off x="7715629" y="2239954"/>
            <a:ext cx="419306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Access to:</a:t>
            </a:r>
            <a:endParaRPr lang="en-US" dirty="0">
              <a:latin typeface="Aptos" panose="020B0004020202020204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ea typeface="Calibri"/>
                <a:cs typeface="Calibri"/>
              </a:rPr>
              <a:t>Overall Rankings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ea typeface="Calibri"/>
                <a:cs typeface="Calibri"/>
              </a:rPr>
              <a:t>Components Breakdown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ea typeface="Calibri"/>
                <a:cs typeface="Calibri"/>
              </a:rPr>
              <a:t>Team Specific Scorecards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ea typeface="Calibri"/>
                <a:cs typeface="Calibri"/>
              </a:rPr>
              <a:t>Specific Pitching Change Decisions</a:t>
            </a:r>
          </a:p>
          <a:p>
            <a:pPr marL="742950" lvl="1" indent="-285750">
              <a:buFont typeface="Courier New"/>
              <a:buChar char="o"/>
            </a:pPr>
            <a:endParaRPr lang="en-US" b="1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ea typeface="Calibri"/>
                <a:cs typeface="Calibri"/>
              </a:rPr>
              <a:t>Rankings only include regular season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ea typeface="Calibri"/>
                <a:cs typeface="Calibri"/>
              </a:rPr>
              <a:t>Playoffs in Pitching Change Scorecard</a:t>
            </a:r>
          </a:p>
        </p:txBody>
      </p:sp>
    </p:spTree>
    <p:extLst>
      <p:ext uri="{BB962C8B-B14F-4D97-AF65-F5344CB8AC3E}">
        <p14:creationId xmlns:p14="http://schemas.microsoft.com/office/powerpoint/2010/main" val="407097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8560E3-D1E3-0E0C-9F7F-44AC1DEBB0A5}"/>
              </a:ext>
            </a:extLst>
          </p:cNvPr>
          <p:cNvSpPr txBox="1"/>
          <p:nvPr/>
        </p:nvSpPr>
        <p:spPr>
          <a:xfrm>
            <a:off x="5464272" y="2756016"/>
            <a:ext cx="61819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Raise your hand if you...</a:t>
            </a:r>
            <a:endParaRPr lang="en-US" sz="3600">
              <a:latin typeface="Aptos" panose="020B0004020202020204"/>
              <a:cs typeface="Calibri"/>
            </a:endParaRPr>
          </a:p>
          <a:p>
            <a:endParaRPr lang="en-US" sz="3600" dirty="0">
              <a:latin typeface="Calibri"/>
              <a:ea typeface="Calibri"/>
              <a:cs typeface="Calibri"/>
            </a:endParaRPr>
          </a:p>
          <a:p>
            <a:r>
              <a:rPr lang="en-US" sz="3600" b="1" dirty="0">
                <a:latin typeface="Calibri"/>
                <a:cs typeface="Calibri"/>
              </a:rPr>
              <a:t>have ever disagreed with a pitching change decision</a:t>
            </a:r>
            <a:endParaRPr lang="en-US" sz="36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F7BD8B-557E-D242-3641-2A1FBA757487}"/>
              </a:ext>
            </a:extLst>
          </p:cNvPr>
          <p:cNvGrpSpPr/>
          <p:nvPr/>
        </p:nvGrpSpPr>
        <p:grpSpPr>
          <a:xfrm>
            <a:off x="241594" y="2409740"/>
            <a:ext cx="4632926" cy="3246754"/>
            <a:chOff x="156454" y="2175606"/>
            <a:chExt cx="4202971" cy="290619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18C8E7-5CD2-B9DE-D4F9-0AEE25B2671A}"/>
                </a:ext>
              </a:extLst>
            </p:cNvPr>
            <p:cNvSpPr/>
            <p:nvPr/>
          </p:nvSpPr>
          <p:spPr>
            <a:xfrm>
              <a:off x="156454" y="2175606"/>
              <a:ext cx="4202971" cy="29061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Blue Jays pitcher Jose Berrios: It took time to move on from playoff mess  in Minnesota | SaltWire">
              <a:extLst>
                <a:ext uri="{FF2B5EF4-FFF2-40B4-BE49-F238E27FC236}">
                  <a16:creationId xmlns:a16="http://schemas.microsoft.com/office/drawing/2014/main" id="{80264043-7CD2-78D4-538D-F6047EDD9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71" r="155" b="-231"/>
            <a:stretch/>
          </p:blipFill>
          <p:spPr>
            <a:xfrm>
              <a:off x="370572" y="2355950"/>
              <a:ext cx="3776581" cy="2541998"/>
            </a:xfrm>
            <a:prstGeom prst="round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CFAF993-2256-62E4-B091-D4C74CEFF413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Poll Question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68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ea typeface="Calibri"/>
                <a:cs typeface="Calibri"/>
              </a:rPr>
              <a:t>QR Link to Dashboard</a:t>
            </a: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3048A66A-D1E4-711B-FD83-B747BEB15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27" y="1735666"/>
            <a:ext cx="4332112" cy="433211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335618B-5882-9B97-4871-198E73799944}"/>
              </a:ext>
            </a:extLst>
          </p:cNvPr>
          <p:cNvSpPr/>
          <p:nvPr/>
        </p:nvSpPr>
        <p:spPr>
          <a:xfrm>
            <a:off x="5699789" y="3552947"/>
            <a:ext cx="1439333" cy="6961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81574-C42E-91A4-DF21-7B4E168BFA2C}"/>
              </a:ext>
            </a:extLst>
          </p:cNvPr>
          <p:cNvSpPr txBox="1"/>
          <p:nvPr/>
        </p:nvSpPr>
        <p:spPr>
          <a:xfrm>
            <a:off x="7598036" y="3641658"/>
            <a:ext cx="41930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Calibri"/>
                <a:ea typeface="Calibri"/>
                <a:cs typeface="Calibri"/>
              </a:rPr>
              <a:t>Check It Out For Yourself!</a:t>
            </a:r>
          </a:p>
        </p:txBody>
      </p:sp>
    </p:spTree>
    <p:extLst>
      <p:ext uri="{BB962C8B-B14F-4D97-AF65-F5344CB8AC3E}">
        <p14:creationId xmlns:p14="http://schemas.microsoft.com/office/powerpoint/2010/main" val="2222401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ea typeface="Calibri"/>
                <a:cs typeface="Calibri"/>
              </a:rPr>
              <a:t>Caveats and Weaknesses</a:t>
            </a:r>
            <a:endParaRPr lang="en-US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DAA16-301D-2242-B870-07E0FFA79990}"/>
              </a:ext>
            </a:extLst>
          </p:cNvPr>
          <p:cNvSpPr txBox="1"/>
          <p:nvPr/>
        </p:nvSpPr>
        <p:spPr>
          <a:xfrm>
            <a:off x="335395" y="4574810"/>
            <a:ext cx="25280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"/>
              </a:rPr>
              <a:t>Relies On </a:t>
            </a:r>
            <a:endParaRPr lang="en-US" dirty="0">
              <a:latin typeface="Aptos" panose="020B0004020202020204"/>
              <a:ea typeface="Calibri"/>
              <a:cs typeface="Calibri"/>
            </a:endParaRPr>
          </a:p>
          <a:p>
            <a:pPr algn="ctr"/>
            <a:r>
              <a:rPr lang="en-US" b="1" dirty="0">
                <a:latin typeface="Calibri"/>
                <a:ea typeface="Calibri"/>
                <a:cs typeface="Calibri"/>
              </a:rPr>
              <a:t>Hypothetical Matchups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4206C-3E41-24B2-B506-3EFB115DF034}"/>
              </a:ext>
            </a:extLst>
          </p:cNvPr>
          <p:cNvSpPr txBox="1"/>
          <p:nvPr/>
        </p:nvSpPr>
        <p:spPr>
          <a:xfrm>
            <a:off x="3337720" y="4574968"/>
            <a:ext cx="21986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"/>
              </a:rPr>
              <a:t>Decisions Evaluated </a:t>
            </a:r>
            <a:endParaRPr lang="en-US" dirty="0">
              <a:latin typeface="Aptos" panose="020B0004020202020204"/>
              <a:ea typeface="Calibri"/>
              <a:cs typeface="Calibri"/>
            </a:endParaRPr>
          </a:p>
          <a:p>
            <a:pPr algn="ctr"/>
            <a:r>
              <a:rPr lang="en-US" b="1" dirty="0">
                <a:latin typeface="Calibri"/>
                <a:ea typeface="Calibri"/>
                <a:cs typeface="Calibri"/>
              </a:rPr>
              <a:t>In a Vacuum </a:t>
            </a:r>
            <a:endParaRPr lang="en-US" dirty="0">
              <a:latin typeface="Aptos" panose="020B0004020202020204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8E0ED-DC46-029E-C880-7F1C8CB2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043" y="2549851"/>
            <a:ext cx="1769203" cy="1764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4F9CE-F189-4EC3-4CE6-06D615FF4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301" y="2545147"/>
            <a:ext cx="1773459" cy="1764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DA809-551E-D557-DEB1-F2586D04C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262" y="2549851"/>
            <a:ext cx="1773460" cy="1764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42A7E5-04C9-1688-2DE3-D2287F6E7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85" y="2545147"/>
            <a:ext cx="1772356" cy="1767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C2BDE-A904-709A-09CA-88CCA4340028}"/>
              </a:ext>
            </a:extLst>
          </p:cNvPr>
          <p:cNvSpPr txBox="1"/>
          <p:nvPr/>
        </p:nvSpPr>
        <p:spPr>
          <a:xfrm>
            <a:off x="6174053" y="4574968"/>
            <a:ext cx="21986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Roster Health and Availability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B272B-A67B-0995-7F58-2C4221E78ADB}"/>
              </a:ext>
            </a:extLst>
          </p:cNvPr>
          <p:cNvSpPr txBox="1"/>
          <p:nvPr/>
        </p:nvSpPr>
        <p:spPr>
          <a:xfrm>
            <a:off x="9015090" y="4574968"/>
            <a:ext cx="21986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TTOP, Fatigue, </a:t>
            </a:r>
            <a:r>
              <a:rPr lang="en-US" b="1" dirty="0" err="1">
                <a:latin typeface="Calibri"/>
                <a:cs typeface="Calibri"/>
              </a:rPr>
              <a:t>Etc</a:t>
            </a:r>
            <a:r>
              <a:rPr lang="en-US" b="1" dirty="0">
                <a:latin typeface="Calibri"/>
                <a:cs typeface="Calibri"/>
              </a:rPr>
              <a:t> Not Fully Captured</a:t>
            </a:r>
          </a:p>
        </p:txBody>
      </p:sp>
    </p:spTree>
    <p:extLst>
      <p:ext uri="{BB962C8B-B14F-4D97-AF65-F5344CB8AC3E}">
        <p14:creationId xmlns:p14="http://schemas.microsoft.com/office/powerpoint/2010/main" val="339320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What's Next?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B272B-A67B-0995-7F58-2C4221E78ADB}"/>
              </a:ext>
            </a:extLst>
          </p:cNvPr>
          <p:cNvSpPr txBox="1"/>
          <p:nvPr/>
        </p:nvSpPr>
        <p:spPr>
          <a:xfrm>
            <a:off x="708348" y="1973819"/>
            <a:ext cx="466343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Revisiting input generation methodology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Dashboard edits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Automating full process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Blog posts + official reveal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3F39C1-F099-E1FD-BC19-ABD51652AFEF}"/>
              </a:ext>
            </a:extLst>
          </p:cNvPr>
          <p:cNvGrpSpPr/>
          <p:nvPr/>
        </p:nvGrpSpPr>
        <p:grpSpPr>
          <a:xfrm>
            <a:off x="6985837" y="1552223"/>
            <a:ext cx="4543778" cy="3748853"/>
            <a:chOff x="3321652" y="1321741"/>
            <a:chExt cx="4543778" cy="374885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35DF847-63E3-BCDA-F871-696040B21939}"/>
                </a:ext>
              </a:extLst>
            </p:cNvPr>
            <p:cNvSpPr/>
            <p:nvPr/>
          </p:nvSpPr>
          <p:spPr>
            <a:xfrm>
              <a:off x="3321652" y="1321741"/>
              <a:ext cx="4543778" cy="374885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Dodgers have most to lose in MLB's coronavirus shutdown - Sports Illustrated">
              <a:extLst>
                <a:ext uri="{FF2B5EF4-FFF2-40B4-BE49-F238E27FC236}">
                  <a16:creationId xmlns:a16="http://schemas.microsoft.com/office/drawing/2014/main" id="{18A7C420-E46C-103E-9A23-DF917DC95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2745" y="1627482"/>
              <a:ext cx="4177829" cy="3134547"/>
            </a:xfrm>
            <a:prstGeom prst="round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2E96AE-3348-FBDD-7EAF-3D81E02228E2}"/>
              </a:ext>
            </a:extLst>
          </p:cNvPr>
          <p:cNvSpPr/>
          <p:nvPr/>
        </p:nvSpPr>
        <p:spPr>
          <a:xfrm>
            <a:off x="709158" y="1550531"/>
            <a:ext cx="4663618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22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Thank You!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5DF847-63E3-BCDA-F871-696040B21939}"/>
              </a:ext>
            </a:extLst>
          </p:cNvPr>
          <p:cNvSpPr/>
          <p:nvPr/>
        </p:nvSpPr>
        <p:spPr>
          <a:xfrm>
            <a:off x="940740" y="1340557"/>
            <a:ext cx="3593630" cy="49906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rry Francona implores Guardians to 'stay in the moment' in September">
            <a:extLst>
              <a:ext uri="{FF2B5EF4-FFF2-40B4-BE49-F238E27FC236}">
                <a16:creationId xmlns:a16="http://schemas.microsoft.com/office/drawing/2014/main" id="{3D0DB3A4-98B1-59EF-0AA1-D0498CCC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88" y="1521650"/>
            <a:ext cx="3091274" cy="4632207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1941E-8517-5600-1BAF-6D68FB224BA7}"/>
              </a:ext>
            </a:extLst>
          </p:cNvPr>
          <p:cNvSpPr txBox="1"/>
          <p:nvPr/>
        </p:nvSpPr>
        <p:spPr>
          <a:xfrm>
            <a:off x="6319867" y="1889152"/>
            <a:ext cx="466343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My Wife!</a:t>
            </a:r>
            <a:endParaRPr lang="en-US" dirty="0">
              <a:latin typeface="Aptos" panose="020B000402020202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SABR and the Selection Committee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MLB, </a:t>
            </a:r>
            <a:r>
              <a:rPr lang="en-US" b="1" dirty="0" err="1">
                <a:latin typeface="Calibri"/>
                <a:cs typeface="Calibri"/>
              </a:rPr>
              <a:t>pybaseball</a:t>
            </a:r>
            <a:r>
              <a:rPr lang="en-US" b="1" dirty="0">
                <a:latin typeface="Calibri"/>
                <a:cs typeface="Calibri"/>
              </a:rPr>
              <a:t>, </a:t>
            </a:r>
            <a:r>
              <a:rPr lang="en-US" b="1" dirty="0" err="1">
                <a:latin typeface="Calibri"/>
                <a:cs typeface="Calibri"/>
              </a:rPr>
              <a:t>mlbplotR</a:t>
            </a: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You!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6BF65A-FB09-7477-9D1C-5F9E75193D35}"/>
              </a:ext>
            </a:extLst>
          </p:cNvPr>
          <p:cNvSpPr/>
          <p:nvPr/>
        </p:nvSpPr>
        <p:spPr>
          <a:xfrm>
            <a:off x="6320677" y="1338864"/>
            <a:ext cx="4663618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6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Questions?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6C3CA5-427C-3093-6A33-4EDDB171C88B}"/>
              </a:ext>
            </a:extLst>
          </p:cNvPr>
          <p:cNvGrpSpPr/>
          <p:nvPr/>
        </p:nvGrpSpPr>
        <p:grpSpPr>
          <a:xfrm>
            <a:off x="6199481" y="1829742"/>
            <a:ext cx="5409259" cy="3824112"/>
            <a:chOff x="686740" y="1843853"/>
            <a:chExt cx="5409259" cy="38241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35DF847-63E3-BCDA-F871-696040B21939}"/>
                </a:ext>
              </a:extLst>
            </p:cNvPr>
            <p:cNvSpPr/>
            <p:nvPr/>
          </p:nvSpPr>
          <p:spPr>
            <a:xfrm>
              <a:off x="686740" y="1843853"/>
              <a:ext cx="5409259" cy="382411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hohei Ohtani media circus causes stir but few problems for Dodgers - Los  Angeles Times">
              <a:extLst>
                <a:ext uri="{FF2B5EF4-FFF2-40B4-BE49-F238E27FC236}">
                  <a16:creationId xmlns:a16="http://schemas.microsoft.com/office/drawing/2014/main" id="{A0EA598E-D731-358E-A48C-81F488D8B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610" y="2079038"/>
              <a:ext cx="5104459" cy="3355875"/>
            </a:xfrm>
            <a:prstGeom prst="round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781330-0014-4A80-089D-0C12B416C7B3}"/>
              </a:ext>
            </a:extLst>
          </p:cNvPr>
          <p:cNvSpPr txBox="1"/>
          <p:nvPr/>
        </p:nvSpPr>
        <p:spPr>
          <a:xfrm>
            <a:off x="656608" y="2345411"/>
            <a:ext cx="466343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If You'd Like To Connect...</a:t>
            </a:r>
          </a:p>
          <a:p>
            <a:pPr algn="ctr"/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  <a:hlinkClick r:id="rId4"/>
              </a:rPr>
              <a:t>www.uramanalytics.com</a:t>
            </a: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@URAM_Analytics (Twitter)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I'm also on LinkedIn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27B381-8346-B72C-5652-BFA76D039D10}"/>
              </a:ext>
            </a:extLst>
          </p:cNvPr>
          <p:cNvSpPr/>
          <p:nvPr/>
        </p:nvSpPr>
        <p:spPr>
          <a:xfrm>
            <a:off x="657418" y="1828049"/>
            <a:ext cx="4663618" cy="259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8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8560E3-D1E3-0E0C-9F7F-44AC1DEBB0A5}"/>
              </a:ext>
            </a:extLst>
          </p:cNvPr>
          <p:cNvSpPr txBox="1"/>
          <p:nvPr/>
        </p:nvSpPr>
        <p:spPr>
          <a:xfrm>
            <a:off x="227287" y="2398889"/>
            <a:ext cx="704473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Raise your hand if you...</a:t>
            </a:r>
            <a:endParaRPr lang="en-US" sz="3600">
              <a:latin typeface="Aptos" panose="020B0004020202020204"/>
              <a:cs typeface="Calibri"/>
            </a:endParaRPr>
          </a:p>
          <a:p>
            <a:endParaRPr lang="en-US" sz="3600" dirty="0">
              <a:latin typeface="Calibri"/>
              <a:ea typeface="Calibri"/>
              <a:cs typeface="Calibri"/>
            </a:endParaRPr>
          </a:p>
          <a:p>
            <a:r>
              <a:rPr lang="en-US" sz="3600" b="1" dirty="0">
                <a:latin typeface="Calibri"/>
                <a:cs typeface="Calibri"/>
              </a:rPr>
              <a:t>wish there was a public facing tool that aided in evaluating pitching change decision making</a:t>
            </a:r>
            <a:endParaRPr lang="en-US" sz="3600" dirty="0">
              <a:latin typeface="Calibri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60AFED-1B1A-03C6-F1CB-5332F9FACCE5}"/>
              </a:ext>
            </a:extLst>
          </p:cNvPr>
          <p:cNvGrpSpPr/>
          <p:nvPr/>
        </p:nvGrpSpPr>
        <p:grpSpPr>
          <a:xfrm>
            <a:off x="7456208" y="2516482"/>
            <a:ext cx="4562590" cy="2944518"/>
            <a:chOff x="7418578" y="1944590"/>
            <a:chExt cx="4562590" cy="294451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18C8E7-5CD2-B9DE-D4F9-0AEE25B2671A}"/>
                </a:ext>
              </a:extLst>
            </p:cNvPr>
            <p:cNvSpPr/>
            <p:nvPr/>
          </p:nvSpPr>
          <p:spPr>
            <a:xfrm>
              <a:off x="7418578" y="1944590"/>
              <a:ext cx="4562590" cy="294451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Boston Red Sox manager Alex Cora apologizes for scandal, says he served his  punishment - ESPN">
              <a:extLst>
                <a:ext uri="{FF2B5EF4-FFF2-40B4-BE49-F238E27FC236}">
                  <a16:creationId xmlns:a16="http://schemas.microsoft.com/office/drawing/2014/main" id="{3E58B4F2-AD6D-9655-BCFE-995E42E21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7319" y="2236220"/>
              <a:ext cx="4201348" cy="2361494"/>
            </a:xfrm>
            <a:prstGeom prst="round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34E6B-FB82-C24D-8B7C-36FEA7236180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Poll Question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3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Project Inspiration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743622-3300-5C78-0849-FFE6346605EA}"/>
              </a:ext>
            </a:extLst>
          </p:cNvPr>
          <p:cNvGrpSpPr/>
          <p:nvPr/>
        </p:nvGrpSpPr>
        <p:grpSpPr>
          <a:xfrm>
            <a:off x="3321652" y="1321741"/>
            <a:ext cx="5550369" cy="4355630"/>
            <a:chOff x="226615" y="1763889"/>
            <a:chExt cx="4788369" cy="365477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18C8E7-5CD2-B9DE-D4F9-0AEE25B2671A}"/>
                </a:ext>
              </a:extLst>
            </p:cNvPr>
            <p:cNvSpPr/>
            <p:nvPr/>
          </p:nvSpPr>
          <p:spPr>
            <a:xfrm>
              <a:off x="226615" y="1763889"/>
              <a:ext cx="4788369" cy="365477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group of people sitting in a stadium&#10;&#10;Description automatically generated">
              <a:extLst>
                <a:ext uri="{FF2B5EF4-FFF2-40B4-BE49-F238E27FC236}">
                  <a16:creationId xmlns:a16="http://schemas.microsoft.com/office/drawing/2014/main" id="{9FA5E124-A1A7-168E-DBC3-17C713AE9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71" y="1994370"/>
              <a:ext cx="4268141" cy="3197578"/>
            </a:xfrm>
            <a:prstGeom prst="round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E7328F0-8E77-1BFC-77A1-F5DE06C38161}"/>
              </a:ext>
            </a:extLst>
          </p:cNvPr>
          <p:cNvSpPr txBox="1"/>
          <p:nvPr/>
        </p:nvSpPr>
        <p:spPr>
          <a:xfrm>
            <a:off x="586531" y="5982757"/>
            <a:ext cx="110173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Watching baseball with friends led to an interesting discussion...</a:t>
            </a:r>
            <a:endParaRPr lang="en-US" sz="3200" b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82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What Has Already Been Done?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D19D60-CBE0-E0FE-7C0E-592076DD90A7}"/>
              </a:ext>
            </a:extLst>
          </p:cNvPr>
          <p:cNvGrpSpPr/>
          <p:nvPr/>
        </p:nvGrpSpPr>
        <p:grpSpPr>
          <a:xfrm>
            <a:off x="211701" y="2231969"/>
            <a:ext cx="3462581" cy="2411156"/>
            <a:chOff x="211701" y="2243729"/>
            <a:chExt cx="3843581" cy="26275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C071421-4EF8-8B7E-2824-64DE2B167FB8}"/>
                </a:ext>
              </a:extLst>
            </p:cNvPr>
            <p:cNvSpPr/>
            <p:nvPr/>
          </p:nvSpPr>
          <p:spPr>
            <a:xfrm>
              <a:off x="211701" y="2243729"/>
              <a:ext cx="3843581" cy="262752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The Final 42: Looking Back At Mariano Rivera's Phenomenal Career | TIME.com">
              <a:extLst>
                <a:ext uri="{FF2B5EF4-FFF2-40B4-BE49-F238E27FC236}">
                  <a16:creationId xmlns:a16="http://schemas.microsoft.com/office/drawing/2014/main" id="{BBB51848-5BB1-9958-971F-35729D4D7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886" y="2351914"/>
              <a:ext cx="3622791" cy="2416762"/>
            </a:xfrm>
            <a:prstGeom prst="round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312EC6-DB6F-9247-68B5-BF38E74EF550}"/>
              </a:ext>
            </a:extLst>
          </p:cNvPr>
          <p:cNvGrpSpPr/>
          <p:nvPr/>
        </p:nvGrpSpPr>
        <p:grpSpPr>
          <a:xfrm>
            <a:off x="4360368" y="2231969"/>
            <a:ext cx="3462581" cy="2411156"/>
            <a:chOff x="4365071" y="2234321"/>
            <a:chExt cx="3462581" cy="241115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940664E-9DAB-CC6B-D4E7-1CDEFC3E8A77}"/>
                </a:ext>
              </a:extLst>
            </p:cNvPr>
            <p:cNvSpPr/>
            <p:nvPr/>
          </p:nvSpPr>
          <p:spPr>
            <a:xfrm>
              <a:off x="4365071" y="2234321"/>
              <a:ext cx="3462581" cy="241115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Ozzie Guillen is still managing and waiting for a call back to the big  leagues - The Athletic">
              <a:extLst>
                <a:ext uri="{FF2B5EF4-FFF2-40B4-BE49-F238E27FC236}">
                  <a16:creationId xmlns:a16="http://schemas.microsoft.com/office/drawing/2014/main" id="{A59ECC22-4B5A-9F1E-585B-66D265CCC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0886" y="2384840"/>
              <a:ext cx="3166533" cy="2108900"/>
            </a:xfrm>
            <a:prstGeom prst="round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10F825-F308-28FA-B1E7-8CB6109B1E0F}"/>
              </a:ext>
            </a:extLst>
          </p:cNvPr>
          <p:cNvGrpSpPr/>
          <p:nvPr/>
        </p:nvGrpSpPr>
        <p:grpSpPr>
          <a:xfrm>
            <a:off x="8509034" y="2231969"/>
            <a:ext cx="3462581" cy="2411156"/>
            <a:chOff x="8344404" y="2220210"/>
            <a:chExt cx="3462581" cy="241115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0F01C0B-AED6-7B6C-5510-EE89F00FF88F}"/>
                </a:ext>
              </a:extLst>
            </p:cNvPr>
            <p:cNvSpPr/>
            <p:nvPr/>
          </p:nvSpPr>
          <p:spPr>
            <a:xfrm>
              <a:off x="8344404" y="2220210"/>
              <a:ext cx="3462581" cy="241115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Rangers' Bruce Bochy likes chances after ALCS-tying, Game 4 blowout loss to  Astros - UPI.com">
              <a:extLst>
                <a:ext uri="{FF2B5EF4-FFF2-40B4-BE49-F238E27FC236}">
                  <a16:creationId xmlns:a16="http://schemas.microsoft.com/office/drawing/2014/main" id="{EDD5A8A1-37CC-D8E8-D39E-D246F7F1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11385" y="2387191"/>
              <a:ext cx="3124199" cy="2077964"/>
            </a:xfrm>
            <a:prstGeom prst="round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27DDF61-0F61-0CE1-AFB4-453C2008C517}"/>
              </a:ext>
            </a:extLst>
          </p:cNvPr>
          <p:cNvSpPr txBox="1"/>
          <p:nvPr/>
        </p:nvSpPr>
        <p:spPr>
          <a:xfrm>
            <a:off x="213976" y="4827414"/>
            <a:ext cx="34612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Jeremy Greenhouse: </a:t>
            </a:r>
            <a:endParaRPr lang="en-US" b="1" dirty="0">
              <a:latin typeface="Aptos" panose="020B0004020202020204"/>
              <a:cs typeface="Calibri"/>
            </a:endParaRPr>
          </a:p>
          <a:p>
            <a:pPr algn="ctr"/>
            <a:r>
              <a:rPr lang="en-US" b="1" dirty="0">
                <a:latin typeface="Calibri"/>
                <a:cs typeface="Calibri"/>
              </a:rPr>
              <a:t>WPA / LI</a:t>
            </a:r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3B83F9-4481-EA77-4B94-A75BA3948659}"/>
              </a:ext>
            </a:extLst>
          </p:cNvPr>
          <p:cNvSpPr txBox="1"/>
          <p:nvPr/>
        </p:nvSpPr>
        <p:spPr>
          <a:xfrm>
            <a:off x="4362643" y="4827414"/>
            <a:ext cx="34612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Rob Arthur and Rian Watt:</a:t>
            </a:r>
            <a:endParaRPr lang="en-US" dirty="0">
              <a:latin typeface="Aptos" panose="020B0004020202020204"/>
              <a:cs typeface="Calibri"/>
            </a:endParaRPr>
          </a:p>
          <a:p>
            <a:pPr algn="ctr"/>
            <a:r>
              <a:rPr lang="en-US" b="1" dirty="0">
                <a:latin typeface="Calibri"/>
                <a:cs typeface="Calibri"/>
              </a:rPr>
              <a:t>Weighted Reliver Management 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E270CF-E636-F33F-BBAA-100C7008FEE6}"/>
              </a:ext>
            </a:extLst>
          </p:cNvPr>
          <p:cNvSpPr txBox="1"/>
          <p:nvPr/>
        </p:nvSpPr>
        <p:spPr>
          <a:xfrm>
            <a:off x="8511310" y="4827414"/>
            <a:ext cx="34612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Dani Treisman:</a:t>
            </a:r>
          </a:p>
          <a:p>
            <a:pPr algn="ctr"/>
            <a:r>
              <a:rPr lang="en-US" b="1" dirty="0">
                <a:latin typeface="Calibri"/>
                <a:cs typeface="Calibri"/>
              </a:rPr>
              <a:t>Manager Scorecard (</a:t>
            </a:r>
            <a:r>
              <a:rPr lang="en-US" b="1" dirty="0" err="1">
                <a:latin typeface="Calibri"/>
                <a:cs typeface="Calibri"/>
              </a:rPr>
              <a:t>xRuns</a:t>
            </a:r>
            <a:r>
              <a:rPr lang="en-US" b="1" dirty="0">
                <a:latin typeface="Calibri"/>
                <a:cs typeface="Calibri"/>
              </a:rPr>
              <a:t> Lost)</a:t>
            </a:r>
          </a:p>
        </p:txBody>
      </p:sp>
    </p:spTree>
    <p:extLst>
      <p:ext uri="{BB962C8B-B14F-4D97-AF65-F5344CB8AC3E}">
        <p14:creationId xmlns:p14="http://schemas.microsoft.com/office/powerpoint/2010/main" val="296525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Project Introduction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F78E96-C5E3-A52F-C8D1-35C538B230E3}"/>
              </a:ext>
            </a:extLst>
          </p:cNvPr>
          <p:cNvGrpSpPr/>
          <p:nvPr/>
        </p:nvGrpSpPr>
        <p:grpSpPr>
          <a:xfrm>
            <a:off x="150553" y="3151544"/>
            <a:ext cx="2700582" cy="1889045"/>
            <a:chOff x="232303" y="1977415"/>
            <a:chExt cx="3914136" cy="29143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5732673-EA7C-F929-9A48-9E3AA9147861}"/>
                </a:ext>
              </a:extLst>
            </p:cNvPr>
            <p:cNvSpPr/>
            <p:nvPr/>
          </p:nvSpPr>
          <p:spPr>
            <a:xfrm>
              <a:off x="232303" y="1977415"/>
              <a:ext cx="3914136" cy="291432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aron Boone: “I Make the Lineup” | Keefe To The City">
              <a:extLst>
                <a:ext uri="{FF2B5EF4-FFF2-40B4-BE49-F238E27FC236}">
                  <a16:creationId xmlns:a16="http://schemas.microsoft.com/office/drawing/2014/main" id="{F7727C34-F36D-7AB0-7619-9D58B90A0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24" y="2222555"/>
              <a:ext cx="3629245" cy="2425404"/>
            </a:xfrm>
            <a:prstGeom prst="round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91ACD51-F497-6382-14EF-6C342B253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408" y="1750745"/>
            <a:ext cx="1266325" cy="12604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3BB7DD-DBAF-9125-70F8-92176DF01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898" y="3578652"/>
            <a:ext cx="750524" cy="10367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D50031-2AA6-9C2F-0A2E-991653F886AF}"/>
              </a:ext>
            </a:extLst>
          </p:cNvPr>
          <p:cNvSpPr txBox="1"/>
          <p:nvPr/>
        </p:nvSpPr>
        <p:spPr>
          <a:xfrm>
            <a:off x="496437" y="5414393"/>
            <a:ext cx="21773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Components of Decision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A8B83-1018-8E58-5469-8D507DEA572B}"/>
              </a:ext>
            </a:extLst>
          </p:cNvPr>
          <p:cNvSpPr txBox="1"/>
          <p:nvPr/>
        </p:nvSpPr>
        <p:spPr>
          <a:xfrm>
            <a:off x="4446787" y="5595486"/>
            <a:ext cx="1349470" cy="471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Data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3DBE8-C5CD-AEC7-A708-922082C8C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989" y="3316563"/>
            <a:ext cx="1561857" cy="156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9CA502-800E-31E3-D72A-0BB2934F8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06" y="3316563"/>
            <a:ext cx="1561858" cy="1566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9DE41-54D6-731D-75A0-99347A610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615" y="3578652"/>
            <a:ext cx="750524" cy="1036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1A4C2D-656D-9E4F-149C-B8198AA74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331" y="3578652"/>
            <a:ext cx="750524" cy="1036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8E39B-A270-D9B7-2BAE-2DD667078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422" y="3316563"/>
            <a:ext cx="1561858" cy="1566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B9A4A1-72C5-91CC-7792-33B32FCE636E}"/>
              </a:ext>
            </a:extLst>
          </p:cNvPr>
          <p:cNvSpPr txBox="1"/>
          <p:nvPr/>
        </p:nvSpPr>
        <p:spPr>
          <a:xfrm>
            <a:off x="7353676" y="5600189"/>
            <a:ext cx="15893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Simulation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A4EAA5-AC97-ABF6-A327-977AFB955193}"/>
              </a:ext>
            </a:extLst>
          </p:cNvPr>
          <p:cNvSpPr txBox="1"/>
          <p:nvPr/>
        </p:nvSpPr>
        <p:spPr>
          <a:xfrm>
            <a:off x="10505157" y="5595486"/>
            <a:ext cx="1349470" cy="471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How Did I Define the Components?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F78E96-C5E3-A52F-C8D1-35C538B230E3}"/>
              </a:ext>
            </a:extLst>
          </p:cNvPr>
          <p:cNvGrpSpPr/>
          <p:nvPr/>
        </p:nvGrpSpPr>
        <p:grpSpPr>
          <a:xfrm>
            <a:off x="150553" y="3151544"/>
            <a:ext cx="2700582" cy="1889045"/>
            <a:chOff x="232303" y="1977415"/>
            <a:chExt cx="3914136" cy="291432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5732673-EA7C-F929-9A48-9E3AA9147861}"/>
                </a:ext>
              </a:extLst>
            </p:cNvPr>
            <p:cNvSpPr/>
            <p:nvPr/>
          </p:nvSpPr>
          <p:spPr>
            <a:xfrm>
              <a:off x="232303" y="1977415"/>
              <a:ext cx="3914136" cy="291432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aron Boone: “I Make the Lineup” | Keefe To The City">
              <a:extLst>
                <a:ext uri="{FF2B5EF4-FFF2-40B4-BE49-F238E27FC236}">
                  <a16:creationId xmlns:a16="http://schemas.microsoft.com/office/drawing/2014/main" id="{F7727C34-F36D-7AB0-7619-9D58B90A0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24" y="2222555"/>
              <a:ext cx="3629245" cy="2425404"/>
            </a:xfrm>
            <a:prstGeom prst="round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91ACD51-F497-6382-14EF-6C342B253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408" y="1750745"/>
            <a:ext cx="1266325" cy="12604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3BB7DD-DBAF-9125-70F8-92176DF01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898" y="3578652"/>
            <a:ext cx="750524" cy="10367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D50031-2AA6-9C2F-0A2E-991653F886AF}"/>
              </a:ext>
            </a:extLst>
          </p:cNvPr>
          <p:cNvSpPr txBox="1"/>
          <p:nvPr/>
        </p:nvSpPr>
        <p:spPr>
          <a:xfrm>
            <a:off x="496437" y="5414393"/>
            <a:ext cx="21773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Components of Decision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A8B83-1018-8E58-5469-8D507DEA572B}"/>
              </a:ext>
            </a:extLst>
          </p:cNvPr>
          <p:cNvSpPr txBox="1"/>
          <p:nvPr/>
        </p:nvSpPr>
        <p:spPr>
          <a:xfrm>
            <a:off x="4446787" y="5595486"/>
            <a:ext cx="1349470" cy="471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Data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3DBE8-C5CD-AEC7-A708-922082C8C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989" y="3316563"/>
            <a:ext cx="1561857" cy="156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9CA502-800E-31E3-D72A-0BB2934F8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06" y="3316563"/>
            <a:ext cx="1561858" cy="1566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9DE41-54D6-731D-75A0-99347A610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615" y="3578652"/>
            <a:ext cx="750524" cy="1036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1A4C2D-656D-9E4F-149C-B8198AA74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331" y="3578652"/>
            <a:ext cx="750524" cy="1036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8E39B-A270-D9B7-2BAE-2DD667078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422" y="3316563"/>
            <a:ext cx="1561858" cy="1566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B9A4A1-72C5-91CC-7792-33B32FCE636E}"/>
              </a:ext>
            </a:extLst>
          </p:cNvPr>
          <p:cNvSpPr txBox="1"/>
          <p:nvPr/>
        </p:nvSpPr>
        <p:spPr>
          <a:xfrm>
            <a:off x="7353676" y="5600189"/>
            <a:ext cx="15893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Simulation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A4EAA5-AC97-ABF6-A327-977AFB955193}"/>
              </a:ext>
            </a:extLst>
          </p:cNvPr>
          <p:cNvSpPr txBox="1"/>
          <p:nvPr/>
        </p:nvSpPr>
        <p:spPr>
          <a:xfrm>
            <a:off x="10505157" y="5595486"/>
            <a:ext cx="1349470" cy="471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Results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6C68-CC57-2645-3ACF-7317A87AE68C}"/>
              </a:ext>
            </a:extLst>
          </p:cNvPr>
          <p:cNvSpPr/>
          <p:nvPr/>
        </p:nvSpPr>
        <p:spPr>
          <a:xfrm>
            <a:off x="70539" y="1657765"/>
            <a:ext cx="3005667" cy="4821295"/>
          </a:xfrm>
          <a:prstGeom prst="rect">
            <a:avLst/>
          </a:prstGeom>
          <a:noFill/>
          <a:ln w="57150">
            <a:solidFill>
              <a:srgbClr val="5FB7B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1F986-EC5E-43D4-2771-F44432F24CE9}"/>
              </a:ext>
            </a:extLst>
          </p:cNvPr>
          <p:cNvSpPr/>
          <p:nvPr/>
        </p:nvSpPr>
        <p:spPr>
          <a:xfrm>
            <a:off x="0" y="79383"/>
            <a:ext cx="12191999" cy="868423"/>
          </a:xfrm>
          <a:prstGeom prst="rect">
            <a:avLst/>
          </a:prstGeom>
          <a:solidFill>
            <a:srgbClr val="1560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latin typeface="Calibri"/>
                <a:cs typeface="Calibri"/>
              </a:rPr>
              <a:t>The Project's Framework</a:t>
            </a:r>
          </a:p>
        </p:txBody>
      </p:sp>
      <p:pic>
        <p:nvPicPr>
          <p:cNvPr id="9" name="Picture 8" descr="A screenshot of a baseball team&#10;&#10;Description automatically generated">
            <a:extLst>
              <a:ext uri="{FF2B5EF4-FFF2-40B4-BE49-F238E27FC236}">
                <a16:creationId xmlns:a16="http://schemas.microsoft.com/office/drawing/2014/main" id="{F89ACFF1-C1A0-8280-1ADD-7B506979F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03" r="-192" b="174"/>
          <a:stretch/>
        </p:blipFill>
        <p:spPr>
          <a:xfrm>
            <a:off x="6257638" y="1392768"/>
            <a:ext cx="5297649" cy="495926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03261F-9FBF-4289-8B0A-FC42691F10D5}"/>
              </a:ext>
            </a:extLst>
          </p:cNvPr>
          <p:cNvSpPr/>
          <p:nvPr/>
        </p:nvSpPr>
        <p:spPr>
          <a:xfrm>
            <a:off x="361085" y="1391918"/>
            <a:ext cx="4875284" cy="5413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What Are Managers Considering?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BFC227-652B-0AFE-8F36-D4D0E190CB86}"/>
              </a:ext>
            </a:extLst>
          </p:cNvPr>
          <p:cNvSpPr txBox="1"/>
          <p:nvPr/>
        </p:nvSpPr>
        <p:spPr>
          <a:xfrm>
            <a:off x="363291" y="2438165"/>
            <a:ext cx="487040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Inserted pitcher will...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cs typeface="Calibri"/>
              </a:rPr>
              <a:t>Limit runs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cs typeface="Calibri"/>
              </a:rPr>
              <a:t>Limit more runs than removed pitcher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b="1" dirty="0">
                <a:latin typeface="Calibri"/>
                <a:cs typeface="Calibri"/>
              </a:rPr>
              <a:t>Perform just as well, or better, than other pitchers in the bullpen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Three Batter Minimum Rule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"/>
                <a:ea typeface="Calibri"/>
                <a:cs typeface="Calibri"/>
              </a:rPr>
              <a:t>Game State / Situation (Leverage Index)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01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6</Words>
  <Application>Microsoft Office PowerPoint</Application>
  <PresentationFormat>Widescreen</PresentationFormat>
  <Paragraphs>1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Sean Sullivan</cp:lastModifiedBy>
  <cp:revision>2112</cp:revision>
  <dcterms:created xsi:type="dcterms:W3CDTF">2024-02-24T01:15:47Z</dcterms:created>
  <dcterms:modified xsi:type="dcterms:W3CDTF">2024-03-06T23:45:31Z</dcterms:modified>
</cp:coreProperties>
</file>